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42803763" cy="30275213"/>
  <p:notesSz cx="6797675" cy="9926638"/>
  <p:defaultTextStyle>
    <a:defPPr>
      <a:defRPr lang="en-US"/>
    </a:defPPr>
    <a:lvl1pPr marL="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1pPr>
    <a:lvl2pPr marL="1753865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2pPr>
    <a:lvl3pPr marL="350773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3pPr>
    <a:lvl4pPr marL="5261595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4pPr>
    <a:lvl5pPr marL="701546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5pPr>
    <a:lvl6pPr marL="8769325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6pPr>
    <a:lvl7pPr marL="1052319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7pPr>
    <a:lvl8pPr marL="12277054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8pPr>
    <a:lvl9pPr marL="14030919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956" userDrawn="1">
          <p15:clr>
            <a:srgbClr val="A4A3A4"/>
          </p15:clr>
        </p15:guide>
        <p15:guide id="2" pos="951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F6FD"/>
    <a:srgbClr val="E9F4FB"/>
    <a:srgbClr val="E4F4FC"/>
    <a:srgbClr val="FFFAEB"/>
    <a:srgbClr val="FFF8E1"/>
    <a:srgbClr val="FFF3CD"/>
    <a:srgbClr val="B40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7975" autoAdjust="0"/>
    <p:restoredTop sz="99698" autoAdjust="0"/>
  </p:normalViewPr>
  <p:slideViewPr>
    <p:cSldViewPr snapToGrid="0">
      <p:cViewPr>
        <p:scale>
          <a:sx n="30" d="100"/>
          <a:sy n="30" d="100"/>
        </p:scale>
        <p:origin x="-1350" y="-102"/>
      </p:cViewPr>
      <p:guideLst>
        <p:guide orient="horz" pos="3956"/>
        <p:guide pos="951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E:\ANALYSIS\May%20Questions%20asked%20reports\wh%20det%20pr%20adv\Graphs\SES%20DETPR%20vs%20ADV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E:\ANALYSIS\May%20Questions%20asked%20reports\May%20Graphs\Year%20TAG%20vs%20NI%20vs%20WH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E:\ANALYSIS\May%20Questions%20asked%20reports\May%20Graphs\SES%20TAG%20vs%20NI%20vs%20WH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E:\ANALYSIS\May%20Questions%20asked%20reports\wh%20det%20pr%20adv\Graphs\Year%20DETPRvs%20ADV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7213122024407211E-2"/>
          <c:y val="0.12315190008573562"/>
          <c:w val="0.81336516237511391"/>
          <c:h val="0.75242443687753102"/>
        </c:manualLayout>
      </c:layout>
      <c:lineChart>
        <c:grouping val="standard"/>
        <c:varyColors val="0"/>
        <c:ser>
          <c:idx val="0"/>
          <c:order val="0"/>
          <c:tx>
            <c:strRef>
              <c:f>Sheet1!$F$3</c:f>
              <c:strCache>
                <c:ptCount val="1"/>
                <c:pt idx="0">
                  <c:v>Wh-determiners and wh-pronouns</c:v>
                </c:pt>
              </c:strCache>
            </c:strRef>
          </c:tx>
          <c:spPr>
            <a:ln>
              <a:solidFill>
                <a:schemeClr val="accent4">
                  <a:lumMod val="40000"/>
                  <a:lumOff val="60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2.3770217992497601E-2"/>
                  <c:y val="6.05199954767563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2490-4628-9669-4955135CE71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7.8903556330218505E-2"/>
                  <c:y val="6.76579150003726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2490-4628-9669-4955135CE71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69013413635918E-2"/>
                  <c:y val="8.836477987421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2490-4628-9669-4955135CE71A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Sheet1!$I$4:$I$5</c:f>
                <c:numCache>
                  <c:formatCode>General</c:formatCode>
                  <c:ptCount val="2"/>
                  <c:pt idx="0">
                    <c:v>0.76</c:v>
                  </c:pt>
                  <c:pt idx="1">
                    <c:v>0.89</c:v>
                  </c:pt>
                </c:numCache>
              </c:numRef>
            </c:plus>
            <c:minus>
              <c:numRef>
                <c:f>Sheet1!$I$4:$I$5</c:f>
                <c:numCache>
                  <c:formatCode>General</c:formatCode>
                  <c:ptCount val="2"/>
                  <c:pt idx="0">
                    <c:v>0.76</c:v>
                  </c:pt>
                  <c:pt idx="1">
                    <c:v>0.89</c:v>
                  </c:pt>
                </c:numCache>
              </c:numRef>
            </c:minus>
          </c:errBars>
          <c:cat>
            <c:strRef>
              <c:f>Sheet1!$E$4:$E$5</c:f>
              <c:strCache>
                <c:ptCount val="2"/>
                <c:pt idx="0">
                  <c:v>High </c:v>
                </c:pt>
                <c:pt idx="1">
                  <c:v>Low</c:v>
                </c:pt>
              </c:strCache>
            </c:strRef>
          </c:cat>
          <c:val>
            <c:numRef>
              <c:f>Sheet1!$F$4:$F$5</c:f>
              <c:numCache>
                <c:formatCode>General</c:formatCode>
                <c:ptCount val="2"/>
                <c:pt idx="0">
                  <c:v>12.43</c:v>
                </c:pt>
                <c:pt idx="1">
                  <c:v>16.940000000000001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2490-4628-9669-4955135CE71A}"/>
            </c:ext>
          </c:extLst>
        </c:ser>
        <c:ser>
          <c:idx val="2"/>
          <c:order val="1"/>
          <c:tx>
            <c:strRef>
              <c:f>Sheet1!$H$3</c:f>
              <c:strCache>
                <c:ptCount val="1"/>
                <c:pt idx="0">
                  <c:v>Wh-adverbs</c:v>
                </c:pt>
              </c:strCache>
            </c:strRef>
          </c:tx>
          <c:spPr>
            <a:ln w="31750">
              <a:solidFill>
                <a:schemeClr val="accent4">
                  <a:lumMod val="75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2.05895537275427E-2"/>
                  <c:y val="5.36015940960093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2490-4628-9669-4955135CE71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7.4144634699871606E-2"/>
                  <c:y val="4.43039651589293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2490-4628-9669-4955135CE71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Sheet1!$K$4:$K$5</c:f>
                <c:numCache>
                  <c:formatCode>General</c:formatCode>
                  <c:ptCount val="2"/>
                  <c:pt idx="0">
                    <c:v>0.42</c:v>
                  </c:pt>
                  <c:pt idx="1">
                    <c:v>0.52</c:v>
                  </c:pt>
                </c:numCache>
              </c:numRef>
            </c:plus>
            <c:minus>
              <c:numRef>
                <c:f>Sheet1!$K$4:$K$5</c:f>
                <c:numCache>
                  <c:formatCode>General</c:formatCode>
                  <c:ptCount val="2"/>
                  <c:pt idx="0">
                    <c:v>0.42</c:v>
                  </c:pt>
                  <c:pt idx="1">
                    <c:v>0.52</c:v>
                  </c:pt>
                </c:numCache>
              </c:numRef>
            </c:minus>
          </c:errBars>
          <c:cat>
            <c:strRef>
              <c:f>Sheet1!$E$4:$E$5</c:f>
              <c:strCache>
                <c:ptCount val="2"/>
                <c:pt idx="0">
                  <c:v>High </c:v>
                </c:pt>
                <c:pt idx="1">
                  <c:v>Low</c:v>
                </c:pt>
              </c:strCache>
            </c:strRef>
          </c:cat>
          <c:val>
            <c:numRef>
              <c:f>Sheet1!$H$4:$H$5</c:f>
              <c:numCache>
                <c:formatCode>General</c:formatCode>
                <c:ptCount val="2"/>
                <c:pt idx="0">
                  <c:v>4.87</c:v>
                </c:pt>
                <c:pt idx="1">
                  <c:v>7.73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2490-4628-9669-4955135CE71A}"/>
            </c:ext>
          </c:extLst>
        </c:ser>
        <c:dLbls>
          <c:dLblPos val="b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30774912"/>
        <c:axId val="130776064"/>
      </c:lineChart>
      <c:catAx>
        <c:axId val="1307749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2400" b="1"/>
            </a:pPr>
            <a:endParaRPr lang="en-US"/>
          </a:p>
        </c:txPr>
        <c:crossAx val="130776064"/>
        <c:crosses val="autoZero"/>
        <c:auto val="1"/>
        <c:lblAlgn val="ctr"/>
        <c:lblOffset val="100"/>
        <c:noMultiLvlLbl val="0"/>
      </c:catAx>
      <c:valAx>
        <c:axId val="130776064"/>
        <c:scaling>
          <c:orientation val="minMax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b="1"/>
            </a:pPr>
            <a:endParaRPr lang="en-US"/>
          </a:p>
        </c:txPr>
        <c:crossAx val="130774912"/>
        <c:crosses val="autoZero"/>
        <c:crossBetween val="between"/>
      </c:valAx>
      <c:spPr>
        <a:noFill/>
      </c:spPr>
    </c:plotArea>
    <c:legend>
      <c:legendPos val="r"/>
      <c:layout>
        <c:manualLayout>
          <c:xMode val="edge"/>
          <c:yMode val="edge"/>
          <c:x val="0.31999966701502403"/>
          <c:y val="7.2598107050091398E-2"/>
          <c:w val="0.63261186916121703"/>
          <c:h val="0.18935419100121401"/>
        </c:manualLayout>
      </c:layout>
      <c:overlay val="0"/>
      <c:txPr>
        <a:bodyPr/>
        <a:lstStyle/>
        <a:p>
          <a:pPr>
            <a:defRPr sz="2400" b="1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2000">
          <a:solidFill>
            <a:sysClr val="windowText" lastClr="000000"/>
          </a:solidFill>
          <a:latin typeface="+mn-lt"/>
          <a:cs typeface="Times New Roman" panose="02020603050405020304" pitchFamily="18" charset="0"/>
        </a:defRPr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085328076598143E-2"/>
          <c:y val="8.1599120227732386E-2"/>
          <c:w val="0.89269297159213967"/>
          <c:h val="0.75759774849270001"/>
        </c:manualLayout>
      </c:layout>
      <c:lineChart>
        <c:grouping val="standard"/>
        <c:varyColors val="0"/>
        <c:ser>
          <c:idx val="2"/>
          <c:order val="0"/>
          <c:tx>
            <c:strRef>
              <c:f>Sheet1!$H$3</c:f>
              <c:strCache>
                <c:ptCount val="1"/>
                <c:pt idx="0">
                  <c:v>Wh-questions</c:v>
                </c:pt>
              </c:strCache>
            </c:strRef>
          </c:tx>
          <c:spPr>
            <a:ln w="41275">
              <a:solidFill>
                <a:srgbClr val="002060"/>
              </a:solidFill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5354755897707599E-2"/>
                  <c:y val="-0.119491195701460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CE92-40EC-9E13-214912E3D07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7647055904344601E-2"/>
                  <c:y val="-6.33941131856524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E92-40EC-9E13-214912E3D07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2410191520730399E-2"/>
                  <c:y val="-7.40920463592396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CE92-40EC-9E13-214912E3D07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2.9859671207958498E-2"/>
                  <c:y val="-8.478973530778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CE92-40EC-9E13-214912E3D07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1.89075598975121E-2"/>
                  <c:y val="-6.71231786671614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CE92-40EC-9E13-214912E3D07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2.0168063890679599E-2"/>
                  <c:y val="-6.33941131856524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CE92-40EC-9E13-214912E3D076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800" b="0"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Sheet1!$K$4:$K$9</c:f>
                <c:numCache>
                  <c:formatCode>General</c:formatCode>
                  <c:ptCount val="6"/>
                  <c:pt idx="0">
                    <c:v>3.15</c:v>
                  </c:pt>
                  <c:pt idx="1">
                    <c:v>1.1299999999999999</c:v>
                  </c:pt>
                  <c:pt idx="2">
                    <c:v>1.9</c:v>
                  </c:pt>
                  <c:pt idx="3">
                    <c:v>2.23</c:v>
                  </c:pt>
                  <c:pt idx="4">
                    <c:v>1.66</c:v>
                  </c:pt>
                  <c:pt idx="5">
                    <c:v>1.19</c:v>
                  </c:pt>
                </c:numCache>
              </c:numRef>
            </c:plus>
            <c:minus>
              <c:numRef>
                <c:f>Sheet1!$K$4:$K$9</c:f>
                <c:numCache>
                  <c:formatCode>General</c:formatCode>
                  <c:ptCount val="6"/>
                  <c:pt idx="0">
                    <c:v>3.15</c:v>
                  </c:pt>
                  <c:pt idx="1">
                    <c:v>1.1299999999999999</c:v>
                  </c:pt>
                  <c:pt idx="2">
                    <c:v>1.9</c:v>
                  </c:pt>
                  <c:pt idx="3">
                    <c:v>2.23</c:v>
                  </c:pt>
                  <c:pt idx="4">
                    <c:v>1.66</c:v>
                  </c:pt>
                  <c:pt idx="5">
                    <c:v>1.19</c:v>
                  </c:pt>
                </c:numCache>
              </c:numRef>
            </c:minus>
          </c:errBars>
          <c:cat>
            <c:strRef>
              <c:f>Sheet1!$E$5:$E$9</c:f>
              <c:strCache>
                <c:ptCount val="5"/>
                <c:pt idx="0">
                  <c:v>6 to 7</c:v>
                </c:pt>
                <c:pt idx="1">
                  <c:v>7 to 8</c:v>
                </c:pt>
                <c:pt idx="2">
                  <c:v>8 to 9</c:v>
                </c:pt>
                <c:pt idx="3">
                  <c:v>9 to 10</c:v>
                </c:pt>
                <c:pt idx="4">
                  <c:v>10 to 11</c:v>
                </c:pt>
              </c:strCache>
            </c:strRef>
          </c:cat>
          <c:val>
            <c:numRef>
              <c:f>Sheet1!$H$5:$H$9</c:f>
              <c:numCache>
                <c:formatCode>General</c:formatCode>
                <c:ptCount val="5"/>
                <c:pt idx="0">
                  <c:v>21.22</c:v>
                </c:pt>
                <c:pt idx="1">
                  <c:v>24.16</c:v>
                </c:pt>
                <c:pt idx="2">
                  <c:v>18.100000000000001</c:v>
                </c:pt>
                <c:pt idx="3">
                  <c:v>17.82</c:v>
                </c:pt>
                <c:pt idx="4">
                  <c:v>19.940000000000001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CE92-40EC-9E13-214912E3D076}"/>
            </c:ext>
          </c:extLst>
        </c:ser>
        <c:ser>
          <c:idx val="1"/>
          <c:order val="1"/>
          <c:tx>
            <c:strRef>
              <c:f>Sheet1!$G$3</c:f>
              <c:strCache>
                <c:ptCount val="1"/>
                <c:pt idx="0">
                  <c:v>Non-interrogative questions</c:v>
                </c:pt>
              </c:strCache>
            </c:strRef>
          </c:tx>
          <c:spPr>
            <a:ln w="41275">
              <a:solidFill>
                <a:srgbClr val="C00000"/>
              </a:solidFill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5.0420612306159903E-3"/>
                  <c:y val="-4.425938530367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CE92-40EC-9E13-214912E3D07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8081104551318498E-2"/>
                  <c:y val="-4.053035000411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CE92-40EC-9E13-214912E3D07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0168063890679499E-2"/>
                  <c:y val="-3.72906548150896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CE92-40EC-9E13-214912E3D07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1.5663175037847501E-2"/>
                  <c:y val="-6.001084858461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CE92-40EC-9E13-214912E3D07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1.8360033993994499E-2"/>
                  <c:y val="-5.41221308286293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CE92-40EC-9E13-214912E3D07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1.89075598975121E-2"/>
                  <c:y val="-5.22069167411255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CE92-40EC-9E13-214912E3D076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800" b="0"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Sheet1!$J$4:$J$9</c:f>
                <c:numCache>
                  <c:formatCode>General</c:formatCode>
                  <c:ptCount val="6"/>
                  <c:pt idx="0">
                    <c:v>2.4700000000000002</c:v>
                  </c:pt>
                  <c:pt idx="1">
                    <c:v>0.82</c:v>
                  </c:pt>
                  <c:pt idx="2">
                    <c:v>0.56000000000000005</c:v>
                  </c:pt>
                  <c:pt idx="3">
                    <c:v>1.2</c:v>
                  </c:pt>
                  <c:pt idx="4">
                    <c:v>0.94</c:v>
                  </c:pt>
                  <c:pt idx="5">
                    <c:v>1.34</c:v>
                  </c:pt>
                </c:numCache>
              </c:numRef>
            </c:plus>
            <c:minus>
              <c:numRef>
                <c:f>Sheet1!$J$4:$J$9</c:f>
                <c:numCache>
                  <c:formatCode>General</c:formatCode>
                  <c:ptCount val="6"/>
                  <c:pt idx="0">
                    <c:v>2.4700000000000002</c:v>
                  </c:pt>
                  <c:pt idx="1">
                    <c:v>0.82</c:v>
                  </c:pt>
                  <c:pt idx="2">
                    <c:v>0.56000000000000005</c:v>
                  </c:pt>
                  <c:pt idx="3">
                    <c:v>1.2</c:v>
                  </c:pt>
                  <c:pt idx="4">
                    <c:v>0.94</c:v>
                  </c:pt>
                  <c:pt idx="5">
                    <c:v>1.34</c:v>
                  </c:pt>
                </c:numCache>
              </c:numRef>
            </c:minus>
          </c:errBars>
          <c:cat>
            <c:strRef>
              <c:f>Sheet1!$E$5:$E$9</c:f>
              <c:strCache>
                <c:ptCount val="5"/>
                <c:pt idx="0">
                  <c:v>6 to 7</c:v>
                </c:pt>
                <c:pt idx="1">
                  <c:v>7 to 8</c:v>
                </c:pt>
                <c:pt idx="2">
                  <c:v>8 to 9</c:v>
                </c:pt>
                <c:pt idx="3">
                  <c:v>9 to 10</c:v>
                </c:pt>
                <c:pt idx="4">
                  <c:v>10 to 11</c:v>
                </c:pt>
              </c:strCache>
            </c:strRef>
          </c:cat>
          <c:val>
            <c:numRef>
              <c:f>Sheet1!$G$5:$G$9</c:f>
              <c:numCache>
                <c:formatCode>General</c:formatCode>
                <c:ptCount val="5"/>
                <c:pt idx="0">
                  <c:v>9.94</c:v>
                </c:pt>
                <c:pt idx="1">
                  <c:v>11.44</c:v>
                </c:pt>
                <c:pt idx="2">
                  <c:v>11.22</c:v>
                </c:pt>
                <c:pt idx="3">
                  <c:v>10.79</c:v>
                </c:pt>
                <c:pt idx="4">
                  <c:v>10.67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D-CE92-40EC-9E13-214912E3D076}"/>
            </c:ext>
          </c:extLst>
        </c:ser>
        <c:ser>
          <c:idx val="0"/>
          <c:order val="2"/>
          <c:tx>
            <c:strRef>
              <c:f>Sheet1!$F$3</c:f>
              <c:strCache>
                <c:ptCount val="1"/>
                <c:pt idx="0">
                  <c:v>Tag questions</c:v>
                </c:pt>
              </c:strCache>
            </c:strRef>
          </c:tx>
          <c:spPr>
            <a:ln w="41275">
              <a:solidFill>
                <a:schemeClr val="accent1">
                  <a:lumMod val="75000"/>
                </a:schemeClr>
              </a:solidFill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9.8154722138666197E-4"/>
                  <c:y val="-2.164037036651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CE92-40EC-9E13-214912E3D07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2.487553053312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CE92-40EC-9E13-214912E3D07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6.8708305497066297E-3"/>
                  <c:y val="3.84717695404686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0-CE92-40EC-9E13-214912E3D07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1.17785353579055E-2"/>
                  <c:y val="-5.43476328647624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CE92-40EC-9E13-214912E3D07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1.96309444277332E-2"/>
                  <c:y val="-3.12583127516308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2-CE92-40EC-9E13-214912E3D07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800" b="0"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Sheet1!$I$4:$I$9</c:f>
                <c:numCache>
                  <c:formatCode>General</c:formatCode>
                  <c:ptCount val="6"/>
                  <c:pt idx="0">
                    <c:v>1.1100000000000001</c:v>
                  </c:pt>
                  <c:pt idx="1">
                    <c:v>0.73</c:v>
                  </c:pt>
                  <c:pt idx="2">
                    <c:v>0.78</c:v>
                  </c:pt>
                  <c:pt idx="3">
                    <c:v>0.6</c:v>
                  </c:pt>
                  <c:pt idx="4">
                    <c:v>0.54</c:v>
                  </c:pt>
                  <c:pt idx="5">
                    <c:v>0.54</c:v>
                  </c:pt>
                </c:numCache>
              </c:numRef>
            </c:plus>
            <c:minus>
              <c:numRef>
                <c:f>Sheet1!$I$4:$I$9</c:f>
                <c:numCache>
                  <c:formatCode>General</c:formatCode>
                  <c:ptCount val="6"/>
                  <c:pt idx="0">
                    <c:v>1.1100000000000001</c:v>
                  </c:pt>
                  <c:pt idx="1">
                    <c:v>0.73</c:v>
                  </c:pt>
                  <c:pt idx="2">
                    <c:v>0.78</c:v>
                  </c:pt>
                  <c:pt idx="3">
                    <c:v>0.6</c:v>
                  </c:pt>
                  <c:pt idx="4">
                    <c:v>0.54</c:v>
                  </c:pt>
                  <c:pt idx="5">
                    <c:v>0.54</c:v>
                  </c:pt>
                </c:numCache>
              </c:numRef>
            </c:minus>
          </c:errBars>
          <c:cat>
            <c:strRef>
              <c:f>Sheet1!$E$5:$E$9</c:f>
              <c:strCache>
                <c:ptCount val="5"/>
                <c:pt idx="0">
                  <c:v>6 to 7</c:v>
                </c:pt>
                <c:pt idx="1">
                  <c:v>7 to 8</c:v>
                </c:pt>
                <c:pt idx="2">
                  <c:v>8 to 9</c:v>
                </c:pt>
                <c:pt idx="3">
                  <c:v>9 to 10</c:v>
                </c:pt>
                <c:pt idx="4">
                  <c:v>10 to 11</c:v>
                </c:pt>
              </c:strCache>
            </c:strRef>
          </c:cat>
          <c:val>
            <c:numRef>
              <c:f>Sheet1!$F$5:$F$9</c:f>
              <c:numCache>
                <c:formatCode>0.00</c:formatCode>
                <c:ptCount val="5"/>
                <c:pt idx="0">
                  <c:v>5.2</c:v>
                </c:pt>
                <c:pt idx="1">
                  <c:v>3.68</c:v>
                </c:pt>
                <c:pt idx="2">
                  <c:v>7</c:v>
                </c:pt>
                <c:pt idx="3">
                  <c:v>3.73</c:v>
                </c:pt>
                <c:pt idx="4">
                  <c:v>5.1099999999999994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3-CE92-40EC-9E13-214912E3D0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0026112"/>
        <c:axId val="110060672"/>
      </c:lineChart>
      <c:catAx>
        <c:axId val="1100261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>
                <a:latin typeface="+mn-lt"/>
              </a:defRPr>
            </a:pPr>
            <a:endParaRPr lang="en-US"/>
          </a:p>
        </c:txPr>
        <c:crossAx val="110060672"/>
        <c:crosses val="autoZero"/>
        <c:auto val="1"/>
        <c:lblAlgn val="ctr"/>
        <c:lblOffset val="100"/>
        <c:noMultiLvlLbl val="0"/>
      </c:catAx>
      <c:valAx>
        <c:axId val="1100606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vert="horz"/>
          <a:lstStyle/>
          <a:p>
            <a:pPr>
              <a:defRPr>
                <a:latin typeface="+mn-lt"/>
              </a:defRPr>
            </a:pPr>
            <a:endParaRPr lang="en-US"/>
          </a:p>
        </c:txPr>
        <c:crossAx val="110026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vert="horz"/>
          <a:lstStyle/>
          <a:p>
            <a:pPr>
              <a:defRPr sz="2400">
                <a:latin typeface="+mn-lt"/>
              </a:defRPr>
            </a:pPr>
            <a:endParaRPr lang="en-US"/>
          </a:p>
        </c:txPr>
      </c:legendEntry>
      <c:layout>
        <c:manualLayout>
          <c:xMode val="edge"/>
          <c:yMode val="edge"/>
          <c:x val="0.186423894266805"/>
          <c:y val="2.5654637671674E-3"/>
          <c:w val="0.81044618391059098"/>
          <c:h val="0.18859572573535899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2400">
              <a:latin typeface="+mn-lt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2000" b="1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153975637080501"/>
          <c:y val="7.8445687222996302E-2"/>
          <c:w val="0.82393675664569299"/>
          <c:h val="0.78916539316104195"/>
        </c:manualLayout>
      </c:layout>
      <c:lineChart>
        <c:grouping val="standard"/>
        <c:varyColors val="0"/>
        <c:ser>
          <c:idx val="2"/>
          <c:order val="0"/>
          <c:tx>
            <c:strRef>
              <c:f>Sheet1!$H$3</c:f>
              <c:strCache>
                <c:ptCount val="1"/>
                <c:pt idx="0">
                  <c:v>Wh-questions</c:v>
                </c:pt>
              </c:strCache>
            </c:strRef>
          </c:tx>
          <c:spPr>
            <a:ln w="41275">
              <a:solidFill>
                <a:srgbClr val="00206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3.69013413635918E-2"/>
                  <c:y val="5.94339622641509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11AB-4FBB-B35F-691618F1683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3.7739828458188997E-2"/>
                  <c:y val="5.420056623027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11AB-4FBB-B35F-691618F1683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0">
                    <a:latin typeface="+mn-lt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Sheet1!$K$4:$K$5</c:f>
                <c:numCache>
                  <c:formatCode>General</c:formatCode>
                  <c:ptCount val="2"/>
                  <c:pt idx="0">
                    <c:v>0.95</c:v>
                  </c:pt>
                  <c:pt idx="1">
                    <c:v>1.17</c:v>
                  </c:pt>
                </c:numCache>
              </c:numRef>
            </c:plus>
            <c:minus>
              <c:numRef>
                <c:f>Sheet1!$K$4:$K$5</c:f>
                <c:numCache>
                  <c:formatCode>General</c:formatCode>
                  <c:ptCount val="2"/>
                  <c:pt idx="0">
                    <c:v>0.95</c:v>
                  </c:pt>
                  <c:pt idx="1">
                    <c:v>1.17</c:v>
                  </c:pt>
                </c:numCache>
              </c:numRef>
            </c:minus>
          </c:errBars>
          <c:cat>
            <c:strRef>
              <c:f>Sheet1!$E$4:$E$5</c:f>
              <c:strCache>
                <c:ptCount val="2"/>
                <c:pt idx="0">
                  <c:v>High </c:v>
                </c:pt>
                <c:pt idx="1">
                  <c:v>Low</c:v>
                </c:pt>
              </c:strCache>
            </c:strRef>
          </c:cat>
          <c:val>
            <c:numRef>
              <c:f>Sheet1!$H$4:$H$5</c:f>
              <c:numCache>
                <c:formatCode>General</c:formatCode>
                <c:ptCount val="2"/>
                <c:pt idx="0">
                  <c:v>17.309999999999999</c:v>
                </c:pt>
                <c:pt idx="1">
                  <c:v>24.67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11AB-4FBB-B35F-691618F16832}"/>
            </c:ext>
          </c:extLst>
        </c:ser>
        <c:ser>
          <c:idx val="1"/>
          <c:order val="1"/>
          <c:tx>
            <c:strRef>
              <c:f>Sheet1!$G$3</c:f>
              <c:strCache>
                <c:ptCount val="1"/>
                <c:pt idx="0">
                  <c:v>Non-interrogative questions</c:v>
                </c:pt>
              </c:strCache>
            </c:strRef>
          </c:tx>
          <c:spPr>
            <a:ln w="41275">
              <a:solidFill>
                <a:srgbClr val="C000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3.2194860963697697E-2"/>
                  <c:y val="5.94339622641509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11AB-4FBB-B35F-691618F1683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3.5583793696718498E-2"/>
                  <c:y val="0.05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11AB-4FBB-B35F-691618F1683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7278260063228902E-2"/>
                  <c:y val="-7.26415094339623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11AB-4FBB-B35F-691618F16832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0">
                    <a:latin typeface="+mn-lt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Sheet1!$I$5:$K$5</c:f>
                <c:numCache>
                  <c:formatCode>General</c:formatCode>
                  <c:ptCount val="3"/>
                  <c:pt idx="0">
                    <c:v>0.37</c:v>
                  </c:pt>
                  <c:pt idx="1">
                    <c:v>0.74</c:v>
                  </c:pt>
                  <c:pt idx="2">
                    <c:v>1.17</c:v>
                  </c:pt>
                </c:numCache>
              </c:numRef>
            </c:plus>
            <c:minus>
              <c:numRef>
                <c:f>Sheet1!$I$5:$K$5</c:f>
                <c:numCache>
                  <c:formatCode>General</c:formatCode>
                  <c:ptCount val="3"/>
                  <c:pt idx="0">
                    <c:v>0.37</c:v>
                  </c:pt>
                  <c:pt idx="1">
                    <c:v>0.74</c:v>
                  </c:pt>
                  <c:pt idx="2">
                    <c:v>1.17</c:v>
                  </c:pt>
                </c:numCache>
              </c:numRef>
            </c:minus>
          </c:errBars>
          <c:cat>
            <c:strRef>
              <c:f>Sheet1!$E$4:$E$5</c:f>
              <c:strCache>
                <c:ptCount val="2"/>
                <c:pt idx="0">
                  <c:v>High </c:v>
                </c:pt>
                <c:pt idx="1">
                  <c:v>Low</c:v>
                </c:pt>
              </c:strCache>
            </c:strRef>
          </c:cat>
          <c:val>
            <c:numRef>
              <c:f>Sheet1!$G$4:$G$5</c:f>
              <c:numCache>
                <c:formatCode>General</c:formatCode>
                <c:ptCount val="2"/>
                <c:pt idx="0">
                  <c:v>10.49</c:v>
                </c:pt>
                <c:pt idx="1">
                  <c:v>10.44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11AB-4FBB-B35F-691618F16832}"/>
            </c:ext>
          </c:extLst>
        </c:ser>
        <c:ser>
          <c:idx val="0"/>
          <c:order val="2"/>
          <c:tx>
            <c:strRef>
              <c:f>Sheet1!$F$3</c:f>
              <c:strCache>
                <c:ptCount val="1"/>
                <c:pt idx="0">
                  <c:v>Tag questions</c:v>
                </c:pt>
              </c:strCache>
            </c:strRef>
          </c:tx>
          <c:spPr>
            <a:ln w="41275">
              <a:solidFill>
                <a:schemeClr val="accent1">
                  <a:lumMod val="50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3.2194860963697697E-2"/>
                  <c:y val="5.062893081761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11AB-4FBB-B35F-691618F1683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3.8972726429739403E-2"/>
                  <c:y val="-4.68553459119495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11AB-4FBB-B35F-691618F1683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69013413635918E-2"/>
                  <c:y val="8.836477987421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11AB-4FBB-B35F-691618F16832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0">
                    <a:latin typeface="+mn-lt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Sheet1!$I$4:$K$4</c:f>
                <c:numCache>
                  <c:formatCode>General</c:formatCode>
                  <c:ptCount val="3"/>
                  <c:pt idx="0">
                    <c:v>0.41</c:v>
                  </c:pt>
                  <c:pt idx="1">
                    <c:v>0.57999999999999996</c:v>
                  </c:pt>
                  <c:pt idx="2">
                    <c:v>0.95</c:v>
                  </c:pt>
                </c:numCache>
              </c:numRef>
            </c:plus>
            <c:minus>
              <c:numRef>
                <c:f>Sheet1!$I$4:$K$4</c:f>
                <c:numCache>
                  <c:formatCode>General</c:formatCode>
                  <c:ptCount val="3"/>
                  <c:pt idx="0">
                    <c:v>0.41</c:v>
                  </c:pt>
                  <c:pt idx="1">
                    <c:v>0.57999999999999996</c:v>
                  </c:pt>
                  <c:pt idx="2">
                    <c:v>0.95</c:v>
                  </c:pt>
                </c:numCache>
              </c:numRef>
            </c:minus>
          </c:errBars>
          <c:cat>
            <c:strRef>
              <c:f>Sheet1!$E$4:$E$5</c:f>
              <c:strCache>
                <c:ptCount val="2"/>
                <c:pt idx="0">
                  <c:v>High </c:v>
                </c:pt>
                <c:pt idx="1">
                  <c:v>Low</c:v>
                </c:pt>
              </c:strCache>
            </c:strRef>
          </c:cat>
          <c:val>
            <c:numRef>
              <c:f>Sheet1!$F$4:$F$5</c:f>
              <c:numCache>
                <c:formatCode>General</c:formatCode>
                <c:ptCount val="2"/>
                <c:pt idx="0">
                  <c:v>5.96</c:v>
                </c:pt>
                <c:pt idx="1">
                  <c:v>3.73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11AB-4FBB-B35F-691618F16832}"/>
            </c:ext>
          </c:extLst>
        </c:ser>
        <c:dLbls>
          <c:dLblPos val="b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10107264"/>
        <c:axId val="110121344"/>
      </c:lineChart>
      <c:catAx>
        <c:axId val="1101072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2000">
                <a:latin typeface="+mn-lt"/>
              </a:defRPr>
            </a:pPr>
            <a:endParaRPr lang="en-US"/>
          </a:p>
        </c:txPr>
        <c:crossAx val="110121344"/>
        <c:crosses val="autoZero"/>
        <c:auto val="1"/>
        <c:lblAlgn val="ctr"/>
        <c:lblOffset val="100"/>
        <c:noMultiLvlLbl val="0"/>
      </c:catAx>
      <c:valAx>
        <c:axId val="110121344"/>
        <c:scaling>
          <c:orientation val="minMax"/>
          <c:max val="3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>
                <a:latin typeface="+mn-lt"/>
              </a:defRPr>
            </a:pPr>
            <a:endParaRPr lang="en-US"/>
          </a:p>
        </c:txPr>
        <c:crossAx val="110107264"/>
        <c:crosses val="autoZero"/>
        <c:crossBetween val="between"/>
      </c:valAx>
      <c:spPr>
        <a:noFill/>
      </c:spPr>
    </c:plotArea>
    <c:legend>
      <c:legendPos val="r"/>
      <c:layout>
        <c:manualLayout>
          <c:xMode val="edge"/>
          <c:yMode val="edge"/>
          <c:x val="0.1813965793034632"/>
          <c:y val="7.94329578673168E-2"/>
          <c:w val="0.73958408868364067"/>
          <c:h val="0.125106150954093"/>
        </c:manualLayout>
      </c:layout>
      <c:overlay val="0"/>
      <c:txPr>
        <a:bodyPr/>
        <a:lstStyle/>
        <a:p>
          <a:pPr>
            <a:defRPr sz="2400">
              <a:latin typeface="+mn-lt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 algn="just">
        <a:defRPr sz="1800" b="1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146523503720177"/>
          <c:y val="3.3554677081468108E-2"/>
          <c:w val="0.87804866831559303"/>
          <c:h val="0.82298848190253204"/>
        </c:manualLayout>
      </c:layout>
      <c:lineChart>
        <c:grouping val="standard"/>
        <c:varyColors val="0"/>
        <c:ser>
          <c:idx val="0"/>
          <c:order val="0"/>
          <c:tx>
            <c:strRef>
              <c:f>Sheet1!$F$3</c:f>
              <c:strCache>
                <c:ptCount val="1"/>
                <c:pt idx="0">
                  <c:v>Wh-determiners and wh-pronouns</c:v>
                </c:pt>
              </c:strCache>
            </c:strRef>
          </c:tx>
          <c:spPr>
            <a:ln w="31750">
              <a:solidFill>
                <a:schemeClr val="accent3">
                  <a:lumMod val="40000"/>
                  <a:lumOff val="60000"/>
                </a:schemeClr>
              </a:solidFill>
            </a:ln>
            <a:effectLst>
              <a:glow>
                <a:schemeClr val="accent1">
                  <a:alpha val="40000"/>
                </a:schemeClr>
              </a:glo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-1.91501870762173E-3"/>
                  <c:y val="-6.30010460338315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099-4D74-9EFC-EDCBA58D7B0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-1.52160829900107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099-4D74-9EFC-EDCBA58D7B0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"/>
                  <c:y val="-3.43642069275445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5099-4D74-9EFC-EDCBA58D7B0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"/>
                  <c:y val="-4.009157474880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099-4D74-9EFC-EDCBA58D7B0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58527525528933E-2"/>
                  <c:y val="-7.7319465586975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099-4D74-9EFC-EDCBA58D7B0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Sheet1!$I$4:$I$9</c:f>
                <c:numCache>
                  <c:formatCode>General</c:formatCode>
                  <c:ptCount val="6"/>
                  <c:pt idx="0">
                    <c:v>1.94</c:v>
                  </c:pt>
                  <c:pt idx="1">
                    <c:v>1.19</c:v>
                  </c:pt>
                  <c:pt idx="2">
                    <c:v>1.54</c:v>
                  </c:pt>
                  <c:pt idx="3">
                    <c:v>1.59</c:v>
                  </c:pt>
                  <c:pt idx="4">
                    <c:v>1.22</c:v>
                  </c:pt>
                  <c:pt idx="5">
                    <c:v>0.92</c:v>
                  </c:pt>
                </c:numCache>
              </c:numRef>
            </c:plus>
            <c:minus>
              <c:numRef>
                <c:f>Sheet1!$I$4:$I$9</c:f>
                <c:numCache>
                  <c:formatCode>General</c:formatCode>
                  <c:ptCount val="6"/>
                  <c:pt idx="0">
                    <c:v>1.94</c:v>
                  </c:pt>
                  <c:pt idx="1">
                    <c:v>1.19</c:v>
                  </c:pt>
                  <c:pt idx="2">
                    <c:v>1.54</c:v>
                  </c:pt>
                  <c:pt idx="3">
                    <c:v>1.59</c:v>
                  </c:pt>
                  <c:pt idx="4">
                    <c:v>1.22</c:v>
                  </c:pt>
                  <c:pt idx="5">
                    <c:v>0.92</c:v>
                  </c:pt>
                </c:numCache>
              </c:numRef>
            </c:minus>
          </c:errBars>
          <c:cat>
            <c:strRef>
              <c:f>Sheet1!$E$5:$E$9</c:f>
              <c:strCache>
                <c:ptCount val="5"/>
                <c:pt idx="0">
                  <c:v>6to7</c:v>
                </c:pt>
                <c:pt idx="1">
                  <c:v>7to8</c:v>
                </c:pt>
                <c:pt idx="2">
                  <c:v>8to9</c:v>
                </c:pt>
                <c:pt idx="3">
                  <c:v>9to10</c:v>
                </c:pt>
                <c:pt idx="4">
                  <c:v>10to11</c:v>
                </c:pt>
              </c:strCache>
            </c:strRef>
          </c:cat>
          <c:val>
            <c:numRef>
              <c:f>Sheet1!$F$5:$F$9</c:f>
              <c:numCache>
                <c:formatCode>General</c:formatCode>
                <c:ptCount val="5"/>
                <c:pt idx="0">
                  <c:v>15.22</c:v>
                </c:pt>
                <c:pt idx="1">
                  <c:v>16.59</c:v>
                </c:pt>
                <c:pt idx="2">
                  <c:v>12.83</c:v>
                </c:pt>
                <c:pt idx="3">
                  <c:v>12.35</c:v>
                </c:pt>
                <c:pt idx="4">
                  <c:v>13.63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5099-4D74-9EFC-EDCBA58D7B0F}"/>
            </c:ext>
          </c:extLst>
        </c:ser>
        <c:ser>
          <c:idx val="2"/>
          <c:order val="1"/>
          <c:tx>
            <c:strRef>
              <c:f>Sheet1!$H$3</c:f>
              <c:strCache>
                <c:ptCount val="1"/>
                <c:pt idx="0">
                  <c:v>Wh-adverbs</c:v>
                </c:pt>
              </c:strCache>
            </c:strRef>
          </c:tx>
          <c:spPr>
            <a:ln>
              <a:solidFill>
                <a:schemeClr val="accent4">
                  <a:lumMod val="75000"/>
                </a:schemeClr>
              </a:solidFill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1428567883847002E-2"/>
                  <c:y val="-8.34238928566080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5099-4D74-9EFC-EDCBA58D7B0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7647055904344601E-2"/>
                  <c:y val="-6.33941131856524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5099-4D74-9EFC-EDCBA58D7B0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1428567883847002E-2"/>
                  <c:y val="-5.96650477041436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5099-4D74-9EFC-EDCBA58D7B0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6.3025199658373601E-3"/>
                  <c:y val="-5.593598222263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5099-4D74-9EFC-EDCBA58D7B0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1.89075598975121E-2"/>
                  <c:y val="-6.71231786671614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5099-4D74-9EFC-EDCBA58D7B0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2.0168063890679599E-2"/>
                  <c:y val="-6.33941131856524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5099-4D74-9EFC-EDCBA58D7B0F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Sheet1!$K$4:$K$9</c:f>
                <c:numCache>
                  <c:formatCode>General</c:formatCode>
                  <c:ptCount val="6"/>
                  <c:pt idx="0">
                    <c:v>2.2200000000000002</c:v>
                  </c:pt>
                  <c:pt idx="1">
                    <c:v>0.68</c:v>
                  </c:pt>
                  <c:pt idx="2">
                    <c:v>0.69</c:v>
                  </c:pt>
                  <c:pt idx="3">
                    <c:v>0.72</c:v>
                  </c:pt>
                  <c:pt idx="4">
                    <c:v>0.72</c:v>
                  </c:pt>
                  <c:pt idx="5">
                    <c:v>0.69</c:v>
                  </c:pt>
                </c:numCache>
              </c:numRef>
            </c:plus>
            <c:minus>
              <c:numRef>
                <c:f>Sheet1!$K$4:$K$9</c:f>
                <c:numCache>
                  <c:formatCode>General</c:formatCode>
                  <c:ptCount val="6"/>
                  <c:pt idx="0">
                    <c:v>2.2200000000000002</c:v>
                  </c:pt>
                  <c:pt idx="1">
                    <c:v>0.68</c:v>
                  </c:pt>
                  <c:pt idx="2">
                    <c:v>0.69</c:v>
                  </c:pt>
                  <c:pt idx="3">
                    <c:v>0.72</c:v>
                  </c:pt>
                  <c:pt idx="4">
                    <c:v>0.72</c:v>
                  </c:pt>
                  <c:pt idx="5">
                    <c:v>0.69</c:v>
                  </c:pt>
                </c:numCache>
              </c:numRef>
            </c:minus>
          </c:errBars>
          <c:cat>
            <c:strRef>
              <c:f>Sheet1!$E$5:$E$9</c:f>
              <c:strCache>
                <c:ptCount val="5"/>
                <c:pt idx="0">
                  <c:v>6to7</c:v>
                </c:pt>
                <c:pt idx="1">
                  <c:v>7to8</c:v>
                </c:pt>
                <c:pt idx="2">
                  <c:v>8to9</c:v>
                </c:pt>
                <c:pt idx="3">
                  <c:v>9to10</c:v>
                </c:pt>
                <c:pt idx="4">
                  <c:v>10to11</c:v>
                </c:pt>
              </c:strCache>
            </c:strRef>
          </c:cat>
          <c:val>
            <c:numRef>
              <c:f>Sheet1!$H$5:$H$9</c:f>
              <c:numCache>
                <c:formatCode>General</c:formatCode>
                <c:ptCount val="5"/>
                <c:pt idx="0">
                  <c:v>6</c:v>
                </c:pt>
                <c:pt idx="1">
                  <c:v>7.57</c:v>
                </c:pt>
                <c:pt idx="2">
                  <c:v>5.27</c:v>
                </c:pt>
                <c:pt idx="3">
                  <c:v>5.47</c:v>
                </c:pt>
                <c:pt idx="4">
                  <c:v>6.31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5099-4D74-9EFC-EDCBA58D7B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1108864"/>
        <c:axId val="131110400"/>
      </c:lineChart>
      <c:catAx>
        <c:axId val="1311088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 sz="2000" b="1"/>
            </a:pPr>
            <a:endParaRPr lang="en-US"/>
          </a:p>
        </c:txPr>
        <c:crossAx val="131110400"/>
        <c:crosses val="autoZero"/>
        <c:auto val="1"/>
        <c:lblAlgn val="ctr"/>
        <c:lblOffset val="100"/>
        <c:noMultiLvlLbl val="0"/>
      </c:catAx>
      <c:valAx>
        <c:axId val="13111040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vert="horz"/>
          <a:lstStyle/>
          <a:p>
            <a:pPr>
              <a:defRPr sz="2000" b="1"/>
            </a:pPr>
            <a:endParaRPr lang="en-US"/>
          </a:p>
        </c:txPr>
        <c:crossAx val="131108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0976119807265573"/>
          <c:y val="0"/>
          <c:w val="0.67666283498912505"/>
          <c:h val="0.126218069396385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2400" b="1"/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800">
          <a:latin typeface="+mn-lt"/>
          <a:cs typeface="Times New Roman" panose="02020603050405020304" pitchFamily="18" charset="0"/>
        </a:defRPr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0.00207</cdr:x>
      <cdr:y>0</cdr:y>
    </cdr:from>
    <cdr:to>
      <cdr:x>0.995</cdr:x>
      <cdr:y>0.06071</cdr:y>
    </cdr:to>
    <cdr:sp macro="" textlink="">
      <cdr:nvSpPr>
        <cdr:cNvPr id="3" name="Rectangle 2"/>
        <cdr:cNvSpPr/>
      </cdr:nvSpPr>
      <cdr:spPr>
        <a:xfrm xmlns:a="http://schemas.openxmlformats.org/drawingml/2006/main">
          <a:off x="27360" y="-22780764"/>
          <a:ext cx="13093381" cy="28714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en-US"/>
          </a:defPPr>
          <a:lvl1pPr marL="0" algn="l" defTabSz="3507730" rtl="0" eaLnBrk="1" latinLnBrk="0" hangingPunct="1">
            <a:defRPr sz="6905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1753865" algn="l" defTabSz="3507730" rtl="0" eaLnBrk="1" latinLnBrk="0" hangingPunct="1">
            <a:defRPr sz="6905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3507730" algn="l" defTabSz="3507730" rtl="0" eaLnBrk="1" latinLnBrk="0" hangingPunct="1">
            <a:defRPr sz="6905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5261595" algn="l" defTabSz="3507730" rtl="0" eaLnBrk="1" latinLnBrk="0" hangingPunct="1">
            <a:defRPr sz="6905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7015460" algn="l" defTabSz="3507730" rtl="0" eaLnBrk="1" latinLnBrk="0" hangingPunct="1">
            <a:defRPr sz="6905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8769325" algn="l" defTabSz="3507730" rtl="0" eaLnBrk="1" latinLnBrk="0" hangingPunct="1">
            <a:defRPr sz="6905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10523190" algn="l" defTabSz="3507730" rtl="0" eaLnBrk="1" latinLnBrk="0" hangingPunct="1">
            <a:defRPr sz="6905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12277054" algn="l" defTabSz="3507730" rtl="0" eaLnBrk="1" latinLnBrk="0" hangingPunct="1">
            <a:defRPr sz="6905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14030919" algn="l" defTabSz="3507730" rtl="0" eaLnBrk="1" latinLnBrk="0" hangingPunct="1">
            <a:defRPr sz="6905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GB" sz="2000" i="1" dirty="0" smtClean="0">
            <a:solidFill>
              <a:schemeClr val="tx1"/>
            </a:solidFill>
            <a:latin typeface="Georgia" panose="02040502050405020303" pitchFamily="18" charset="0"/>
          </a:endParaRPr>
        </a:p>
        <a:p xmlns:a="http://schemas.openxmlformats.org/drawingml/2006/main">
          <a:pPr algn="ctr"/>
          <a:endParaRPr lang="en-GB" sz="2000" i="1" dirty="0">
            <a:solidFill>
              <a:schemeClr val="tx1"/>
            </a:solidFill>
            <a:latin typeface="Georgia" panose="02040502050405020303" pitchFamily="18" charset="0"/>
          </a:endParaRPr>
        </a:p>
      </cdr:txBody>
    </cdr:sp>
  </cdr:relSizeAnchor>
  <cdr:relSizeAnchor xmlns:cdr="http://schemas.openxmlformats.org/drawingml/2006/chartDrawing">
    <cdr:from>
      <cdr:x>0.00099</cdr:x>
      <cdr:y>0.15602</cdr:y>
    </cdr:from>
    <cdr:to>
      <cdr:x>0.08569</cdr:x>
      <cdr:y>0.84536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13409" y="737931"/>
          <a:ext cx="1149734" cy="32603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vert270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2000" b="1" dirty="0" smtClean="0">
              <a:latin typeface="+mn-lt"/>
              <a:cs typeface="Calibri" panose="020F0502020204030204" pitchFamily="34" charset="0"/>
            </a:rPr>
            <a:t>Proportion of </a:t>
          </a:r>
          <a:r>
            <a:rPr lang="en-GB" sz="2000" b="1" dirty="0" err="1" smtClean="0">
              <a:latin typeface="+mn-lt"/>
              <a:cs typeface="Calibri" panose="020F0502020204030204" pitchFamily="34" charset="0"/>
            </a:rPr>
            <a:t>wh</a:t>
          </a:r>
          <a:r>
            <a:rPr lang="en-GB" sz="2000" b="1" dirty="0" smtClean="0">
              <a:latin typeface="+mn-lt"/>
              <a:cs typeface="Calibri" panose="020F0502020204030204" pitchFamily="34" charset="0"/>
            </a:rPr>
            <a:t>-question</a:t>
          </a:r>
        </a:p>
        <a:p xmlns:a="http://schemas.openxmlformats.org/drawingml/2006/main">
          <a:pPr algn="ctr"/>
          <a:r>
            <a:rPr lang="en-GB" sz="2000" b="1" dirty="0" smtClean="0">
              <a:latin typeface="+mn-lt"/>
              <a:cs typeface="Calibri" panose="020F0502020204030204" pitchFamily="34" charset="0"/>
            </a:rPr>
            <a:t>forms per 1000 </a:t>
          </a:r>
          <a:r>
            <a:rPr lang="en-GB" sz="2000" b="1" dirty="0">
              <a:latin typeface="+mn-lt"/>
              <a:cs typeface="Calibri" panose="020F0502020204030204" pitchFamily="34" charset="0"/>
            </a:rPr>
            <a:t> </a:t>
          </a:r>
          <a:r>
            <a:rPr lang="en-GB" sz="2000" b="1" dirty="0" smtClean="0">
              <a:latin typeface="+mn-lt"/>
              <a:cs typeface="Calibri" panose="020F0502020204030204" pitchFamily="34" charset="0"/>
            </a:rPr>
            <a:t>words spoken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0.04733</cdr:x>
      <cdr:y>0</cdr:y>
    </cdr:from>
    <cdr:to>
      <cdr:x>0.78831</cdr:x>
      <cdr:y>0.06289</cdr:y>
    </cdr:to>
    <cdr:sp macro="" textlink="">
      <cdr:nvSpPr>
        <cdr:cNvPr id="2" name="Rectangle 1"/>
        <cdr:cNvSpPr/>
      </cdr:nvSpPr>
      <cdr:spPr>
        <a:xfrm xmlns:a="http://schemas.openxmlformats.org/drawingml/2006/main">
          <a:off x="620878" y="-15507117"/>
          <a:ext cx="9719250" cy="31134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en-US"/>
          </a:defPPr>
          <a:lvl1pPr marL="0" algn="l" defTabSz="3507730" rtl="0" eaLnBrk="1" latinLnBrk="0" hangingPunct="1">
            <a:defRPr sz="6905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1753865" algn="l" defTabSz="3507730" rtl="0" eaLnBrk="1" latinLnBrk="0" hangingPunct="1">
            <a:defRPr sz="6905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3507730" algn="l" defTabSz="3507730" rtl="0" eaLnBrk="1" latinLnBrk="0" hangingPunct="1">
            <a:defRPr sz="6905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5261595" algn="l" defTabSz="3507730" rtl="0" eaLnBrk="1" latinLnBrk="0" hangingPunct="1">
            <a:defRPr sz="6905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7015460" algn="l" defTabSz="3507730" rtl="0" eaLnBrk="1" latinLnBrk="0" hangingPunct="1">
            <a:defRPr sz="6905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8769325" algn="l" defTabSz="3507730" rtl="0" eaLnBrk="1" latinLnBrk="0" hangingPunct="1">
            <a:defRPr sz="6905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10523190" algn="l" defTabSz="3507730" rtl="0" eaLnBrk="1" latinLnBrk="0" hangingPunct="1">
            <a:defRPr sz="6905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12277054" algn="l" defTabSz="3507730" rtl="0" eaLnBrk="1" latinLnBrk="0" hangingPunct="1">
            <a:defRPr sz="6905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14030919" algn="l" defTabSz="3507730" rtl="0" eaLnBrk="1" latinLnBrk="0" hangingPunct="1">
            <a:defRPr sz="6905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 sz="2000" i="1" dirty="0">
            <a:solidFill>
              <a:schemeClr val="tx1"/>
            </a:solidFill>
            <a:latin typeface="Georgia" panose="02040502050405020303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</cdr:x>
      <cdr:y>0.20024</cdr:y>
    </cdr:from>
    <cdr:to>
      <cdr:x>0.06719</cdr:x>
      <cdr:y>0.83052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0" y="1206732"/>
          <a:ext cx="481788" cy="37982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none" rtlCol="0"/>
        <a:lstStyle xmlns:a="http://schemas.openxmlformats.org/drawingml/2006/main"/>
        <a:p xmlns:a="http://schemas.openxmlformats.org/drawingml/2006/main">
          <a:endParaRPr lang="en-GB" sz="1100" dirty="0"/>
        </a:p>
      </cdr:txBody>
    </cdr:sp>
  </cdr:relSizeAnchor>
  <cdr:relSizeAnchor xmlns:cdr="http://schemas.openxmlformats.org/drawingml/2006/chartDrawing">
    <cdr:from>
      <cdr:x>7.62375E-8</cdr:x>
      <cdr:y>0.09882</cdr:y>
    </cdr:from>
    <cdr:to>
      <cdr:x>0.07751</cdr:x>
      <cdr:y>0.89082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" y="489195"/>
          <a:ext cx="1016684" cy="39206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none" rtlCol="0"/>
        <a:lstStyle xmlns:a="http://schemas.openxmlformats.org/drawingml/2006/main"/>
        <a:p xmlns:a="http://schemas.openxmlformats.org/drawingml/2006/main">
          <a:pPr algn="ctr"/>
          <a:r>
            <a:rPr lang="en-GB" sz="2000" b="1" dirty="0" smtClean="0">
              <a:cs typeface="Times New Roman" panose="02020603050405020304" pitchFamily="18" charset="0"/>
            </a:rPr>
            <a:t>Proportion of question types</a:t>
          </a:r>
        </a:p>
        <a:p xmlns:a="http://schemas.openxmlformats.org/drawingml/2006/main">
          <a:pPr algn="ctr"/>
          <a:r>
            <a:rPr lang="en-GB" sz="2000" b="1" dirty="0" smtClean="0">
              <a:latin typeface="Georgia" panose="02040502050405020303" pitchFamily="18" charset="0"/>
              <a:cs typeface="Times New Roman" panose="02020603050405020304" pitchFamily="18" charset="0"/>
            </a:rPr>
            <a:t> </a:t>
          </a:r>
          <a:r>
            <a:rPr lang="en-GB" sz="2000" b="1" dirty="0" smtClean="0">
              <a:cs typeface="Times New Roman" panose="02020603050405020304" pitchFamily="18" charset="0"/>
            </a:rPr>
            <a:t>per 1000 words spoken</a:t>
          </a:r>
          <a:endParaRPr lang="en-GB" sz="2000" b="1" dirty="0">
            <a:cs typeface="Times New Roman" panose="02020603050405020304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0.01084</cdr:x>
      <cdr:y>0.11622</cdr:y>
    </cdr:from>
    <cdr:to>
      <cdr:x>0.06578</cdr:x>
      <cdr:y>0.77812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143633" y="572446"/>
          <a:ext cx="728102" cy="32603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vert270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2000" b="1" dirty="0" smtClean="0">
              <a:cs typeface="Times New Roman" panose="02020603050405020304" pitchFamily="18" charset="0"/>
            </a:rPr>
            <a:t>Proportion of question types</a:t>
          </a:r>
        </a:p>
        <a:p xmlns:a="http://schemas.openxmlformats.org/drawingml/2006/main">
          <a:pPr algn="ctr"/>
          <a:r>
            <a:rPr lang="en-GB" sz="2000" b="1" dirty="0" smtClean="0">
              <a:cs typeface="Times New Roman" panose="02020603050405020304" pitchFamily="18" charset="0"/>
            </a:rPr>
            <a:t>per 1000 </a:t>
          </a:r>
          <a:r>
            <a:rPr lang="en-GB" sz="2000" b="1" dirty="0">
              <a:cs typeface="Times New Roman" panose="02020603050405020304" pitchFamily="18" charset="0"/>
            </a:rPr>
            <a:t> </a:t>
          </a:r>
          <a:r>
            <a:rPr lang="en-GB" sz="2000" b="1" dirty="0" smtClean="0">
              <a:cs typeface="Times New Roman" panose="02020603050405020304" pitchFamily="18" charset="0"/>
            </a:rPr>
            <a:t>words spoken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0.01142</cdr:x>
      <cdr:y>0.11588</cdr:y>
    </cdr:from>
    <cdr:to>
      <cdr:x>0.06631</cdr:x>
      <cdr:y>0.85104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51433" y="513916"/>
          <a:ext cx="728104" cy="32603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vert270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2000" b="1" dirty="0" smtClean="0">
              <a:latin typeface="+mn-lt"/>
              <a:cs typeface="Times New Roman" panose="02020603050405020304" pitchFamily="18" charset="0"/>
            </a:rPr>
            <a:t>Proportion of </a:t>
          </a:r>
          <a:r>
            <a:rPr lang="en-GB" sz="2000" b="1" dirty="0" err="1" smtClean="0">
              <a:latin typeface="+mn-lt"/>
              <a:cs typeface="Times New Roman" panose="02020603050405020304" pitchFamily="18" charset="0"/>
            </a:rPr>
            <a:t>wh</a:t>
          </a:r>
          <a:r>
            <a:rPr lang="en-GB" sz="2000" b="1" dirty="0" smtClean="0">
              <a:latin typeface="+mn-lt"/>
              <a:cs typeface="Times New Roman" panose="02020603050405020304" pitchFamily="18" charset="0"/>
            </a:rPr>
            <a:t>-question </a:t>
          </a:r>
        </a:p>
        <a:p xmlns:a="http://schemas.openxmlformats.org/drawingml/2006/main">
          <a:pPr algn="ctr"/>
          <a:r>
            <a:rPr lang="en-GB" sz="2000" b="1" dirty="0" smtClean="0">
              <a:latin typeface="+mn-lt"/>
              <a:cs typeface="Times New Roman" panose="02020603050405020304" pitchFamily="18" charset="0"/>
            </a:rPr>
            <a:t>forms per 1000 words spoken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10282" y="4954765"/>
            <a:ext cx="36383199" cy="10540259"/>
          </a:xfrm>
        </p:spPr>
        <p:txBody>
          <a:bodyPr anchor="b"/>
          <a:lstStyle>
            <a:lvl1pPr algn="ctr">
              <a:defRPr sz="26488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50471" y="15901497"/>
            <a:ext cx="32102822" cy="7309499"/>
          </a:xfrm>
        </p:spPr>
        <p:txBody>
          <a:bodyPr/>
          <a:lstStyle>
            <a:lvl1pPr marL="0" indent="0" algn="ctr">
              <a:buNone/>
              <a:defRPr sz="10595"/>
            </a:lvl1pPr>
            <a:lvl2pPr marL="2018355" indent="0" algn="ctr">
              <a:buNone/>
              <a:defRPr sz="8829"/>
            </a:lvl2pPr>
            <a:lvl3pPr marL="4036710" indent="0" algn="ctr">
              <a:buNone/>
              <a:defRPr sz="7946"/>
            </a:lvl3pPr>
            <a:lvl4pPr marL="6055065" indent="0" algn="ctr">
              <a:buNone/>
              <a:defRPr sz="7063"/>
            </a:lvl4pPr>
            <a:lvl5pPr marL="8073420" indent="0" algn="ctr">
              <a:buNone/>
              <a:defRPr sz="7063"/>
            </a:lvl5pPr>
            <a:lvl6pPr marL="10091776" indent="0" algn="ctr">
              <a:buNone/>
              <a:defRPr sz="7063"/>
            </a:lvl6pPr>
            <a:lvl7pPr marL="12110131" indent="0" algn="ctr">
              <a:buNone/>
              <a:defRPr sz="7063"/>
            </a:lvl7pPr>
            <a:lvl8pPr marL="14128486" indent="0" algn="ctr">
              <a:buNone/>
              <a:defRPr sz="7063"/>
            </a:lvl8pPr>
            <a:lvl9pPr marL="16146841" indent="0" algn="ctr">
              <a:buNone/>
              <a:defRPr sz="7063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01C9B-4A31-49FD-A8B5-7CA5BDD45175}" type="datetimeFigureOut">
              <a:rPr lang="en-GB" smtClean="0"/>
              <a:t>29/06/2017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BAFA6-0785-417E-B82E-EF3868538E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705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01C9B-4A31-49FD-A8B5-7CA5BDD45175}" type="datetimeFigureOut">
              <a:rPr lang="en-GB" smtClean="0"/>
              <a:t>29/06/2017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BAFA6-0785-417E-B82E-EF3868538E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3722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0467" y="7547788"/>
            <a:ext cx="36918246" cy="12593645"/>
          </a:xfrm>
        </p:spPr>
        <p:txBody>
          <a:bodyPr anchor="b"/>
          <a:lstStyle>
            <a:lvl1pPr>
              <a:defRPr sz="26488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20467" y="20260574"/>
            <a:ext cx="36918246" cy="6622701"/>
          </a:xfrm>
        </p:spPr>
        <p:txBody>
          <a:bodyPr/>
          <a:lstStyle>
            <a:lvl1pPr marL="0" indent="0">
              <a:buNone/>
              <a:defRPr sz="10595">
                <a:solidFill>
                  <a:schemeClr val="tx1"/>
                </a:solidFill>
              </a:defRPr>
            </a:lvl1pPr>
            <a:lvl2pPr marL="2018355" indent="0">
              <a:buNone/>
              <a:defRPr sz="8829">
                <a:solidFill>
                  <a:schemeClr val="tx1">
                    <a:tint val="75000"/>
                  </a:schemeClr>
                </a:solidFill>
              </a:defRPr>
            </a:lvl2pPr>
            <a:lvl3pPr marL="4036710" indent="0">
              <a:buNone/>
              <a:defRPr sz="7946">
                <a:solidFill>
                  <a:schemeClr val="tx1">
                    <a:tint val="75000"/>
                  </a:schemeClr>
                </a:solidFill>
              </a:defRPr>
            </a:lvl3pPr>
            <a:lvl4pPr marL="6055065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4pPr>
            <a:lvl5pPr marL="8073420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5pPr>
            <a:lvl6pPr marL="10091776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6pPr>
            <a:lvl7pPr marL="12110131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7pPr>
            <a:lvl8pPr marL="14128486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8pPr>
            <a:lvl9pPr marL="16146841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01C9B-4A31-49FD-A8B5-7CA5BDD45175}" type="datetimeFigureOut">
              <a:rPr lang="en-GB" smtClean="0"/>
              <a:t>29/06/2017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BAFA6-0785-417E-B82E-EF3868538E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1487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42759" y="8059374"/>
            <a:ext cx="18191599" cy="1920934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669405" y="8059374"/>
            <a:ext cx="18191599" cy="1920934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01C9B-4A31-49FD-A8B5-7CA5BDD45175}" type="datetimeFigureOut">
              <a:rPr lang="en-GB" smtClean="0"/>
              <a:t>29/06/2017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BAFA6-0785-417E-B82E-EF3868538E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966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8334" y="1611882"/>
            <a:ext cx="36918246" cy="585180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8339" y="7421634"/>
            <a:ext cx="18107995" cy="3637228"/>
          </a:xfrm>
        </p:spPr>
        <p:txBody>
          <a:bodyPr anchor="b"/>
          <a:lstStyle>
            <a:lvl1pPr marL="0" indent="0">
              <a:buNone/>
              <a:defRPr sz="10595" b="1"/>
            </a:lvl1pPr>
            <a:lvl2pPr marL="2018355" indent="0">
              <a:buNone/>
              <a:defRPr sz="8829" b="1"/>
            </a:lvl2pPr>
            <a:lvl3pPr marL="4036710" indent="0">
              <a:buNone/>
              <a:defRPr sz="7946" b="1"/>
            </a:lvl3pPr>
            <a:lvl4pPr marL="6055065" indent="0">
              <a:buNone/>
              <a:defRPr sz="7063" b="1"/>
            </a:lvl4pPr>
            <a:lvl5pPr marL="8073420" indent="0">
              <a:buNone/>
              <a:defRPr sz="7063" b="1"/>
            </a:lvl5pPr>
            <a:lvl6pPr marL="10091776" indent="0">
              <a:buNone/>
              <a:defRPr sz="7063" b="1"/>
            </a:lvl6pPr>
            <a:lvl7pPr marL="12110131" indent="0">
              <a:buNone/>
              <a:defRPr sz="7063" b="1"/>
            </a:lvl7pPr>
            <a:lvl8pPr marL="14128486" indent="0">
              <a:buNone/>
              <a:defRPr sz="7063" b="1"/>
            </a:lvl8pPr>
            <a:lvl9pPr marL="16146841" indent="0">
              <a:buNone/>
              <a:defRPr sz="7063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48339" y="11058863"/>
            <a:ext cx="18107995" cy="1626592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669408" y="7421634"/>
            <a:ext cx="18197174" cy="3637228"/>
          </a:xfrm>
        </p:spPr>
        <p:txBody>
          <a:bodyPr anchor="b"/>
          <a:lstStyle>
            <a:lvl1pPr marL="0" indent="0">
              <a:buNone/>
              <a:defRPr sz="10595" b="1"/>
            </a:lvl1pPr>
            <a:lvl2pPr marL="2018355" indent="0">
              <a:buNone/>
              <a:defRPr sz="8829" b="1"/>
            </a:lvl2pPr>
            <a:lvl3pPr marL="4036710" indent="0">
              <a:buNone/>
              <a:defRPr sz="7946" b="1"/>
            </a:lvl3pPr>
            <a:lvl4pPr marL="6055065" indent="0">
              <a:buNone/>
              <a:defRPr sz="7063" b="1"/>
            </a:lvl4pPr>
            <a:lvl5pPr marL="8073420" indent="0">
              <a:buNone/>
              <a:defRPr sz="7063" b="1"/>
            </a:lvl5pPr>
            <a:lvl6pPr marL="10091776" indent="0">
              <a:buNone/>
              <a:defRPr sz="7063" b="1"/>
            </a:lvl6pPr>
            <a:lvl7pPr marL="12110131" indent="0">
              <a:buNone/>
              <a:defRPr sz="7063" b="1"/>
            </a:lvl7pPr>
            <a:lvl8pPr marL="14128486" indent="0">
              <a:buNone/>
              <a:defRPr sz="7063" b="1"/>
            </a:lvl8pPr>
            <a:lvl9pPr marL="16146841" indent="0">
              <a:buNone/>
              <a:defRPr sz="7063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669408" y="11058863"/>
            <a:ext cx="18197174" cy="1626592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01C9B-4A31-49FD-A8B5-7CA5BDD45175}" type="datetimeFigureOut">
              <a:rPr lang="en-GB" smtClean="0"/>
              <a:t>29/06/2017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BAFA6-0785-417E-B82E-EF3868538E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9637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01C9B-4A31-49FD-A8B5-7CA5BDD45175}" type="datetimeFigureOut">
              <a:rPr lang="en-GB" smtClean="0"/>
              <a:t>29/06/2017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BAFA6-0785-417E-B82E-EF3868538E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7882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01C9B-4A31-49FD-A8B5-7CA5BDD45175}" type="datetimeFigureOut">
              <a:rPr lang="en-GB" smtClean="0"/>
              <a:t>29/06/2017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BAFA6-0785-417E-B82E-EF3868538E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0836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8334" y="2018348"/>
            <a:ext cx="13805328" cy="7064216"/>
          </a:xfrm>
        </p:spPr>
        <p:txBody>
          <a:bodyPr anchor="b"/>
          <a:lstStyle>
            <a:lvl1pPr>
              <a:defRPr sz="1412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97174" y="4359077"/>
            <a:ext cx="21669405" cy="21515024"/>
          </a:xfrm>
        </p:spPr>
        <p:txBody>
          <a:bodyPr/>
          <a:lstStyle>
            <a:lvl1pPr>
              <a:defRPr sz="14127"/>
            </a:lvl1pPr>
            <a:lvl2pPr>
              <a:defRPr sz="12361"/>
            </a:lvl2pPr>
            <a:lvl3pPr>
              <a:defRPr sz="10595"/>
            </a:lvl3pPr>
            <a:lvl4pPr>
              <a:defRPr sz="8829"/>
            </a:lvl4pPr>
            <a:lvl5pPr>
              <a:defRPr sz="8829"/>
            </a:lvl5pPr>
            <a:lvl6pPr>
              <a:defRPr sz="8829"/>
            </a:lvl6pPr>
            <a:lvl7pPr>
              <a:defRPr sz="8829"/>
            </a:lvl7pPr>
            <a:lvl8pPr>
              <a:defRPr sz="8829"/>
            </a:lvl8pPr>
            <a:lvl9pPr>
              <a:defRPr sz="8829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48334" y="9082564"/>
            <a:ext cx="13805328" cy="16826573"/>
          </a:xfrm>
        </p:spPr>
        <p:txBody>
          <a:bodyPr/>
          <a:lstStyle>
            <a:lvl1pPr marL="0" indent="0">
              <a:buNone/>
              <a:defRPr sz="7063"/>
            </a:lvl1pPr>
            <a:lvl2pPr marL="2018355" indent="0">
              <a:buNone/>
              <a:defRPr sz="6180"/>
            </a:lvl2pPr>
            <a:lvl3pPr marL="4036710" indent="0">
              <a:buNone/>
              <a:defRPr sz="5298"/>
            </a:lvl3pPr>
            <a:lvl4pPr marL="6055065" indent="0">
              <a:buNone/>
              <a:defRPr sz="4415"/>
            </a:lvl4pPr>
            <a:lvl5pPr marL="8073420" indent="0">
              <a:buNone/>
              <a:defRPr sz="4415"/>
            </a:lvl5pPr>
            <a:lvl6pPr marL="10091776" indent="0">
              <a:buNone/>
              <a:defRPr sz="4415"/>
            </a:lvl6pPr>
            <a:lvl7pPr marL="12110131" indent="0">
              <a:buNone/>
              <a:defRPr sz="4415"/>
            </a:lvl7pPr>
            <a:lvl8pPr marL="14128486" indent="0">
              <a:buNone/>
              <a:defRPr sz="4415"/>
            </a:lvl8pPr>
            <a:lvl9pPr marL="16146841" indent="0">
              <a:buNone/>
              <a:defRPr sz="441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01C9B-4A31-49FD-A8B5-7CA5BDD45175}" type="datetimeFigureOut">
              <a:rPr lang="en-GB" smtClean="0"/>
              <a:t>29/06/2017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BAFA6-0785-417E-B82E-EF3868538E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0899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8334" y="2018348"/>
            <a:ext cx="13805328" cy="7064216"/>
          </a:xfrm>
        </p:spPr>
        <p:txBody>
          <a:bodyPr anchor="b"/>
          <a:lstStyle>
            <a:lvl1pPr>
              <a:defRPr sz="1412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197174" y="4359077"/>
            <a:ext cx="21669405" cy="21515024"/>
          </a:xfrm>
        </p:spPr>
        <p:txBody>
          <a:bodyPr anchor="t"/>
          <a:lstStyle>
            <a:lvl1pPr marL="0" indent="0">
              <a:buNone/>
              <a:defRPr sz="14127"/>
            </a:lvl1pPr>
            <a:lvl2pPr marL="2018355" indent="0">
              <a:buNone/>
              <a:defRPr sz="12361"/>
            </a:lvl2pPr>
            <a:lvl3pPr marL="4036710" indent="0">
              <a:buNone/>
              <a:defRPr sz="10595"/>
            </a:lvl3pPr>
            <a:lvl4pPr marL="6055065" indent="0">
              <a:buNone/>
              <a:defRPr sz="8829"/>
            </a:lvl4pPr>
            <a:lvl5pPr marL="8073420" indent="0">
              <a:buNone/>
              <a:defRPr sz="8829"/>
            </a:lvl5pPr>
            <a:lvl6pPr marL="10091776" indent="0">
              <a:buNone/>
              <a:defRPr sz="8829"/>
            </a:lvl6pPr>
            <a:lvl7pPr marL="12110131" indent="0">
              <a:buNone/>
              <a:defRPr sz="8829"/>
            </a:lvl7pPr>
            <a:lvl8pPr marL="14128486" indent="0">
              <a:buNone/>
              <a:defRPr sz="8829"/>
            </a:lvl8pPr>
            <a:lvl9pPr marL="16146841" indent="0">
              <a:buNone/>
              <a:defRPr sz="8829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48334" y="9082564"/>
            <a:ext cx="13805328" cy="16826573"/>
          </a:xfrm>
        </p:spPr>
        <p:txBody>
          <a:bodyPr/>
          <a:lstStyle>
            <a:lvl1pPr marL="0" indent="0">
              <a:buNone/>
              <a:defRPr sz="7063"/>
            </a:lvl1pPr>
            <a:lvl2pPr marL="2018355" indent="0">
              <a:buNone/>
              <a:defRPr sz="6180"/>
            </a:lvl2pPr>
            <a:lvl3pPr marL="4036710" indent="0">
              <a:buNone/>
              <a:defRPr sz="5298"/>
            </a:lvl3pPr>
            <a:lvl4pPr marL="6055065" indent="0">
              <a:buNone/>
              <a:defRPr sz="4415"/>
            </a:lvl4pPr>
            <a:lvl5pPr marL="8073420" indent="0">
              <a:buNone/>
              <a:defRPr sz="4415"/>
            </a:lvl5pPr>
            <a:lvl6pPr marL="10091776" indent="0">
              <a:buNone/>
              <a:defRPr sz="4415"/>
            </a:lvl6pPr>
            <a:lvl7pPr marL="12110131" indent="0">
              <a:buNone/>
              <a:defRPr sz="4415"/>
            </a:lvl7pPr>
            <a:lvl8pPr marL="14128486" indent="0">
              <a:buNone/>
              <a:defRPr sz="4415"/>
            </a:lvl8pPr>
            <a:lvl9pPr marL="16146841" indent="0">
              <a:buNone/>
              <a:defRPr sz="441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01C9B-4A31-49FD-A8B5-7CA5BDD45175}" type="datetimeFigureOut">
              <a:rPr lang="en-GB" smtClean="0"/>
              <a:t>29/06/2017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BAFA6-0785-417E-B82E-EF3868538E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0393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01C9B-4A31-49FD-A8B5-7CA5BDD45175}" type="datetimeFigureOut">
              <a:rPr lang="en-GB" smtClean="0"/>
              <a:t>29/06/2017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BAFA6-0785-417E-B82E-EF3868538E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2002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0631445" y="1611875"/>
            <a:ext cx="9229561" cy="256568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42761" y="1611875"/>
            <a:ext cx="27153637" cy="256568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01C9B-4A31-49FD-A8B5-7CA5BDD45175}" type="datetimeFigureOut">
              <a:rPr lang="en-GB" smtClean="0"/>
              <a:t>29/06/2017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BAFA6-0785-417E-B82E-EF3868538E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5515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2759" y="1611882"/>
            <a:ext cx="36918246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2759" y="8059374"/>
            <a:ext cx="36918246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42759" y="28060644"/>
            <a:ext cx="9630847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2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B01C9B-4A31-49FD-A8B5-7CA5BDD45175}" type="datetimeFigureOut">
              <a:rPr lang="en-GB" smtClean="0"/>
              <a:t>29/06/2017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178747" y="28060644"/>
            <a:ext cx="14446270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2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230157" y="28060644"/>
            <a:ext cx="9630847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BAFA6-0785-417E-B82E-EF3868538E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3421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036710" rtl="0" eaLnBrk="1" latinLnBrk="0" hangingPunct="1">
        <a:lnSpc>
          <a:spcPct val="90000"/>
        </a:lnSpc>
        <a:spcBef>
          <a:spcPct val="0"/>
        </a:spcBef>
        <a:buNone/>
        <a:defRPr sz="1942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09178" indent="-1009178" algn="l" defTabSz="4036710" rtl="0" eaLnBrk="1" latinLnBrk="0" hangingPunct="1">
        <a:lnSpc>
          <a:spcPct val="90000"/>
        </a:lnSpc>
        <a:spcBef>
          <a:spcPts val="4415"/>
        </a:spcBef>
        <a:buFont typeface="Arial" panose="020B0604020202020204" pitchFamily="34" charset="0"/>
        <a:buChar char="•"/>
        <a:defRPr sz="12361" kern="1200">
          <a:solidFill>
            <a:schemeClr val="tx1"/>
          </a:solidFill>
          <a:latin typeface="+mn-lt"/>
          <a:ea typeface="+mn-ea"/>
          <a:cs typeface="+mn-cs"/>
        </a:defRPr>
      </a:lvl1pPr>
      <a:lvl2pPr marL="3027533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10595" kern="1200">
          <a:solidFill>
            <a:schemeClr val="tx1"/>
          </a:solidFill>
          <a:latin typeface="+mn-lt"/>
          <a:ea typeface="+mn-ea"/>
          <a:cs typeface="+mn-cs"/>
        </a:defRPr>
      </a:lvl2pPr>
      <a:lvl3pPr marL="5045888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8829" kern="1200">
          <a:solidFill>
            <a:schemeClr val="tx1"/>
          </a:solidFill>
          <a:latin typeface="+mn-lt"/>
          <a:ea typeface="+mn-ea"/>
          <a:cs typeface="+mn-cs"/>
        </a:defRPr>
      </a:lvl3pPr>
      <a:lvl4pPr marL="7064243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4pPr>
      <a:lvl5pPr marL="9082598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5pPr>
      <a:lvl6pPr marL="11100953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6pPr>
      <a:lvl7pPr marL="13119308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7pPr>
      <a:lvl8pPr marL="15137663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8pPr>
      <a:lvl9pPr marL="17156019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1pPr>
      <a:lvl2pPr marL="2018355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4036710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3pPr>
      <a:lvl4pPr marL="6055065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4pPr>
      <a:lvl5pPr marL="8073420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5pPr>
      <a:lvl6pPr marL="10091776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6pPr>
      <a:lvl7pPr marL="12110131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7pPr>
      <a:lvl8pPr marL="14128486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8pPr>
      <a:lvl9pPr marL="16146841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image" Target="../media/image2.jpe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10" Type="http://schemas.openxmlformats.org/officeDocument/2006/relationships/image" Target="../media/image5.jpeg"/><Relationship Id="rId4" Type="http://schemas.openxmlformats.org/officeDocument/2006/relationships/chart" Target="../charts/chart1.xml"/><Relationship Id="rId9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>
          <a:xfrm>
            <a:off x="-2" y="4975121"/>
            <a:ext cx="42803765" cy="2524324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ounded Rectangle 34"/>
          <p:cNvSpPr/>
          <p:nvPr/>
        </p:nvSpPr>
        <p:spPr>
          <a:xfrm>
            <a:off x="28178916" y="5715653"/>
            <a:ext cx="13556913" cy="17971200"/>
          </a:xfrm>
          <a:prstGeom prst="roundRect">
            <a:avLst/>
          </a:prstGeom>
          <a:solidFill>
            <a:schemeClr val="bg1"/>
          </a:solidFill>
          <a:ln w="228600">
            <a:solidFill>
              <a:srgbClr val="002060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 sz="5400" b="1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-41771"/>
            <a:ext cx="42803763" cy="5016758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/>
            <a:endParaRPr lang="en-GB" sz="8800" b="1" dirty="0" smtClean="0">
              <a:solidFill>
                <a:schemeClr val="bg1"/>
              </a:solidFill>
              <a:ea typeface="Times New Roman"/>
            </a:endParaRPr>
          </a:p>
          <a:p>
            <a:pPr algn="ctr"/>
            <a:r>
              <a:rPr lang="en-GB" sz="8800" b="1" dirty="0" smtClean="0">
                <a:solidFill>
                  <a:schemeClr val="bg1"/>
                </a:solidFill>
                <a:ea typeface="Times New Roman"/>
              </a:rPr>
              <a:t>Using </a:t>
            </a:r>
            <a:r>
              <a:rPr lang="en-GB" sz="8800" b="1" dirty="0">
                <a:solidFill>
                  <a:schemeClr val="bg1"/>
                </a:solidFill>
                <a:ea typeface="Times New Roman"/>
              </a:rPr>
              <a:t>corpus methods to identify teacher strategies </a:t>
            </a:r>
            <a:r>
              <a:rPr lang="en-GB" sz="8800" b="1" dirty="0" smtClean="0">
                <a:solidFill>
                  <a:schemeClr val="bg1"/>
                </a:solidFill>
                <a:ea typeface="Times New Roman"/>
              </a:rPr>
              <a:t>in </a:t>
            </a:r>
            <a:r>
              <a:rPr lang="en-GB" sz="8800" b="1" dirty="0">
                <a:solidFill>
                  <a:schemeClr val="bg1"/>
                </a:solidFill>
                <a:ea typeface="Times New Roman"/>
              </a:rPr>
              <a:t>guided </a:t>
            </a:r>
            <a:r>
              <a:rPr lang="en-GB" sz="8800" b="1" dirty="0" smtClean="0">
                <a:solidFill>
                  <a:schemeClr val="bg1"/>
                </a:solidFill>
                <a:ea typeface="Times New Roman"/>
              </a:rPr>
              <a:t>reading</a:t>
            </a:r>
          </a:p>
          <a:p>
            <a:pPr algn="ctr"/>
            <a:r>
              <a:rPr lang="en-GB" sz="4800" b="1" dirty="0" smtClean="0">
                <a:solidFill>
                  <a:schemeClr val="bg1"/>
                </a:solidFill>
                <a:ea typeface="Times New Roman"/>
              </a:rPr>
              <a:t> </a:t>
            </a:r>
          </a:p>
          <a:p>
            <a:pPr algn="ctr"/>
            <a:r>
              <a:rPr lang="en-GB" sz="4800" b="1" dirty="0" smtClean="0">
                <a:solidFill>
                  <a:schemeClr val="bg1"/>
                </a:solidFill>
                <a:ea typeface="Times New Roman"/>
              </a:rPr>
              <a:t>Liam </a:t>
            </a:r>
            <a:r>
              <a:rPr lang="en-GB" sz="4800" b="1" dirty="0" err="1" smtClean="0">
                <a:solidFill>
                  <a:schemeClr val="bg1"/>
                </a:solidFill>
                <a:ea typeface="Times New Roman"/>
              </a:rPr>
              <a:t>Blything</a:t>
            </a:r>
            <a:r>
              <a:rPr lang="en-GB" sz="4800" b="1" dirty="0" smtClean="0">
                <a:solidFill>
                  <a:schemeClr val="bg1"/>
                </a:solidFill>
                <a:ea typeface="Times New Roman"/>
              </a:rPr>
              <a:t>, Andrew </a:t>
            </a:r>
            <a:r>
              <a:rPr lang="en-GB" sz="4800" b="1" dirty="0" err="1" smtClean="0">
                <a:solidFill>
                  <a:schemeClr val="bg1"/>
                </a:solidFill>
                <a:ea typeface="Times New Roman"/>
              </a:rPr>
              <a:t>Hardie</a:t>
            </a:r>
            <a:r>
              <a:rPr lang="en-GB" sz="4800" b="1" dirty="0" smtClean="0">
                <a:solidFill>
                  <a:schemeClr val="bg1"/>
                </a:solidFill>
                <a:ea typeface="Times New Roman"/>
              </a:rPr>
              <a:t>, Kate Cain, Lancaster University, UK</a:t>
            </a:r>
          </a:p>
          <a:p>
            <a:pPr algn="ctr"/>
            <a:endParaRPr lang="en-GB" sz="4800" b="1" dirty="0">
              <a:solidFill>
                <a:schemeClr val="bg1"/>
              </a:solidFill>
              <a:ea typeface="Times New Roman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63417" y="27746500"/>
            <a:ext cx="42835472" cy="2552711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4400" b="1" dirty="0" smtClean="0">
                <a:solidFill>
                  <a:srgbClr val="FFF3CD"/>
                </a:solidFill>
                <a:latin typeface="Georgia" panose="02040502050405020303" pitchFamily="18" charset="0"/>
                <a:cs typeface="Arial" pitchFamily="34" charset="0"/>
              </a:rPr>
              <a:t>  </a:t>
            </a:r>
            <a:endParaRPr lang="en-GB" sz="44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6" y="-41905"/>
            <a:ext cx="2692081" cy="2510820"/>
          </a:xfrm>
          <a:prstGeom prst="rect">
            <a:avLst/>
          </a:prstGeom>
        </p:spPr>
      </p:pic>
      <p:pic>
        <p:nvPicPr>
          <p:cNvPr id="1032" name="Picture 8" descr="http://cass.lancs.ac.uk/wp-content/themes/CASStwentyeleven/images/Queens_Anniversary_Prizes_2015_RGB-150px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62067" y="2510954"/>
            <a:ext cx="2741696" cy="2464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280476" y="28487212"/>
            <a:ext cx="135939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err="1" smtClean="0">
                <a:solidFill>
                  <a:schemeClr val="bg1"/>
                </a:solidFill>
              </a:rPr>
              <a:t>Hardie</a:t>
            </a:r>
            <a:r>
              <a:rPr lang="en-GB" sz="2800" dirty="0">
                <a:solidFill>
                  <a:schemeClr val="bg1"/>
                </a:solidFill>
              </a:rPr>
              <a:t>, A (2012). </a:t>
            </a:r>
            <a:r>
              <a:rPr lang="en-GB" sz="2800" dirty="0" err="1">
                <a:solidFill>
                  <a:schemeClr val="bg1"/>
                </a:solidFill>
              </a:rPr>
              <a:t>CQPweb</a:t>
            </a:r>
            <a:r>
              <a:rPr lang="en-GB" sz="2800" dirty="0">
                <a:solidFill>
                  <a:schemeClr val="bg1"/>
                </a:solidFill>
              </a:rPr>
              <a:t> – combining power, flexibility and usability in a corpus analysis tool. </a:t>
            </a:r>
            <a:r>
              <a:rPr lang="en-GB" sz="2800" i="1" dirty="0">
                <a:solidFill>
                  <a:schemeClr val="bg1"/>
                </a:solidFill>
              </a:rPr>
              <a:t>International Journal of Corpus Linguistics, 17, </a:t>
            </a:r>
            <a:r>
              <a:rPr lang="en-GB" sz="2800" dirty="0">
                <a:solidFill>
                  <a:schemeClr val="bg1"/>
                </a:solidFill>
              </a:rPr>
              <a:t>380-409</a:t>
            </a:r>
            <a:r>
              <a:rPr lang="en-GB" sz="2800" dirty="0" smtClean="0">
                <a:solidFill>
                  <a:schemeClr val="bg1"/>
                </a:solidFill>
              </a:rPr>
              <a:t>.</a:t>
            </a:r>
            <a:endParaRPr lang="en-GB" sz="2800" dirty="0"/>
          </a:p>
          <a:p>
            <a:r>
              <a:rPr lang="en-GB" sz="3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GB" sz="3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13455090" y="5733892"/>
            <a:ext cx="13593964" cy="17952962"/>
          </a:xfrm>
          <a:prstGeom prst="roundRect">
            <a:avLst/>
          </a:prstGeom>
          <a:solidFill>
            <a:schemeClr val="bg1"/>
          </a:solidFill>
          <a:ln w="228600">
            <a:solidFill>
              <a:srgbClr val="002060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 sz="4800" b="1" dirty="0" smtClean="0">
              <a:solidFill>
                <a:srgbClr val="002060"/>
              </a:solidFill>
              <a:latin typeface="Georgia" panose="02040502050405020303" pitchFamily="18" charset="0"/>
              <a:cs typeface="Arial"/>
            </a:endParaRPr>
          </a:p>
          <a:p>
            <a:pPr lvl="0" algn="ctr"/>
            <a:endParaRPr lang="en-GB" sz="4800" b="1" dirty="0" smtClean="0">
              <a:solidFill>
                <a:schemeClr val="tx1"/>
              </a:solidFill>
              <a:latin typeface="Georgia" panose="02040502050405020303" pitchFamily="18" charset="0"/>
              <a:cs typeface="Arial"/>
            </a:endParaRPr>
          </a:p>
          <a:p>
            <a:pPr lvl="0" algn="ctr"/>
            <a:endParaRPr lang="en-GB" sz="4800" b="1" dirty="0" smtClean="0">
              <a:solidFill>
                <a:schemeClr val="tx1"/>
              </a:solidFill>
              <a:latin typeface="Georgia" panose="02040502050405020303" pitchFamily="18" charset="0"/>
              <a:cs typeface="Arial"/>
            </a:endParaRPr>
          </a:p>
          <a:p>
            <a:pPr lvl="0" algn="ctr"/>
            <a:endParaRPr lang="en-GB" sz="4800" b="1" dirty="0">
              <a:solidFill>
                <a:schemeClr val="tx1"/>
              </a:solidFill>
              <a:latin typeface="Georgia" panose="02040502050405020303" pitchFamily="18" charset="0"/>
              <a:cs typeface="Arial"/>
            </a:endParaRPr>
          </a:p>
          <a:p>
            <a:pPr lvl="0" algn="ctr"/>
            <a:endParaRPr lang="en-GB" sz="4800" b="1" dirty="0" smtClean="0">
              <a:solidFill>
                <a:schemeClr val="tx1"/>
              </a:solidFill>
              <a:latin typeface="Georgia" panose="02040502050405020303" pitchFamily="18" charset="0"/>
              <a:cs typeface="Arial"/>
            </a:endParaRPr>
          </a:p>
          <a:p>
            <a:pPr lvl="0" algn="ctr"/>
            <a:endParaRPr lang="en-GB" sz="4800" b="1" dirty="0">
              <a:solidFill>
                <a:schemeClr val="tx1"/>
              </a:solidFill>
              <a:latin typeface="Georgia" panose="02040502050405020303" pitchFamily="18" charset="0"/>
              <a:cs typeface="Arial"/>
            </a:endParaRPr>
          </a:p>
          <a:p>
            <a:pPr lvl="0" algn="ctr"/>
            <a:endParaRPr lang="en-GB" sz="4800" b="1" dirty="0" smtClean="0">
              <a:solidFill>
                <a:schemeClr val="tx1"/>
              </a:solidFill>
              <a:latin typeface="Georgia" panose="02040502050405020303" pitchFamily="18" charset="0"/>
              <a:cs typeface="Arial"/>
            </a:endParaRPr>
          </a:p>
          <a:p>
            <a:pPr lvl="0" algn="ctr"/>
            <a:endParaRPr lang="en-GB" sz="4800" b="1" dirty="0">
              <a:solidFill>
                <a:schemeClr val="tx1"/>
              </a:solidFill>
              <a:latin typeface="Georgia" panose="02040502050405020303" pitchFamily="18" charset="0"/>
              <a:cs typeface="Arial"/>
            </a:endParaRPr>
          </a:p>
          <a:p>
            <a:pPr lvl="0" algn="ctr"/>
            <a:endParaRPr lang="en-GB" sz="4800" b="1" dirty="0" smtClean="0">
              <a:solidFill>
                <a:schemeClr val="tx1"/>
              </a:solidFill>
              <a:latin typeface="Georgia" panose="02040502050405020303" pitchFamily="18" charset="0"/>
              <a:cs typeface="Arial"/>
            </a:endParaRPr>
          </a:p>
          <a:p>
            <a:pPr lvl="0" algn="ctr"/>
            <a:endParaRPr lang="en-GB" sz="4800" b="1" dirty="0">
              <a:solidFill>
                <a:schemeClr val="tx1"/>
              </a:solidFill>
              <a:latin typeface="Georgia" panose="02040502050405020303" pitchFamily="18" charset="0"/>
              <a:cs typeface="Arial"/>
            </a:endParaRPr>
          </a:p>
          <a:p>
            <a:pPr lvl="0" algn="ctr"/>
            <a:endParaRPr lang="en-GB" sz="4800" b="1" dirty="0" smtClean="0">
              <a:solidFill>
                <a:schemeClr val="tx1"/>
              </a:solidFill>
              <a:latin typeface="Georgia" panose="02040502050405020303" pitchFamily="18" charset="0"/>
              <a:cs typeface="Arial"/>
            </a:endParaRPr>
          </a:p>
          <a:p>
            <a:pPr lvl="0" algn="ctr"/>
            <a:endParaRPr lang="en-GB" sz="4800" b="1" dirty="0">
              <a:solidFill>
                <a:schemeClr val="tx1"/>
              </a:solidFill>
              <a:latin typeface="Georgia" panose="02040502050405020303" pitchFamily="18" charset="0"/>
              <a:cs typeface="Arial"/>
            </a:endParaRPr>
          </a:p>
          <a:p>
            <a:pPr lvl="0" algn="ctr"/>
            <a:endParaRPr lang="en-GB" sz="4800" b="1" dirty="0" smtClean="0">
              <a:solidFill>
                <a:schemeClr val="tx1"/>
              </a:solidFill>
              <a:latin typeface="Georgia" panose="02040502050405020303" pitchFamily="18" charset="0"/>
              <a:cs typeface="Arial"/>
            </a:endParaRPr>
          </a:p>
          <a:p>
            <a:pPr lvl="0" algn="ctr"/>
            <a:endParaRPr lang="en-GB" sz="4800" b="1" dirty="0">
              <a:solidFill>
                <a:schemeClr val="tx1"/>
              </a:solidFill>
              <a:latin typeface="Georgia" panose="02040502050405020303" pitchFamily="18" charset="0"/>
              <a:cs typeface="Arial"/>
            </a:endParaRPr>
          </a:p>
          <a:p>
            <a:endParaRPr lang="en-GB" sz="4800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n-GB" sz="3200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r>
              <a:rPr lang="en-GB" sz="44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 </a:t>
            </a:r>
            <a:endParaRPr lang="en-GB" sz="4400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endParaRPr lang="en-GB" sz="4800" dirty="0" smtClean="0">
              <a:solidFill>
                <a:srgbClr val="0070C0"/>
              </a:solidFill>
              <a:latin typeface="Georgia" panose="02040502050405020303" pitchFamily="18" charset="0"/>
            </a:endParaRPr>
          </a:p>
          <a:p>
            <a:pPr lvl="0" algn="ctr"/>
            <a:endParaRPr lang="en-GB" sz="4800" b="1" dirty="0" smtClean="0">
              <a:solidFill>
                <a:srgbClr val="002060"/>
              </a:solidFill>
              <a:latin typeface="Georgia" panose="02040502050405020303" pitchFamily="18" charset="0"/>
              <a:cs typeface="Arial"/>
            </a:endParaRPr>
          </a:p>
          <a:p>
            <a:pPr lvl="0" algn="ctr"/>
            <a:endParaRPr lang="en-GB" sz="4400" b="1" dirty="0">
              <a:solidFill>
                <a:srgbClr val="002060"/>
              </a:solidFill>
              <a:latin typeface="Georgia" panose="02040502050405020303" pitchFamily="18" charset="0"/>
              <a:cs typeface="Arial"/>
            </a:endParaRPr>
          </a:p>
          <a:p>
            <a:pPr lvl="1"/>
            <a:endParaRPr lang="en-GB" sz="4400" dirty="0" smtClean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algn="ctr"/>
            <a:endParaRPr lang="en-GB" sz="4600" b="1" dirty="0" smtClean="0">
              <a:solidFill>
                <a:schemeClr val="tx1"/>
              </a:solidFill>
            </a:endParaRPr>
          </a:p>
          <a:p>
            <a:pPr algn="ctr"/>
            <a:r>
              <a:rPr lang="en-GB" sz="4600" b="1" dirty="0" smtClean="0">
                <a:solidFill>
                  <a:schemeClr val="tx1"/>
                </a:solidFill>
              </a:rPr>
              <a:t>Proportion of each question type differed by SES:</a:t>
            </a:r>
            <a:endParaRPr lang="en-GB" sz="4600" b="1" dirty="0" smtClean="0">
              <a:solidFill>
                <a:srgbClr val="C00000"/>
              </a:solidFill>
            </a:endParaRPr>
          </a:p>
          <a:p>
            <a:pPr lvl="0"/>
            <a:endParaRPr lang="en-GB" sz="3600" b="1" dirty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lvl="0"/>
            <a:endParaRPr lang="en-GB" sz="3600" b="1" dirty="0" smtClean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lvl="0"/>
            <a:endParaRPr lang="en-GB" sz="3600" b="1" dirty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lvl="0"/>
            <a:endParaRPr lang="en-GB" sz="3600" b="1" dirty="0" smtClean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lvl="0"/>
            <a:endParaRPr lang="en-GB" sz="3600" b="1" dirty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lvl="0"/>
            <a:endParaRPr lang="en-GB" sz="3600" b="1" dirty="0" smtClean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lvl="0"/>
            <a:endParaRPr lang="en-GB" sz="3600" b="1" dirty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lvl="0"/>
            <a:endParaRPr lang="en-GB" sz="3600" b="1" dirty="0" smtClean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lvl="0"/>
            <a:endParaRPr lang="en-GB" sz="3600" b="1" dirty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lvl="0"/>
            <a:endParaRPr lang="en-GB" sz="3600" b="1" dirty="0" smtClean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lvl="0"/>
            <a:endParaRPr lang="en-GB" sz="3600" b="1" dirty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lvl="0"/>
            <a:endParaRPr lang="en-GB" sz="3600" b="1" dirty="0" smtClean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lvl="0"/>
            <a:endParaRPr lang="en-GB" sz="3600" b="1" dirty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lvl="0"/>
            <a:endParaRPr lang="en-GB" sz="3600" b="1" dirty="0" smtClean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lvl="0"/>
            <a:endParaRPr lang="en-GB" sz="3600" b="1" dirty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lvl="0"/>
            <a:r>
              <a:rPr lang="en-GB" sz="3600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 </a:t>
            </a:r>
          </a:p>
          <a:p>
            <a:pPr lvl="0"/>
            <a:endParaRPr lang="en-GB" sz="1200" dirty="0">
              <a:ln>
                <a:solidFill>
                  <a:srgbClr val="00206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-23260477"/>
            <a:ext cx="13015136" cy="3370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lvl="0" indent="-571500" algn="ctr">
              <a:buFont typeface="Wingdings" panose="05000000000000000000" pitchFamily="2" charset="2"/>
              <a:buChar char="q"/>
            </a:pPr>
            <a:r>
              <a:rPr lang="en-GB" sz="1200" dirty="0">
                <a:solidFill>
                  <a:prstClr val="black"/>
                </a:solidFill>
                <a:latin typeface="Georgia" panose="02040502050405020303" pitchFamily="18" charset="0"/>
              </a:rPr>
              <a:t>41 hours of recordings.</a:t>
            </a:r>
          </a:p>
          <a:p>
            <a:pPr lvl="0" algn="ctr"/>
            <a:endParaRPr lang="en-GB" sz="12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marL="571500" lvl="0" indent="-571500" algn="ctr">
              <a:buFont typeface="Wingdings" panose="05000000000000000000" pitchFamily="2" charset="2"/>
              <a:buChar char="q"/>
            </a:pPr>
            <a:r>
              <a:rPr lang="en-GB" sz="1200" dirty="0">
                <a:solidFill>
                  <a:prstClr val="black"/>
                </a:solidFill>
                <a:latin typeface="Georgia" panose="02040502050405020303" pitchFamily="18" charset="0"/>
              </a:rPr>
              <a:t>22 teachers each recorded for 3 to 5 consecutive weeks.</a:t>
            </a:r>
          </a:p>
          <a:p>
            <a:pPr marL="571500" lvl="0" indent="-571500" algn="ctr">
              <a:buFont typeface="Wingdings" panose="05000000000000000000" pitchFamily="2" charset="2"/>
              <a:buChar char="q"/>
            </a:pPr>
            <a:endParaRPr lang="en-GB" sz="12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marL="571500" lvl="0" indent="-571500" algn="ctr">
              <a:buFont typeface="Wingdings" panose="05000000000000000000" pitchFamily="2" charset="2"/>
              <a:buChar char="q"/>
            </a:pPr>
            <a:r>
              <a:rPr lang="en-GB" sz="1200" dirty="0">
                <a:solidFill>
                  <a:prstClr val="black"/>
                </a:solidFill>
                <a:latin typeface="Georgia" panose="02040502050405020303" pitchFamily="18" charset="0"/>
              </a:rPr>
              <a:t>Children (N = 118) aged 5 to 11. Groups of 4 -7.</a:t>
            </a:r>
          </a:p>
          <a:p>
            <a:pPr marL="571500" lvl="0" indent="-571500" algn="ctr">
              <a:buFont typeface="Wingdings" panose="05000000000000000000" pitchFamily="2" charset="2"/>
              <a:buChar char="q"/>
            </a:pPr>
            <a:endParaRPr lang="en-GB" sz="12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marL="571500" lvl="0" indent="-571500" algn="ctr">
              <a:buFont typeface="Wingdings" panose="05000000000000000000" pitchFamily="2" charset="2"/>
              <a:buChar char="q"/>
            </a:pPr>
            <a:r>
              <a:rPr lang="en-GB" sz="1200" dirty="0">
                <a:solidFill>
                  <a:prstClr val="black"/>
                </a:solidFill>
                <a:latin typeface="Georgia" panose="02040502050405020303" pitchFamily="18" charset="0"/>
              </a:rPr>
              <a:t>School regions of high or </a:t>
            </a:r>
            <a:r>
              <a:rPr lang="en-GB" sz="1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low socio-economic </a:t>
            </a:r>
            <a:r>
              <a:rPr lang="en-GB" sz="1200" dirty="0">
                <a:solidFill>
                  <a:prstClr val="black"/>
                </a:solidFill>
                <a:latin typeface="Georgia" panose="02040502050405020303" pitchFamily="18" charset="0"/>
              </a:rPr>
              <a:t>status.</a:t>
            </a:r>
          </a:p>
          <a:p>
            <a:pPr marL="571500" lvl="0" indent="-571500" algn="ctr">
              <a:buFont typeface="Wingdings" panose="05000000000000000000" pitchFamily="2" charset="2"/>
              <a:buChar char="q"/>
            </a:pPr>
            <a:endParaRPr lang="en-GB" sz="12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marL="571500" lvl="0" indent="-571500" algn="ctr">
              <a:buFont typeface="Wingdings" panose="05000000000000000000" pitchFamily="2" charset="2"/>
              <a:buChar char="q"/>
            </a:pPr>
            <a:r>
              <a:rPr lang="en-GB" sz="1200" dirty="0">
                <a:solidFill>
                  <a:prstClr val="black"/>
                </a:solidFill>
                <a:latin typeface="Georgia" panose="02040502050405020303" pitchFamily="18" charset="0"/>
              </a:rPr>
              <a:t>417,025 word corpus. </a:t>
            </a:r>
          </a:p>
          <a:p>
            <a:pPr lvl="0" algn="ctr"/>
            <a:r>
              <a:rPr lang="en-GB" sz="12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</a:p>
          <a:p>
            <a:pPr marL="571500" lvl="0" indent="-571500" algn="ctr">
              <a:buFont typeface="Wingdings" panose="05000000000000000000" pitchFamily="2" charset="2"/>
              <a:buChar char="q"/>
            </a:pPr>
            <a:r>
              <a:rPr lang="en-GB" sz="1200" dirty="0">
                <a:solidFill>
                  <a:prstClr val="black"/>
                </a:solidFill>
                <a:latin typeface="Georgia" panose="02040502050405020303" pitchFamily="18" charset="0"/>
              </a:rPr>
              <a:t>Additional measures of teacher experience,                                                                                                                                                                                          and children’s reading ability and motivation.</a:t>
            </a:r>
          </a:p>
          <a:p>
            <a:endParaRPr lang="en-GB" dirty="0"/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0" y="0"/>
            <a:ext cx="42803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457200"/>
            <a:ext cx="42803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40" name="Chart 39"/>
          <p:cNvGraphicFramePr/>
          <p:nvPr>
            <p:extLst>
              <p:ext uri="{D42A27DB-BD31-4B8C-83A1-F6EECF244321}">
                <p14:modId xmlns:p14="http://schemas.microsoft.com/office/powerpoint/2010/main" val="4294729593"/>
              </p:ext>
            </p:extLst>
          </p:nvPr>
        </p:nvGraphicFramePr>
        <p:xfrm>
          <a:off x="28730315" y="18361149"/>
          <a:ext cx="13574186" cy="47296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7501787" y="28217554"/>
            <a:ext cx="13593964" cy="126188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GB" sz="3200" dirty="0" smtClean="0">
                <a:solidFill>
                  <a:schemeClr val="bg1"/>
                </a:solidFill>
                <a:cs typeface="Arial" pitchFamily="34" charset="0"/>
              </a:rPr>
              <a:t>Website: http</a:t>
            </a:r>
            <a:r>
              <a:rPr lang="en-GB" sz="3200" dirty="0">
                <a:solidFill>
                  <a:schemeClr val="bg1"/>
                </a:solidFill>
                <a:cs typeface="Arial" pitchFamily="34" charset="0"/>
              </a:rPr>
              <a:t>://cass.lancs.ac.uk/?</a:t>
            </a:r>
            <a:r>
              <a:rPr lang="en-GB" sz="3200" dirty="0" smtClean="0">
                <a:solidFill>
                  <a:schemeClr val="bg1"/>
                </a:solidFill>
                <a:cs typeface="Arial" pitchFamily="34" charset="0"/>
              </a:rPr>
              <a:t>page_id=92</a:t>
            </a:r>
          </a:p>
          <a:p>
            <a:pPr algn="ctr"/>
            <a:r>
              <a:rPr lang="en-GB" sz="3200" dirty="0">
                <a:solidFill>
                  <a:schemeClr val="bg1"/>
                </a:solidFill>
                <a:cs typeface="Arial" pitchFamily="34" charset="0"/>
              </a:rPr>
              <a:t>Contact: l.blything@lancaster.ac.uk</a:t>
            </a:r>
            <a:endParaRPr lang="en-GB" sz="320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2593300" y="8010525"/>
            <a:ext cx="342900" cy="3619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400" dirty="0">
              <a:solidFill>
                <a:schemeClr val="tx1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0745890" y="28269413"/>
            <a:ext cx="1619877" cy="2113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solidFill>
                  <a:schemeClr val="bg1"/>
                </a:solidFill>
              </a:rPr>
              <a:t>QR</a:t>
            </a:r>
          </a:p>
          <a:p>
            <a:pPr algn="ctr"/>
            <a:r>
              <a:rPr lang="en-GB" sz="4800" dirty="0" smtClean="0">
                <a:solidFill>
                  <a:schemeClr val="bg1"/>
                </a:solidFill>
              </a:rPr>
              <a:t>HERE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1073412" y="24736014"/>
            <a:ext cx="40662418" cy="2397139"/>
          </a:xfrm>
          <a:prstGeom prst="roundRect">
            <a:avLst/>
          </a:prstGeom>
          <a:solidFill>
            <a:schemeClr val="bg1"/>
          </a:solidFill>
          <a:ln w="228600">
            <a:solidFill>
              <a:srgbClr val="002060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 sz="4800" b="1" dirty="0" smtClean="0">
              <a:solidFill>
                <a:srgbClr val="002060"/>
              </a:solidFill>
              <a:latin typeface="Georgia" panose="02040502050405020303" pitchFamily="18" charset="0"/>
              <a:cs typeface="Arial"/>
            </a:endParaRPr>
          </a:p>
          <a:p>
            <a:pPr lvl="0" algn="ctr"/>
            <a:endParaRPr lang="en-GB" sz="4800" b="1" dirty="0" smtClean="0">
              <a:solidFill>
                <a:schemeClr val="tx1"/>
              </a:solidFill>
              <a:latin typeface="Georgia" panose="02040502050405020303" pitchFamily="18" charset="0"/>
              <a:cs typeface="Arial"/>
            </a:endParaRPr>
          </a:p>
          <a:p>
            <a:pPr lvl="0" algn="ctr"/>
            <a:endParaRPr lang="en-GB" sz="4800" b="1" dirty="0" smtClean="0">
              <a:solidFill>
                <a:schemeClr val="tx1"/>
              </a:solidFill>
              <a:latin typeface="Georgia" panose="02040502050405020303" pitchFamily="18" charset="0"/>
              <a:cs typeface="Arial"/>
            </a:endParaRPr>
          </a:p>
          <a:p>
            <a:pPr lvl="0" algn="ctr"/>
            <a:endParaRPr lang="en-GB" sz="4800" b="1" dirty="0">
              <a:solidFill>
                <a:schemeClr val="tx1"/>
              </a:solidFill>
              <a:latin typeface="Georgia" panose="02040502050405020303" pitchFamily="18" charset="0"/>
              <a:cs typeface="Arial"/>
            </a:endParaRPr>
          </a:p>
          <a:p>
            <a:pPr lvl="0" algn="ctr"/>
            <a:endParaRPr lang="en-GB" sz="4800" b="1" dirty="0" smtClean="0">
              <a:solidFill>
                <a:schemeClr val="tx1"/>
              </a:solidFill>
              <a:latin typeface="Georgia" panose="02040502050405020303" pitchFamily="18" charset="0"/>
              <a:cs typeface="Arial"/>
            </a:endParaRPr>
          </a:p>
          <a:p>
            <a:pPr lvl="0" algn="ctr"/>
            <a:endParaRPr lang="en-GB" sz="4800" b="1" dirty="0">
              <a:solidFill>
                <a:schemeClr val="tx1"/>
              </a:solidFill>
              <a:latin typeface="Georgia" panose="02040502050405020303" pitchFamily="18" charset="0"/>
              <a:cs typeface="Arial"/>
            </a:endParaRPr>
          </a:p>
          <a:p>
            <a:pPr lvl="0" algn="ctr"/>
            <a:endParaRPr lang="en-GB" sz="4800" b="1" dirty="0" smtClean="0">
              <a:solidFill>
                <a:schemeClr val="tx1"/>
              </a:solidFill>
              <a:latin typeface="Georgia" panose="02040502050405020303" pitchFamily="18" charset="0"/>
              <a:cs typeface="Arial"/>
            </a:endParaRPr>
          </a:p>
          <a:p>
            <a:pPr lvl="0" algn="ctr"/>
            <a:endParaRPr lang="en-GB" sz="4800" b="1" dirty="0">
              <a:solidFill>
                <a:schemeClr val="tx1"/>
              </a:solidFill>
              <a:latin typeface="Georgia" panose="02040502050405020303" pitchFamily="18" charset="0"/>
              <a:cs typeface="Arial"/>
            </a:endParaRPr>
          </a:p>
          <a:p>
            <a:pPr lvl="0" algn="ctr"/>
            <a:endParaRPr lang="en-GB" sz="4800" b="1" dirty="0" smtClean="0">
              <a:solidFill>
                <a:schemeClr val="tx1"/>
              </a:solidFill>
              <a:latin typeface="Georgia" panose="02040502050405020303" pitchFamily="18" charset="0"/>
              <a:cs typeface="Arial"/>
            </a:endParaRPr>
          </a:p>
          <a:p>
            <a:pPr lvl="0" algn="ctr"/>
            <a:endParaRPr lang="en-GB" sz="4800" b="1" dirty="0">
              <a:solidFill>
                <a:schemeClr val="tx1"/>
              </a:solidFill>
              <a:latin typeface="Georgia" panose="02040502050405020303" pitchFamily="18" charset="0"/>
              <a:cs typeface="Arial"/>
            </a:endParaRPr>
          </a:p>
          <a:p>
            <a:pPr lvl="0" algn="ctr"/>
            <a:endParaRPr lang="en-GB" sz="4800" b="1" dirty="0" smtClean="0">
              <a:solidFill>
                <a:schemeClr val="tx1"/>
              </a:solidFill>
              <a:latin typeface="Georgia" panose="02040502050405020303" pitchFamily="18" charset="0"/>
              <a:cs typeface="Arial"/>
            </a:endParaRPr>
          </a:p>
          <a:p>
            <a:pPr lvl="0" algn="ctr"/>
            <a:endParaRPr lang="en-GB" sz="4800" b="1" dirty="0">
              <a:solidFill>
                <a:schemeClr val="tx1"/>
              </a:solidFill>
              <a:latin typeface="Georgia" panose="02040502050405020303" pitchFamily="18" charset="0"/>
              <a:cs typeface="Arial"/>
            </a:endParaRPr>
          </a:p>
          <a:p>
            <a:pPr lvl="0" algn="ctr"/>
            <a:endParaRPr lang="en-GB" sz="4800" b="1" dirty="0" smtClean="0">
              <a:solidFill>
                <a:schemeClr val="tx1"/>
              </a:solidFill>
              <a:latin typeface="Georgia" panose="02040502050405020303" pitchFamily="18" charset="0"/>
              <a:cs typeface="Arial"/>
            </a:endParaRPr>
          </a:p>
          <a:p>
            <a:pPr lvl="0" algn="ctr"/>
            <a:endParaRPr lang="en-GB" sz="4800" b="1" dirty="0">
              <a:solidFill>
                <a:schemeClr val="tx1"/>
              </a:solidFill>
              <a:latin typeface="Georgia" panose="02040502050405020303" pitchFamily="18" charset="0"/>
              <a:cs typeface="Arial"/>
            </a:endParaRPr>
          </a:p>
          <a:p>
            <a:pPr lvl="0" algn="ctr"/>
            <a:endParaRPr lang="en-GB" sz="4800" b="1" dirty="0" smtClean="0">
              <a:solidFill>
                <a:schemeClr val="tx1"/>
              </a:solidFill>
              <a:latin typeface="Georgia" panose="02040502050405020303" pitchFamily="18" charset="0"/>
              <a:cs typeface="Arial"/>
            </a:endParaRPr>
          </a:p>
          <a:p>
            <a:pPr lvl="0" algn="ctr"/>
            <a:endParaRPr lang="en-GB" sz="4800" b="1" dirty="0" smtClean="0">
              <a:solidFill>
                <a:schemeClr val="tx1"/>
              </a:solidFill>
              <a:latin typeface="Georgia" panose="02040502050405020303" pitchFamily="18" charset="0"/>
              <a:cs typeface="Arial"/>
            </a:endParaRPr>
          </a:p>
          <a:p>
            <a:pPr lvl="0" algn="ctr"/>
            <a:endParaRPr lang="en-GB" sz="4800" b="1" dirty="0" smtClean="0">
              <a:solidFill>
                <a:schemeClr val="tx1"/>
              </a:solidFill>
              <a:latin typeface="Georgia" panose="02040502050405020303" pitchFamily="18" charset="0"/>
              <a:cs typeface="Arial"/>
            </a:endParaRPr>
          </a:p>
          <a:p>
            <a:pPr lvl="0" algn="ctr"/>
            <a:endParaRPr lang="en-GB" sz="4800" b="1" dirty="0">
              <a:solidFill>
                <a:schemeClr val="tx1"/>
              </a:solidFill>
              <a:latin typeface="Georgia" panose="02040502050405020303" pitchFamily="18" charset="0"/>
              <a:cs typeface="Arial"/>
            </a:endParaRPr>
          </a:p>
          <a:p>
            <a:pPr lvl="0" algn="ctr"/>
            <a:endParaRPr lang="en-GB" sz="4800" b="1" dirty="0">
              <a:solidFill>
                <a:schemeClr val="tx1"/>
              </a:solidFill>
              <a:latin typeface="Georgia" panose="02040502050405020303" pitchFamily="18" charset="0"/>
              <a:cs typeface="Arial"/>
            </a:endParaRPr>
          </a:p>
          <a:p>
            <a:pPr lvl="0" algn="ctr"/>
            <a:endParaRPr lang="en-GB" sz="4800" b="1" dirty="0" smtClean="0">
              <a:solidFill>
                <a:schemeClr val="tx1"/>
              </a:solidFill>
              <a:latin typeface="Georgia" panose="02040502050405020303" pitchFamily="18" charset="0"/>
              <a:cs typeface="Arial"/>
            </a:endParaRPr>
          </a:p>
          <a:p>
            <a:pPr lvl="0" algn="ctr"/>
            <a:endParaRPr lang="en-GB" sz="4800" b="1" dirty="0" smtClean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marL="685800" indent="-685800">
              <a:buFont typeface="Wingdings" panose="05000000000000000000" pitchFamily="2" charset="2"/>
              <a:buChar char="q"/>
            </a:pPr>
            <a:endParaRPr lang="en-GB" sz="4800" i="1" dirty="0" smtClean="0">
              <a:solidFill>
                <a:srgbClr val="002060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endParaRPr lang="en-GB" sz="4800" i="1" dirty="0">
              <a:solidFill>
                <a:srgbClr val="002060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endParaRPr lang="en-GB" sz="4800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marL="685800" indent="-685800">
              <a:buFont typeface="Wingdings" panose="05000000000000000000" pitchFamily="2" charset="2"/>
              <a:buChar char="q"/>
            </a:pPr>
            <a:endParaRPr lang="en-GB" sz="4800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marL="685800" indent="-685800">
              <a:buFont typeface="Wingdings" panose="05000000000000000000" pitchFamily="2" charset="2"/>
              <a:buChar char="q"/>
            </a:pPr>
            <a:endParaRPr lang="en-GB" sz="4800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marL="685800" indent="-685800">
              <a:buFont typeface="Wingdings" panose="05000000000000000000" pitchFamily="2" charset="2"/>
              <a:buChar char="q"/>
            </a:pPr>
            <a:endParaRPr lang="en-GB" sz="4800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marL="685800" indent="-685800">
              <a:buFont typeface="Wingdings" panose="05000000000000000000" pitchFamily="2" charset="2"/>
              <a:buChar char="q"/>
            </a:pPr>
            <a:endParaRPr lang="en-GB" sz="4800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marL="685800" indent="-685800">
              <a:buFont typeface="Wingdings" panose="05000000000000000000" pitchFamily="2" charset="2"/>
              <a:buChar char="q"/>
            </a:pPr>
            <a:endParaRPr lang="en-GB" sz="4800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marL="685800" indent="-685800">
              <a:buFont typeface="Wingdings" panose="05000000000000000000" pitchFamily="2" charset="2"/>
              <a:buChar char="q"/>
            </a:pPr>
            <a:endParaRPr lang="en-GB" sz="4800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marL="685800" indent="-685800">
              <a:buFont typeface="Wingdings" panose="05000000000000000000" pitchFamily="2" charset="2"/>
              <a:buChar char="q"/>
            </a:pPr>
            <a:endParaRPr lang="en-GB" sz="4800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marL="685800" indent="-685800">
              <a:buFont typeface="Wingdings" panose="05000000000000000000" pitchFamily="2" charset="2"/>
              <a:buChar char="q"/>
            </a:pPr>
            <a:endParaRPr lang="en-GB" sz="4800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marL="685800" indent="-685800">
              <a:buFont typeface="Wingdings" panose="05000000000000000000" pitchFamily="2" charset="2"/>
              <a:buChar char="q"/>
            </a:pPr>
            <a:endParaRPr lang="en-GB" sz="4800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marL="685800" indent="-685800">
              <a:buFont typeface="Wingdings" panose="05000000000000000000" pitchFamily="2" charset="2"/>
              <a:buChar char="q"/>
            </a:pPr>
            <a:endParaRPr lang="en-GB" sz="4800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n-GB" sz="3200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r>
              <a:rPr lang="en-GB" sz="44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 </a:t>
            </a:r>
            <a:endParaRPr lang="en-GB" sz="4400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endParaRPr lang="en-GB" sz="4800" dirty="0" smtClean="0">
              <a:solidFill>
                <a:srgbClr val="0070C0"/>
              </a:solidFill>
              <a:latin typeface="Georgia" panose="02040502050405020303" pitchFamily="18" charset="0"/>
            </a:endParaRPr>
          </a:p>
          <a:p>
            <a:pPr lvl="0" algn="ctr"/>
            <a:endParaRPr lang="en-GB" sz="4800" b="1" dirty="0" smtClean="0">
              <a:solidFill>
                <a:srgbClr val="002060"/>
              </a:solidFill>
              <a:latin typeface="Georgia" panose="02040502050405020303" pitchFamily="18" charset="0"/>
              <a:cs typeface="Arial"/>
            </a:endParaRPr>
          </a:p>
          <a:p>
            <a:pPr lvl="0" algn="ctr"/>
            <a:endParaRPr lang="en-GB" sz="4400" b="1" dirty="0">
              <a:solidFill>
                <a:srgbClr val="002060"/>
              </a:solidFill>
              <a:latin typeface="Georgia" panose="02040502050405020303" pitchFamily="18" charset="0"/>
              <a:cs typeface="Arial"/>
            </a:endParaRPr>
          </a:p>
          <a:p>
            <a:pPr marL="571500" lvl="0" indent="-571500" algn="ctr">
              <a:buFont typeface="Wingdings" panose="05000000000000000000" pitchFamily="2" charset="2"/>
              <a:buChar char="q"/>
            </a:pPr>
            <a:endParaRPr lang="en-GB" sz="44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lvl="1"/>
            <a:endParaRPr lang="en-GB" sz="4400" dirty="0" smtClean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lvl="0"/>
            <a:endParaRPr lang="en-GB" sz="4400" b="1" dirty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lvl="0"/>
            <a:endParaRPr lang="en-GB" sz="4400" b="1" dirty="0" smtClean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lvl="0"/>
            <a:endParaRPr lang="en-GB" sz="3600" b="1" dirty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lvl="0"/>
            <a:endParaRPr lang="en-GB" sz="3600" b="1" dirty="0" smtClean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lvl="0"/>
            <a:endParaRPr lang="en-GB" sz="3600" b="1" dirty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lvl="0"/>
            <a:endParaRPr lang="en-GB" sz="3600" b="1" dirty="0" smtClean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lvl="0"/>
            <a:endParaRPr lang="en-GB" sz="3600" b="1" dirty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lvl="0"/>
            <a:endParaRPr lang="en-GB" sz="3600" b="1" dirty="0" smtClean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lvl="0"/>
            <a:endParaRPr lang="en-GB" sz="3600" b="1" dirty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lvl="0"/>
            <a:endParaRPr lang="en-GB" sz="3600" b="1" dirty="0" smtClean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lvl="0"/>
            <a:endParaRPr lang="en-GB" sz="3600" b="1" dirty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lvl="0"/>
            <a:endParaRPr lang="en-GB" sz="3600" b="1" dirty="0" smtClean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lvl="0"/>
            <a:endParaRPr lang="en-GB" sz="3600" b="1" dirty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lvl="0"/>
            <a:endParaRPr lang="en-GB" sz="3600" b="1" dirty="0" smtClean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lvl="0"/>
            <a:endParaRPr lang="en-GB" sz="3600" b="1" dirty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lvl="0"/>
            <a:endParaRPr lang="en-GB" sz="3600" b="1" dirty="0" smtClean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lvl="0"/>
            <a:endParaRPr lang="en-GB" sz="3600" b="1" dirty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lvl="0"/>
            <a:r>
              <a:rPr lang="en-GB" sz="3600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 </a:t>
            </a:r>
          </a:p>
          <a:p>
            <a:pPr lvl="0"/>
            <a:endParaRPr lang="en-GB" sz="1200" dirty="0">
              <a:ln>
                <a:solidFill>
                  <a:srgbClr val="00206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373476" y="24747583"/>
            <a:ext cx="3670930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5400" b="1" dirty="0" smtClean="0">
                <a:solidFill>
                  <a:prstClr val="black"/>
                </a:solidFill>
                <a:cs typeface="Arial"/>
              </a:rPr>
              <a:t>Next steps: </a:t>
            </a:r>
            <a:r>
              <a:rPr lang="en-GB" sz="5400" dirty="0" smtClean="0">
                <a:solidFill>
                  <a:prstClr val="black"/>
                </a:solidFill>
                <a:cs typeface="Arial"/>
              </a:rPr>
              <a:t>To explore whether teachers’ question asking is related to children’s reading ability and/or reading motivation, and how teachers’ questions influence the quality of children’s responses.  </a:t>
            </a:r>
            <a:endParaRPr lang="en-GB" sz="5400" dirty="0">
              <a:solidFill>
                <a:prstClr val="black"/>
              </a:solidFill>
            </a:endParaRPr>
          </a:p>
        </p:txBody>
      </p:sp>
      <p:graphicFrame>
        <p:nvGraphicFramePr>
          <p:cNvPr id="37" name="Chart 3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9370652"/>
              </p:ext>
            </p:extLst>
          </p:nvPr>
        </p:nvGraphicFramePr>
        <p:xfrm>
          <a:off x="14345067" y="11919660"/>
          <a:ext cx="12172828" cy="49503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3874440" y="6061648"/>
            <a:ext cx="13114082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5400" b="1" dirty="0" smtClean="0"/>
              <a:t>2. Question </a:t>
            </a:r>
            <a:r>
              <a:rPr lang="en-GB" sz="5400" b="1" dirty="0"/>
              <a:t>types</a:t>
            </a:r>
          </a:p>
          <a:p>
            <a:pPr lvl="0" algn="ctr"/>
            <a:endParaRPr lang="en-GB" sz="4800" b="1" dirty="0"/>
          </a:p>
          <a:p>
            <a:pPr lvl="0" algn="ctr"/>
            <a:r>
              <a:rPr lang="en-GB" sz="4600" b="1" dirty="0" err="1" smtClean="0"/>
              <a:t>Wh-qs</a:t>
            </a:r>
            <a:r>
              <a:rPr lang="en-GB" sz="4600" b="1" dirty="0" smtClean="0"/>
              <a:t>: </a:t>
            </a:r>
            <a:r>
              <a:rPr lang="en-GB" sz="4600" dirty="0"/>
              <a:t>how, when, where, why, which, what, who?</a:t>
            </a:r>
          </a:p>
          <a:p>
            <a:pPr lvl="0" algn="ctr"/>
            <a:r>
              <a:rPr lang="en-GB" sz="4600" b="1" dirty="0" smtClean="0"/>
              <a:t>Non-interrogative questions: </a:t>
            </a:r>
            <a:r>
              <a:rPr lang="en-GB" sz="4600" dirty="0" smtClean="0"/>
              <a:t>rising </a:t>
            </a:r>
            <a:r>
              <a:rPr lang="en-GB" sz="4600" dirty="0"/>
              <a:t>intonation</a:t>
            </a:r>
          </a:p>
          <a:p>
            <a:pPr lvl="0" algn="ctr"/>
            <a:r>
              <a:rPr lang="en-GB" sz="4600" b="1" dirty="0"/>
              <a:t>Tag </a:t>
            </a:r>
            <a:r>
              <a:rPr lang="en-GB" sz="4600" b="1" dirty="0" smtClean="0"/>
              <a:t>questions: </a:t>
            </a:r>
            <a:r>
              <a:rPr lang="en-GB" sz="4600" dirty="0"/>
              <a:t>isn’t it? </a:t>
            </a:r>
            <a:r>
              <a:rPr lang="en-GB" sz="4600" dirty="0" smtClean="0"/>
              <a:t>shouldn’t </a:t>
            </a:r>
            <a:r>
              <a:rPr lang="en-GB" sz="4600" dirty="0"/>
              <a:t>it? </a:t>
            </a:r>
            <a:r>
              <a:rPr lang="en-GB" sz="4600" i="1" dirty="0"/>
              <a:t>etc. </a:t>
            </a:r>
          </a:p>
          <a:p>
            <a:pPr lvl="0"/>
            <a:endParaRPr lang="en-GB" sz="4800" dirty="0"/>
          </a:p>
          <a:p>
            <a:pPr lvl="0" algn="ctr"/>
            <a:r>
              <a:rPr lang="en-GB" sz="4600" b="1" dirty="0" err="1"/>
              <a:t>Wh</a:t>
            </a:r>
            <a:r>
              <a:rPr lang="en-GB" sz="4600" b="1" dirty="0"/>
              <a:t>-questions was the predominant type of question asked by teachers </a:t>
            </a:r>
            <a:r>
              <a:rPr lang="en-GB" sz="4600" b="1" dirty="0" smtClean="0"/>
              <a:t>across </a:t>
            </a:r>
            <a:r>
              <a:rPr lang="en-GB" sz="4600" b="1" dirty="0"/>
              <a:t>all </a:t>
            </a:r>
            <a:r>
              <a:rPr lang="en-GB" sz="4600" b="1" dirty="0" smtClean="0"/>
              <a:t>year groups:</a:t>
            </a:r>
            <a:endParaRPr lang="en-GB" sz="4600" b="1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465800" y="22352000"/>
            <a:ext cx="184731" cy="1154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38" name="Chart 37"/>
          <p:cNvGraphicFramePr/>
          <p:nvPr>
            <p:extLst>
              <p:ext uri="{D42A27DB-BD31-4B8C-83A1-F6EECF244321}">
                <p14:modId xmlns:p14="http://schemas.microsoft.com/office/powerpoint/2010/main" val="4161620308"/>
              </p:ext>
            </p:extLst>
          </p:nvPr>
        </p:nvGraphicFramePr>
        <p:xfrm>
          <a:off x="14210027" y="18226701"/>
          <a:ext cx="13252681" cy="49257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28914025" y="5321566"/>
            <a:ext cx="12086693" cy="20220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endParaRPr lang="en-GB" sz="5400" b="1" dirty="0" smtClean="0"/>
          </a:p>
          <a:p>
            <a:pPr lvl="0" algn="ctr"/>
            <a:r>
              <a:rPr lang="en-GB" sz="5400" b="1" dirty="0" smtClean="0"/>
              <a:t>3. Forms of </a:t>
            </a:r>
            <a:r>
              <a:rPr lang="en-GB" sz="5400" b="1" dirty="0" err="1" smtClean="0"/>
              <a:t>wh</a:t>
            </a:r>
            <a:r>
              <a:rPr lang="en-GB" sz="5400" b="1" dirty="0" smtClean="0"/>
              <a:t>-questions</a:t>
            </a:r>
            <a:endParaRPr lang="en-GB" sz="5400" b="1" dirty="0"/>
          </a:p>
          <a:p>
            <a:pPr lvl="0" algn="ctr"/>
            <a:endParaRPr lang="en-GB" sz="4800" b="1" dirty="0"/>
          </a:p>
          <a:p>
            <a:pPr lvl="0"/>
            <a:r>
              <a:rPr lang="en-GB" sz="4600" b="1" dirty="0" smtClean="0"/>
              <a:t>High challenge: </a:t>
            </a:r>
            <a:r>
              <a:rPr lang="en-GB" sz="4600" i="1" dirty="0" smtClean="0"/>
              <a:t>adverbs -</a:t>
            </a:r>
            <a:r>
              <a:rPr lang="en-GB" sz="4600" dirty="0" smtClean="0"/>
              <a:t> </a:t>
            </a:r>
            <a:r>
              <a:rPr lang="en-GB" sz="4600" dirty="0"/>
              <a:t>how, where, when,  why </a:t>
            </a:r>
            <a:endParaRPr lang="en-GB" sz="4600" b="1" dirty="0" smtClean="0"/>
          </a:p>
          <a:p>
            <a:pPr lvl="0"/>
            <a:r>
              <a:rPr lang="en-GB" sz="4600" b="1" dirty="0" smtClean="0"/>
              <a:t>Low challenge: </a:t>
            </a:r>
            <a:r>
              <a:rPr lang="en-GB" sz="4600" i="1" dirty="0" smtClean="0"/>
              <a:t>determiners - </a:t>
            </a:r>
            <a:r>
              <a:rPr lang="en-GB" sz="4600" dirty="0" smtClean="0"/>
              <a:t>which</a:t>
            </a:r>
            <a:r>
              <a:rPr lang="en-GB" sz="4600" dirty="0"/>
              <a:t>, what, </a:t>
            </a:r>
            <a:r>
              <a:rPr lang="en-GB" sz="4600" dirty="0" smtClean="0"/>
              <a:t>whose, and </a:t>
            </a:r>
            <a:r>
              <a:rPr lang="en-GB" sz="4600" i="1" dirty="0" smtClean="0"/>
              <a:t>pronouns </a:t>
            </a:r>
            <a:r>
              <a:rPr lang="en-GB" sz="4600" dirty="0" smtClean="0"/>
              <a:t>- who</a:t>
            </a:r>
            <a:endParaRPr lang="en-GB" sz="4600" dirty="0"/>
          </a:p>
          <a:p>
            <a:pPr lvl="0"/>
            <a:endParaRPr lang="en-GB" sz="4800" dirty="0"/>
          </a:p>
          <a:p>
            <a:pPr lvl="0" algn="ctr"/>
            <a:r>
              <a:rPr lang="en-GB" sz="4600" b="1" dirty="0" smtClean="0"/>
              <a:t>No effect of year group:</a:t>
            </a:r>
          </a:p>
          <a:p>
            <a:pPr lvl="0" algn="ctr"/>
            <a:endParaRPr lang="en-GB" sz="4600" b="1" dirty="0"/>
          </a:p>
          <a:p>
            <a:pPr lvl="0" algn="ctr"/>
            <a:endParaRPr lang="en-GB" sz="4600" b="1" dirty="0" smtClean="0"/>
          </a:p>
          <a:p>
            <a:pPr lvl="0" algn="ctr"/>
            <a:endParaRPr lang="en-GB" sz="4600" b="1" dirty="0"/>
          </a:p>
          <a:p>
            <a:pPr lvl="0" algn="ctr"/>
            <a:endParaRPr lang="en-GB" sz="4600" b="1" dirty="0" smtClean="0"/>
          </a:p>
          <a:p>
            <a:pPr lvl="0" algn="ctr"/>
            <a:endParaRPr lang="en-GB" sz="4600" b="1" dirty="0"/>
          </a:p>
          <a:p>
            <a:pPr lvl="0" algn="ctr"/>
            <a:endParaRPr lang="en-GB" sz="4600" b="1" dirty="0" smtClean="0"/>
          </a:p>
          <a:p>
            <a:pPr lvl="0" algn="ctr"/>
            <a:endParaRPr lang="en-GB" sz="4600" b="1" dirty="0"/>
          </a:p>
          <a:p>
            <a:pPr lvl="0" algn="ctr"/>
            <a:endParaRPr lang="en-GB" sz="4600" b="1" dirty="0" smtClean="0"/>
          </a:p>
          <a:p>
            <a:pPr lvl="0" algn="ctr"/>
            <a:endParaRPr lang="en-GB" sz="4600" b="1" dirty="0"/>
          </a:p>
          <a:p>
            <a:pPr lvl="0" algn="ctr"/>
            <a:endParaRPr lang="en-GB" sz="4600" b="1" dirty="0" smtClean="0"/>
          </a:p>
          <a:p>
            <a:pPr lvl="0" algn="ctr"/>
            <a:endParaRPr lang="en-GB" sz="4600" b="1" dirty="0">
              <a:solidFill>
                <a:srgbClr val="002060"/>
              </a:solidFill>
            </a:endParaRPr>
          </a:p>
          <a:p>
            <a:pPr lvl="0" algn="ctr"/>
            <a:endParaRPr lang="en-GB" sz="4600" b="1" dirty="0" smtClean="0">
              <a:solidFill>
                <a:srgbClr val="002060"/>
              </a:solidFill>
            </a:endParaRPr>
          </a:p>
          <a:p>
            <a:pPr lvl="0" algn="ctr"/>
            <a:endParaRPr lang="en-GB" sz="4600" b="1" dirty="0">
              <a:solidFill>
                <a:srgbClr val="002060"/>
              </a:solidFill>
            </a:endParaRPr>
          </a:p>
          <a:p>
            <a:pPr lvl="0" algn="ctr"/>
            <a:endParaRPr lang="en-GB" sz="4600" b="1" dirty="0" smtClean="0">
              <a:solidFill>
                <a:srgbClr val="002060"/>
              </a:solidFill>
            </a:endParaRPr>
          </a:p>
          <a:p>
            <a:pPr lvl="0" algn="ctr"/>
            <a:endParaRPr lang="en-GB" sz="4600" b="1" dirty="0">
              <a:solidFill>
                <a:srgbClr val="002060"/>
              </a:solidFill>
            </a:endParaRPr>
          </a:p>
          <a:p>
            <a:pPr lvl="0" algn="ctr"/>
            <a:endParaRPr lang="en-GB" sz="4600" b="1" dirty="0" smtClean="0">
              <a:solidFill>
                <a:srgbClr val="002060"/>
              </a:solidFill>
            </a:endParaRPr>
          </a:p>
          <a:p>
            <a:pPr lvl="0" algn="ctr"/>
            <a:endParaRPr lang="en-GB" sz="4600" b="1" dirty="0">
              <a:solidFill>
                <a:srgbClr val="002060"/>
              </a:solidFill>
            </a:endParaRPr>
          </a:p>
          <a:p>
            <a:pPr lvl="0" algn="ctr"/>
            <a:endParaRPr lang="en-GB" sz="4600" b="1" dirty="0"/>
          </a:p>
          <a:p>
            <a:pPr lvl="0" algn="ctr"/>
            <a:endParaRPr lang="en-GB" sz="4600" b="1" dirty="0" smtClean="0"/>
          </a:p>
        </p:txBody>
      </p:sp>
      <p:sp>
        <p:nvSpPr>
          <p:cNvPr id="44" name="Rounded Rectangle 43"/>
          <p:cNvSpPr/>
          <p:nvPr/>
        </p:nvSpPr>
        <p:spPr>
          <a:xfrm>
            <a:off x="1073411" y="5733892"/>
            <a:ext cx="11277080" cy="17952961"/>
          </a:xfrm>
          <a:prstGeom prst="roundRect">
            <a:avLst/>
          </a:prstGeom>
          <a:solidFill>
            <a:schemeClr val="bg1"/>
          </a:solidFill>
          <a:ln w="228600">
            <a:solidFill>
              <a:srgbClr val="002060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 sz="5400" b="1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70337" y="6098330"/>
            <a:ext cx="10599756" cy="19482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30250" lvl="1" algn="ctr"/>
            <a:r>
              <a:rPr lang="en-GB" sz="5400" b="1" dirty="0" smtClean="0">
                <a:cs typeface="Arial" pitchFamily="34" charset="0"/>
              </a:rPr>
              <a:t>1. </a:t>
            </a:r>
            <a:r>
              <a:rPr lang="en-GB" sz="5400" b="1" dirty="0">
                <a:cs typeface="Arial" pitchFamily="34" charset="0"/>
              </a:rPr>
              <a:t>Why use corpus methods? </a:t>
            </a:r>
          </a:p>
          <a:p>
            <a:pPr lvl="0" algn="ctr"/>
            <a:endParaRPr lang="en-GB" sz="4800" b="1" dirty="0">
              <a:cs typeface="Arial" pitchFamily="34" charset="0"/>
            </a:endParaRPr>
          </a:p>
          <a:p>
            <a:pPr marL="730250" lvl="1"/>
            <a:r>
              <a:rPr lang="en-GB" sz="4600" dirty="0">
                <a:cs typeface="Arial" pitchFamily="34" charset="0"/>
              </a:rPr>
              <a:t>A corpus is a large collection of written and/or spoken language.</a:t>
            </a:r>
          </a:p>
          <a:p>
            <a:pPr marL="730250" lvl="1"/>
            <a:endParaRPr lang="en-GB" sz="4600" dirty="0">
              <a:cs typeface="Arial" pitchFamily="34" charset="0"/>
            </a:endParaRPr>
          </a:p>
          <a:p>
            <a:pPr marL="730250" lvl="1"/>
            <a:r>
              <a:rPr lang="en-GB" sz="4600" dirty="0"/>
              <a:t>We have </a:t>
            </a:r>
            <a:r>
              <a:rPr lang="en-GB" sz="4600" dirty="0" smtClean="0"/>
              <a:t>collected a </a:t>
            </a:r>
            <a:r>
              <a:rPr lang="en-GB" sz="4600" dirty="0"/>
              <a:t>417, 025 word spoken language corpus of teacher-child interactions during guided </a:t>
            </a:r>
            <a:r>
              <a:rPr lang="en-GB" sz="4600" dirty="0" smtClean="0"/>
              <a:t>reading, from over 40 hours of recordings. </a:t>
            </a:r>
          </a:p>
          <a:p>
            <a:pPr marL="730250" lvl="1"/>
            <a:endParaRPr lang="en-GB" sz="4600" dirty="0"/>
          </a:p>
          <a:p>
            <a:pPr marL="730250" lvl="1"/>
            <a:r>
              <a:rPr lang="en-GB" sz="4600" dirty="0" smtClean="0">
                <a:cs typeface="Times New Roman" panose="02020603050405020304" pitchFamily="18" charset="0"/>
              </a:rPr>
              <a:t>Guided reading is intended to support text comprehension: in regular sessions, 4-6 children, grouped by ability, work with </a:t>
            </a:r>
            <a:r>
              <a:rPr lang="en-GB" sz="4600" dirty="0">
                <a:cs typeface="Times New Roman" panose="02020603050405020304" pitchFamily="18" charset="0"/>
              </a:rPr>
              <a:t>a teacher on a </a:t>
            </a:r>
            <a:r>
              <a:rPr lang="en-GB" sz="4600" dirty="0" smtClean="0">
                <a:cs typeface="Times New Roman" panose="02020603050405020304" pitchFamily="18" charset="0"/>
              </a:rPr>
              <a:t>book.</a:t>
            </a:r>
            <a:endParaRPr lang="en-GB" sz="4600" dirty="0"/>
          </a:p>
          <a:p>
            <a:pPr marL="730250" lvl="1" algn="ctr"/>
            <a:endParaRPr lang="en-GB" sz="4600" b="1" dirty="0">
              <a:cs typeface="Arial" pitchFamily="34" charset="0"/>
            </a:endParaRPr>
          </a:p>
          <a:p>
            <a:pPr marL="730250" lvl="1"/>
            <a:r>
              <a:rPr lang="en-GB" sz="4600" dirty="0" smtClean="0">
                <a:cs typeface="Arial" panose="020B0604020202020204" pitchFamily="34" charset="0"/>
              </a:rPr>
              <a:t>Corpus analysis tools (e.g., </a:t>
            </a:r>
            <a:r>
              <a:rPr lang="en-GB" sz="4600" dirty="0" err="1" smtClean="0">
                <a:cs typeface="Arial" panose="020B0604020202020204" pitchFamily="34" charset="0"/>
              </a:rPr>
              <a:t>CQPweb</a:t>
            </a:r>
            <a:r>
              <a:rPr lang="en-GB" sz="4600" dirty="0" smtClean="0">
                <a:cs typeface="Arial" panose="020B0604020202020204" pitchFamily="34" charset="0"/>
              </a:rPr>
              <a:t>; </a:t>
            </a:r>
            <a:r>
              <a:rPr lang="en-GB" sz="4600" dirty="0" err="1" smtClean="0">
                <a:cs typeface="Arial" panose="020B0604020202020204" pitchFamily="34" charset="0"/>
              </a:rPr>
              <a:t>Hardie</a:t>
            </a:r>
            <a:r>
              <a:rPr lang="en-GB" sz="4600" dirty="0" smtClean="0">
                <a:cs typeface="Arial" panose="020B0604020202020204" pitchFamily="34" charset="0"/>
              </a:rPr>
              <a:t>, 2012) enable computer-based searches of large-scale data that are fast, precise, and reliable. </a:t>
            </a:r>
          </a:p>
          <a:p>
            <a:pPr marL="730250" lvl="1"/>
            <a:endParaRPr lang="en-GB" sz="4600" b="1" dirty="0">
              <a:cs typeface="Arial" panose="020B0604020202020204" pitchFamily="34" charset="0"/>
            </a:endParaRPr>
          </a:p>
          <a:p>
            <a:pPr marL="730250" lvl="1"/>
            <a:r>
              <a:rPr lang="en-GB" sz="4600" dirty="0" smtClean="0">
                <a:solidFill>
                  <a:prstClr val="black"/>
                </a:solidFill>
                <a:cs typeface="Arial"/>
              </a:rPr>
              <a:t>Our first analysis examined whether teachers’ question </a:t>
            </a:r>
            <a:r>
              <a:rPr lang="en-GB" sz="4600" dirty="0">
                <a:solidFill>
                  <a:prstClr val="black"/>
                </a:solidFill>
                <a:cs typeface="Arial"/>
              </a:rPr>
              <a:t>asking </a:t>
            </a:r>
            <a:r>
              <a:rPr lang="en-GB" sz="4600" dirty="0" smtClean="0">
                <a:solidFill>
                  <a:prstClr val="black"/>
                </a:solidFill>
                <a:cs typeface="Arial"/>
              </a:rPr>
              <a:t>was </a:t>
            </a:r>
            <a:r>
              <a:rPr lang="en-GB" sz="4600" dirty="0">
                <a:solidFill>
                  <a:prstClr val="black"/>
                </a:solidFill>
                <a:cs typeface="Arial"/>
              </a:rPr>
              <a:t>related to children’s </a:t>
            </a:r>
            <a:r>
              <a:rPr lang="en-GB" sz="4600" dirty="0" smtClean="0">
                <a:solidFill>
                  <a:prstClr val="black"/>
                </a:solidFill>
                <a:cs typeface="Arial"/>
              </a:rPr>
              <a:t>year group </a:t>
            </a:r>
            <a:r>
              <a:rPr lang="en-GB" sz="4600" dirty="0">
                <a:solidFill>
                  <a:prstClr val="black"/>
                </a:solidFill>
                <a:cs typeface="Arial"/>
              </a:rPr>
              <a:t>and/or </a:t>
            </a:r>
            <a:r>
              <a:rPr lang="en-GB" sz="4600" dirty="0">
                <a:solidFill>
                  <a:prstClr val="black"/>
                </a:solidFill>
              </a:rPr>
              <a:t>socio-economic status (SES).</a:t>
            </a:r>
          </a:p>
          <a:p>
            <a:pPr marL="730250" lvl="1"/>
            <a:endParaRPr lang="en-GB" sz="5400" b="1" dirty="0">
              <a:cs typeface="Arial" pitchFamily="34" charset="0"/>
            </a:endParaRPr>
          </a:p>
          <a:p>
            <a:pPr marL="730250" lvl="1"/>
            <a:endParaRPr lang="en-GB" sz="4600" dirty="0"/>
          </a:p>
        </p:txBody>
      </p:sp>
      <p:pic>
        <p:nvPicPr>
          <p:cNvPr id="47" name="Picture 6" descr="http://cass.lancs.ac.uk/wp-content/themes/CASStwentyeleven/images/CASS-logo-small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62067" y="-41906"/>
            <a:ext cx="2741696" cy="2580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0" name="Chart 2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6829561"/>
              </p:ext>
            </p:extLst>
          </p:nvPr>
        </p:nvGraphicFramePr>
        <p:xfrm>
          <a:off x="28649700" y="11919660"/>
          <a:ext cx="12446051" cy="4791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8755576" y="17623186"/>
            <a:ext cx="132645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/>
              <a:t>Proportion of each </a:t>
            </a:r>
            <a:r>
              <a:rPr lang="en-GB" sz="4400" b="1" dirty="0" err="1" smtClean="0"/>
              <a:t>wh</a:t>
            </a:r>
            <a:r>
              <a:rPr lang="en-GB" sz="4400" b="1" dirty="0" smtClean="0"/>
              <a:t>-question form differed by SES:</a:t>
            </a:r>
            <a:endParaRPr lang="en-GB" sz="44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2474594"/>
            <a:ext cx="2697099" cy="250039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716885" y="16572288"/>
            <a:ext cx="18411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/>
              <a:t>Year Group</a:t>
            </a:r>
            <a:endParaRPr lang="en-GB" sz="28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0148421" y="16572288"/>
            <a:ext cx="18411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/>
              <a:t>Year Group</a:t>
            </a:r>
            <a:endParaRPr lang="en-GB" sz="2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0595468" y="22983712"/>
            <a:ext cx="7689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3200" b="1" dirty="0" smtClean="0"/>
              <a:t>SES</a:t>
            </a:r>
            <a:endParaRPr lang="en-GB" sz="32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35203411" y="22993286"/>
            <a:ext cx="9368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/>
              <a:t>SES</a:t>
            </a:r>
            <a:endParaRPr lang="en-GB" sz="3200" b="1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76328" y="27829077"/>
            <a:ext cx="2418471" cy="2418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52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6072</TotalTime>
  <Words>466</Words>
  <Application>Microsoft Office PowerPoint</Application>
  <PresentationFormat>Custom</PresentationFormat>
  <Paragraphs>211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Liam</dc:creator>
  <cp:lastModifiedBy>Blything, Liam</cp:lastModifiedBy>
  <cp:revision>252</cp:revision>
  <cp:lastPrinted>2017-06-23T15:14:02Z</cp:lastPrinted>
  <dcterms:created xsi:type="dcterms:W3CDTF">2015-07-03T08:09:49Z</dcterms:created>
  <dcterms:modified xsi:type="dcterms:W3CDTF">2017-06-29T11:13:08Z</dcterms:modified>
</cp:coreProperties>
</file>