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6" r:id="rId4"/>
    <p:sldId id="261" r:id="rId5"/>
    <p:sldId id="262" r:id="rId6"/>
    <p:sldId id="265" r:id="rId7"/>
    <p:sldId id="266" r:id="rId8"/>
    <p:sldId id="267" r:id="rId9"/>
    <p:sldId id="282" r:id="rId10"/>
    <p:sldId id="269" r:id="rId11"/>
    <p:sldId id="270" r:id="rId12"/>
    <p:sldId id="268" r:id="rId13"/>
    <p:sldId id="271" r:id="rId14"/>
    <p:sldId id="272" r:id="rId15"/>
    <p:sldId id="273" r:id="rId16"/>
    <p:sldId id="274" r:id="rId17"/>
    <p:sldId id="277" r:id="rId18"/>
    <p:sldId id="258" r:id="rId19"/>
    <p:sldId id="259" r:id="rId20"/>
    <p:sldId id="260" r:id="rId21"/>
    <p:sldId id="263" r:id="rId22"/>
    <p:sldId id="275" r:id="rId23"/>
    <p:sldId id="276" r:id="rId24"/>
    <p:sldId id="278" r:id="rId25"/>
    <p:sldId id="280"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sorterViewPr>
    <p:cViewPr>
      <p:scale>
        <a:sx n="100" d="100"/>
        <a:sy n="100" d="100"/>
      </p:scale>
      <p:origin x="0" y="-54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58C782B-48E0-4E41-9FDE-EEB396912E99}" type="datetimeFigureOut">
              <a:rPr lang="en-GB" smtClean="0"/>
              <a:t>07/04/2016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3272168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8C782B-48E0-4E41-9FDE-EEB396912E99}" type="datetimeFigureOut">
              <a:rPr lang="en-GB" smtClean="0"/>
              <a:t>07/04/2016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327975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8C782B-48E0-4E41-9FDE-EEB396912E99}" type="datetimeFigureOut">
              <a:rPr lang="en-GB" smtClean="0"/>
              <a:t>07/04/2016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29918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58C782B-48E0-4E41-9FDE-EEB396912E99}" type="datetimeFigureOut">
              <a:rPr lang="en-GB" smtClean="0"/>
              <a:t>07/04/2016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472555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58C782B-48E0-4E41-9FDE-EEB396912E99}" type="datetimeFigureOut">
              <a:rPr lang="en-GB" smtClean="0"/>
              <a:t>07/04/2016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3817623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58C782B-48E0-4E41-9FDE-EEB396912E99}" type="datetimeFigureOut">
              <a:rPr lang="en-GB" smtClean="0"/>
              <a:t>07/04/2016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1210818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C782B-48E0-4E41-9FDE-EEB396912E99}" type="datetimeFigureOut">
              <a:rPr lang="en-GB" smtClean="0"/>
              <a:t>07/04/2016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1965597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8C782B-48E0-4E41-9FDE-EEB396912E99}" type="datetimeFigureOut">
              <a:rPr lang="en-GB" smtClean="0"/>
              <a:t>07/04/2016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246469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8C782B-48E0-4E41-9FDE-EEB396912E99}" type="datetimeFigureOut">
              <a:rPr lang="en-GB" smtClean="0"/>
              <a:t>07/04/2016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338782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8C782B-48E0-4E41-9FDE-EEB396912E99}" type="datetimeFigureOut">
              <a:rPr lang="en-GB" smtClean="0"/>
              <a:t>07/04/2016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2167310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8C782B-48E0-4E41-9FDE-EEB396912E99}" type="datetimeFigureOut">
              <a:rPr lang="en-GB" smtClean="0"/>
              <a:t>07/04/2016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8252B2-B2C0-4BA8-BE51-B38634452600}" type="slidenum">
              <a:rPr lang="en-GB" smtClean="0"/>
              <a:t>‹#›</a:t>
            </a:fld>
            <a:endParaRPr lang="en-GB"/>
          </a:p>
        </p:txBody>
      </p:sp>
    </p:spTree>
    <p:extLst>
      <p:ext uri="{BB962C8B-B14F-4D97-AF65-F5344CB8AC3E}">
        <p14:creationId xmlns:p14="http://schemas.microsoft.com/office/powerpoint/2010/main" val="1138868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7363D7-5435-4907-A20C-AD7A0B818905}" type="datetimeFigureOut">
              <a:rPr lang="en-US" smtClean="0"/>
              <a:pPr/>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1439085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7363D7-5435-4907-A20C-AD7A0B818905}" type="datetimeFigureOut">
              <a:rPr lang="en-US" smtClean="0"/>
              <a:pPr/>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16627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7363D7-5435-4907-A20C-AD7A0B818905}" type="datetimeFigureOut">
              <a:rPr lang="en-US" smtClean="0"/>
              <a:pPr/>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3288868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7363D7-5435-4907-A20C-AD7A0B818905}" type="datetimeFigureOut">
              <a:rPr lang="en-US" smtClean="0"/>
              <a:pPr/>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759225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7363D7-5435-4907-A20C-AD7A0B818905}" type="datetimeFigureOut">
              <a:rPr lang="en-US" smtClean="0"/>
              <a:pPr/>
              <a:t>4/7/2016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4193901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7363D7-5435-4907-A20C-AD7A0B818905}" type="datetimeFigureOut">
              <a:rPr lang="en-US" smtClean="0"/>
              <a:pPr/>
              <a:t>4/7/2016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4119897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363D7-5435-4907-A20C-AD7A0B818905}" type="datetimeFigureOut">
              <a:rPr lang="en-US" smtClean="0"/>
              <a:pPr/>
              <a:t>4/7/2016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1772268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363D7-5435-4907-A20C-AD7A0B818905}" type="datetimeFigureOut">
              <a:rPr lang="en-US" smtClean="0"/>
              <a:pPr/>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4224482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363D7-5435-4907-A20C-AD7A0B818905}" type="datetimeFigureOut">
              <a:rPr lang="en-US" smtClean="0"/>
              <a:pPr/>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3615781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7363D7-5435-4907-A20C-AD7A0B818905}" type="datetimeFigureOut">
              <a:rPr lang="en-US" smtClean="0"/>
              <a:pPr/>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319786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7363D7-5435-4907-A20C-AD7A0B818905}" type="datetimeFigureOut">
              <a:rPr lang="en-US" smtClean="0"/>
              <a:pPr/>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3C787-D0E7-4081-B50D-A152B7258B16}" type="slidenum">
              <a:rPr lang="en-US" smtClean="0"/>
              <a:pPr/>
              <a:t>‹#›</a:t>
            </a:fld>
            <a:endParaRPr lang="en-US"/>
          </a:p>
        </p:txBody>
      </p:sp>
    </p:spTree>
    <p:extLst>
      <p:ext uri="{BB962C8B-B14F-4D97-AF65-F5344CB8AC3E}">
        <p14:creationId xmlns:p14="http://schemas.microsoft.com/office/powerpoint/2010/main" val="2757967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15240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807200" y="1981200"/>
            <a:ext cx="5080000" cy="4114800"/>
          </a:xfrm>
        </p:spPr>
        <p:txBody>
          <a:bodyPr/>
          <a:lstStyle/>
          <a:p>
            <a:pPr lvl="0"/>
            <a:endParaRPr lang="en-US" noProof="0"/>
          </a:p>
        </p:txBody>
      </p:sp>
    </p:spTree>
    <p:extLst>
      <p:ext uri="{BB962C8B-B14F-4D97-AF65-F5344CB8AC3E}">
        <p14:creationId xmlns:p14="http://schemas.microsoft.com/office/powerpoint/2010/main" val="298064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C782B-48E0-4E41-9FDE-EEB396912E99}" type="datetimeFigureOut">
              <a:rPr lang="en-GB" smtClean="0"/>
              <a:t>07/04/2016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252B2-B2C0-4BA8-BE51-B38634452600}" type="slidenum">
              <a:rPr lang="en-GB" smtClean="0"/>
              <a:t>‹#›</a:t>
            </a:fld>
            <a:endParaRPr lang="en-GB"/>
          </a:p>
        </p:txBody>
      </p:sp>
    </p:spTree>
    <p:extLst>
      <p:ext uri="{BB962C8B-B14F-4D97-AF65-F5344CB8AC3E}">
        <p14:creationId xmlns:p14="http://schemas.microsoft.com/office/powerpoint/2010/main" val="3577718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363D7-5435-4907-A20C-AD7A0B818905}" type="datetimeFigureOut">
              <a:rPr lang="en-US" smtClean="0"/>
              <a:pPr/>
              <a:t>4/7/2016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3C787-D0E7-4081-B50D-A152B7258B16}" type="slidenum">
              <a:rPr lang="en-US" smtClean="0"/>
              <a:pPr/>
              <a:t>‹#›</a:t>
            </a:fld>
            <a:endParaRPr lang="en-US"/>
          </a:p>
        </p:txBody>
      </p:sp>
    </p:spTree>
    <p:extLst>
      <p:ext uri="{BB962C8B-B14F-4D97-AF65-F5344CB8AC3E}">
        <p14:creationId xmlns:p14="http://schemas.microsoft.com/office/powerpoint/2010/main" val="3814602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mailto:r.humphrey@lancaster.ac.uk" TargetMode="External"/><Relationship Id="rId1" Type="http://schemas.openxmlformats.org/officeDocument/2006/relationships/slideLayout" Target="../slideLayouts/slideLayout15.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dirty="0"/>
              <a:t>GOOD CITIZENS OR DEVIOUSLY COUNTERPRODUCTIVE? A META-ANALYSIS OF EMOTIONAL INTELLIGENCE</a:t>
            </a:r>
          </a:p>
        </p:txBody>
      </p:sp>
      <p:sp>
        <p:nvSpPr>
          <p:cNvPr id="5" name="Content Placeholder 4"/>
          <p:cNvSpPr>
            <a:spLocks noGrp="1"/>
          </p:cNvSpPr>
          <p:nvPr>
            <p:ph sz="half" idx="1"/>
          </p:nvPr>
        </p:nvSpPr>
        <p:spPr/>
        <p:txBody>
          <a:bodyPr>
            <a:normAutofit lnSpcReduction="10000"/>
          </a:bodyPr>
          <a:lstStyle/>
          <a:p>
            <a:r>
              <a:rPr lang="en-US" dirty="0"/>
              <a:t>Chao Miao, Wilkes University, </a:t>
            </a:r>
            <a:r>
              <a:rPr lang="en-US" u="sng" dirty="0">
                <a:solidFill>
                  <a:srgbClr val="0000FF"/>
                </a:solidFill>
                <a:latin typeface="Times New Roman" panose="02020603050405020304" pitchFamily="18" charset="0"/>
                <a:ea typeface="SimSun" panose="02010600030101010101" pitchFamily="2" charset="-122"/>
              </a:rPr>
              <a:t>chao.miao@wilkes.edu</a:t>
            </a:r>
            <a:r>
              <a:rPr lang="en-US" dirty="0"/>
              <a:t> </a:t>
            </a:r>
          </a:p>
          <a:p>
            <a:endParaRPr lang="en-US" dirty="0"/>
          </a:p>
          <a:p>
            <a:r>
              <a:rPr lang="en-US" dirty="0"/>
              <a:t>Ronald H. Humphrey, Lancaster University, UK </a:t>
            </a:r>
            <a:r>
              <a:rPr lang="en-US" dirty="0">
                <a:hlinkClick r:id="rId2"/>
              </a:rPr>
              <a:t>r.humphrey@lancaster.ac.uk</a:t>
            </a:r>
            <a:endParaRPr lang="en-US" dirty="0"/>
          </a:p>
          <a:p>
            <a:endParaRPr lang="en-US" dirty="0"/>
          </a:p>
          <a:p>
            <a:r>
              <a:rPr lang="en-US" dirty="0" err="1"/>
              <a:t>Shanshan</a:t>
            </a:r>
            <a:r>
              <a:rPr lang="en-US" dirty="0"/>
              <a:t> Qian, Towson University</a:t>
            </a:r>
            <a:endParaRPr lang="en-GB" dirty="0"/>
          </a:p>
          <a:p>
            <a:r>
              <a:rPr lang="en-US" u="sng" dirty="0">
                <a:solidFill>
                  <a:srgbClr val="0000FF"/>
                </a:solidFill>
                <a:latin typeface="Times New Roman" panose="02020603050405020304" pitchFamily="18" charset="0"/>
                <a:ea typeface="SimSun" panose="02010600030101010101" pitchFamily="2" charset="-122"/>
              </a:rPr>
              <a:t>sqian@towson.edu</a:t>
            </a:r>
            <a:endParaRPr lang="en-US" dirty="0"/>
          </a:p>
          <a:p>
            <a:endParaRPr lang="en-US" dirty="0"/>
          </a:p>
        </p:txBody>
      </p:sp>
      <p:pic>
        <p:nvPicPr>
          <p:cNvPr id="7" name="Content Placeholder 6"/>
          <p:cNvPicPr>
            <a:picLocks noGrp="1"/>
          </p:cNvPicPr>
          <p:nvPr>
            <p:ph sz="half" idx="2"/>
          </p:nvPr>
        </p:nvPicPr>
        <p:blipFill>
          <a:blip r:embed="rId3" cstate="print"/>
          <a:srcRect/>
          <a:stretch>
            <a:fillRect/>
          </a:stretch>
        </p:blipFill>
        <p:spPr bwMode="auto">
          <a:xfrm>
            <a:off x="6324600" y="2133601"/>
            <a:ext cx="1981200" cy="2743199"/>
          </a:xfrm>
          <a:prstGeom prst="rect">
            <a:avLst/>
          </a:prstGeom>
          <a:noFill/>
          <a:ln w="9525">
            <a:noFill/>
            <a:miter lim="800000"/>
            <a:headEnd/>
            <a:tailEnd/>
          </a:ln>
        </p:spPr>
      </p:pic>
      <p:pic>
        <p:nvPicPr>
          <p:cNvPr id="8" name="Picture 7" descr="C:\Documents and Settings\Grad\My Documents\Downloads\DSC01420.JPG"/>
          <p:cNvPicPr/>
          <p:nvPr/>
        </p:nvPicPr>
        <p:blipFill>
          <a:blip r:embed="rId4" cstate="print"/>
          <a:srcRect l="15495" t="23912" r="39957" b="10318"/>
          <a:stretch>
            <a:fillRect/>
          </a:stretch>
        </p:blipFill>
        <p:spPr bwMode="auto">
          <a:xfrm>
            <a:off x="8534400" y="2133600"/>
            <a:ext cx="1371600" cy="2743200"/>
          </a:xfrm>
          <a:prstGeom prst="rect">
            <a:avLst/>
          </a:prstGeom>
          <a:noFill/>
          <a:ln w="9525">
            <a:noFill/>
            <a:miter lim="800000"/>
            <a:headEnd/>
            <a:tailEnd/>
          </a:ln>
        </p:spPr>
      </p:pic>
    </p:spTree>
    <p:extLst>
      <p:ext uri="{BB962C8B-B14F-4D97-AF65-F5344CB8AC3E}">
        <p14:creationId xmlns:p14="http://schemas.microsoft.com/office/powerpoint/2010/main" val="1451069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sz="4000" b="1" dirty="0"/>
              <a:t>Organizational Citizenship </a:t>
            </a:r>
            <a:r>
              <a:rPr lang="en-GB" sz="4000" b="1" dirty="0" err="1"/>
              <a:t>Behavior</a:t>
            </a:r>
            <a:r>
              <a:rPr lang="en-GB" sz="4000" b="1" dirty="0"/>
              <a:t> (OCB)</a:t>
            </a:r>
          </a:p>
        </p:txBody>
      </p:sp>
      <p:sp>
        <p:nvSpPr>
          <p:cNvPr id="6" name="Text Placeholder 5"/>
          <p:cNvSpPr>
            <a:spLocks noGrp="1"/>
          </p:cNvSpPr>
          <p:nvPr>
            <p:ph type="body" sz="half" idx="2"/>
          </p:nvPr>
        </p:nvSpPr>
        <p:spPr/>
        <p:txBody>
          <a:bodyPr/>
          <a:lstStyle/>
          <a:p>
            <a:endParaRPr lang="en-GB" dirty="0"/>
          </a:p>
          <a:p>
            <a:r>
              <a:rPr lang="en-GB" sz="4000" dirty="0"/>
              <a:t>Helping others out, volunteering</a:t>
            </a:r>
          </a:p>
          <a:p>
            <a:r>
              <a:rPr lang="en-GB" sz="4000" dirty="0"/>
              <a:t>Discretionary—don’t have to do it</a:t>
            </a:r>
          </a:p>
        </p:txBody>
      </p:sp>
      <p:pic>
        <p:nvPicPr>
          <p:cNvPr id="7" name="Picture Placeholder 6" descr="gift-warmth-story.jpg"/>
          <p:cNvPicPr>
            <a:picLocks noGrp="1" noChangeAspect="1"/>
          </p:cNvPicPr>
          <p:nvPr>
            <p:ph type="pic" idx="1"/>
          </p:nvPr>
        </p:nvPicPr>
        <p:blipFill>
          <a:blip r:embed="rId2" cstate="print"/>
          <a:srcRect l="17693" r="17693"/>
          <a:stretch>
            <a:fillRect/>
          </a:stretch>
        </p:blipFill>
        <p:spPr>
          <a:prstGeom prst="rect">
            <a:avLst/>
          </a:prstGeom>
        </p:spPr>
      </p:pic>
    </p:spTree>
    <p:extLst>
      <p:ext uri="{BB962C8B-B14F-4D97-AF65-F5344CB8AC3E}">
        <p14:creationId xmlns:p14="http://schemas.microsoft.com/office/powerpoint/2010/main" val="2614240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New emphasis on EI related </a:t>
            </a:r>
            <a:r>
              <a:rPr lang="en-GB" dirty="0" err="1"/>
              <a:t>behaviors</a:t>
            </a:r>
            <a:endParaRPr lang="en-GB" dirty="0"/>
          </a:p>
        </p:txBody>
      </p:sp>
      <p:sp>
        <p:nvSpPr>
          <p:cNvPr id="6" name="Text Placeholder 5"/>
          <p:cNvSpPr>
            <a:spLocks noGrp="1"/>
          </p:cNvSpPr>
          <p:nvPr>
            <p:ph type="body" idx="1"/>
          </p:nvPr>
        </p:nvSpPr>
        <p:spPr/>
        <p:txBody>
          <a:bodyPr>
            <a:normAutofit/>
          </a:bodyPr>
          <a:lstStyle/>
          <a:p>
            <a:r>
              <a:rPr lang="en-GB" sz="3600" dirty="0"/>
              <a:t>Organ (1988, p. 4)</a:t>
            </a:r>
          </a:p>
        </p:txBody>
      </p:sp>
      <p:sp>
        <p:nvSpPr>
          <p:cNvPr id="7" name="Content Placeholder 6"/>
          <p:cNvSpPr>
            <a:spLocks noGrp="1"/>
          </p:cNvSpPr>
          <p:nvPr>
            <p:ph sz="half" idx="2"/>
          </p:nvPr>
        </p:nvSpPr>
        <p:spPr/>
        <p:txBody>
          <a:bodyPr>
            <a:noAutofit/>
          </a:bodyPr>
          <a:lstStyle/>
          <a:p>
            <a:r>
              <a:rPr lang="en-GB" sz="3200" dirty="0"/>
              <a:t>“OCB represents individual </a:t>
            </a:r>
            <a:r>
              <a:rPr lang="en-GB" sz="3200" dirty="0" err="1"/>
              <a:t>behavior</a:t>
            </a:r>
            <a:r>
              <a:rPr lang="en-GB" sz="3200" dirty="0"/>
              <a:t> that is discretionary, not directly or explicitly recognized by the formal reward system, and in the aggregate promotes the efficient and effective functioning of the organization.”</a:t>
            </a:r>
          </a:p>
        </p:txBody>
      </p:sp>
      <p:sp>
        <p:nvSpPr>
          <p:cNvPr id="8" name="Text Placeholder 7"/>
          <p:cNvSpPr>
            <a:spLocks noGrp="1"/>
          </p:cNvSpPr>
          <p:nvPr>
            <p:ph type="body" sz="quarter" idx="3"/>
          </p:nvPr>
        </p:nvSpPr>
        <p:spPr/>
        <p:txBody>
          <a:bodyPr>
            <a:normAutofit/>
          </a:bodyPr>
          <a:lstStyle/>
          <a:p>
            <a:r>
              <a:rPr lang="en-GB" sz="3600" dirty="0"/>
              <a:t>Organ (1997, p. 95)</a:t>
            </a:r>
          </a:p>
        </p:txBody>
      </p:sp>
      <p:sp>
        <p:nvSpPr>
          <p:cNvPr id="9" name="Content Placeholder 8"/>
          <p:cNvSpPr>
            <a:spLocks noGrp="1"/>
          </p:cNvSpPr>
          <p:nvPr>
            <p:ph sz="quarter" idx="4"/>
          </p:nvPr>
        </p:nvSpPr>
        <p:spPr/>
        <p:txBody>
          <a:bodyPr>
            <a:normAutofit/>
          </a:bodyPr>
          <a:lstStyle/>
          <a:p>
            <a:r>
              <a:rPr lang="en-GB" sz="3600" dirty="0"/>
              <a:t>stated that OCB is “performance that supports the social and psychological environment in which task performance takes place.” </a:t>
            </a:r>
          </a:p>
        </p:txBody>
      </p:sp>
    </p:spTree>
    <p:extLst>
      <p:ext uri="{BB962C8B-B14F-4D97-AF65-F5344CB8AC3E}">
        <p14:creationId xmlns:p14="http://schemas.microsoft.com/office/powerpoint/2010/main" val="572207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Discussion: What organizational citizenship </a:t>
            </a:r>
            <a:r>
              <a:rPr lang="en-GB" dirty="0" err="1"/>
              <a:t>behaviors</a:t>
            </a:r>
            <a:r>
              <a:rPr lang="en-GB" dirty="0"/>
              <a:t> have you witnessed at work?</a:t>
            </a:r>
          </a:p>
        </p:txBody>
      </p:sp>
      <p:sp>
        <p:nvSpPr>
          <p:cNvPr id="8" name="Content Placeholder 7"/>
          <p:cNvSpPr>
            <a:spLocks noGrp="1"/>
          </p:cNvSpPr>
          <p:nvPr>
            <p:ph sz="half" idx="1"/>
          </p:nvPr>
        </p:nvSpPr>
        <p:spPr/>
        <p:txBody>
          <a:bodyPr>
            <a:normAutofit/>
          </a:bodyPr>
          <a:lstStyle/>
          <a:p>
            <a:r>
              <a:rPr lang="en-GB" sz="3600" dirty="0"/>
              <a:t>Also, how does organizational citizenship </a:t>
            </a:r>
            <a:r>
              <a:rPr lang="en-GB" sz="3600" dirty="0" err="1"/>
              <a:t>behavior</a:t>
            </a:r>
            <a:r>
              <a:rPr lang="en-GB" sz="3600" dirty="0"/>
              <a:t> contribute to workplace performance?</a:t>
            </a:r>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02954" y="2146230"/>
            <a:ext cx="4650846" cy="4030733"/>
          </a:xfrm>
        </p:spPr>
      </p:pic>
    </p:spTree>
    <p:extLst>
      <p:ext uri="{BB962C8B-B14F-4D97-AF65-F5344CB8AC3E}">
        <p14:creationId xmlns:p14="http://schemas.microsoft.com/office/powerpoint/2010/main" val="50112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OCB and Performance</a:t>
            </a:r>
          </a:p>
        </p:txBody>
      </p:sp>
      <p:sp>
        <p:nvSpPr>
          <p:cNvPr id="3" name="Content Placeholder 2"/>
          <p:cNvSpPr>
            <a:spLocks noGrp="1"/>
          </p:cNvSpPr>
          <p:nvPr>
            <p:ph sz="half" idx="1"/>
          </p:nvPr>
        </p:nvSpPr>
        <p:spPr/>
        <p:txBody>
          <a:bodyPr/>
          <a:lstStyle/>
          <a:p>
            <a:r>
              <a:rPr lang="en-GB" dirty="0"/>
              <a:t>A meta-analysis has provided compelling evidence that OCB improves both organizational and individual outcomes (</a:t>
            </a:r>
            <a:r>
              <a:rPr lang="en-US" dirty="0" err="1"/>
              <a:t>Podsakoff</a:t>
            </a:r>
            <a:r>
              <a:rPr lang="en-US" dirty="0"/>
              <a:t>, Whiting, </a:t>
            </a:r>
            <a:r>
              <a:rPr lang="en-US" dirty="0" err="1"/>
              <a:t>Podsakoff</a:t>
            </a:r>
            <a:r>
              <a:rPr lang="en-US" dirty="0"/>
              <a:t>, &amp; Blume, 2009). With regard to organizational performance, OCB improves productivity, efficiency, customer satisfaction, and reduces costs and unit-level turnover. </a:t>
            </a:r>
            <a:endParaRPr lang="en-GB" dirty="0"/>
          </a:p>
        </p:txBody>
      </p:sp>
      <p:pic>
        <p:nvPicPr>
          <p:cNvPr id="5" name="Content Placeholder 4" descr="110 percent to job.gif"/>
          <p:cNvPicPr>
            <a:picLocks noGrp="1" noChangeAspect="1"/>
          </p:cNvPicPr>
          <p:nvPr>
            <p:ph sz="half" idx="2"/>
          </p:nvPr>
        </p:nvPicPr>
        <p:blipFill>
          <a:blip r:embed="rId2" cstate="print"/>
          <a:stretch>
            <a:fillRect/>
          </a:stretch>
        </p:blipFill>
        <p:spPr>
          <a:xfrm>
            <a:off x="6172199" y="2236950"/>
            <a:ext cx="5950175" cy="4052090"/>
          </a:xfrm>
          <a:prstGeom prst="rect">
            <a:avLst/>
          </a:prstGeom>
        </p:spPr>
      </p:pic>
    </p:spTree>
    <p:extLst>
      <p:ext uri="{BB962C8B-B14F-4D97-AF65-F5344CB8AC3E}">
        <p14:creationId xmlns:p14="http://schemas.microsoft.com/office/powerpoint/2010/main" val="117395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6" name="Content Placeholder 5"/>
          <p:cNvSpPr>
            <a:spLocks noGrp="1"/>
          </p:cNvSpPr>
          <p:nvPr>
            <p:ph idx="1"/>
          </p:nvPr>
        </p:nvSpPr>
        <p:spPr/>
        <p:txBody>
          <a:bodyPr/>
          <a:lstStyle/>
          <a:p>
            <a:r>
              <a:rPr lang="en-US" dirty="0"/>
              <a:t>Performing citizenship behaviors aids employees in obtaining rewards and higher performance evaluations, and reduces their turnover intentions, actual turnover, and absenteeism. With regard to task performance the meta-analysis found a substantial relationship between task performance and citizenship behavior directed towards individuals (corrected correlation of .47) and towards the organization (corrected correlation of .54). </a:t>
            </a:r>
            <a:endParaRPr lang="en-GB" dirty="0"/>
          </a:p>
        </p:txBody>
      </p:sp>
    </p:spTree>
    <p:extLst>
      <p:ext uri="{BB962C8B-B14F-4D97-AF65-F5344CB8AC3E}">
        <p14:creationId xmlns:p14="http://schemas.microsoft.com/office/powerpoint/2010/main" val="3435337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Counterproductive Work Behavior (CWB) also has important effects on organizations. </a:t>
            </a:r>
            <a:endParaRPr lang="en-GB" dirty="0"/>
          </a:p>
        </p:txBody>
      </p:sp>
      <p:sp>
        <p:nvSpPr>
          <p:cNvPr id="3" name="Content Placeholder 2"/>
          <p:cNvSpPr>
            <a:spLocks noGrp="1"/>
          </p:cNvSpPr>
          <p:nvPr>
            <p:ph idx="1"/>
          </p:nvPr>
        </p:nvSpPr>
        <p:spPr/>
        <p:txBody>
          <a:bodyPr>
            <a:normAutofit lnSpcReduction="10000"/>
          </a:bodyPr>
          <a:lstStyle/>
          <a:p>
            <a:r>
              <a:rPr lang="en-GB" dirty="0"/>
              <a:t>As defined by Spector and Fox (2002, p. 271), “CWB is </a:t>
            </a:r>
            <a:r>
              <a:rPr lang="en-GB" dirty="0" err="1"/>
              <a:t>behavior</a:t>
            </a:r>
            <a:r>
              <a:rPr lang="en-GB" dirty="0"/>
              <a:t> intended to hurt the organization or other members of the organization.” CWB may consist of a variety of different counterproductive </a:t>
            </a:r>
            <a:r>
              <a:rPr lang="en-GB" dirty="0" err="1"/>
              <a:t>behaviors</a:t>
            </a:r>
            <a:r>
              <a:rPr lang="en-GB" dirty="0"/>
              <a:t>, including physical or verbal aggression against other organizational members, sabotage of equipment or physical facilities, theft, and purposely doing work poorly or slowly (</a:t>
            </a:r>
            <a:r>
              <a:rPr lang="en-US" dirty="0"/>
              <a:t>Bennett &amp; Robinson, 2000</a:t>
            </a:r>
            <a:r>
              <a:rPr lang="en-GB" dirty="0"/>
              <a:t>).</a:t>
            </a:r>
          </a:p>
          <a:p>
            <a:r>
              <a:rPr lang="en-GB" dirty="0"/>
              <a:t>Discussion: What counterproductive </a:t>
            </a:r>
            <a:r>
              <a:rPr lang="en-GB" dirty="0" err="1"/>
              <a:t>behaviors</a:t>
            </a:r>
            <a:r>
              <a:rPr lang="en-GB" dirty="0"/>
              <a:t> have you witnessed?</a:t>
            </a:r>
          </a:p>
          <a:p>
            <a:endParaRPr lang="en-GB" dirty="0"/>
          </a:p>
        </p:txBody>
      </p:sp>
    </p:spTree>
    <p:extLst>
      <p:ext uri="{BB962C8B-B14F-4D97-AF65-F5344CB8AC3E}">
        <p14:creationId xmlns:p14="http://schemas.microsoft.com/office/powerpoint/2010/main" val="3757583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unterproductive isn't what I wanted Dilbert.jpg"/>
          <p:cNvPicPr>
            <a:picLocks noChangeAspect="1"/>
          </p:cNvPicPr>
          <p:nvPr/>
        </p:nvPicPr>
        <p:blipFill>
          <a:blip r:embed="rId2" cstate="print"/>
          <a:stretch>
            <a:fillRect/>
          </a:stretch>
        </p:blipFill>
        <p:spPr>
          <a:xfrm>
            <a:off x="6248401" y="1600201"/>
            <a:ext cx="5333999" cy="5333999"/>
          </a:xfrm>
          <a:prstGeom prst="rect">
            <a:avLst/>
          </a:prstGeom>
        </p:spPr>
      </p:pic>
      <p:sp>
        <p:nvSpPr>
          <p:cNvPr id="3" name="Title 2"/>
          <p:cNvSpPr>
            <a:spLocks noGrp="1"/>
          </p:cNvSpPr>
          <p:nvPr>
            <p:ph type="title"/>
          </p:nvPr>
        </p:nvSpPr>
        <p:spPr/>
        <p:txBody>
          <a:bodyPr/>
          <a:lstStyle/>
          <a:p>
            <a:r>
              <a:rPr lang="en-GB" dirty="0"/>
              <a:t>Discussion</a:t>
            </a:r>
          </a:p>
        </p:txBody>
      </p:sp>
      <p:sp>
        <p:nvSpPr>
          <p:cNvPr id="4" name="Content Placeholder 3"/>
          <p:cNvSpPr>
            <a:spLocks noGrp="1"/>
          </p:cNvSpPr>
          <p:nvPr>
            <p:ph sz="half" idx="1"/>
          </p:nvPr>
        </p:nvSpPr>
        <p:spPr/>
        <p:txBody>
          <a:bodyPr/>
          <a:lstStyle/>
          <a:p>
            <a:r>
              <a:rPr lang="en-GB" sz="4000" dirty="0"/>
              <a:t>What counterproductive </a:t>
            </a:r>
            <a:r>
              <a:rPr lang="en-GB" sz="4000" dirty="0" err="1"/>
              <a:t>behaviors</a:t>
            </a:r>
            <a:r>
              <a:rPr lang="en-GB" sz="4000" dirty="0"/>
              <a:t> have you witnessed?</a:t>
            </a:r>
          </a:p>
          <a:p>
            <a:endParaRPr lang="en-GB" dirty="0"/>
          </a:p>
        </p:txBody>
      </p:sp>
      <p:sp>
        <p:nvSpPr>
          <p:cNvPr id="5" name="Content Placeholder 4"/>
          <p:cNvSpPr>
            <a:spLocks noGrp="1"/>
          </p:cNvSpPr>
          <p:nvPr>
            <p:ph sz="half" idx="2"/>
          </p:nvPr>
        </p:nvSpPr>
        <p:spPr>
          <a:xfrm>
            <a:off x="6197600" y="1417638"/>
            <a:ext cx="5384800" cy="4525963"/>
          </a:xfrm>
        </p:spPr>
        <p:txBody>
          <a:bodyPr/>
          <a:lstStyle/>
          <a:p>
            <a:endParaRPr lang="en-GB"/>
          </a:p>
        </p:txBody>
      </p:sp>
    </p:spTree>
    <p:extLst>
      <p:ext uri="{BB962C8B-B14F-4D97-AF65-F5344CB8AC3E}">
        <p14:creationId xmlns:p14="http://schemas.microsoft.com/office/powerpoint/2010/main" val="2188926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860" y="229469"/>
            <a:ext cx="7570388" cy="6333891"/>
          </a:xfrm>
          <a:prstGeom prst="rect">
            <a:avLst/>
          </a:prstGeom>
        </p:spPr>
      </p:pic>
    </p:spTree>
    <p:extLst>
      <p:ext uri="{BB962C8B-B14F-4D97-AF65-F5344CB8AC3E}">
        <p14:creationId xmlns:p14="http://schemas.microsoft.com/office/powerpoint/2010/main" val="647611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1143000"/>
            <a:ext cx="4572000" cy="4572000"/>
          </a:xfrm>
          <a:prstGeom prst="rect">
            <a:avLst/>
          </a:prstGeom>
        </p:spPr>
      </p:pic>
    </p:spTree>
    <p:extLst>
      <p:ext uri="{BB962C8B-B14F-4D97-AF65-F5344CB8AC3E}">
        <p14:creationId xmlns:p14="http://schemas.microsoft.com/office/powerpoint/2010/main" val="3635680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Two Main Purposes</a:t>
            </a:r>
          </a:p>
        </p:txBody>
      </p:sp>
      <p:sp>
        <p:nvSpPr>
          <p:cNvPr id="3" name="Content Placeholder 2"/>
          <p:cNvSpPr>
            <a:spLocks noGrp="1"/>
          </p:cNvSpPr>
          <p:nvPr>
            <p:ph idx="1"/>
          </p:nvPr>
        </p:nvSpPr>
        <p:spPr/>
        <p:txBody>
          <a:bodyPr/>
          <a:lstStyle/>
          <a:p>
            <a:r>
              <a:rPr lang="en-US" dirty="0"/>
              <a:t>It is essential to understand whether EI is positively associated with the performance of OCB, and negatively related to CWB, and the overall size of these relationships. </a:t>
            </a:r>
          </a:p>
          <a:p>
            <a:r>
              <a:rPr lang="en-US" dirty="0"/>
              <a:t>It is vital to know the relative importance of EI as a predictor when examining other personality traits, such as the Big Five, general self-efficacy, and cognitive intelligence.</a:t>
            </a:r>
            <a:endParaRPr lang="en-GB" dirty="0"/>
          </a:p>
        </p:txBody>
      </p:sp>
    </p:spTree>
    <p:extLst>
      <p:ext uri="{BB962C8B-B14F-4D97-AF65-F5344CB8AC3E}">
        <p14:creationId xmlns:p14="http://schemas.microsoft.com/office/powerpoint/2010/main" val="2871203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EI and Empathy</a:t>
            </a:r>
          </a:p>
        </p:txBody>
      </p:sp>
      <p:sp>
        <p:nvSpPr>
          <p:cNvPr id="3" name="Content Placeholder 2"/>
          <p:cNvSpPr>
            <a:spLocks noGrp="1"/>
          </p:cNvSpPr>
          <p:nvPr>
            <p:ph idx="1"/>
          </p:nvPr>
        </p:nvSpPr>
        <p:spPr/>
        <p:txBody>
          <a:bodyPr/>
          <a:lstStyle/>
          <a:p>
            <a:r>
              <a:rPr lang="en-GB" dirty="0"/>
              <a:t>EI scholars also posit that empathy is key to EI and include empathy subscales in their EI measures. Goleman and his colleagues avow that empathy is “the fundamental competence of social awareness” and “the sine qua non of all social effectiveness in working life” (</a:t>
            </a:r>
            <a:r>
              <a:rPr lang="en-US" dirty="0"/>
              <a:t>Goleman, </a:t>
            </a:r>
            <a:r>
              <a:rPr lang="en-US" dirty="0" err="1"/>
              <a:t>Boyatzis</a:t>
            </a:r>
            <a:r>
              <a:rPr lang="en-US" dirty="0"/>
              <a:t>, &amp; McKee, 2002: 50).</a:t>
            </a:r>
          </a:p>
          <a:p>
            <a:endParaRPr lang="en-GB" dirty="0"/>
          </a:p>
          <a:p>
            <a:endParaRPr lang="en-GB" dirty="0"/>
          </a:p>
        </p:txBody>
      </p:sp>
      <p:pic>
        <p:nvPicPr>
          <p:cNvPr id="4" name="Picture 3" descr="Empathy letter blocks.jpg"/>
          <p:cNvPicPr>
            <a:picLocks noChangeAspect="1"/>
          </p:cNvPicPr>
          <p:nvPr/>
        </p:nvPicPr>
        <p:blipFill>
          <a:blip r:embed="rId2" cstate="print"/>
          <a:stretch>
            <a:fillRect/>
          </a:stretch>
        </p:blipFill>
        <p:spPr>
          <a:xfrm>
            <a:off x="4195099" y="4251489"/>
            <a:ext cx="4979381" cy="2390103"/>
          </a:xfrm>
          <a:prstGeom prst="rect">
            <a:avLst/>
          </a:prstGeom>
        </p:spPr>
      </p:pic>
    </p:spTree>
    <p:extLst>
      <p:ext uri="{BB962C8B-B14F-4D97-AF65-F5344CB8AC3E}">
        <p14:creationId xmlns:p14="http://schemas.microsoft.com/office/powerpoint/2010/main" val="1441859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EI, Empathy, and Prosocial </a:t>
            </a:r>
            <a:r>
              <a:rPr lang="en-GB" dirty="0" err="1"/>
              <a:t>behavior</a:t>
            </a:r>
            <a:endParaRPr lang="en-GB" dirty="0"/>
          </a:p>
        </p:txBody>
      </p:sp>
      <p:sp>
        <p:nvSpPr>
          <p:cNvPr id="3" name="Content Placeholder 2"/>
          <p:cNvSpPr>
            <a:spLocks noGrp="1"/>
          </p:cNvSpPr>
          <p:nvPr>
            <p:ph idx="1"/>
          </p:nvPr>
        </p:nvSpPr>
        <p:spPr/>
        <p:txBody>
          <a:bodyPr>
            <a:normAutofit fontScale="92500" lnSpcReduction="20000"/>
          </a:bodyPr>
          <a:lstStyle/>
          <a:p>
            <a:r>
              <a:rPr lang="en-GB" dirty="0" err="1"/>
              <a:t>Borman</a:t>
            </a:r>
            <a:r>
              <a:rPr lang="en-GB" dirty="0"/>
              <a:t> and his colleagues (</a:t>
            </a:r>
            <a:r>
              <a:rPr lang="en-GB" dirty="0" err="1"/>
              <a:t>Borman</a:t>
            </a:r>
            <a:r>
              <a:rPr lang="en-GB" dirty="0"/>
              <a:t>, </a:t>
            </a:r>
            <a:r>
              <a:rPr lang="en-US" dirty="0" err="1"/>
              <a:t>Penner</a:t>
            </a:r>
            <a:r>
              <a:rPr lang="en-US" dirty="0"/>
              <a:t>, Allen, &amp; </a:t>
            </a:r>
            <a:r>
              <a:rPr lang="en-US" dirty="0" err="1"/>
              <a:t>Motowidlo</a:t>
            </a:r>
            <a:r>
              <a:rPr lang="en-US" dirty="0"/>
              <a:t>,</a:t>
            </a:r>
            <a:r>
              <a:rPr lang="en-GB" dirty="0"/>
              <a:t> 2001) tested dispositional predictors of OCB, including measures of the Big Five, and they found that other-oriented empathy had the highest zero-order correlation with OCB. </a:t>
            </a:r>
            <a:r>
              <a:rPr lang="en-US" dirty="0"/>
              <a:t>A considerable body of research has examined empathy’s effects on prosocial behavior, testing what has become called the empathy-altruism hypothesis (Batson, </a:t>
            </a:r>
            <a:r>
              <a:rPr lang="en-GB" dirty="0" err="1"/>
              <a:t>Eklund</a:t>
            </a:r>
            <a:r>
              <a:rPr lang="en-GB" dirty="0"/>
              <a:t>, </a:t>
            </a:r>
            <a:r>
              <a:rPr lang="en-GB" dirty="0" err="1"/>
              <a:t>Chermok</a:t>
            </a:r>
            <a:r>
              <a:rPr lang="en-GB" dirty="0"/>
              <a:t>, Hoyt, &amp; Ortiz </a:t>
            </a:r>
            <a:r>
              <a:rPr lang="en-US" dirty="0"/>
              <a:t> 2007). The empathy-altruism </a:t>
            </a:r>
            <a:r>
              <a:rPr lang="en-US" dirty="0" err="1"/>
              <a:t>hypthesis</a:t>
            </a:r>
            <a:r>
              <a:rPr lang="en-US" dirty="0"/>
              <a:t> has been confirmed by meta-analytic summaries of the research using both surveys and lab studies (Eisenberg &amp; Miller, 1987). Studies have shown that EI scales predict empathy (</a:t>
            </a:r>
            <a:r>
              <a:rPr lang="en-US" dirty="0" err="1"/>
              <a:t>Kellett</a:t>
            </a:r>
            <a:r>
              <a:rPr lang="en-US" dirty="0"/>
              <a:t>, Humphrey, &amp; </a:t>
            </a:r>
            <a:r>
              <a:rPr lang="en-US" dirty="0" err="1"/>
              <a:t>Sleeth</a:t>
            </a:r>
            <a:r>
              <a:rPr lang="en-US" dirty="0"/>
              <a:t>, 2002; 2006).</a:t>
            </a:r>
            <a:endParaRPr lang="en-GB" dirty="0"/>
          </a:p>
        </p:txBody>
      </p:sp>
    </p:spTree>
    <p:extLst>
      <p:ext uri="{BB962C8B-B14F-4D97-AF65-F5344CB8AC3E}">
        <p14:creationId xmlns:p14="http://schemas.microsoft.com/office/powerpoint/2010/main" val="1227838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EI improves effective helping</a:t>
            </a:r>
          </a:p>
        </p:txBody>
      </p:sp>
      <p:sp>
        <p:nvSpPr>
          <p:cNvPr id="3" name="Content Placeholder 2"/>
          <p:cNvSpPr>
            <a:spLocks noGrp="1"/>
          </p:cNvSpPr>
          <p:nvPr>
            <p:ph sz="half" idx="1"/>
          </p:nvPr>
        </p:nvSpPr>
        <p:spPr/>
        <p:txBody>
          <a:bodyPr>
            <a:normAutofit fontScale="92500"/>
          </a:bodyPr>
          <a:lstStyle/>
          <a:p>
            <a:r>
              <a:rPr lang="en-GB" dirty="0"/>
              <a:t>EI may also increase OCB because it improves the quality and effectiveness of helping </a:t>
            </a:r>
            <a:r>
              <a:rPr lang="en-GB" dirty="0" err="1"/>
              <a:t>behaviors</a:t>
            </a:r>
            <a:r>
              <a:rPr lang="en-GB" dirty="0"/>
              <a:t>. Kolb and </a:t>
            </a:r>
            <a:r>
              <a:rPr lang="en-GB" dirty="0" err="1"/>
              <a:t>Boyatzis</a:t>
            </a:r>
            <a:r>
              <a:rPr lang="en-GB" dirty="0"/>
              <a:t> (1970) classified helpers into 3 categories: effective helpers, ineffective helpers, and </a:t>
            </a:r>
            <a:r>
              <a:rPr lang="en-GB" dirty="0" err="1"/>
              <a:t>nonhelpers</a:t>
            </a:r>
            <a:r>
              <a:rPr lang="en-GB" dirty="0"/>
              <a:t>.  People high on EI might be both more motivated to help and have greater ability to do so because of their keen understanding of human nature. </a:t>
            </a:r>
          </a:p>
        </p:txBody>
      </p:sp>
      <p:pic>
        <p:nvPicPr>
          <p:cNvPr id="5" name="Content Placeholder 4" descr="neuroscience-of-resilience-empathy.jpg"/>
          <p:cNvPicPr>
            <a:picLocks noGrp="1" noChangeAspect="1"/>
          </p:cNvPicPr>
          <p:nvPr>
            <p:ph sz="half" idx="2"/>
          </p:nvPr>
        </p:nvPicPr>
        <p:blipFill>
          <a:blip r:embed="rId2" cstate="print"/>
          <a:stretch>
            <a:fillRect/>
          </a:stretch>
        </p:blipFill>
        <p:spPr>
          <a:xfrm>
            <a:off x="6197600" y="2076695"/>
            <a:ext cx="5384800" cy="3572973"/>
          </a:xfrm>
          <a:prstGeom prst="rect">
            <a:avLst/>
          </a:prstGeom>
        </p:spPr>
      </p:pic>
    </p:spTree>
    <p:extLst>
      <p:ext uri="{BB962C8B-B14F-4D97-AF65-F5344CB8AC3E}">
        <p14:creationId xmlns:p14="http://schemas.microsoft.com/office/powerpoint/2010/main" val="2998706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EI reduces counterproductive work </a:t>
            </a:r>
            <a:r>
              <a:rPr lang="en-GB" dirty="0" err="1"/>
              <a:t>behaviors</a:t>
            </a:r>
            <a:endParaRPr lang="en-GB" dirty="0"/>
          </a:p>
        </p:txBody>
      </p:sp>
      <p:sp>
        <p:nvSpPr>
          <p:cNvPr id="3" name="Content Placeholder 2"/>
          <p:cNvSpPr>
            <a:spLocks noGrp="1"/>
          </p:cNvSpPr>
          <p:nvPr>
            <p:ph idx="1"/>
          </p:nvPr>
        </p:nvSpPr>
        <p:spPr/>
        <p:txBody>
          <a:bodyPr>
            <a:normAutofit lnSpcReduction="10000"/>
          </a:bodyPr>
          <a:lstStyle/>
          <a:p>
            <a:r>
              <a:rPr lang="en-GB" dirty="0"/>
              <a:t>EI may reduce CWB in particular because it helps employees cope with the negative feelings and frustrations that normal work problems often create. Regulation of emotions, both with regard to oneself and others, is a key part of EI. </a:t>
            </a:r>
            <a:r>
              <a:rPr lang="en-US" dirty="0"/>
              <a:t>As the stressor–emotion model of CWB (Spector &amp; Fox, 2002) depicts, these negative emotions are a key cause of CWB. People high on EI should be able to handle typical problems without undue negative emotions, in contrast, employees low on EI may not be able to handle the stress and act out in counterproductive ways as a result.</a:t>
            </a:r>
            <a:endParaRPr lang="en-GB" dirty="0"/>
          </a:p>
        </p:txBody>
      </p:sp>
    </p:spTree>
    <p:extLst>
      <p:ext uri="{BB962C8B-B14F-4D97-AF65-F5344CB8AC3E}">
        <p14:creationId xmlns:p14="http://schemas.microsoft.com/office/powerpoint/2010/main" val="2649265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4" descr="encouragement good friend.jpg"/>
          <p:cNvPicPr>
            <a:picLocks noGrp="1" noChangeAspect="1"/>
          </p:cNvPicPr>
          <p:nvPr>
            <p:ph idx="1"/>
          </p:nvPr>
        </p:nvPicPr>
        <p:blipFill>
          <a:blip r:embed="rId2" cstate="print"/>
          <a:stretch>
            <a:fillRect/>
          </a:stretch>
        </p:blipFill>
        <p:spPr>
          <a:xfrm>
            <a:off x="2611225" y="312313"/>
            <a:ext cx="7622391" cy="6097913"/>
          </a:xfrm>
        </p:spPr>
      </p:pic>
    </p:spTree>
    <p:extLst>
      <p:ext uri="{BB962C8B-B14F-4D97-AF65-F5344CB8AC3E}">
        <p14:creationId xmlns:p14="http://schemas.microsoft.com/office/powerpoint/2010/main" val="2158383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Big Five Model of Personality</a:t>
            </a:r>
          </a:p>
        </p:txBody>
      </p:sp>
      <p:sp>
        <p:nvSpPr>
          <p:cNvPr id="3" name="Content Placeholder 2"/>
          <p:cNvSpPr>
            <a:spLocks noGrp="1"/>
          </p:cNvSpPr>
          <p:nvPr>
            <p:ph idx="1"/>
          </p:nvPr>
        </p:nvSpPr>
        <p:spPr/>
        <p:txBody>
          <a:bodyPr/>
          <a:lstStyle/>
          <a:p>
            <a:r>
              <a:rPr lang="en-US" b="1" i="1" dirty="0"/>
              <a:t>Neuroticism—Emotional Stability</a:t>
            </a:r>
          </a:p>
          <a:p>
            <a:r>
              <a:rPr lang="en-US" b="1" i="1" dirty="0"/>
              <a:t>Extraverts—Introverts</a:t>
            </a:r>
          </a:p>
          <a:p>
            <a:r>
              <a:rPr lang="en-US" b="1" i="1" dirty="0"/>
              <a:t>Openness</a:t>
            </a:r>
          </a:p>
          <a:p>
            <a:r>
              <a:rPr lang="en-US" b="1" i="1" dirty="0"/>
              <a:t>Agreeableness</a:t>
            </a:r>
          </a:p>
          <a:p>
            <a:r>
              <a:rPr lang="en-US" b="1" i="1" dirty="0"/>
              <a:t>Conscientiousness</a:t>
            </a:r>
            <a:endParaRPr lang="en-US" dirty="0"/>
          </a:p>
        </p:txBody>
      </p:sp>
    </p:spTree>
    <p:extLst>
      <p:ext uri="{BB962C8B-B14F-4D97-AF65-F5344CB8AC3E}">
        <p14:creationId xmlns:p14="http://schemas.microsoft.com/office/powerpoint/2010/main" val="337247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of Conscientiousness</a:t>
            </a:r>
          </a:p>
        </p:txBody>
      </p:sp>
      <p:pic>
        <p:nvPicPr>
          <p:cNvPr id="5" name="Content Placeholder 4" descr="conscientiousness toilet paper holders.jpg"/>
          <p:cNvPicPr>
            <a:picLocks noGrp="1" noChangeAspect="1"/>
          </p:cNvPicPr>
          <p:nvPr>
            <p:ph idx="1"/>
          </p:nvPr>
        </p:nvPicPr>
        <p:blipFill>
          <a:blip r:embed="rId2" cstate="print"/>
          <a:stretch>
            <a:fillRect/>
          </a:stretch>
        </p:blipFill>
        <p:spPr>
          <a:xfrm>
            <a:off x="2365248" y="2164683"/>
            <a:ext cx="7461504" cy="3396996"/>
          </a:xfrm>
        </p:spPr>
      </p:pic>
    </p:spTree>
    <p:extLst>
      <p:ext uri="{BB962C8B-B14F-4D97-AF65-F5344CB8AC3E}">
        <p14:creationId xmlns:p14="http://schemas.microsoft.com/office/powerpoint/2010/main" val="63148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oothpaste-personality-test-778856.png"/>
          <p:cNvPicPr>
            <a:picLocks noGrp="1" noChangeAspect="1"/>
          </p:cNvPicPr>
          <p:nvPr>
            <p:ph idx="1"/>
          </p:nvPr>
        </p:nvPicPr>
        <p:blipFill>
          <a:blip r:embed="rId2" cstate="print"/>
          <a:stretch>
            <a:fillRect/>
          </a:stretch>
        </p:blipFill>
        <p:spPr>
          <a:xfrm>
            <a:off x="2743200" y="685801"/>
            <a:ext cx="6617476" cy="5409787"/>
          </a:xfrm>
        </p:spPr>
      </p:pic>
    </p:spTree>
    <p:extLst>
      <p:ext uri="{BB962C8B-B14F-4D97-AF65-F5344CB8AC3E}">
        <p14:creationId xmlns:p14="http://schemas.microsoft.com/office/powerpoint/2010/main" val="251966202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a:t>IQ vs. EI</a:t>
            </a:r>
          </a:p>
        </p:txBody>
      </p:sp>
      <p:pic>
        <p:nvPicPr>
          <p:cNvPr id="9" name="Content Placeholder 4" descr="brain-vs-heart balancing.jpg"/>
          <p:cNvPicPr>
            <a:picLocks noGrp="1" noChangeAspect="1"/>
          </p:cNvPicPr>
          <p:nvPr>
            <p:ph sz="half" idx="1"/>
          </p:nvPr>
        </p:nvPicPr>
        <p:blipFill>
          <a:blip r:embed="rId2" cstate="print"/>
          <a:stretch>
            <a:fillRect/>
          </a:stretch>
        </p:blipFill>
        <p:spPr>
          <a:xfrm>
            <a:off x="1104900" y="1666081"/>
            <a:ext cx="4394200" cy="4394200"/>
          </a:xfrm>
        </p:spPr>
      </p:pic>
      <p:sp>
        <p:nvSpPr>
          <p:cNvPr id="11" name="Content Placeholder 10"/>
          <p:cNvSpPr>
            <a:spLocks noGrp="1"/>
          </p:cNvSpPr>
          <p:nvPr>
            <p:ph sz="half" idx="2"/>
          </p:nvPr>
        </p:nvSpPr>
        <p:spPr/>
        <p:txBody>
          <a:bodyPr>
            <a:normAutofit/>
          </a:bodyPr>
          <a:lstStyle/>
          <a:p>
            <a:r>
              <a:rPr lang="en-GB" sz="4000" dirty="0"/>
              <a:t>How important is IQ to doing organizational citizenship </a:t>
            </a:r>
            <a:r>
              <a:rPr lang="en-GB" sz="4000" dirty="0" err="1"/>
              <a:t>behaviors</a:t>
            </a:r>
            <a:r>
              <a:rPr lang="en-GB" sz="4000" dirty="0"/>
              <a:t>?</a:t>
            </a:r>
          </a:p>
          <a:p>
            <a:r>
              <a:rPr lang="en-GB" sz="4000" dirty="0"/>
              <a:t>How important is it to counterproductive work </a:t>
            </a:r>
            <a:r>
              <a:rPr lang="en-GB" sz="4000" dirty="0" err="1"/>
              <a:t>behaviors</a:t>
            </a:r>
            <a:r>
              <a:rPr lang="en-GB" sz="4000" dirty="0"/>
              <a:t>?</a:t>
            </a:r>
          </a:p>
        </p:txBody>
      </p:sp>
    </p:spTree>
    <p:extLst>
      <p:ext uri="{BB962C8B-B14F-4D97-AF65-F5344CB8AC3E}">
        <p14:creationId xmlns:p14="http://schemas.microsoft.com/office/powerpoint/2010/main" val="2895659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Emotional Intelligence and Organizational Citizenship </a:t>
            </a:r>
            <a:r>
              <a:rPr lang="en-GB" dirty="0" err="1"/>
              <a:t>Behaviors</a:t>
            </a:r>
            <a:endParaRPr lang="en-GB" dirty="0"/>
          </a:p>
        </p:txBody>
      </p:sp>
      <p:sp>
        <p:nvSpPr>
          <p:cNvPr id="3" name="Content Placeholder 2"/>
          <p:cNvSpPr>
            <a:spLocks noGrp="1"/>
          </p:cNvSpPr>
          <p:nvPr>
            <p:ph sz="half" idx="1"/>
          </p:nvPr>
        </p:nvSpPr>
        <p:spPr/>
        <p:txBody>
          <a:bodyPr/>
          <a:lstStyle/>
          <a:p>
            <a:r>
              <a:rPr lang="en-GB" sz="4800" dirty="0"/>
              <a:t>68 studies</a:t>
            </a:r>
          </a:p>
          <a:p>
            <a:r>
              <a:rPr lang="en-GB" sz="4800" dirty="0"/>
              <a:t>16,368 employees</a:t>
            </a:r>
          </a:p>
          <a:p>
            <a:r>
              <a:rPr lang="en-GB" sz="4800" dirty="0"/>
              <a:t>Corrected correlation: .52</a:t>
            </a:r>
          </a:p>
          <a:p>
            <a:endParaRPr lang="en-GB" sz="4800" dirty="0"/>
          </a:p>
          <a:p>
            <a:endParaRPr lang="en-GB"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92911" y="1800521"/>
            <a:ext cx="6266606" cy="4173560"/>
          </a:xfrm>
        </p:spPr>
      </p:pic>
    </p:spTree>
    <p:extLst>
      <p:ext uri="{BB962C8B-B14F-4D97-AF65-F5344CB8AC3E}">
        <p14:creationId xmlns:p14="http://schemas.microsoft.com/office/powerpoint/2010/main" val="1864854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Emotional Intelligence and Counterproductive Work </a:t>
            </a:r>
            <a:r>
              <a:rPr lang="en-GB" dirty="0" err="1"/>
              <a:t>Behavior</a:t>
            </a:r>
            <a:endParaRPr lang="en-GB" dirty="0"/>
          </a:p>
        </p:txBody>
      </p:sp>
      <p:sp>
        <p:nvSpPr>
          <p:cNvPr id="3" name="Content Placeholder 2"/>
          <p:cNvSpPr>
            <a:spLocks noGrp="1"/>
          </p:cNvSpPr>
          <p:nvPr>
            <p:ph sz="half" idx="1"/>
          </p:nvPr>
        </p:nvSpPr>
        <p:spPr/>
        <p:txBody>
          <a:bodyPr>
            <a:normAutofit/>
          </a:bodyPr>
          <a:lstStyle/>
          <a:p>
            <a:r>
              <a:rPr lang="en-GB" sz="4400" dirty="0"/>
              <a:t>17 Studies</a:t>
            </a:r>
          </a:p>
          <a:p>
            <a:r>
              <a:rPr lang="en-GB" sz="4400" dirty="0"/>
              <a:t>3,914 employees</a:t>
            </a:r>
          </a:p>
          <a:p>
            <a:r>
              <a:rPr lang="en-GB" sz="4400" dirty="0"/>
              <a:t>Corrected correlation: -.34</a:t>
            </a:r>
          </a:p>
        </p:txBody>
      </p:sp>
      <p:pic>
        <p:nvPicPr>
          <p:cNvPr id="5" name="Content Placeholder 6" descr="butting heads.jpg"/>
          <p:cNvPicPr>
            <a:picLocks noGrp="1" noChangeAspect="1"/>
          </p:cNvPicPr>
          <p:nvPr>
            <p:ph sz="half" idx="2"/>
          </p:nvPr>
        </p:nvPicPr>
        <p:blipFill>
          <a:blip r:embed="rId2" cstate="print"/>
          <a:stretch>
            <a:fillRect/>
          </a:stretch>
        </p:blipFill>
        <p:spPr>
          <a:xfrm>
            <a:off x="7451088" y="1253766"/>
            <a:ext cx="3447459" cy="2526382"/>
          </a:xfrm>
        </p:spPr>
      </p:pic>
      <p:pic>
        <p:nvPicPr>
          <p:cNvPr id="6" name="Picture 5" descr="negotiation-agreement.jpg"/>
          <p:cNvPicPr>
            <a:picLocks noChangeAspect="1"/>
          </p:cNvPicPr>
          <p:nvPr/>
        </p:nvPicPr>
        <p:blipFill>
          <a:blip r:embed="rId3" cstate="print"/>
          <a:stretch>
            <a:fillRect/>
          </a:stretch>
        </p:blipFill>
        <p:spPr>
          <a:xfrm>
            <a:off x="7340600" y="4028440"/>
            <a:ext cx="3733800" cy="2489200"/>
          </a:xfrm>
          <a:prstGeom prst="rect">
            <a:avLst/>
          </a:prstGeom>
        </p:spPr>
      </p:pic>
    </p:spTree>
    <p:extLst>
      <p:ext uri="{BB962C8B-B14F-4D97-AF65-F5344CB8AC3E}">
        <p14:creationId xmlns:p14="http://schemas.microsoft.com/office/powerpoint/2010/main" val="159482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about when we included the other variables?</a:t>
            </a:r>
          </a:p>
        </p:txBody>
      </p:sp>
      <p:sp>
        <p:nvSpPr>
          <p:cNvPr id="3" name="Content Placeholder 2"/>
          <p:cNvSpPr>
            <a:spLocks noGrp="1"/>
          </p:cNvSpPr>
          <p:nvPr>
            <p:ph sz="half" idx="1"/>
          </p:nvPr>
        </p:nvSpPr>
        <p:spPr/>
        <p:txBody>
          <a:bodyPr/>
          <a:lstStyle/>
          <a:p>
            <a:r>
              <a:rPr lang="en-US" dirty="0"/>
              <a:t>Stream 1 ability </a:t>
            </a:r>
            <a:r>
              <a:rPr lang="en-US" b="1" dirty="0"/>
              <a:t>EI ranks fifth</a:t>
            </a:r>
            <a:r>
              <a:rPr lang="en-US" dirty="0"/>
              <a:t> out of nine predictors in its relative importance in predicting OCB in model 2.</a:t>
            </a:r>
          </a:p>
          <a:p>
            <a:r>
              <a:rPr lang="en-US" dirty="0"/>
              <a:t>Stream 2 self-reports EI </a:t>
            </a:r>
            <a:r>
              <a:rPr lang="en-US" b="1" dirty="0"/>
              <a:t>ranks first </a:t>
            </a:r>
            <a:r>
              <a:rPr lang="en-US" dirty="0"/>
              <a:t>out of nine predictors in its relative importance in predicting OCB. </a:t>
            </a:r>
          </a:p>
          <a:p>
            <a:endParaRPr lang="en-GB" dirty="0"/>
          </a:p>
        </p:txBody>
      </p:sp>
      <p:sp>
        <p:nvSpPr>
          <p:cNvPr id="4" name="Content Placeholder 3"/>
          <p:cNvSpPr>
            <a:spLocks noGrp="1"/>
          </p:cNvSpPr>
          <p:nvPr>
            <p:ph sz="half" idx="2"/>
          </p:nvPr>
        </p:nvSpPr>
        <p:spPr/>
        <p:txBody>
          <a:bodyPr/>
          <a:lstStyle/>
          <a:p>
            <a:r>
              <a:rPr lang="en-US" dirty="0"/>
              <a:t>Stream 3 mixed competency EI met the criterion of a large relative importance and </a:t>
            </a:r>
            <a:r>
              <a:rPr lang="en-US" b="1" dirty="0"/>
              <a:t>ranks first</a:t>
            </a:r>
            <a:r>
              <a:rPr lang="en-US" dirty="0"/>
              <a:t> out of nine predictors in its relative importance.</a:t>
            </a:r>
          </a:p>
          <a:p>
            <a:r>
              <a:rPr lang="en-US" dirty="0"/>
              <a:t>Stream 3 mixed competency EI contributed 53.2% of the explained variance with a </a:t>
            </a:r>
            <a:r>
              <a:rPr lang="en-US" i="1" dirty="0"/>
              <a:t>R</a:t>
            </a:r>
            <a:r>
              <a:rPr lang="en-US" baseline="30000" dirty="0"/>
              <a:t>2</a:t>
            </a:r>
            <a:r>
              <a:rPr lang="en-US" dirty="0"/>
              <a:t> contribution of .33.</a:t>
            </a:r>
            <a:endParaRPr lang="en-GB" dirty="0"/>
          </a:p>
        </p:txBody>
      </p:sp>
      <p:pic>
        <p:nvPicPr>
          <p:cNvPr id="5" name="Picture 4" descr="leadership-development1 climbing stairs.png"/>
          <p:cNvPicPr>
            <a:picLocks noChangeAspect="1"/>
          </p:cNvPicPr>
          <p:nvPr/>
        </p:nvPicPr>
        <p:blipFill>
          <a:blip r:embed="rId2" cstate="print"/>
          <a:stretch>
            <a:fillRect/>
          </a:stretch>
        </p:blipFill>
        <p:spPr>
          <a:xfrm>
            <a:off x="2052739" y="4738228"/>
            <a:ext cx="3305409" cy="1843252"/>
          </a:xfrm>
          <a:prstGeom prst="rect">
            <a:avLst/>
          </a:prstGeom>
        </p:spPr>
      </p:pic>
    </p:spTree>
    <p:extLst>
      <p:ext uri="{BB962C8B-B14F-4D97-AF65-F5344CB8AC3E}">
        <p14:creationId xmlns:p14="http://schemas.microsoft.com/office/powerpoint/2010/main" val="3396959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Emotional Intelligence and CWB Relative Importance</a:t>
            </a:r>
          </a:p>
        </p:txBody>
      </p:sp>
      <p:sp>
        <p:nvSpPr>
          <p:cNvPr id="3" name="Content Placeholder 2"/>
          <p:cNvSpPr>
            <a:spLocks noGrp="1"/>
          </p:cNvSpPr>
          <p:nvPr>
            <p:ph sz="half" idx="1"/>
          </p:nvPr>
        </p:nvSpPr>
        <p:spPr/>
        <p:txBody>
          <a:bodyPr/>
          <a:lstStyle/>
          <a:p>
            <a:r>
              <a:rPr lang="en-US" sz="4000" dirty="0"/>
              <a:t>Streams 1, 2, 3 EI ranked sixth, first, and first out of nine predictors in its relative importance respectively.</a:t>
            </a:r>
            <a:r>
              <a:rPr lang="en-US" dirty="0"/>
              <a:t> </a:t>
            </a:r>
            <a:endParaRPr lang="en-GB" dirty="0"/>
          </a:p>
        </p:txBody>
      </p:sp>
      <p:pic>
        <p:nvPicPr>
          <p:cNvPr id="5" name="Content Placeholder 4" descr="brain vs heart boxing.jpg"/>
          <p:cNvPicPr>
            <a:picLocks noGrp="1" noChangeAspect="1"/>
          </p:cNvPicPr>
          <p:nvPr>
            <p:ph sz="half" idx="2"/>
          </p:nvPr>
        </p:nvPicPr>
        <p:blipFill>
          <a:blip r:embed="rId2" cstate="print"/>
          <a:stretch>
            <a:fillRect/>
          </a:stretch>
        </p:blipFill>
        <p:spPr>
          <a:xfrm>
            <a:off x="6226187" y="1743959"/>
            <a:ext cx="5861697" cy="2866936"/>
          </a:xfrm>
          <a:prstGeom prst="rect">
            <a:avLst/>
          </a:prstGeom>
        </p:spPr>
      </p:pic>
    </p:spTree>
    <p:extLst>
      <p:ext uri="{BB962C8B-B14F-4D97-AF65-F5344CB8AC3E}">
        <p14:creationId xmlns:p14="http://schemas.microsoft.com/office/powerpoint/2010/main" val="506620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descr="That's all folks looney tunes.jpg"/>
          <p:cNvPicPr>
            <a:picLocks noGrp="1" noChangeAspect="1"/>
          </p:cNvPicPr>
          <p:nvPr>
            <p:ph sz="half" idx="2"/>
          </p:nvPr>
        </p:nvPicPr>
        <p:blipFill>
          <a:blip r:embed="rId2" cstate="print"/>
          <a:stretch>
            <a:fillRect/>
          </a:stretch>
        </p:blipFill>
        <p:spPr>
          <a:xfrm>
            <a:off x="6664752" y="1587815"/>
            <a:ext cx="5084548" cy="5199065"/>
          </a:xfrm>
          <a:prstGeom prst="rect">
            <a:avLst/>
          </a:prstGeom>
        </p:spPr>
      </p:pic>
      <p:pic>
        <p:nvPicPr>
          <p:cNvPr id="6" name="Picture 7" descr="MOTIV264"/>
          <p:cNvPicPr>
            <a:picLocks noGrp="1" noChangeAspect="1" noChangeArrowheads="1"/>
          </p:cNvPicPr>
          <p:nvPr>
            <p:ph sz="half" idx="1"/>
          </p:nvPr>
        </p:nvPicPr>
        <p:blipFill>
          <a:blip r:embed="rId3" cstate="print"/>
          <a:srcRect/>
          <a:stretch>
            <a:fillRect/>
          </a:stretch>
        </p:blipFill>
        <p:spPr>
          <a:xfrm>
            <a:off x="1517715" y="500420"/>
            <a:ext cx="3369245" cy="6349866"/>
          </a:xfrm>
        </p:spPr>
      </p:pic>
    </p:spTree>
    <p:extLst>
      <p:ext uri="{BB962C8B-B14F-4D97-AF65-F5344CB8AC3E}">
        <p14:creationId xmlns:p14="http://schemas.microsoft.com/office/powerpoint/2010/main" val="1795948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998</Words>
  <Application>Microsoft Office PowerPoint</Application>
  <PresentationFormat>Widescreen</PresentationFormat>
  <Paragraphs>62</Paragraphs>
  <Slides>25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SimSun</vt:lpstr>
      <vt:lpstr>Arial</vt:lpstr>
      <vt:lpstr>Calibri</vt:lpstr>
      <vt:lpstr>Calibri Light</vt:lpstr>
      <vt:lpstr>Times New Roman</vt:lpstr>
      <vt:lpstr>Office Theme</vt:lpstr>
      <vt:lpstr>1_Office Theme</vt:lpstr>
      <vt:lpstr>GOOD CITIZENS OR DEVIOUSLY COUNTERPRODUCTIVE? A META-ANALYSIS OF EMOTIONAL INTELLIGENCE</vt:lpstr>
      <vt:lpstr>Organizational Citizenship Behavior (OCB)</vt:lpstr>
      <vt:lpstr>New emphasis on EI related behaviors</vt:lpstr>
      <vt:lpstr>Discussion: What organizational citizenship behaviors have you witnessed at work?</vt:lpstr>
      <vt:lpstr>OCB and Performance</vt:lpstr>
      <vt:lpstr>PowerPoint Presentation</vt:lpstr>
      <vt:lpstr>Counterproductive Work Behavior (CWB) also has important effects on organizations. </vt:lpstr>
      <vt:lpstr>Discussion</vt:lpstr>
      <vt:lpstr>PowerPoint Presentation</vt:lpstr>
      <vt:lpstr>PowerPoint Presentation</vt:lpstr>
      <vt:lpstr>Two Main Purposes</vt:lpstr>
      <vt:lpstr>EI and Empathy</vt:lpstr>
      <vt:lpstr>EI, Empathy, and Prosocial behavior</vt:lpstr>
      <vt:lpstr>EI improves effective helping</vt:lpstr>
      <vt:lpstr>EI reduces counterproductive work behaviors</vt:lpstr>
      <vt:lpstr>PowerPoint Presentation</vt:lpstr>
      <vt:lpstr>The Big Five Model of Personality</vt:lpstr>
      <vt:lpstr>Measure of Conscientiousness</vt:lpstr>
      <vt:lpstr>PowerPoint Presentation</vt:lpstr>
      <vt:lpstr>IQ vs. EI</vt:lpstr>
      <vt:lpstr>Emotional Intelligence and Organizational Citizenship Behaviors</vt:lpstr>
      <vt:lpstr>Emotional Intelligence and Counterproductive Work Behavior</vt:lpstr>
      <vt:lpstr>What about when we included the other variables?</vt:lpstr>
      <vt:lpstr>Emotional Intelligence and CWB Relative Importance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Humphrey</dc:creator>
  <cp:lastModifiedBy>Ronald Humphrey</cp:lastModifiedBy>
  <cp:revision>33</cp:revision>
  <dcterms:created xsi:type="dcterms:W3CDTF">2016-04-07T08:43:40Z</dcterms:created>
  <dcterms:modified xsi:type="dcterms:W3CDTF">2016-04-07T16:31:22Z</dcterms:modified>
</cp:coreProperties>
</file>