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30275213" cy="42803763"/>
  <p:notesSz cx="6797675" cy="9928225"/>
  <p:defaultTextStyle>
    <a:defPPr>
      <a:defRPr lang="en-US"/>
    </a:defPPr>
    <a:lvl1pPr marL="0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1pPr>
    <a:lvl2pPr marL="1992980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2pPr>
    <a:lvl3pPr marL="3985960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3pPr>
    <a:lvl4pPr marL="5978942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4pPr>
    <a:lvl5pPr marL="7971920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5pPr>
    <a:lvl6pPr marL="9964902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6pPr>
    <a:lvl7pPr marL="11957882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7pPr>
    <a:lvl8pPr marL="13950862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8pPr>
    <a:lvl9pPr marL="15943842" algn="l" defTabSz="3985960" rtl="0" eaLnBrk="1" latinLnBrk="0" hangingPunct="1">
      <a:defRPr sz="777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1E"/>
    <a:srgbClr val="00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50" autoAdjust="0"/>
    <p:restoredTop sz="98676" autoAdjust="0"/>
  </p:normalViewPr>
  <p:slideViewPr>
    <p:cSldViewPr>
      <p:cViewPr>
        <p:scale>
          <a:sx n="33" d="100"/>
          <a:sy n="33" d="100"/>
        </p:scale>
        <p:origin x="-1152" y="-58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5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59286-4F44-489D-9718-FF57BE7E2872}" type="datetimeFigureOut">
              <a:rPr lang="en-GB" smtClean="0"/>
              <a:t>14/04/2015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90918-3F86-4C1E-BEF7-C2D7B4082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297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1pPr>
    <a:lvl2pPr marL="457127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3pPr>
    <a:lvl4pPr marL="1371380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4pPr>
    <a:lvl5pPr marL="1828507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5pPr>
    <a:lvl6pPr marL="2285632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6pPr>
    <a:lvl7pPr marL="2742759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7pPr>
    <a:lvl8pPr marL="3199886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8pPr>
    <a:lvl9pPr marL="3657012" algn="l" defTabSz="914253" rtl="0" eaLnBrk="1" latinLnBrk="0" hangingPunct="1">
      <a:defRPr sz="11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90918-3F86-4C1E-BEF7-C2D7B408234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7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0 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/>
          <p:cNvSpPr/>
          <p:nvPr userDrawn="1"/>
        </p:nvSpPr>
        <p:spPr>
          <a:xfrm flipV="1">
            <a:off x="880201" y="1797534"/>
            <a:ext cx="28514813" cy="39208696"/>
          </a:xfrm>
          <a:prstGeom prst="round1Rect">
            <a:avLst>
              <a:gd name="adj" fmla="val 13599"/>
            </a:avLst>
          </a:prstGeom>
          <a:noFill/>
          <a:ln w="127000">
            <a:solidFill>
              <a:srgbClr val="D52B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8371" tIns="199185" rIns="398371" bIns="199185" spcCol="0" rtlCol="0" anchor="ctr"/>
          <a:lstStyle/>
          <a:p>
            <a:pPr algn="ctr"/>
            <a:endParaRPr lang="en-GB" sz="10996"/>
          </a:p>
        </p:txBody>
      </p:sp>
    </p:spTree>
    <p:extLst>
      <p:ext uri="{BB962C8B-B14F-4D97-AF65-F5344CB8AC3E}">
        <p14:creationId xmlns:p14="http://schemas.microsoft.com/office/powerpoint/2010/main" val="3550050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0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621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1" y="1714137"/>
            <a:ext cx="27247692" cy="7133961"/>
          </a:xfrm>
          <a:prstGeom prst="rect">
            <a:avLst/>
          </a:prstGeom>
        </p:spPr>
        <p:txBody>
          <a:bodyPr vert="horz" lIns="281813" tIns="140906" rIns="281813" bIns="14090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9987554"/>
            <a:ext cx="27247692" cy="28248505"/>
          </a:xfrm>
          <a:prstGeom prst="rect">
            <a:avLst/>
          </a:prstGeom>
        </p:spPr>
        <p:txBody>
          <a:bodyPr vert="horz" lIns="281813" tIns="140906" rIns="281813" bIns="14090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59" y="39672758"/>
            <a:ext cx="7064217" cy="2278904"/>
          </a:xfrm>
          <a:prstGeom prst="rect">
            <a:avLst/>
          </a:prstGeom>
        </p:spPr>
        <p:txBody>
          <a:bodyPr vert="horz" lIns="281813" tIns="140906" rIns="281813" bIns="140906" rtlCol="0" anchor="ctr"/>
          <a:lstStyle>
            <a:lvl1pPr algn="l">
              <a:defRPr sz="52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724C5-5D8C-41B5-AFD5-A8D43AF8512F}" type="datetimeFigureOut">
              <a:rPr lang="en-GB" smtClean="0"/>
              <a:t>14/04/2015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2" y="39672758"/>
            <a:ext cx="9587151" cy="2278904"/>
          </a:xfrm>
          <a:prstGeom prst="rect">
            <a:avLst/>
          </a:prstGeom>
        </p:spPr>
        <p:txBody>
          <a:bodyPr vert="horz" lIns="281813" tIns="140906" rIns="281813" bIns="140906" rtlCol="0" anchor="ctr"/>
          <a:lstStyle>
            <a:lvl1pPr algn="ctr">
              <a:defRPr sz="52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7" y="39672758"/>
            <a:ext cx="7064217" cy="2278904"/>
          </a:xfrm>
          <a:prstGeom prst="rect">
            <a:avLst/>
          </a:prstGeom>
        </p:spPr>
        <p:txBody>
          <a:bodyPr vert="horz" lIns="281813" tIns="140906" rIns="281813" bIns="140906" rtlCol="0" anchor="ctr"/>
          <a:lstStyle>
            <a:lvl1pPr algn="r">
              <a:defRPr sz="52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DDA14-F9A4-4F94-88CB-14E25E96235C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947" y="2263729"/>
            <a:ext cx="5903976" cy="185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45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3983706" rtl="0" eaLnBrk="1" latinLnBrk="0" hangingPunct="1">
        <a:spcBef>
          <a:spcPct val="0"/>
        </a:spcBef>
        <a:buNone/>
        <a:defRPr sz="192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93890" indent="-1493890" algn="l" defTabSz="3983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13995" kern="1200">
          <a:solidFill>
            <a:schemeClr val="tx1"/>
          </a:solidFill>
          <a:latin typeface="+mn-lt"/>
          <a:ea typeface="+mn-ea"/>
          <a:cs typeface="+mn-cs"/>
        </a:defRPr>
      </a:lvl1pPr>
      <a:lvl2pPr marL="3236761" indent="-1244908" algn="l" defTabSz="3983706" rtl="0" eaLnBrk="1" latinLnBrk="0" hangingPunct="1">
        <a:spcBef>
          <a:spcPct val="20000"/>
        </a:spcBef>
        <a:buFont typeface="Arial" panose="020B0604020202020204" pitchFamily="34" charset="0"/>
        <a:buChar char="–"/>
        <a:defRPr sz="12157" kern="1200">
          <a:solidFill>
            <a:schemeClr val="tx1"/>
          </a:solidFill>
          <a:latin typeface="+mn-lt"/>
          <a:ea typeface="+mn-ea"/>
          <a:cs typeface="+mn-cs"/>
        </a:defRPr>
      </a:lvl2pPr>
      <a:lvl3pPr marL="4979632" indent="-995926" algn="l" defTabSz="3983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10461" kern="1200">
          <a:solidFill>
            <a:schemeClr val="tx1"/>
          </a:solidFill>
          <a:latin typeface="+mn-lt"/>
          <a:ea typeface="+mn-ea"/>
          <a:cs typeface="+mn-cs"/>
        </a:defRPr>
      </a:lvl3pPr>
      <a:lvl4pPr marL="6971486" indent="-995926" algn="l" defTabSz="3983706" rtl="0" eaLnBrk="1" latinLnBrk="0" hangingPunct="1">
        <a:spcBef>
          <a:spcPct val="20000"/>
        </a:spcBef>
        <a:buFont typeface="Arial" panose="020B0604020202020204" pitchFamily="34" charset="0"/>
        <a:buChar char="–"/>
        <a:defRPr sz="8764" kern="1200">
          <a:solidFill>
            <a:schemeClr val="tx1"/>
          </a:solidFill>
          <a:latin typeface="+mn-lt"/>
          <a:ea typeface="+mn-ea"/>
          <a:cs typeface="+mn-cs"/>
        </a:defRPr>
      </a:lvl4pPr>
      <a:lvl5pPr marL="8963339" indent="-995926" algn="l" defTabSz="3983706" rtl="0" eaLnBrk="1" latinLnBrk="0" hangingPunct="1">
        <a:spcBef>
          <a:spcPct val="20000"/>
        </a:spcBef>
        <a:buFont typeface="Arial" panose="020B0604020202020204" pitchFamily="34" charset="0"/>
        <a:buChar char="»"/>
        <a:defRPr sz="8764" kern="1200">
          <a:solidFill>
            <a:schemeClr val="tx1"/>
          </a:solidFill>
          <a:latin typeface="+mn-lt"/>
          <a:ea typeface="+mn-ea"/>
          <a:cs typeface="+mn-cs"/>
        </a:defRPr>
      </a:lvl5pPr>
      <a:lvl6pPr marL="10955192" indent="-995926" algn="l" defTabSz="3983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64" kern="1200">
          <a:solidFill>
            <a:schemeClr val="tx1"/>
          </a:solidFill>
          <a:latin typeface="+mn-lt"/>
          <a:ea typeface="+mn-ea"/>
          <a:cs typeface="+mn-cs"/>
        </a:defRPr>
      </a:lvl6pPr>
      <a:lvl7pPr marL="12947045" indent="-995926" algn="l" defTabSz="3983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64" kern="1200">
          <a:solidFill>
            <a:schemeClr val="tx1"/>
          </a:solidFill>
          <a:latin typeface="+mn-lt"/>
          <a:ea typeface="+mn-ea"/>
          <a:cs typeface="+mn-cs"/>
        </a:defRPr>
      </a:lvl7pPr>
      <a:lvl8pPr marL="14938898" indent="-995926" algn="l" defTabSz="3983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64" kern="1200">
          <a:solidFill>
            <a:schemeClr val="tx1"/>
          </a:solidFill>
          <a:latin typeface="+mn-lt"/>
          <a:ea typeface="+mn-ea"/>
          <a:cs typeface="+mn-cs"/>
        </a:defRPr>
      </a:lvl8pPr>
      <a:lvl9pPr marL="16930752" indent="-995926" algn="l" defTabSz="3983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1pPr>
      <a:lvl2pPr marL="1991853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2pPr>
      <a:lvl3pPr marL="3983706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3pPr>
      <a:lvl4pPr marL="5975560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4pPr>
      <a:lvl5pPr marL="7967411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5pPr>
      <a:lvl6pPr marL="9959266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6pPr>
      <a:lvl7pPr marL="11951119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7pPr>
      <a:lvl8pPr marL="13942972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8pPr>
      <a:lvl9pPr marL="15934824" algn="l" defTabSz="3983706" rtl="0" eaLnBrk="1" latinLnBrk="0" hangingPunct="1">
        <a:defRPr sz="77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56788" y="5463615"/>
            <a:ext cx="27553332" cy="322455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141378" indent="-76299"/>
            <a:r>
              <a:rPr lang="en-GB" sz="10178" b="1" dirty="0">
                <a:solidFill>
                  <a:srgbClr val="D52B1E"/>
                </a:solidFill>
                <a:latin typeface="Cambria" panose="02040503050406030204" pitchFamily="18" charset="0"/>
              </a:rPr>
              <a:t>Improving </a:t>
            </a:r>
            <a: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  <a:t>online </a:t>
            </a:r>
            <a:r>
              <a:rPr lang="en-GB" sz="10178" b="1" dirty="0">
                <a:solidFill>
                  <a:srgbClr val="D52B1E"/>
                </a:solidFill>
                <a:latin typeface="Cambria" panose="02040503050406030204" pitchFamily="18" charset="0"/>
              </a:rPr>
              <a:t>l</a:t>
            </a:r>
            <a: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  <a:t>earning </a:t>
            </a:r>
            <a:r>
              <a:rPr lang="en-GB" sz="10178" b="1" dirty="0">
                <a:solidFill>
                  <a:srgbClr val="D52B1E"/>
                </a:solidFill>
                <a:latin typeface="Cambria" panose="02040503050406030204" pitchFamily="18" charset="0"/>
              </a:rPr>
              <a:t>in </a:t>
            </a:r>
            <a: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  <a:t>palliative </a:t>
            </a:r>
            <a:r>
              <a:rPr lang="en-GB" sz="10178" b="1" dirty="0">
                <a:solidFill>
                  <a:srgbClr val="D52B1E"/>
                </a:solidFill>
                <a:latin typeface="Cambria" panose="02040503050406030204" pitchFamily="18" charset="0"/>
              </a:rPr>
              <a:t>c</a:t>
            </a:r>
            <a: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  <a:t>are</a:t>
            </a:r>
            <a:r>
              <a:rPr lang="en-GB" sz="10178" b="1" dirty="0">
                <a:solidFill>
                  <a:srgbClr val="D52B1E"/>
                </a:solidFill>
                <a:latin typeface="Cambria" panose="02040503050406030204" pitchFamily="18" charset="0"/>
              </a:rPr>
              <a:t>: </a:t>
            </a:r>
            <a: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  <a:t/>
            </a:r>
            <a:b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</a:br>
            <a: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  <a:t>A comprehensive </a:t>
            </a:r>
            <a:r>
              <a:rPr lang="en-GB" sz="10178" b="1" dirty="0">
                <a:solidFill>
                  <a:srgbClr val="D52B1E"/>
                </a:solidFill>
                <a:latin typeface="Cambria" panose="02040503050406030204" pitchFamily="18" charset="0"/>
              </a:rPr>
              <a:t>r</a:t>
            </a:r>
            <a:r>
              <a:rPr lang="en-GB" sz="10178" b="1" dirty="0" smtClean="0">
                <a:solidFill>
                  <a:srgbClr val="D52B1E"/>
                </a:solidFill>
                <a:latin typeface="Cambria" panose="02040503050406030204" pitchFamily="18" charset="0"/>
              </a:rPr>
              <a:t>eview</a:t>
            </a:r>
            <a:endParaRPr lang="en-GB" sz="7200" b="1" dirty="0" smtClean="0"/>
          </a:p>
          <a:p>
            <a:r>
              <a:rPr lang="en-GB" sz="7200" b="1" dirty="0" smtClean="0"/>
              <a:t>Sean Hughes, Nancy Preston, Sheila Payne</a:t>
            </a:r>
            <a:endParaRPr lang="en-GB" sz="7200" dirty="0"/>
          </a:p>
          <a:p>
            <a:r>
              <a:rPr lang="en-GB" sz="4800" b="1" dirty="0" smtClean="0"/>
              <a:t>International </a:t>
            </a:r>
            <a:r>
              <a:rPr lang="en-GB" sz="4800" b="1" dirty="0"/>
              <a:t>Observatory on End of Life Care, Lancaster University, </a:t>
            </a:r>
            <a:r>
              <a:rPr lang="en-GB" sz="4800" b="1" dirty="0" smtClean="0"/>
              <a:t>UK</a:t>
            </a:r>
          </a:p>
          <a:p>
            <a:endParaRPr lang="en-GB" sz="5400" b="1" dirty="0"/>
          </a:p>
          <a:p>
            <a:endParaRPr lang="en-GB" sz="5400" b="1" dirty="0" smtClean="0">
              <a:solidFill>
                <a:srgbClr val="D42B1E"/>
              </a:solidFill>
            </a:endParaRPr>
          </a:p>
          <a:p>
            <a:endParaRPr lang="en-GB" sz="5400" b="1" dirty="0">
              <a:solidFill>
                <a:srgbClr val="D42B1E"/>
              </a:solidFill>
            </a:endParaRPr>
          </a:p>
          <a:p>
            <a:endParaRPr lang="en-GB" sz="5400" b="1" dirty="0" smtClean="0">
              <a:solidFill>
                <a:srgbClr val="D42B1E"/>
              </a:solidFill>
            </a:endParaRPr>
          </a:p>
          <a:p>
            <a:endParaRPr lang="en-GB" sz="5400" b="1" dirty="0">
              <a:solidFill>
                <a:srgbClr val="D42B1E"/>
              </a:solidFill>
            </a:endParaRPr>
          </a:p>
          <a:p>
            <a:r>
              <a:rPr lang="en-GB" sz="5089" b="1" dirty="0" smtClean="0">
                <a:solidFill>
                  <a:srgbClr val="00000A"/>
                </a:solidFill>
              </a:rPr>
              <a:t> </a:t>
            </a:r>
          </a:p>
          <a:p>
            <a:endParaRPr lang="en-GB" sz="5089" b="1" dirty="0">
              <a:solidFill>
                <a:srgbClr val="00000A"/>
              </a:solidFill>
            </a:endParaRPr>
          </a:p>
          <a:p>
            <a:endParaRPr lang="en-GB" sz="5089" b="1" dirty="0" smtClean="0">
              <a:solidFill>
                <a:srgbClr val="00000A"/>
              </a:solidFill>
            </a:endParaRPr>
          </a:p>
          <a:p>
            <a:endParaRPr lang="en-GB" sz="5089" b="1" dirty="0">
              <a:solidFill>
                <a:srgbClr val="00000A"/>
              </a:solidFill>
            </a:endParaRPr>
          </a:p>
          <a:p>
            <a:endParaRPr lang="en-GB" sz="5089" b="1" dirty="0" smtClean="0">
              <a:solidFill>
                <a:srgbClr val="00000A"/>
              </a:solidFill>
            </a:endParaRPr>
          </a:p>
          <a:p>
            <a:endParaRPr lang="en-GB" sz="5089" b="1" dirty="0">
              <a:solidFill>
                <a:srgbClr val="00000A"/>
              </a:solidFill>
            </a:endParaRPr>
          </a:p>
          <a:p>
            <a:endParaRPr lang="en-GB" sz="5089" b="1" dirty="0" smtClean="0">
              <a:solidFill>
                <a:srgbClr val="00000A"/>
              </a:solidFill>
            </a:endParaRPr>
          </a:p>
          <a:p>
            <a:endParaRPr lang="en-GB" sz="5089" b="1" dirty="0">
              <a:solidFill>
                <a:srgbClr val="00000A"/>
              </a:solidFill>
            </a:endParaRPr>
          </a:p>
          <a:p>
            <a:endParaRPr lang="en-GB" sz="5089" b="1" dirty="0" smtClean="0">
              <a:solidFill>
                <a:srgbClr val="00000A"/>
              </a:solidFill>
            </a:endParaRPr>
          </a:p>
          <a:p>
            <a:endParaRPr lang="en-GB" sz="5089" b="1" dirty="0">
              <a:solidFill>
                <a:srgbClr val="00000A"/>
              </a:solidFill>
            </a:endParaRPr>
          </a:p>
          <a:p>
            <a:endParaRPr lang="en-GB" sz="5089" b="1" dirty="0" smtClean="0">
              <a:solidFill>
                <a:srgbClr val="00000A"/>
              </a:solidFill>
            </a:endParaRPr>
          </a:p>
          <a:p>
            <a:pPr marL="130157" indent="22441"/>
            <a:endParaRPr lang="en-GB" sz="3393" dirty="0"/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 smtClean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228897" indent="-76299"/>
            <a:endParaRPr lang="en-GB" sz="2544" dirty="0">
              <a:solidFill>
                <a:srgbClr val="00000A"/>
              </a:solidFill>
            </a:endParaRPr>
          </a:p>
          <a:p>
            <a:pPr marL="130157"/>
            <a:r>
              <a:rPr lang="en-GB" sz="5089" dirty="0" smtClean="0">
                <a:solidFill>
                  <a:srgbClr val="D52B1E"/>
                </a:solidFill>
              </a:rPr>
              <a:t>	</a:t>
            </a:r>
            <a:endParaRPr lang="en-GB" sz="3393" dirty="0"/>
          </a:p>
          <a:p>
            <a:endParaRPr lang="en-GB" sz="3393" dirty="0"/>
          </a:p>
          <a:p>
            <a:endParaRPr lang="en-GB" sz="3393" dirty="0"/>
          </a:p>
          <a:p>
            <a:endParaRPr lang="en-GB" sz="3393" dirty="0"/>
          </a:p>
          <a:p>
            <a:endParaRPr lang="en-GB" sz="3393" dirty="0"/>
          </a:p>
        </p:txBody>
      </p:sp>
      <p:sp>
        <p:nvSpPr>
          <p:cNvPr id="3" name="TextBox 2"/>
          <p:cNvSpPr txBox="1"/>
          <p:nvPr/>
        </p:nvSpPr>
        <p:spPr>
          <a:xfrm>
            <a:off x="1362812" y="10512196"/>
            <a:ext cx="12118610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200" b="1" dirty="0" smtClean="0">
              <a:solidFill>
                <a:srgbClr val="D42B1E"/>
              </a:solidFill>
            </a:endParaRPr>
          </a:p>
          <a:p>
            <a:r>
              <a:rPr lang="en-GB" sz="7200" b="1" dirty="0" smtClean="0">
                <a:solidFill>
                  <a:srgbClr val="D42B1E"/>
                </a:solidFill>
              </a:rPr>
              <a:t>Background</a:t>
            </a:r>
            <a:endParaRPr lang="en-GB" sz="7200" b="1" dirty="0">
              <a:solidFill>
                <a:srgbClr val="D42B1E"/>
              </a:solidFill>
            </a:endParaRPr>
          </a:p>
          <a:p>
            <a:pPr algn="just"/>
            <a:r>
              <a:rPr lang="en-GB" sz="4400" dirty="0"/>
              <a:t>A pan-European study </a:t>
            </a:r>
            <a:r>
              <a:rPr lang="en-GB" sz="4400" dirty="0" smtClean="0"/>
              <a:t>(InSup-C) examining </a:t>
            </a:r>
            <a:r>
              <a:rPr lang="en-GB" sz="4400" dirty="0"/>
              <a:t>best </a:t>
            </a:r>
            <a:r>
              <a:rPr lang="en-GB" sz="4400" dirty="0" smtClean="0"/>
              <a:t>practice in </a:t>
            </a:r>
            <a:r>
              <a:rPr lang="en-GB" sz="4400" dirty="0"/>
              <a:t>integrated palliative care in advanced </a:t>
            </a:r>
            <a:r>
              <a:rPr lang="en-GB" sz="4400" dirty="0" smtClean="0"/>
              <a:t>cancer </a:t>
            </a:r>
            <a:r>
              <a:rPr lang="en-GB" sz="4400" dirty="0"/>
              <a:t>and chronic disease aims to develop </a:t>
            </a:r>
            <a:r>
              <a:rPr lang="en-GB" sz="4400" dirty="0" smtClean="0"/>
              <a:t>an </a:t>
            </a:r>
            <a:br>
              <a:rPr lang="en-GB" sz="4400" dirty="0" smtClean="0"/>
            </a:br>
            <a:r>
              <a:rPr lang="en-GB" sz="4400" dirty="0" smtClean="0"/>
              <a:t>un-moderated elearning </a:t>
            </a:r>
            <a:r>
              <a:rPr lang="en-GB" sz="4400" dirty="0"/>
              <a:t>resource to disseminate </a:t>
            </a:r>
            <a:r>
              <a:rPr lang="en-GB" sz="4400" dirty="0" smtClean="0"/>
              <a:t>study </a:t>
            </a:r>
            <a:r>
              <a:rPr lang="en-GB" sz="4400" dirty="0"/>
              <a:t>results. This platform will provide wide </a:t>
            </a:r>
            <a:r>
              <a:rPr lang="en-GB" sz="4400" dirty="0" smtClean="0"/>
              <a:t>access to an educational </a:t>
            </a:r>
            <a:r>
              <a:rPr lang="en-GB" sz="4400" dirty="0"/>
              <a:t>programme designed to enhance professional </a:t>
            </a:r>
            <a:r>
              <a:rPr lang="en-GB" sz="4400" dirty="0" smtClean="0"/>
              <a:t>education and </a:t>
            </a:r>
            <a:r>
              <a:rPr lang="en-GB" sz="4400" dirty="0"/>
              <a:t>practice in </a:t>
            </a:r>
            <a:r>
              <a:rPr lang="en-GB" sz="4400" dirty="0" smtClean="0"/>
              <a:t>integrated palliative </a:t>
            </a:r>
            <a:r>
              <a:rPr lang="en-GB" sz="4400" dirty="0" smtClean="0"/>
              <a:t>and end </a:t>
            </a:r>
            <a:r>
              <a:rPr lang="en-GB" sz="4400" dirty="0"/>
              <a:t>of life care across </a:t>
            </a:r>
            <a:r>
              <a:rPr lang="en-GB" sz="4400" dirty="0" smtClean="0"/>
              <a:t>Europe.</a:t>
            </a:r>
            <a:endParaRPr lang="en-GB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110" y="2319761"/>
            <a:ext cx="7433032" cy="208823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6766" y="37882736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76319" y="16861074"/>
            <a:ext cx="27426845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200" b="1" dirty="0" smtClean="0">
              <a:solidFill>
                <a:srgbClr val="D42B1E"/>
              </a:solidFill>
            </a:endParaRPr>
          </a:p>
          <a:p>
            <a:endParaRPr lang="en-GB" sz="3600" b="1" dirty="0" smtClean="0">
              <a:solidFill>
                <a:srgbClr val="D42B1E"/>
              </a:solidFill>
            </a:endParaRPr>
          </a:p>
          <a:p>
            <a:r>
              <a:rPr lang="en-GB" sz="7200" b="1" dirty="0" smtClean="0">
                <a:solidFill>
                  <a:srgbClr val="D42B1E"/>
                </a:solidFill>
              </a:rPr>
              <a:t>Methods</a:t>
            </a:r>
          </a:p>
          <a:p>
            <a:r>
              <a:rPr lang="en-GB" sz="4400" dirty="0"/>
              <a:t>A comprehensive literature review explored current </a:t>
            </a:r>
            <a:r>
              <a:rPr lang="en-GB" sz="4400" dirty="0" smtClean="0"/>
              <a:t>practice </a:t>
            </a:r>
            <a:r>
              <a:rPr lang="en-GB" sz="4400" dirty="0" smtClean="0"/>
              <a:t>in </a:t>
            </a:r>
            <a:r>
              <a:rPr lang="en-GB" sz="4400" dirty="0" smtClean="0"/>
              <a:t>online </a:t>
            </a:r>
            <a:r>
              <a:rPr lang="en-GB" sz="4400" dirty="0"/>
              <a:t>palliative and end of life care </a:t>
            </a:r>
            <a:r>
              <a:rPr lang="en-GB" sz="4400" dirty="0" smtClean="0"/>
              <a:t>education.</a:t>
            </a:r>
          </a:p>
          <a:p>
            <a:endParaRPr lang="en-GB" sz="1000" dirty="0" smtClean="0"/>
          </a:p>
          <a:p>
            <a:r>
              <a:rPr lang="en-GB" sz="5400" b="1" i="1" dirty="0" smtClean="0">
                <a:solidFill>
                  <a:srgbClr val="D42B1E"/>
                </a:solidFill>
              </a:rPr>
              <a:t>Review question:</a:t>
            </a:r>
            <a:endParaRPr lang="en-GB" sz="5400" b="1" i="1" dirty="0">
              <a:solidFill>
                <a:srgbClr val="D42B1E"/>
              </a:solidFill>
            </a:endParaRPr>
          </a:p>
          <a:p>
            <a:pPr algn="just"/>
            <a:r>
              <a:rPr lang="en-GB" sz="4400" dirty="0"/>
              <a:t>What does the literature tell us about the models, development and </a:t>
            </a:r>
            <a:r>
              <a:rPr lang="en-GB" sz="4400" dirty="0" smtClean="0"/>
              <a:t>efficacy </a:t>
            </a:r>
            <a:r>
              <a:rPr lang="en-GB" sz="4400" dirty="0"/>
              <a:t>of online learning in palliative and end of life care education</a:t>
            </a:r>
            <a:r>
              <a:rPr lang="en-GB" sz="4400" dirty="0" smtClean="0"/>
              <a:t>?</a:t>
            </a:r>
          </a:p>
          <a:p>
            <a:pPr algn="just"/>
            <a:endParaRPr lang="en-GB" sz="1000" dirty="0"/>
          </a:p>
          <a:p>
            <a:pPr algn="just"/>
            <a:r>
              <a:rPr lang="en-GB" sz="4400" dirty="0" smtClean="0"/>
              <a:t>A search of MEDLINE, ERIC, CINAHL, </a:t>
            </a:r>
            <a:r>
              <a:rPr lang="en-GB" sz="4400" dirty="0" smtClean="0"/>
              <a:t>AMED, </a:t>
            </a:r>
            <a:r>
              <a:rPr lang="en-GB" sz="4400" dirty="0" smtClean="0"/>
              <a:t>PsycInfo and Academic Search Complete databases was conducted. This yielded </a:t>
            </a:r>
            <a:r>
              <a:rPr lang="en-GB" sz="4400" dirty="0" smtClean="0"/>
              <a:t>1441 hits </a:t>
            </a:r>
            <a:r>
              <a:rPr lang="en-GB" sz="4400" dirty="0" smtClean="0"/>
              <a:t>reduced to 1084 on removing duplicates. Following examination of titles and abstracts, 26 papers were selected for narrative review. Bibliometric analysis </a:t>
            </a:r>
            <a:r>
              <a:rPr lang="en-GB" sz="4400" dirty="0"/>
              <a:t>(</a:t>
            </a:r>
            <a:r>
              <a:rPr lang="en-GB" sz="4400" i="1" dirty="0"/>
              <a:t>Table </a:t>
            </a:r>
            <a:r>
              <a:rPr lang="en-GB" sz="4400" i="1" dirty="0" smtClean="0"/>
              <a:t>One</a:t>
            </a:r>
            <a:r>
              <a:rPr lang="en-GB" sz="4400" dirty="0" smtClean="0"/>
              <a:t>) shows trends in peer reviewed published output.</a:t>
            </a:r>
            <a:endParaRPr lang="en-GB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15208746" y="26927076"/>
            <a:ext cx="13313244" cy="1006429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h="63500" prst="softRound"/>
          </a:sp3d>
        </p:spPr>
        <p:txBody>
          <a:bodyPr wrap="square" rtlCol="0">
            <a:spAutoFit/>
          </a:bodyPr>
          <a:lstStyle/>
          <a:p>
            <a:pPr algn="just"/>
            <a:endParaRPr lang="en-GB" sz="1200" b="1" dirty="0" smtClean="0">
              <a:solidFill>
                <a:srgbClr val="D42B1E"/>
              </a:solidFill>
            </a:endParaRPr>
          </a:p>
          <a:p>
            <a:pPr marL="571500" indent="-5715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4400" dirty="0" smtClean="0"/>
              <a:t>Evidence </a:t>
            </a:r>
            <a:r>
              <a:rPr lang="en-GB" sz="4400" dirty="0"/>
              <a:t>for the efficacy of un-moderated elearning platforms was lacking in the literature </a:t>
            </a:r>
            <a:endParaRPr lang="en-GB" sz="4400" dirty="0" smtClean="0"/>
          </a:p>
          <a:p>
            <a:pPr marL="571500" indent="-5715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4400" dirty="0" smtClean="0"/>
              <a:t>Blended </a:t>
            </a:r>
            <a:r>
              <a:rPr lang="en-GB" sz="4400" dirty="0"/>
              <a:t>learning </a:t>
            </a:r>
            <a:r>
              <a:rPr lang="en-GB" sz="4400" dirty="0" smtClean="0"/>
              <a:t>approaches which included </a:t>
            </a:r>
            <a:r>
              <a:rPr lang="en-GB" sz="4400" dirty="0"/>
              <a:t>tutor input, peer interaction through discussion boards or elements of face to face </a:t>
            </a:r>
            <a:r>
              <a:rPr lang="en-GB" sz="4400" dirty="0" smtClean="0"/>
              <a:t>tuition were more frequently reported </a:t>
            </a:r>
          </a:p>
          <a:p>
            <a:pPr marL="571500" indent="-5715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4400" dirty="0" smtClean="0"/>
              <a:t>Un-moderated programmes </a:t>
            </a:r>
            <a:r>
              <a:rPr lang="en-GB" sz="4400" dirty="0"/>
              <a:t>were </a:t>
            </a:r>
            <a:r>
              <a:rPr lang="en-GB" sz="4400" dirty="0" smtClean="0"/>
              <a:t>said </a:t>
            </a:r>
            <a:r>
              <a:rPr lang="en-GB" sz="4400" dirty="0"/>
              <a:t>to </a:t>
            </a:r>
            <a:r>
              <a:rPr lang="en-GB" sz="4400" dirty="0" smtClean="0"/>
              <a:t>improve access </a:t>
            </a:r>
            <a:r>
              <a:rPr lang="en-GB" sz="4400" dirty="0"/>
              <a:t>for remote learners and those with resource </a:t>
            </a:r>
            <a:r>
              <a:rPr lang="en-GB" sz="4400" dirty="0" smtClean="0"/>
              <a:t>constraints</a:t>
            </a:r>
          </a:p>
          <a:p>
            <a:pPr marL="571500" indent="-5715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4400" dirty="0" smtClean="0"/>
              <a:t>Asynchronous </a:t>
            </a:r>
            <a:r>
              <a:rPr lang="en-GB" sz="4400" dirty="0"/>
              <a:t>delivery provided flexibility for those studying alongside work or other </a:t>
            </a:r>
            <a:r>
              <a:rPr lang="en-GB" sz="4400" dirty="0" smtClean="0"/>
              <a:t>commitments</a:t>
            </a:r>
          </a:p>
          <a:p>
            <a:pPr marL="571500" indent="-5715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4400" dirty="0" smtClean="0"/>
              <a:t>Further research into the efficacy of un-moderated elearning models and into the sustainability of a positive impact on practice is urgently required </a:t>
            </a:r>
            <a:endParaRPr lang="en-GB" sz="4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945" y="27522561"/>
            <a:ext cx="12454025" cy="7562840"/>
          </a:xfrm>
          <a:prstGeom prst="rect">
            <a:avLst/>
          </a:prstGeom>
          <a:noFill/>
          <a:ln w="111125">
            <a:solidFill>
              <a:srgbClr val="D52B1E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04358" y="38336322"/>
            <a:ext cx="9361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57"/>
            <a:r>
              <a:rPr lang="en-GB" sz="4000" b="1" dirty="0">
                <a:solidFill>
                  <a:srgbClr val="D52B1E"/>
                </a:solidFill>
              </a:rPr>
              <a:t>For further information:  </a:t>
            </a:r>
          </a:p>
          <a:p>
            <a:pPr marL="130157"/>
            <a:r>
              <a:rPr lang="en-GB" sz="4000" b="1" dirty="0" smtClean="0">
                <a:solidFill>
                  <a:srgbClr val="D52B1E"/>
                </a:solidFill>
              </a:rPr>
              <a:t>sean.hughes@lancaster.ac.uk</a:t>
            </a:r>
          </a:p>
          <a:p>
            <a:pPr marL="130157"/>
            <a:r>
              <a:rPr lang="en-GB" sz="4000" b="1" dirty="0" smtClean="0">
                <a:solidFill>
                  <a:srgbClr val="D52B1E"/>
                </a:solidFill>
              </a:rPr>
              <a:t>www.lancaster.ac.uk/fhm/research/ioelc</a:t>
            </a:r>
            <a:endParaRPr lang="en-GB" sz="4000" b="1" dirty="0">
              <a:solidFill>
                <a:srgbClr val="D52B1E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5438" y="37609312"/>
            <a:ext cx="2819313" cy="281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6501503" y="38336322"/>
            <a:ext cx="12457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D52B1E"/>
                </a:solidFill>
              </a:rPr>
              <a:t>On behalf of InSup-C: Integrated palliative care in advanced cancer and chronic </a:t>
            </a:r>
            <a:r>
              <a:rPr lang="en-GB" sz="4000" b="1" dirty="0" smtClean="0">
                <a:solidFill>
                  <a:srgbClr val="D52B1E"/>
                </a:solidFill>
              </a:rPr>
              <a:t>disease: www.insup-c.eu</a:t>
            </a:r>
          </a:p>
          <a:p>
            <a:pPr lvl="0"/>
            <a:r>
              <a:rPr lang="en-GB" sz="4000" b="1" dirty="0" smtClean="0">
                <a:solidFill>
                  <a:srgbClr val="D52B1E"/>
                </a:solidFill>
              </a:rPr>
              <a:t>(</a:t>
            </a:r>
            <a:r>
              <a:rPr lang="en-GB" sz="4000" b="1" dirty="0">
                <a:solidFill>
                  <a:srgbClr val="D52B1E"/>
                </a:solidFill>
              </a:rPr>
              <a:t>EC FP7 Grant no: 305555</a:t>
            </a:r>
            <a:r>
              <a:rPr lang="en-GB" sz="4000" b="1" dirty="0" smtClean="0">
                <a:solidFill>
                  <a:srgbClr val="D52B1E"/>
                </a:solidFill>
              </a:rPr>
              <a:t>)</a:t>
            </a:r>
            <a:endParaRPr lang="en-GB" sz="4000" b="1" dirty="0">
              <a:solidFill>
                <a:srgbClr val="D52B1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28894" y="25240700"/>
            <a:ext cx="14473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rgbClr val="D42B1E"/>
                </a:solidFill>
              </a:rPr>
              <a:t>Results and recommendations</a:t>
            </a:r>
            <a:endParaRPr lang="en-GB" sz="7200" dirty="0"/>
          </a:p>
        </p:txBody>
      </p:sp>
      <p:sp>
        <p:nvSpPr>
          <p:cNvPr id="17" name="TextBox 16"/>
          <p:cNvSpPr txBox="1"/>
          <p:nvPr/>
        </p:nvSpPr>
        <p:spPr>
          <a:xfrm>
            <a:off x="1448230" y="35360154"/>
            <a:ext cx="131054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i="1" dirty="0" smtClean="0">
                <a:solidFill>
                  <a:srgbClr val="D42B1E"/>
                </a:solidFill>
              </a:rPr>
              <a:t>Table One:  </a:t>
            </a:r>
          </a:p>
          <a:p>
            <a:pPr algn="ctr"/>
            <a:r>
              <a:rPr lang="en-GB" sz="4000" dirty="0" smtClean="0"/>
              <a:t>Trend in online learning related publications: 1995 to 2013</a:t>
            </a:r>
          </a:p>
          <a:p>
            <a:pPr algn="ctr"/>
            <a:r>
              <a:rPr lang="en-GB" sz="2000" i="1" dirty="0" smtClean="0"/>
              <a:t>(583 hits using search terms: </a:t>
            </a:r>
            <a:r>
              <a:rPr lang="en-GB" sz="2000" dirty="0"/>
              <a:t>online learning and </a:t>
            </a:r>
            <a:r>
              <a:rPr lang="en-GB" sz="2000" dirty="0" err="1"/>
              <a:t>evaluat</a:t>
            </a:r>
            <a:r>
              <a:rPr lang="en-GB" sz="2000" dirty="0"/>
              <a:t>* </a:t>
            </a:r>
            <a:r>
              <a:rPr lang="en-GB" sz="2000" dirty="0" smtClean="0"/>
              <a:t>in Medline</a:t>
            </a:r>
            <a:r>
              <a:rPr lang="en-GB" sz="2000" dirty="0"/>
              <a:t>, AMED, </a:t>
            </a:r>
            <a:r>
              <a:rPr lang="en-GB" sz="2000" dirty="0" smtClean="0"/>
              <a:t>CINAHL, </a:t>
            </a:r>
            <a:r>
              <a:rPr lang="en-GB" sz="2000" dirty="0" err="1" smtClean="0"/>
              <a:t>PsycINFO</a:t>
            </a:r>
            <a:r>
              <a:rPr lang="en-GB" sz="2000" dirty="0" smtClean="0"/>
              <a:t>, Academic </a:t>
            </a:r>
            <a:r>
              <a:rPr lang="en-GB" sz="2000" dirty="0"/>
              <a:t>Search </a:t>
            </a:r>
            <a:r>
              <a:rPr lang="en-GB" sz="2000" dirty="0" smtClean="0"/>
              <a:t>Complete)</a:t>
            </a:r>
            <a:endParaRPr lang="en-GB" sz="20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7970" y="10512195"/>
            <a:ext cx="14735171" cy="91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1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ed xmlns="16740bff-40e3-4e7f-b527-d9bfb10bfd28">false</Publishe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155EBF3C3F714EBAD2B81D62786DA6" ma:contentTypeVersion="1" ma:contentTypeDescription="Create a new document." ma:contentTypeScope="" ma:versionID="f17a7dc2ae75028ca616b1a69e9f1e4a">
  <xsd:schema xmlns:xsd="http://www.w3.org/2001/XMLSchema" xmlns:xs="http://www.w3.org/2001/XMLSchema" xmlns:p="http://schemas.microsoft.com/office/2006/metadata/properties" xmlns:ns2="16740bff-40e3-4e7f-b527-d9bfb10bfd28" targetNamespace="http://schemas.microsoft.com/office/2006/metadata/properties" ma:root="true" ma:fieldsID="b9831b6764d623f7d47878c5e195a204" ns2:_="">
    <xsd:import namespace="16740bff-40e3-4e7f-b527-d9bfb10bfd28"/>
    <xsd:element name="properties">
      <xsd:complexType>
        <xsd:sequence>
          <xsd:element name="documentManagement">
            <xsd:complexType>
              <xsd:all>
                <xsd:element ref="ns2:Publish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740bff-40e3-4e7f-b527-d9bfb10bfd28" elementFormDefault="qualified">
    <xsd:import namespace="http://schemas.microsoft.com/office/2006/documentManagement/types"/>
    <xsd:import namespace="http://schemas.microsoft.com/office/infopath/2007/PartnerControls"/>
    <xsd:element name="Published" ma:index="8" nillable="true" ma:displayName="Published" ma:default="0" ma:internalName="Publish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B5578A-DABB-4879-A056-2C11CD4E26F7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6740bff-40e3-4e7f-b527-d9bfb10bfd28"/>
  </ds:schemaRefs>
</ds:datastoreItem>
</file>

<file path=customXml/itemProps2.xml><?xml version="1.0" encoding="utf-8"?>
<ds:datastoreItem xmlns:ds="http://schemas.openxmlformats.org/officeDocument/2006/customXml" ds:itemID="{1371A0D2-4256-4F63-BBE4-7829A3BDDA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B69841-AAB8-41BA-83A5-F56692E07A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740bff-40e3-4e7f-b527-d9bfb10bfd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295</Words>
  <Application>Microsoft Office PowerPoint</Application>
  <PresentationFormat>Custom</PresentationFormat>
  <Paragraphs>77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Percival, Christine</dc:creator>
  <cp:lastModifiedBy>Hughes, Sean</cp:lastModifiedBy>
  <cp:revision>89</cp:revision>
  <cp:lastPrinted>2015-04-13T15:49:15Z</cp:lastPrinted>
  <dcterms:created xsi:type="dcterms:W3CDTF">2014-01-15T13:06:57Z</dcterms:created>
  <dcterms:modified xsi:type="dcterms:W3CDTF">2015-04-14T06:54:59Z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0x01010059155EBF3C3F714EBAD2B81D62786DA6</vt:lpwstr>
  </property>
</Properties>
</file>