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vml" ContentType="application/vnd.openxmlformats-officedocument.vmlDrawing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Default Extension="bin" ContentType="application/vnd.openxmlformats-officedocument.oleObject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17"/>
  </p:notesMasterIdLst>
  <p:sldIdLst>
    <p:sldId id="256" r:id="rId3"/>
    <p:sldId id="258" r:id="rId4"/>
    <p:sldId id="259" r:id="rId5"/>
    <p:sldId id="260" r:id="rId6"/>
    <p:sldId id="283" r:id="rId7"/>
    <p:sldId id="284" r:id="rId8"/>
    <p:sldId id="285" r:id="rId9"/>
    <p:sldId id="261" r:id="rId10"/>
    <p:sldId id="263" r:id="rId11"/>
    <p:sldId id="264" r:id="rId12"/>
    <p:sldId id="265" r:id="rId13"/>
    <p:sldId id="275" r:id="rId14"/>
    <p:sldId id="287" r:id="rId15"/>
    <p:sldId id="28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F0FF"/>
    <a:srgbClr val="FF0000"/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94646" autoAdjust="0"/>
  </p:normalViewPr>
  <p:slideViewPr>
    <p:cSldViewPr>
      <p:cViewPr varScale="1">
        <p:scale>
          <a:sx n="56" d="100"/>
          <a:sy n="56" d="100"/>
        </p:scale>
        <p:origin x="-34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7E04BAB-E79B-44FB-AC04-834C9DB5C2B9}" type="datetimeFigureOut">
              <a:rPr lang="en-US"/>
              <a:pPr>
                <a:defRPr/>
              </a:pPr>
              <a:t>11/19/2013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5BDF81F-E5EE-4C78-9D7F-448357C01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3441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BE5146-613C-47F6-BF49-7081B9DB4055}" type="slidenum">
              <a:rPr lang="en-US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66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91F9E-0A39-4EA5-BF29-3F9695982E8A}" type="slidenum">
              <a:rPr lang="en-US"/>
              <a:pPr/>
              <a:t>2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9332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91F9E-0A39-4EA5-BF29-3F9695982E8A}" type="slidenum">
              <a:rPr lang="en-US"/>
              <a:pPr/>
              <a:t>3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135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91F9E-0A39-4EA5-BF29-3F9695982E8A}" type="slidenum">
              <a:rPr lang="en-US"/>
              <a:pPr/>
              <a:t>4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763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CBEDD1-7847-4C89-AB8F-2AF65BF8E9FF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altLang="zh-CN" dirty="0" smtClean="0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168727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91F9E-0A39-4EA5-BF29-3F9695982E8A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3099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91F9E-0A39-4EA5-BF29-3F9695982E8A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309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7896225" y="6122511"/>
            <a:ext cx="1247775" cy="73548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000000"/>
                </a:solidFill>
                <a:latin typeface="+mn-lt"/>
                <a:ea typeface="+mn-ea"/>
              </a:rPr>
              <a:t>Insert Company 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000"/>
                </a:solidFill>
                <a:latin typeface="+mn-lt"/>
                <a:ea typeface="+mn-ea"/>
              </a:rPr>
              <a:t>Logo Here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16925" cy="47561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57600" y="6477000"/>
            <a:ext cx="1905000" cy="381000"/>
          </a:xfrm>
          <a:noFill/>
          <a:ln/>
          <a:extLst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B4C6D-7B4F-488E-8100-2B15F20BB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aphicFrame>
        <p:nvGraphicFramePr>
          <p:cNvPr id="9" name="Object 9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2825451599"/>
              </p:ext>
            </p:extLst>
          </p:nvPr>
        </p:nvGraphicFramePr>
        <p:xfrm>
          <a:off x="152400" y="6200775"/>
          <a:ext cx="990600" cy="581025"/>
        </p:xfrm>
        <a:graphic>
          <a:graphicData uri="http://schemas.openxmlformats.org/presentationml/2006/ole">
            <p:oleObj spid="_x0000_s31769" name="Acrobat Document" r:id="rId4" imgW="1704762" imgH="1000000" progId="AcroExch.Document.7">
              <p:embed/>
            </p:oleObj>
          </a:graphicData>
        </a:graphic>
      </p:graphicFrame>
      <p:pic>
        <p:nvPicPr>
          <p:cNvPr id="10" name="Picture 47" descr="new_logo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38" y="6010275"/>
            <a:ext cx="10715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daniel.king\Desktop\MPLS 2012\My Slides\images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5873750"/>
            <a:ext cx="9842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304800" y="5410200"/>
          <a:ext cx="1704975" cy="1000125"/>
        </p:xfrm>
        <a:graphic>
          <a:graphicData uri="http://schemas.openxmlformats.org/presentationml/2006/ole">
            <p:oleObj spid="_x0000_s30747" name="Acrobat Document" r:id="rId3" imgW="1704762" imgH="1000000" progId="AcroExch.Document.7">
              <p:embed/>
            </p:oleObj>
          </a:graphicData>
        </a:graphic>
      </p:graphicFrame>
      <p:pic>
        <p:nvPicPr>
          <p:cNvPr id="5" name="Picture 18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57600" y="6477000"/>
            <a:ext cx="1905000" cy="381000"/>
          </a:xfrm>
          <a:noFill/>
          <a:ln/>
          <a:extLst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96318-54E0-4561-B3CC-BB9FA6245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2" descr="C:\Users\daniel.king\Desktop\MPLS 2012\My Slides\images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5873750"/>
            <a:ext cx="9842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7" descr="new_logo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38" y="6010275"/>
            <a:ext cx="10715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256405" y="6400800"/>
            <a:ext cx="209708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fld id="{5D3AE755-35E5-4077-AEDE-57BFB331CCBA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 userDrawn="1"/>
        </p:nvSpPr>
        <p:spPr bwMode="auto">
          <a:xfrm>
            <a:off x="652949" y="326571"/>
            <a:ext cx="1410641" cy="31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51" tIns="39081" rIns="78151" bIns="39081">
            <a:spAutoFit/>
          </a:bodyPr>
          <a:lstStyle/>
          <a:p>
            <a:pPr defTabSz="784093" eaLnBrk="0" hangingPunct="0">
              <a:defRPr/>
            </a:pPr>
            <a:r>
              <a:rPr lang="en-US" altLang="zh-CN" sz="1500">
                <a:solidFill>
                  <a:srgbClr val="666666"/>
                </a:solidFill>
                <a:latin typeface="FrutigerNext LT Regular" pitchFamily="34" charset="0"/>
                <a:ea typeface="MS PGothic" pitchFamily="34" charset="-128"/>
              </a:rPr>
              <a:t>12. June 2006</a:t>
            </a:r>
            <a:endParaRPr lang="en-US" altLang="zh-CN" sz="210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196483" y="6306910"/>
            <a:ext cx="1056960" cy="110217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1F68CF21-BE2E-477F-A44B-6D10322056EA}" type="slidenum">
              <a:rPr lang="de-DE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5" name="Picture 2" descr="C:\Users\daniel.king\Desktop\MPLS 2012\My Slides\images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6089" y="5873750"/>
            <a:ext cx="9842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7" descr="new_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2263" y="6010276"/>
            <a:ext cx="10715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3" indent="0">
              <a:buNone/>
              <a:defRPr sz="1800"/>
            </a:lvl2pPr>
            <a:lvl3pPr marL="914245" indent="0">
              <a:buNone/>
              <a:defRPr sz="1600"/>
            </a:lvl3pPr>
            <a:lvl4pPr marL="1371368" indent="0">
              <a:buNone/>
              <a:defRPr sz="1400"/>
            </a:lvl4pPr>
            <a:lvl5pPr marL="1828491" indent="0">
              <a:buNone/>
              <a:defRPr sz="1400"/>
            </a:lvl5pPr>
            <a:lvl6pPr marL="2285614" indent="0">
              <a:buNone/>
              <a:defRPr sz="1400"/>
            </a:lvl6pPr>
            <a:lvl7pPr marL="2742736" indent="0">
              <a:buNone/>
              <a:defRPr sz="1400"/>
            </a:lvl7pPr>
            <a:lvl8pPr marL="3199859" indent="0">
              <a:buNone/>
              <a:defRPr sz="1400"/>
            </a:lvl8pPr>
            <a:lvl9pPr marL="365698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026363" y="6306910"/>
            <a:ext cx="1056960" cy="110217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028D9B8D-BEE3-4932-B1A0-6B9704178ACD}" type="slidenum">
              <a:rPr lang="de-DE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5" name="Picture 47" descr="new_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42263" y="6010276"/>
            <a:ext cx="10715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daniel.king\Desktop\MPLS 2012\My Slides\image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6089" y="5873750"/>
            <a:ext cx="9842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2301" y="1600201"/>
            <a:ext cx="3956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750" y="1600201"/>
            <a:ext cx="3956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DD60594E-661F-4412-9B55-8963DBF18AE2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3" indent="0">
              <a:buNone/>
              <a:defRPr sz="2000" b="1"/>
            </a:lvl2pPr>
            <a:lvl3pPr marL="914245" indent="0">
              <a:buNone/>
              <a:defRPr sz="1800" b="1"/>
            </a:lvl3pPr>
            <a:lvl4pPr marL="1371368" indent="0">
              <a:buNone/>
              <a:defRPr sz="1600" b="1"/>
            </a:lvl4pPr>
            <a:lvl5pPr marL="1828491" indent="0">
              <a:buNone/>
              <a:defRPr sz="1600" b="1"/>
            </a:lvl5pPr>
            <a:lvl6pPr marL="2285614" indent="0">
              <a:buNone/>
              <a:defRPr sz="1600" b="1"/>
            </a:lvl6pPr>
            <a:lvl7pPr marL="2742736" indent="0">
              <a:buNone/>
              <a:defRPr sz="1600" b="1"/>
            </a:lvl7pPr>
            <a:lvl8pPr marL="3199859" indent="0">
              <a:buNone/>
              <a:defRPr sz="1600" b="1"/>
            </a:lvl8pPr>
            <a:lvl9pPr marL="365698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3" indent="0">
              <a:buNone/>
              <a:defRPr sz="2000" b="1"/>
            </a:lvl2pPr>
            <a:lvl3pPr marL="914245" indent="0">
              <a:buNone/>
              <a:defRPr sz="1800" b="1"/>
            </a:lvl3pPr>
            <a:lvl4pPr marL="1371368" indent="0">
              <a:buNone/>
              <a:defRPr sz="1600" b="1"/>
            </a:lvl4pPr>
            <a:lvl5pPr marL="1828491" indent="0">
              <a:buNone/>
              <a:defRPr sz="1600" b="1"/>
            </a:lvl5pPr>
            <a:lvl6pPr marL="2285614" indent="0">
              <a:buNone/>
              <a:defRPr sz="1600" b="1"/>
            </a:lvl6pPr>
            <a:lvl7pPr marL="2742736" indent="0">
              <a:buNone/>
              <a:defRPr sz="1600" b="1"/>
            </a:lvl7pPr>
            <a:lvl8pPr marL="3199859" indent="0">
              <a:buNone/>
              <a:defRPr sz="1600" b="1"/>
            </a:lvl8pPr>
            <a:lvl9pPr marL="365698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37A1EEAA-85C6-4890-A995-93ADEB011E78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321A0936-E1B4-4549-A26D-C4E9A86C333C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43F120B0-CED6-4FA6-8BD9-99B459FBDBB7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23" indent="0">
              <a:buNone/>
              <a:defRPr sz="1200"/>
            </a:lvl2pPr>
            <a:lvl3pPr marL="914245" indent="0">
              <a:buNone/>
              <a:defRPr sz="1000"/>
            </a:lvl3pPr>
            <a:lvl4pPr marL="1371368" indent="0">
              <a:buNone/>
              <a:defRPr sz="900"/>
            </a:lvl4pPr>
            <a:lvl5pPr marL="1828491" indent="0">
              <a:buNone/>
              <a:defRPr sz="900"/>
            </a:lvl5pPr>
            <a:lvl6pPr marL="2285614" indent="0">
              <a:buNone/>
              <a:defRPr sz="900"/>
            </a:lvl6pPr>
            <a:lvl7pPr marL="2742736" indent="0">
              <a:buNone/>
              <a:defRPr sz="900"/>
            </a:lvl7pPr>
            <a:lvl8pPr marL="3199859" indent="0">
              <a:buNone/>
              <a:defRPr sz="900"/>
            </a:lvl8pPr>
            <a:lvl9pPr marL="365698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B728D940-7612-4312-B5EC-7EA0C0A32B2A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23" indent="0">
              <a:buNone/>
              <a:defRPr sz="2800"/>
            </a:lvl2pPr>
            <a:lvl3pPr marL="914245" indent="0">
              <a:buNone/>
              <a:defRPr sz="2400"/>
            </a:lvl3pPr>
            <a:lvl4pPr marL="1371368" indent="0">
              <a:buNone/>
              <a:defRPr sz="2000"/>
            </a:lvl4pPr>
            <a:lvl5pPr marL="1828491" indent="0">
              <a:buNone/>
              <a:defRPr sz="2000"/>
            </a:lvl5pPr>
            <a:lvl6pPr marL="2285614" indent="0">
              <a:buNone/>
              <a:defRPr sz="2000"/>
            </a:lvl6pPr>
            <a:lvl7pPr marL="2742736" indent="0">
              <a:buNone/>
              <a:defRPr sz="2000"/>
            </a:lvl7pPr>
            <a:lvl8pPr marL="3199859" indent="0">
              <a:buNone/>
              <a:defRPr sz="2000"/>
            </a:lvl8pPr>
            <a:lvl9pPr marL="365698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23" indent="0">
              <a:buNone/>
              <a:defRPr sz="1200"/>
            </a:lvl2pPr>
            <a:lvl3pPr marL="914245" indent="0">
              <a:buNone/>
              <a:defRPr sz="1000"/>
            </a:lvl3pPr>
            <a:lvl4pPr marL="1371368" indent="0">
              <a:buNone/>
              <a:defRPr sz="900"/>
            </a:lvl4pPr>
            <a:lvl5pPr marL="1828491" indent="0">
              <a:buNone/>
              <a:defRPr sz="900"/>
            </a:lvl5pPr>
            <a:lvl6pPr marL="2285614" indent="0">
              <a:buNone/>
              <a:defRPr sz="900"/>
            </a:lvl6pPr>
            <a:lvl7pPr marL="2742736" indent="0">
              <a:buNone/>
              <a:defRPr sz="900"/>
            </a:lvl7pPr>
            <a:lvl8pPr marL="3199859" indent="0">
              <a:buNone/>
              <a:defRPr sz="900"/>
            </a:lvl8pPr>
            <a:lvl9pPr marL="365698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441032" y="6306910"/>
            <a:ext cx="1056960" cy="1102179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BC68FFBB-1F39-4C6B-AACE-CB852D11442C}" type="slidenum">
              <a:rPr lang="de-DE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6" name="Picture 2" descr="C:\Users\daniel.king\Desktop\MPLS 2012\My Slides\images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6089" y="5873750"/>
            <a:ext cx="9842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7" descr="new_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2263" y="6010276"/>
            <a:ext cx="10715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71117757-D660-46FD-B71E-6EE1682ECF5B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0676" y="63501"/>
            <a:ext cx="2016125" cy="60626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2301" y="63501"/>
            <a:ext cx="5895975" cy="60626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Page </a:t>
            </a:r>
            <a:fld id="{A8053042-0E5E-4F46-8D82-7B29B3A35789}" type="slidenum">
              <a:rPr lang="de-DE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6"/>
          <p:cNvSpPr txBox="1">
            <a:spLocks noChangeArrowheads="1"/>
          </p:cNvSpPr>
          <p:nvPr/>
        </p:nvSpPr>
        <p:spPr bwMode="auto">
          <a:xfrm>
            <a:off x="-1968500" y="1322388"/>
            <a:ext cx="1968500" cy="38550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0125" tIns="40063" rIns="80125" bIns="40063">
            <a:spAutoFit/>
          </a:bodyPr>
          <a:lstStyle/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英文标题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:40-47pt  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副标题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:26-30pt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字体颜色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</a:t>
            </a: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反白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内部使用字体 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en-US" altLang="zh-CN" sz="1100" dirty="0" err="1">
                <a:solidFill>
                  <a:srgbClr val="000000"/>
                </a:solidFill>
                <a:ea typeface="华文细黑" pitchFamily="2" charset="-122"/>
              </a:rPr>
              <a:t>FrutigerNext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 LT Medium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外部使用字体 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 Arial</a:t>
            </a: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defRPr/>
            </a:pP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defRPr/>
            </a:pP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中文标题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:35-47pt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字体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</a:t>
            </a: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黑体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  </a:t>
            </a: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副标题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:24-28pt</a:t>
            </a: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字体颜色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</a:t>
            </a: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反白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字体</a:t>
            </a:r>
            <a:r>
              <a:rPr lang="en-US" altLang="zh-CN" sz="1100" dirty="0">
                <a:solidFill>
                  <a:srgbClr val="000000"/>
                </a:solidFill>
                <a:ea typeface="华文细黑" pitchFamily="2" charset="-122"/>
              </a:rPr>
              <a:t>:</a:t>
            </a:r>
            <a:r>
              <a:rPr lang="zh-CN" altLang="en-US" sz="1100" dirty="0">
                <a:solidFill>
                  <a:srgbClr val="000000"/>
                </a:solidFill>
                <a:ea typeface="华文细黑" pitchFamily="2" charset="-122"/>
              </a:rPr>
              <a:t>细黑体</a:t>
            </a:r>
          </a:p>
          <a:p>
            <a:pPr algn="r" defTabSz="801553" eaLnBrk="0" hangingPunct="0">
              <a:lnSpc>
                <a:spcPct val="125000"/>
              </a:lnSpc>
              <a:defRPr/>
            </a:pP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defRPr/>
            </a:pP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defRPr/>
            </a:pP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  <a:p>
            <a:pPr algn="r" defTabSz="801553" eaLnBrk="0" hangingPunct="0">
              <a:lnSpc>
                <a:spcPct val="125000"/>
              </a:lnSpc>
              <a:spcBef>
                <a:spcPct val="50000"/>
              </a:spcBef>
              <a:defRPr/>
            </a:pPr>
            <a:endParaRPr lang="zh-CN" altLang="en-US" sz="1100" dirty="0">
              <a:solidFill>
                <a:srgbClr val="000000"/>
              </a:solidFill>
              <a:ea typeface="华文细黑" pitchFamily="2" charset="-122"/>
            </a:endParaRPr>
          </a:p>
        </p:txBody>
      </p:sp>
      <p:sp>
        <p:nvSpPr>
          <p:cNvPr id="44047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636589" y="1392239"/>
            <a:ext cx="5303837" cy="1666875"/>
          </a:xfrm>
        </p:spPr>
        <p:txBody>
          <a:bodyPr/>
          <a:lstStyle>
            <a:lvl1pPr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4048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4214" y="3182939"/>
            <a:ext cx="5305425" cy="865187"/>
          </a:xfrm>
        </p:spPr>
        <p:txBody>
          <a:bodyPr lIns="80125" tIns="40063" rIns="80125" bIns="40063"/>
          <a:lstStyle>
            <a:lvl1pPr marL="0" indent="0">
              <a:buFont typeface="Wingdings" pitchFamily="2" charset="2"/>
              <a:buNone/>
              <a:defRPr sz="2800">
                <a:solidFill>
                  <a:schemeClr val="bg1"/>
                </a:solidFill>
                <a:latin typeface="华文细黑" pitchFamily="2" charset="-122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1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684213" y="282575"/>
            <a:ext cx="2133600" cy="474663"/>
          </a:xfrm>
        </p:spPr>
        <p:txBody>
          <a:bodyPr lIns="80125" tIns="40063" rIns="80125" bIns="40063"/>
          <a:lstStyle>
            <a:lvl1pPr>
              <a:lnSpc>
                <a:spcPct val="100000"/>
              </a:lnSpc>
              <a:defRPr>
                <a:latin typeface="FrutigerNext LT Regular" pitchFamily="34" charset="0"/>
              </a:defRPr>
            </a:lvl1pPr>
          </a:lstStyle>
          <a:p>
            <a:pPr>
              <a:defRPr/>
            </a:pPr>
            <a:fld id="{335AFD18-0A13-484D-81A7-9F0DDACEF63F}" type="datetime1">
              <a:rPr lang="zh-CN" altLang="en-US"/>
              <a:pPr>
                <a:defRPr/>
              </a:pPr>
              <a:t>2013/11/19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vmlDrawing" Target="../drawings/vmlDrawing1.vml"/><Relationship Id="rId4" Type="http://schemas.openxmlformats.org/officeDocument/2006/relationships/theme" Target="../theme/theme1.xml"/><Relationship Id="rId9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8138" y="549275"/>
            <a:ext cx="8418512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1649413"/>
            <a:ext cx="8416925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304800" y="6096000"/>
          <a:ext cx="990600" cy="581025"/>
        </p:xfrm>
        <a:graphic>
          <a:graphicData uri="http://schemas.openxmlformats.org/presentationml/2006/ole">
            <p:oleObj spid="_x0000_s1059" name="Acrobat Document" r:id="rId6" imgW="1704762" imgH="1000000" progId="AcroExch.Document.7">
              <p:embed/>
            </p:oleObj>
          </a:graphicData>
        </a:graphic>
      </p:graphicFrame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4008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6721F6D0-1975-4428-95BE-7585CF4EE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2" descr="C:\Users\daniel.king\Desktop\MPLS 2012\My Slides\images.jp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86600" y="5873750"/>
            <a:ext cx="9842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7" descr="new_logo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2438" y="6010275"/>
            <a:ext cx="107156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A2A8"/>
        </a:buClr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A2A8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A2A8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A2A8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A2A8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A2A8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1662" y="63954"/>
            <a:ext cx="8065274" cy="77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8151" tIns="39081" rIns="78151" bIns="3908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1662" y="1600200"/>
            <a:ext cx="8065274" cy="452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8151" tIns="39081" rIns="78151" bIns="390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pic>
        <p:nvPicPr>
          <p:cNvPr id="2052" name="Picture 4" descr="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221186"/>
            <a:ext cx="9142640" cy="636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082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29590" y="6400800"/>
            <a:ext cx="1056960" cy="1102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85000"/>
              </a:lnSpc>
              <a:defRPr sz="1000">
                <a:solidFill>
                  <a:srgbClr val="000000"/>
                </a:solidFill>
                <a:latin typeface="FrutigerNext LT Medium" pitchFamily="34" charset="0"/>
              </a:defRPr>
            </a:lvl1pPr>
          </a:lstStyle>
          <a:p>
            <a:pPr>
              <a:defRPr/>
            </a:pPr>
            <a:endParaRPr lang="de-DE">
              <a:ea typeface="MS PGothic" pitchFamily="34" charset="-128"/>
            </a:endParaRPr>
          </a:p>
          <a:p>
            <a:pPr>
              <a:defRPr/>
            </a:pPr>
            <a:r>
              <a:rPr lang="de-DE">
                <a:ea typeface="MS PGothic" pitchFamily="34" charset="-128"/>
              </a:rPr>
              <a:t>Page </a:t>
            </a:r>
            <a:fld id="{8A08E821-644A-448E-8062-E88D006B46E1}" type="slidenum">
              <a:rPr lang="de-DE">
                <a:ea typeface="MS PGothic" pitchFamily="34" charset="-128"/>
              </a:rPr>
              <a:pPr>
                <a:defRPr/>
              </a:pPr>
              <a:t>‹#›</a:t>
            </a:fld>
            <a:endParaRPr lang="en-GB">
              <a:ea typeface="MS PGothic" pitchFamily="34" charset="-128"/>
            </a:endParaRPr>
          </a:p>
        </p:txBody>
      </p:sp>
      <p:sp>
        <p:nvSpPr>
          <p:cNvPr id="290825" name="Rectangle 9"/>
          <p:cNvSpPr>
            <a:spLocks noChangeArrowheads="1"/>
          </p:cNvSpPr>
          <p:nvPr userDrawn="1"/>
        </p:nvSpPr>
        <p:spPr bwMode="auto">
          <a:xfrm>
            <a:off x="0" y="0"/>
            <a:ext cx="9142640" cy="836840"/>
          </a:xfrm>
          <a:prstGeom prst="rect">
            <a:avLst/>
          </a:prstGeom>
          <a:gradFill rotWithShape="1">
            <a:gsLst>
              <a:gs pos="0">
                <a:srgbClr val="E0E0E0"/>
              </a:gs>
              <a:gs pos="50000">
                <a:srgbClr val="E0E0E0">
                  <a:gamma/>
                  <a:tint val="0"/>
                  <a:invGamma/>
                </a:srgbClr>
              </a:gs>
              <a:gs pos="100000">
                <a:srgbClr val="E0E0E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sz="1400">
              <a:solidFill>
                <a:srgbClr val="FFFFFF"/>
              </a:solidFill>
              <a:latin typeface="FrutigerNext LT Regular" pitchFamily="34" charset="0"/>
              <a:ea typeface="MS PGothic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5pPr>
      <a:lvl6pPr marL="457123" algn="l" defTabSz="784093" rtl="0" fontAlgn="base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6pPr>
      <a:lvl7pPr marL="914245" algn="l" defTabSz="784093" rtl="0" fontAlgn="base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7pPr>
      <a:lvl8pPr marL="1371368" algn="l" defTabSz="784093" rtl="0" fontAlgn="base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8pPr>
      <a:lvl9pPr marL="1828491" algn="l" defTabSz="784093" rtl="0" fontAlgn="base">
        <a:spcBef>
          <a:spcPct val="0"/>
        </a:spcBef>
        <a:spcAft>
          <a:spcPct val="0"/>
        </a:spcAft>
        <a:defRPr sz="3000" b="1">
          <a:solidFill>
            <a:srgbClr val="990000"/>
          </a:solidFill>
          <a:latin typeface="Arial" pitchFamily="34" charset="0"/>
          <a:ea typeface="宋体" pitchFamily="2" charset="-122"/>
        </a:defRPr>
      </a:lvl9pPr>
    </p:titleStyle>
    <p:bodyStyle>
      <a:lvl1pPr marL="251661" indent="-251661" algn="l" defTabSz="670643" rtl="0" eaLnBrk="0" fontAlgn="base" hangingPunct="0">
        <a:lnSpc>
          <a:spcPct val="140000"/>
        </a:lnSpc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545492" indent="-209491" algn="l" defTabSz="670643" rtl="0" eaLnBrk="0" fontAlgn="base" hangingPunct="0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2pPr>
      <a:lvl3pPr marL="839323" indent="-167321" algn="l" defTabSz="670643" rtl="0" eaLnBrk="0" fontAlgn="base" hangingPunct="0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3pPr>
      <a:lvl4pPr marL="1173964" indent="-167321" algn="l" defTabSz="670643" rtl="0" eaLnBrk="0" fontAlgn="base" hangingPunct="0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4pPr>
      <a:lvl5pPr marL="1508605" indent="-165960" algn="l" defTabSz="670643" rtl="0" eaLnBrk="0" fontAlgn="base" hangingPunct="0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5pPr>
      <a:lvl6pPr marL="1966580" indent="-166660" algn="l" defTabSz="671399" rtl="0" fontAlgn="base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6pPr>
      <a:lvl7pPr marL="2423703" indent="-166660" algn="l" defTabSz="671399" rtl="0" fontAlgn="base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7pPr>
      <a:lvl8pPr marL="2880826" indent="-166660" algn="l" defTabSz="671399" rtl="0" fontAlgn="base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8pPr>
      <a:lvl9pPr marL="3337949" indent="-166660" algn="l" defTabSz="671399" rtl="0" fontAlgn="base">
        <a:lnSpc>
          <a:spcPct val="140000"/>
        </a:lnSpc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4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9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2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uaimo.chen@huawei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mailto:daniel@olddog.co.uk" TargetMode="External"/><Relationship Id="rId4" Type="http://schemas.openxmlformats.org/officeDocument/2006/relationships/hyperlink" Target="mailto:quintin.zhao@huawei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wm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jpe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jpe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ChangeArrowheads="1"/>
          </p:cNvSpPr>
          <p:nvPr/>
        </p:nvSpPr>
        <p:spPr bwMode="auto">
          <a:xfrm>
            <a:off x="1363663" y="4575175"/>
            <a:ext cx="6313487" cy="38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3025" tIns="36512" rIns="73025" bIns="36512">
            <a:spAutoFit/>
          </a:bodyPr>
          <a:lstStyle/>
          <a:p>
            <a:pPr algn="ctr" eaLnBrk="0" hangingPunct="0"/>
            <a:r>
              <a:rPr lang="en-US" sz="2000" b="1" i="1" dirty="0" err="1" smtClean="0">
                <a:solidFill>
                  <a:srgbClr val="000000"/>
                </a:solidFill>
              </a:rPr>
              <a:t>www.isocore.com</a:t>
            </a:r>
            <a:r>
              <a:rPr lang="en-US" sz="2000" b="1" i="1" dirty="0" smtClean="0">
                <a:solidFill>
                  <a:srgbClr val="000000"/>
                </a:solidFill>
              </a:rPr>
              <a:t>/mpls2013</a:t>
            </a:r>
            <a:endParaRPr lang="en-US" sz="2000" b="1" i="1" dirty="0">
              <a:solidFill>
                <a:srgbClr val="000000"/>
              </a:solidFill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647700" y="1473200"/>
            <a:ext cx="7772400" cy="2565400"/>
          </a:xfrm>
        </p:spPr>
        <p:txBody>
          <a:bodyPr anchor="b"/>
          <a:lstStyle/>
          <a:p>
            <a:pPr eaLnBrk="1" hangingPunct="1"/>
            <a:r>
              <a:rPr lang="en-US" dirty="0" smtClean="0"/>
              <a:t>SDN-based Control and Operation of the </a:t>
            </a:r>
            <a:br>
              <a:rPr lang="en-US" dirty="0" smtClean="0"/>
            </a:br>
            <a:r>
              <a:rPr lang="en-US" dirty="0" smtClean="0"/>
              <a:t>IP Ran in 4G and LTE Environments</a:t>
            </a:r>
            <a:br>
              <a:rPr lang="en-US" dirty="0" smtClean="0"/>
            </a:b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1800" dirty="0" smtClean="0"/>
              <a:t> Huaimo Chen</a:t>
            </a:r>
            <a:r>
              <a:rPr lang="en-US" sz="1800" b="0" dirty="0" smtClean="0"/>
              <a:t>, Quintin Zhao – Huawei</a:t>
            </a:r>
            <a:br>
              <a:rPr lang="en-US" sz="1800" b="0" dirty="0" smtClean="0"/>
            </a:br>
            <a:r>
              <a:rPr lang="en-US" sz="1800" b="0" dirty="0" smtClean="0">
                <a:solidFill>
                  <a:srgbClr val="FF33CC"/>
                </a:solidFill>
                <a:hlinkClick r:id="rId3"/>
              </a:rPr>
              <a:t>huaimo.chen@huawei.com</a:t>
            </a:r>
            <a:r>
              <a:rPr lang="en-US" sz="1800" b="0" dirty="0" smtClean="0">
                <a:solidFill>
                  <a:srgbClr val="FF33CC"/>
                </a:solidFill>
              </a:rPr>
              <a:t/>
            </a:r>
            <a:br>
              <a:rPr lang="en-US" sz="1800" b="0" dirty="0" smtClean="0">
                <a:solidFill>
                  <a:srgbClr val="FF33CC"/>
                </a:solidFill>
              </a:rPr>
            </a:br>
            <a:r>
              <a:rPr lang="en-US" sz="1800" b="0" dirty="0" smtClean="0">
                <a:solidFill>
                  <a:srgbClr val="FF33CC"/>
                </a:solidFill>
                <a:hlinkClick r:id="rId4"/>
              </a:rPr>
              <a:t>quintin.zhao@huawei.com</a:t>
            </a:r>
            <a:r>
              <a:rPr lang="en-US" sz="1800" b="0" dirty="0" smtClean="0">
                <a:solidFill>
                  <a:srgbClr val="FF33CC"/>
                </a:solidFill>
              </a:rPr>
              <a:t/>
            </a:r>
            <a:br>
              <a:rPr lang="en-US" sz="1800" b="0" dirty="0" smtClean="0">
                <a:solidFill>
                  <a:srgbClr val="FF33CC"/>
                </a:solidFill>
              </a:rPr>
            </a:br>
            <a:r>
              <a:rPr lang="en-US" sz="1800" b="0" dirty="0" smtClean="0"/>
              <a:t>Daniel King – Old Dog Consulting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0" dirty="0" smtClean="0">
                <a:solidFill>
                  <a:srgbClr val="FF0000"/>
                </a:solidFill>
                <a:hlinkClick r:id="rId5"/>
              </a:rPr>
              <a:t> daniel@olddog.co.uk</a:t>
            </a:r>
            <a:endParaRPr lang="en-US" sz="1800" dirty="0" smtClean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422400" y="5943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4DAE-91D4-4D5E-9931-CA28238CC5ED}" type="slidenum">
              <a:rPr lang="en-US"/>
              <a:pPr/>
              <a:t>2</a:t>
            </a:fld>
            <a:endParaRPr lang="en-US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0413" y="135990"/>
            <a:ext cx="8418512" cy="9604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Problem Space – IP RAN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914400"/>
            <a:ext cx="8528050" cy="4591050"/>
          </a:xfrm>
        </p:spPr>
        <p:txBody>
          <a:bodyPr/>
          <a:lstStyle/>
          <a:p>
            <a:pPr marL="495268" indent="-380976"/>
            <a:r>
              <a:rPr lang="en-GB" sz="2000" dirty="0" smtClean="0"/>
              <a:t>The IP </a:t>
            </a:r>
            <a:r>
              <a:rPr lang="en-GB" sz="2000" dirty="0"/>
              <a:t>RAN </a:t>
            </a:r>
            <a:r>
              <a:rPr lang="en-GB" sz="2000" dirty="0" smtClean="0"/>
              <a:t>provides connectivity for IP-based </a:t>
            </a:r>
            <a:r>
              <a:rPr lang="en-GB" sz="2000" dirty="0"/>
              <a:t>mobile </a:t>
            </a:r>
            <a:r>
              <a:rPr lang="en-GB" sz="2000" dirty="0" smtClean="0"/>
              <a:t>broadband (MBB) from LTE </a:t>
            </a:r>
            <a:r>
              <a:rPr lang="en-GB" sz="2000" dirty="0"/>
              <a:t>and 4G base </a:t>
            </a:r>
            <a:r>
              <a:rPr lang="en-GB" sz="2000" dirty="0" smtClean="0"/>
              <a:t>stations.</a:t>
            </a:r>
          </a:p>
          <a:p>
            <a:pPr marL="895318" lvl="1" indent="-380976"/>
            <a:r>
              <a:rPr lang="en-GB" sz="1800" dirty="0" smtClean="0"/>
              <a:t>Traditionally high-speed mobile connections have been copper and MLPPP, then IP (PWE and MPLS). </a:t>
            </a:r>
            <a:endParaRPr lang="en-US" sz="1800" dirty="0" smtClean="0"/>
          </a:p>
          <a:p>
            <a:pPr marL="495268" indent="-380976"/>
            <a:r>
              <a:rPr lang="en-US" sz="2000" dirty="0" smtClean="0"/>
              <a:t>Ratio of MBB subscribers to total mobile subscribers is expected to grow from 15% in 2011 to nearly 40% in 2016.</a:t>
            </a:r>
          </a:p>
          <a:p>
            <a:pPr marL="895318" lvl="1" indent="-380976"/>
            <a:r>
              <a:rPr lang="en-US" sz="1800" dirty="0" smtClean="0"/>
              <a:t>However, it is important to maintain traffic classes and QoS. </a:t>
            </a:r>
          </a:p>
          <a:p>
            <a:pPr marL="495268" indent="-380976"/>
            <a:r>
              <a:rPr lang="en-US" sz="2000" dirty="0" smtClean="0"/>
              <a:t>MBB market is forecast to grow to $1 trillion by 2016, with the bulk of the growth coming from mobile broadband services.</a:t>
            </a:r>
          </a:p>
          <a:p>
            <a:pPr marL="895318" lvl="1" indent="-380976"/>
            <a:r>
              <a:rPr lang="en-US" sz="1800" dirty="0" smtClean="0"/>
              <a:t>China is leading the World in MBB services. </a:t>
            </a:r>
          </a:p>
          <a:p>
            <a:pPr marL="895318" lvl="1" indent="-380976"/>
            <a:r>
              <a:rPr lang="en-GB" sz="1800" dirty="0" smtClean="0"/>
              <a:t>At the end of 2012 China Mobile 25</a:t>
            </a:r>
            <a:r>
              <a:rPr lang="en-GB" sz="1800" baseline="30000" dirty="0" smtClean="0"/>
              <a:t>(1)</a:t>
            </a:r>
            <a:r>
              <a:rPr lang="en-GB" sz="1800" dirty="0" smtClean="0"/>
              <a:t> had deployed more </a:t>
            </a:r>
            <a:r>
              <a:rPr lang="en-GB" sz="1800" dirty="0"/>
              <a:t>than </a:t>
            </a:r>
            <a:r>
              <a:rPr lang="en-GB" sz="1800" dirty="0" smtClean="0"/>
              <a:t>500,000 nodes to support MBB services. </a:t>
            </a:r>
            <a:endParaRPr lang="en-US" sz="18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7200" y="5791200"/>
            <a:ext cx="34387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dirty="0" smtClean="0">
                <a:latin typeface="+mj-lt"/>
              </a:rPr>
              <a:t>1. PTN Market Research 2013 Frost &amp; Sullivan </a:t>
            </a:r>
            <a:endParaRPr lang="en-GB" sz="1200" b="0" dirty="0">
              <a:latin typeface="+mj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4DAE-91D4-4D5E-9931-CA28238CC5ED}" type="slidenum">
              <a:rPr lang="en-US"/>
              <a:pPr/>
              <a:t>3</a:t>
            </a:fld>
            <a:endParaRPr lang="en-US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182562"/>
            <a:ext cx="8418512" cy="9604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Requirements for 4G and LTE - IP RAN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92100" y="971550"/>
            <a:ext cx="852805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95268" indent="-380976"/>
            <a:r>
              <a:rPr lang="en-GB" sz="2000" kern="0" dirty="0" smtClean="0"/>
              <a:t>Service requirements</a:t>
            </a:r>
          </a:p>
          <a:p>
            <a:pPr marL="895318" lvl="1" indent="-380976"/>
            <a:r>
              <a:rPr lang="en-GB" sz="1800" kern="0" dirty="0" smtClean="0"/>
              <a:t>Service </a:t>
            </a:r>
            <a:r>
              <a:rPr lang="en-GB" sz="1800" kern="0" dirty="0"/>
              <a:t>delivery </a:t>
            </a:r>
            <a:r>
              <a:rPr lang="en-GB" sz="1800" kern="0" dirty="0" smtClean="0"/>
              <a:t>across a variety of access speeds (3G, 4G/LTE and and Wifi)</a:t>
            </a:r>
          </a:p>
          <a:p>
            <a:pPr marL="895318" lvl="1" indent="-380976"/>
            <a:r>
              <a:rPr lang="en-GB" sz="1800" kern="0" dirty="0" smtClean="0"/>
              <a:t>Rapid deployment of services</a:t>
            </a:r>
            <a:endParaRPr lang="en-GB" sz="1800" kern="0" dirty="0"/>
          </a:p>
          <a:p>
            <a:pPr marL="895318" lvl="1" indent="-380976"/>
            <a:r>
              <a:rPr lang="en-GB" sz="1800" kern="0" dirty="0" smtClean="0"/>
              <a:t>Current LTE services exceed 20, and can be as fast as 100Mbps</a:t>
            </a:r>
          </a:p>
          <a:p>
            <a:pPr marL="895318" lvl="1" indent="-380976"/>
            <a:r>
              <a:rPr lang="en-GB" sz="1800" kern="0" dirty="0" smtClean="0"/>
              <a:t>Cell-site capacity of multiple </a:t>
            </a:r>
            <a:r>
              <a:rPr lang="en-GB" sz="1800" kern="0" dirty="0" err="1" smtClean="0"/>
              <a:t>Gbps</a:t>
            </a:r>
            <a:endParaRPr lang="en-GB" sz="1800" kern="0" dirty="0" smtClean="0"/>
          </a:p>
          <a:p>
            <a:pPr marL="495268" indent="-380976"/>
            <a:r>
              <a:rPr lang="en-GB" sz="2000" kern="0" dirty="0" smtClean="0"/>
              <a:t>Technical requirements for MBB deployment and operation, include:</a:t>
            </a:r>
          </a:p>
          <a:p>
            <a:pPr marL="895318" lvl="1" indent="-380976"/>
            <a:r>
              <a:rPr lang="en-GB" sz="1800" kern="0" dirty="0" smtClean="0"/>
              <a:t>Effective </a:t>
            </a:r>
            <a:r>
              <a:rPr lang="en-GB" sz="1800" kern="0" dirty="0"/>
              <a:t>management of large AS </a:t>
            </a:r>
            <a:r>
              <a:rPr lang="en-GB" sz="1800" kern="0" dirty="0" smtClean="0"/>
              <a:t>topologies	</a:t>
            </a:r>
            <a:endParaRPr lang="en-GB" sz="1800" kern="0" dirty="0"/>
          </a:p>
          <a:p>
            <a:pPr marL="895318" lvl="1" indent="-380976"/>
            <a:r>
              <a:rPr lang="en-GB" sz="1800" kern="0" dirty="0"/>
              <a:t>Reduce internal AS convergence </a:t>
            </a:r>
            <a:r>
              <a:rPr lang="en-GB" sz="1800" kern="0" dirty="0" smtClean="0"/>
              <a:t>times</a:t>
            </a:r>
          </a:p>
          <a:p>
            <a:pPr marL="895318" lvl="1" indent="-380976"/>
            <a:r>
              <a:rPr lang="en-GB" sz="1800" kern="0" dirty="0" smtClean="0"/>
              <a:t>Scalability of the network</a:t>
            </a:r>
            <a:endParaRPr lang="en-GB" sz="1800" kern="0" dirty="0"/>
          </a:p>
          <a:p>
            <a:pPr marL="895318" lvl="1" indent="-380976"/>
            <a:r>
              <a:rPr lang="en-GB" sz="1800" kern="0" dirty="0" smtClean="0"/>
              <a:t>Carrier </a:t>
            </a:r>
            <a:r>
              <a:rPr lang="en-GB" sz="1800" kern="0" dirty="0"/>
              <a:t>grade availability and reliability</a:t>
            </a:r>
          </a:p>
          <a:p>
            <a:pPr marL="895318" lvl="1" indent="-380976"/>
            <a:r>
              <a:rPr lang="en-GB" sz="1800" kern="0" dirty="0" smtClean="0"/>
              <a:t>Quality </a:t>
            </a:r>
            <a:r>
              <a:rPr lang="en-GB" sz="1800" kern="0" dirty="0"/>
              <a:t>of Service (QoS) and Quality of Experience </a:t>
            </a:r>
            <a:r>
              <a:rPr lang="en-GB" sz="1800" kern="0" dirty="0" smtClean="0"/>
              <a:t>(QoE)</a:t>
            </a:r>
            <a:endParaRPr lang="en-GB" sz="1800" kern="0" dirty="0"/>
          </a:p>
          <a:p>
            <a:pPr marL="895318" lvl="1" indent="-380976"/>
            <a:r>
              <a:rPr lang="en-GB" sz="1800" kern="0" dirty="0"/>
              <a:t>Network </a:t>
            </a:r>
            <a:r>
              <a:rPr lang="en-GB" sz="1800" kern="0" dirty="0" smtClean="0"/>
              <a:t>Virtualization and abstraction</a:t>
            </a:r>
            <a:endParaRPr lang="en-GB" sz="1800" kern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4DAE-91D4-4D5E-9931-CA28238CC5ED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9712"/>
            <a:ext cx="8418512" cy="9604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IP RAN Enabling Technologies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47750"/>
            <a:ext cx="8528050" cy="4591050"/>
          </a:xfrm>
        </p:spPr>
        <p:txBody>
          <a:bodyPr/>
          <a:lstStyle/>
          <a:p>
            <a:pPr marL="495268" indent="-380976"/>
            <a:r>
              <a:rPr lang="en-US" sz="1800" dirty="0" smtClean="0"/>
              <a:t>Software Defined and Flexible Networks</a:t>
            </a:r>
          </a:p>
          <a:p>
            <a:pPr marL="895318" lvl="1" indent="-380976"/>
            <a:r>
              <a:rPr lang="en-GB" sz="1400" dirty="0" smtClean="0"/>
              <a:t>Automated service planning, with “plug and play”</a:t>
            </a:r>
          </a:p>
          <a:p>
            <a:pPr marL="895318" lvl="1" indent="-380976"/>
            <a:r>
              <a:rPr lang="en-US" altLang="zh-CN" sz="1400" dirty="0"/>
              <a:t>Fast Troubleshooting and Problem Resolution</a:t>
            </a:r>
          </a:p>
          <a:p>
            <a:pPr marL="895318" lvl="1" indent="-380976"/>
            <a:r>
              <a:rPr lang="en-US" altLang="zh-CN" sz="1400" dirty="0"/>
              <a:t>Dynamic Deployment Protocols and Rapid Services Launch</a:t>
            </a:r>
          </a:p>
          <a:p>
            <a:pPr marL="1295368" lvl="2" indent="-380976"/>
            <a:r>
              <a:rPr lang="en-GB" sz="1200" dirty="0" smtClean="0"/>
              <a:t>Separate and abstract elements within the network, using both centralized and distributed control planes</a:t>
            </a:r>
          </a:p>
          <a:p>
            <a:pPr marL="895318" lvl="1" indent="-380976"/>
            <a:r>
              <a:rPr lang="en-US" sz="1400" dirty="0" smtClean="0"/>
              <a:t>Make </a:t>
            </a:r>
            <a:r>
              <a:rPr lang="en-US" sz="1400" dirty="0"/>
              <a:t>the Network programmable</a:t>
            </a:r>
          </a:p>
          <a:p>
            <a:pPr marL="1295317" lvl="2" indent="-380976">
              <a:buClrTx/>
            </a:pPr>
            <a:r>
              <a:rPr lang="en-GB" sz="1200" dirty="0" smtClean="0"/>
              <a:t>Automated service deployment and operation</a:t>
            </a:r>
            <a:endParaRPr lang="en-GB" sz="1200" dirty="0"/>
          </a:p>
          <a:p>
            <a:pPr marL="1295317" lvl="2" indent="-380976">
              <a:buClrTx/>
            </a:pPr>
            <a:r>
              <a:rPr lang="en-GB" sz="1200" dirty="0" smtClean="0"/>
              <a:t>Scalable and predictable policy enforcement</a:t>
            </a:r>
            <a:endParaRPr lang="en-US" sz="1200" dirty="0" smtClean="0"/>
          </a:p>
          <a:p>
            <a:pPr marL="495268" lvl="1" indent="-380976">
              <a:buClr>
                <a:schemeClr val="tx1"/>
              </a:buClr>
            </a:pPr>
            <a:r>
              <a:rPr lang="en-US" sz="1800" dirty="0">
                <a:ea typeface="ＭＳ Ｐゴシック" pitchFamily="34" charset="-128"/>
              </a:rPr>
              <a:t>Application-based Network Operations (ABNO) architecture. </a:t>
            </a:r>
          </a:p>
          <a:p>
            <a:pPr marL="895318" lvl="1" indent="-380976"/>
            <a:r>
              <a:rPr lang="en-US" sz="1400" dirty="0"/>
              <a:t>Centralized control of network services</a:t>
            </a:r>
          </a:p>
          <a:p>
            <a:pPr marL="895318" lvl="1" indent="-380976"/>
            <a:r>
              <a:rPr lang="en-US" sz="1400" dirty="0"/>
              <a:t>ABNO provides the mechanisms to request and setup new services, using well-defined standards based path computation, provisioning and reservation protocols and </a:t>
            </a:r>
            <a:r>
              <a:rPr lang="en-US" sz="1400" dirty="0" smtClean="0"/>
              <a:t>procedures</a:t>
            </a:r>
            <a:endParaRPr lang="en-US" sz="1400" dirty="0"/>
          </a:p>
          <a:p>
            <a:pPr marL="495268" indent="-380976"/>
            <a:r>
              <a:rPr lang="en-US" sz="1800" dirty="0"/>
              <a:t>Topology-Transparent Zone (TTZ)</a:t>
            </a:r>
          </a:p>
          <a:p>
            <a:pPr marL="895318" lvl="1" indent="-380976"/>
            <a:r>
              <a:rPr lang="en-US" sz="1400" dirty="0"/>
              <a:t>Deployed for network virtualization, resolving internal AS scalability and convergence</a:t>
            </a:r>
          </a:p>
          <a:p>
            <a:pPr marL="495268" indent="-380976"/>
            <a:r>
              <a:rPr lang="en-US" sz="1800" dirty="0"/>
              <a:t>Enhanced MPLS Procedures and Protocol extensions.</a:t>
            </a:r>
          </a:p>
          <a:p>
            <a:pPr marL="895318" lvl="1" indent="-380976"/>
            <a:r>
              <a:rPr lang="en-US" sz="1400" dirty="0" smtClean="0"/>
              <a:t>Multi-topology</a:t>
            </a:r>
            <a:endParaRPr lang="en-US" sz="1400" dirty="0"/>
          </a:p>
          <a:p>
            <a:pPr marL="895318" lvl="1" indent="-380976"/>
            <a:r>
              <a:rPr lang="en-US" sz="1400" dirty="0"/>
              <a:t>Support separation of traffic across low latency (for mobile voice) and high capacity (for mobile data) links</a:t>
            </a:r>
          </a:p>
          <a:p>
            <a:pPr marL="495268" indent="-380976"/>
            <a:endParaRPr lang="en-US" sz="18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 descr="10%"/>
          <p:cNvSpPr>
            <a:spLocks noChangeArrowheads="1"/>
          </p:cNvSpPr>
          <p:nvPr/>
        </p:nvSpPr>
        <p:spPr bwMode="auto">
          <a:xfrm>
            <a:off x="595930" y="1178559"/>
            <a:ext cx="7989397" cy="5008709"/>
          </a:xfrm>
          <a:prstGeom prst="rect">
            <a:avLst/>
          </a:prstGeom>
          <a:pattFill prst="pct10">
            <a:fgClr>
              <a:srgbClr val="B2B2B2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zh-CN" altLang="en-US" sz="1800" b="0" kern="0">
              <a:solidFill>
                <a:sysClr val="windowText" lastClr="000000"/>
              </a:solidFill>
              <a:latin typeface="FrutigerNext LT Regular"/>
              <a:ea typeface="宋体" pitchFamily="2" charset="-122"/>
            </a:endParaRPr>
          </a:p>
        </p:txBody>
      </p:sp>
      <p:grpSp>
        <p:nvGrpSpPr>
          <p:cNvPr id="2" name="组合 274"/>
          <p:cNvGrpSpPr/>
          <p:nvPr/>
        </p:nvGrpSpPr>
        <p:grpSpPr>
          <a:xfrm>
            <a:off x="3929355" y="2576613"/>
            <a:ext cx="5214645" cy="1398443"/>
            <a:chOff x="5280810" y="2682945"/>
            <a:chExt cx="6954670" cy="1398767"/>
          </a:xfrm>
        </p:grpSpPr>
        <p:grpSp>
          <p:nvGrpSpPr>
            <p:cNvPr id="3" name="组合 223"/>
            <p:cNvGrpSpPr/>
            <p:nvPr/>
          </p:nvGrpSpPr>
          <p:grpSpPr>
            <a:xfrm>
              <a:off x="5318446" y="3042997"/>
              <a:ext cx="2212665" cy="1038706"/>
              <a:chOff x="5168900" y="1919408"/>
              <a:chExt cx="4048006" cy="1349132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5168900" y="1919408"/>
                <a:ext cx="3060526" cy="1349132"/>
                <a:chOff x="431" y="618"/>
                <a:chExt cx="3396" cy="981"/>
              </a:xfrm>
            </p:grpSpPr>
            <p:sp>
              <p:nvSpPr>
                <p:cNvPr id="193" name="AutoShape 4"/>
                <p:cNvSpPr>
                  <a:spLocks noChangeArrowheads="1"/>
                </p:cNvSpPr>
                <p:nvPr/>
              </p:nvSpPr>
              <p:spPr bwMode="auto">
                <a:xfrm>
                  <a:off x="476" y="663"/>
                  <a:ext cx="3351" cy="936"/>
                </a:xfrm>
                <a:prstGeom prst="roundRect">
                  <a:avLst>
                    <a:gd name="adj" fmla="val 4801"/>
                  </a:avLst>
                </a:prstGeom>
                <a:gradFill rotWithShape="1">
                  <a:gsLst>
                    <a:gs pos="0">
                      <a:srgbClr val="67ACCB"/>
                    </a:gs>
                    <a:gs pos="100000">
                      <a:srgbClr val="80D5F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194" name="AutoShape 5" descr="10%"/>
                <p:cNvSpPr>
                  <a:spLocks noChangeArrowheads="1"/>
                </p:cNvSpPr>
                <p:nvPr/>
              </p:nvSpPr>
              <p:spPr bwMode="auto">
                <a:xfrm rot="5612519">
                  <a:off x="431" y="618"/>
                  <a:ext cx="227" cy="227"/>
                </a:xfrm>
                <a:prstGeom prst="rtTriangle">
                  <a:avLst/>
                </a:prstGeom>
                <a:pattFill prst="pct10">
                  <a:fgClr>
                    <a:srgbClr val="B2B2B2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91" name="Rectangle 14"/>
              <p:cNvSpPr>
                <a:spLocks noChangeArrowheads="1"/>
              </p:cNvSpPr>
              <p:nvPr/>
            </p:nvSpPr>
            <p:spPr bwMode="auto">
              <a:xfrm>
                <a:off x="5312729" y="2043124"/>
                <a:ext cx="3904177" cy="3598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Planning IP</a:t>
                </a:r>
                <a:r>
                  <a:rPr lang="zh-CN" altLang="en-US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 </a:t>
                </a: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Address</a:t>
                </a:r>
                <a:endParaRPr lang="zh-CN" altLang="en-US" sz="1200" b="0" kern="0" dirty="0">
                  <a:solidFill>
                    <a:srgbClr val="99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  <p:sp>
            <p:nvSpPr>
              <p:cNvPr id="192" name="Line 15"/>
              <p:cNvSpPr>
                <a:spLocks noChangeShapeType="1"/>
              </p:cNvSpPr>
              <p:nvPr/>
            </p:nvSpPr>
            <p:spPr bwMode="auto">
              <a:xfrm>
                <a:off x="5389055" y="2355971"/>
                <a:ext cx="251936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600" b="0" kern="0">
                  <a:solidFill>
                    <a:sysClr val="windowText" lastClr="00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</p:grpSp>
        <p:grpSp>
          <p:nvGrpSpPr>
            <p:cNvPr id="5" name="组合 229"/>
            <p:cNvGrpSpPr/>
            <p:nvPr/>
          </p:nvGrpSpPr>
          <p:grpSpPr>
            <a:xfrm>
              <a:off x="7054321" y="3023947"/>
              <a:ext cx="2052804" cy="1057765"/>
              <a:chOff x="5337496" y="3310058"/>
              <a:chExt cx="3963944" cy="1585913"/>
            </a:xfrm>
          </p:grpSpPr>
          <p:grpSp>
            <p:nvGrpSpPr>
              <p:cNvPr id="6" name="Group 7"/>
              <p:cNvGrpSpPr>
                <a:grpSpLocks/>
              </p:cNvGrpSpPr>
              <p:nvPr/>
            </p:nvGrpSpPr>
            <p:grpSpPr bwMode="auto">
              <a:xfrm>
                <a:off x="5337496" y="3310058"/>
                <a:ext cx="3168650" cy="1585913"/>
                <a:chOff x="431" y="618"/>
                <a:chExt cx="1814" cy="999"/>
              </a:xfrm>
            </p:grpSpPr>
            <p:sp>
              <p:nvSpPr>
                <p:cNvPr id="188" name="AutoShape 8"/>
                <p:cNvSpPr>
                  <a:spLocks noChangeArrowheads="1"/>
                </p:cNvSpPr>
                <p:nvPr/>
              </p:nvSpPr>
              <p:spPr bwMode="auto">
                <a:xfrm>
                  <a:off x="476" y="663"/>
                  <a:ext cx="1769" cy="954"/>
                </a:xfrm>
                <a:prstGeom prst="roundRect">
                  <a:avLst>
                    <a:gd name="adj" fmla="val 4801"/>
                  </a:avLst>
                </a:prstGeom>
                <a:gradFill rotWithShape="1">
                  <a:gsLst>
                    <a:gs pos="0">
                      <a:srgbClr val="B3CE32"/>
                    </a:gs>
                    <a:gs pos="100000">
                      <a:srgbClr val="DDEA3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zh-CN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189" name="AutoShape 9" descr="10%"/>
                <p:cNvSpPr>
                  <a:spLocks noChangeArrowheads="1"/>
                </p:cNvSpPr>
                <p:nvPr/>
              </p:nvSpPr>
              <p:spPr bwMode="auto">
                <a:xfrm rot="5612519">
                  <a:off x="431" y="618"/>
                  <a:ext cx="227" cy="227"/>
                </a:xfrm>
                <a:prstGeom prst="rtTriangle">
                  <a:avLst/>
                </a:prstGeom>
                <a:pattFill prst="pct10">
                  <a:fgClr>
                    <a:srgbClr val="B2B2B2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86" name="Line 26"/>
              <p:cNvSpPr>
                <a:spLocks noChangeShapeType="1"/>
              </p:cNvSpPr>
              <p:nvPr/>
            </p:nvSpPr>
            <p:spPr bwMode="auto">
              <a:xfrm>
                <a:off x="5623812" y="3826020"/>
                <a:ext cx="2519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600" b="0" kern="0">
                  <a:solidFill>
                    <a:sysClr val="windowText" lastClr="00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  <p:sp>
            <p:nvSpPr>
              <p:cNvPr id="187" name="Rectangle 27"/>
              <p:cNvSpPr>
                <a:spLocks noChangeArrowheads="1"/>
              </p:cNvSpPr>
              <p:nvPr/>
            </p:nvSpPr>
            <p:spPr bwMode="auto">
              <a:xfrm>
                <a:off x="5614086" y="3492582"/>
                <a:ext cx="3687354" cy="415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Dividing IGP Area</a:t>
                </a:r>
              </a:p>
            </p:txBody>
          </p:sp>
        </p:grpSp>
        <p:grpSp>
          <p:nvGrpSpPr>
            <p:cNvPr id="7" name="组合 235"/>
            <p:cNvGrpSpPr/>
            <p:nvPr/>
          </p:nvGrpSpPr>
          <p:grpSpPr>
            <a:xfrm>
              <a:off x="8720168" y="3024646"/>
              <a:ext cx="3515312" cy="1056706"/>
              <a:chOff x="8360096" y="1829203"/>
              <a:chExt cx="4911278" cy="1584325"/>
            </a:xfrm>
          </p:grpSpPr>
          <p:grpSp>
            <p:nvGrpSpPr>
              <p:cNvPr id="8" name="Group 10"/>
              <p:cNvGrpSpPr>
                <a:grpSpLocks/>
              </p:cNvGrpSpPr>
              <p:nvPr/>
            </p:nvGrpSpPr>
            <p:grpSpPr bwMode="auto">
              <a:xfrm>
                <a:off x="8360096" y="1829203"/>
                <a:ext cx="3678708" cy="1584325"/>
                <a:chOff x="431" y="618"/>
                <a:chExt cx="2106" cy="998"/>
              </a:xfrm>
            </p:grpSpPr>
            <p:sp>
              <p:nvSpPr>
                <p:cNvPr id="183" name="AutoShape 11"/>
                <p:cNvSpPr>
                  <a:spLocks noChangeArrowheads="1"/>
                </p:cNvSpPr>
                <p:nvPr/>
              </p:nvSpPr>
              <p:spPr bwMode="auto">
                <a:xfrm>
                  <a:off x="476" y="663"/>
                  <a:ext cx="2061" cy="953"/>
                </a:xfrm>
                <a:prstGeom prst="roundRect">
                  <a:avLst>
                    <a:gd name="adj" fmla="val 4801"/>
                  </a:avLst>
                </a:prstGeom>
                <a:gradFill rotWithShape="1">
                  <a:gsLst>
                    <a:gs pos="0">
                      <a:srgbClr val="DD801E"/>
                    </a:gs>
                    <a:gs pos="100000">
                      <a:srgbClr val="E89C25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184" name="AutoShape 12" descr="10%"/>
                <p:cNvSpPr>
                  <a:spLocks noChangeArrowheads="1"/>
                </p:cNvSpPr>
                <p:nvPr/>
              </p:nvSpPr>
              <p:spPr bwMode="auto">
                <a:xfrm rot="5612519">
                  <a:off x="431" y="618"/>
                  <a:ext cx="227" cy="227"/>
                </a:xfrm>
                <a:prstGeom prst="rtTriangle">
                  <a:avLst/>
                </a:prstGeom>
                <a:pattFill prst="pct10">
                  <a:fgClr>
                    <a:srgbClr val="B2B2B2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9" name="Group 29"/>
              <p:cNvGrpSpPr>
                <a:grpSpLocks/>
              </p:cNvGrpSpPr>
              <p:nvPr/>
            </p:nvGrpSpPr>
            <p:grpSpPr bwMode="auto">
              <a:xfrm>
                <a:off x="8539484" y="2332440"/>
                <a:ext cx="3460749" cy="9525"/>
                <a:chOff x="542" y="969"/>
                <a:chExt cx="2180" cy="6"/>
              </a:xfrm>
            </p:grpSpPr>
            <p:sp>
              <p:nvSpPr>
                <p:cNvPr id="181" name="Line 30"/>
                <p:cNvSpPr>
                  <a:spLocks noChangeShapeType="1"/>
                </p:cNvSpPr>
                <p:nvPr/>
              </p:nvSpPr>
              <p:spPr bwMode="auto">
                <a:xfrm>
                  <a:off x="565" y="975"/>
                  <a:ext cx="1587" cy="0"/>
                </a:xfrm>
                <a:prstGeom prst="line">
                  <a:avLst/>
                </a:prstGeom>
                <a:noFill/>
                <a:ln w="6350">
                  <a:solidFill>
                    <a:srgbClr val="A7A7A7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182" name="Line 31"/>
                <p:cNvSpPr>
                  <a:spLocks noChangeShapeType="1"/>
                </p:cNvSpPr>
                <p:nvPr/>
              </p:nvSpPr>
              <p:spPr bwMode="auto">
                <a:xfrm>
                  <a:off x="542" y="969"/>
                  <a:ext cx="21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80" name="Rectangle 32"/>
              <p:cNvSpPr>
                <a:spLocks noChangeArrowheads="1"/>
              </p:cNvSpPr>
              <p:nvPr/>
            </p:nvSpPr>
            <p:spPr bwMode="auto">
              <a:xfrm>
                <a:off x="8521648" y="1972045"/>
                <a:ext cx="4749726" cy="415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Planning CSG&amp;AGG ring relations</a:t>
                </a:r>
              </a:p>
            </p:txBody>
          </p:sp>
        </p:grpSp>
        <p:sp>
          <p:nvSpPr>
            <p:cNvPr id="177" name="Text Box 189"/>
            <p:cNvSpPr txBox="1">
              <a:spLocks noChangeArrowheads="1"/>
            </p:cNvSpPr>
            <p:nvPr/>
          </p:nvSpPr>
          <p:spPr bwMode="auto">
            <a:xfrm>
              <a:off x="5280810" y="2682945"/>
              <a:ext cx="6177828" cy="468000"/>
            </a:xfrm>
            <a:prstGeom prst="round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wrap="square" lIns="16846" tIns="8423" rIns="16846" bIns="8423" anchor="ctr" anchorCtr="1">
              <a:noAutofit/>
            </a:bodyPr>
            <a:lstStyle>
              <a:defPPr>
                <a:defRPr lang="zh-CN"/>
              </a:defPPr>
              <a:lvl1pPr algn="ctr" defTabSz="440828" eaLnBrk="0" hangingPunct="0">
                <a:buSzPct val="60000"/>
                <a:defRPr b="1">
                  <a:solidFill>
                    <a:srgbClr val="FFFFFF"/>
                  </a:solidFill>
                  <a:latin typeface="FrutigerNext LT Medium" pitchFamily="34" charset="0"/>
                  <a:ea typeface="微软雅黑" pitchFamily="34" charset="-122"/>
                  <a:cs typeface="Arial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zh-CN" sz="1800" kern="0" dirty="0" smtClean="0">
                  <a:solidFill>
                    <a:srgbClr val="002060"/>
                  </a:solidFill>
                  <a:latin typeface="FrutigerNext LT Regular"/>
                </a:rPr>
                <a:t>SDN-based Mobile Backhaul</a:t>
              </a:r>
              <a:r>
                <a:rPr lang="zh-CN" altLang="en-US" sz="1800" kern="0" dirty="0" smtClean="0">
                  <a:solidFill>
                    <a:srgbClr val="002060"/>
                  </a:solidFill>
                  <a:latin typeface="FrutigerNext LT Regular"/>
                </a:rPr>
                <a:t>：</a:t>
              </a:r>
              <a:r>
                <a:rPr lang="en-US" altLang="zh-CN" sz="1800" kern="0" dirty="0" smtClean="0">
                  <a:solidFill>
                    <a:srgbClr val="002060"/>
                  </a:solidFill>
                  <a:latin typeface="FrutigerNext LT Regular"/>
                </a:rPr>
                <a:t>Free Services Planning</a:t>
              </a:r>
            </a:p>
          </p:txBody>
        </p:sp>
      </p:grpSp>
      <p:sp>
        <p:nvSpPr>
          <p:cNvPr id="195" name="AutoShape 53"/>
          <p:cNvSpPr>
            <a:spLocks noChangeArrowheads="1"/>
          </p:cNvSpPr>
          <p:nvPr/>
        </p:nvSpPr>
        <p:spPr bwMode="ltGray">
          <a:xfrm rot="5400000">
            <a:off x="-233864" y="2016889"/>
            <a:ext cx="4574614" cy="3281754"/>
          </a:xfrm>
          <a:custGeom>
            <a:avLst/>
            <a:gdLst>
              <a:gd name="G0" fmla="+- 10601 0 0"/>
              <a:gd name="G1" fmla="+- 11774873 0 0"/>
              <a:gd name="G2" fmla="+- 0 0 11774873"/>
              <a:gd name="T0" fmla="*/ 0 256 1"/>
              <a:gd name="T1" fmla="*/ 180 256 1"/>
              <a:gd name="G3" fmla="+- 11774873 T0 T1"/>
              <a:gd name="T2" fmla="*/ 0 256 1"/>
              <a:gd name="T3" fmla="*/ 90 256 1"/>
              <a:gd name="G4" fmla="+- 11774873 T2 T3"/>
              <a:gd name="G5" fmla="*/ G4 2 1"/>
              <a:gd name="T4" fmla="*/ 90 256 1"/>
              <a:gd name="T5" fmla="*/ 0 256 1"/>
              <a:gd name="G6" fmla="+- 11774873 T4 T5"/>
              <a:gd name="G7" fmla="*/ G6 2 1"/>
              <a:gd name="G8" fmla="abs 11774873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601"/>
              <a:gd name="G18" fmla="*/ 10601 1 2"/>
              <a:gd name="G19" fmla="+- G18 5400 0"/>
              <a:gd name="G20" fmla="cos G19 11774873"/>
              <a:gd name="G21" fmla="sin G19 11774873"/>
              <a:gd name="G22" fmla="+- G20 10800 0"/>
              <a:gd name="G23" fmla="+- G21 10800 0"/>
              <a:gd name="G24" fmla="+- 10800 0 G20"/>
              <a:gd name="G25" fmla="+- 10601 10800 0"/>
              <a:gd name="G26" fmla="?: G9 G17 G25"/>
              <a:gd name="G27" fmla="?: G9 0 21600"/>
              <a:gd name="G28" fmla="cos 10800 11774873"/>
              <a:gd name="G29" fmla="sin 10800 11774873"/>
              <a:gd name="G30" fmla="sin 10601 11774873"/>
              <a:gd name="G31" fmla="+- G28 10800 0"/>
              <a:gd name="G32" fmla="+- G29 10800 0"/>
              <a:gd name="G33" fmla="+- G30 10800 0"/>
              <a:gd name="G34" fmla="?: G4 0 G31"/>
              <a:gd name="G35" fmla="?: 11774873 G34 0"/>
              <a:gd name="G36" fmla="?: G6 G35 G31"/>
              <a:gd name="G37" fmla="+- 21600 0 G36"/>
              <a:gd name="G38" fmla="?: G4 0 G33"/>
              <a:gd name="G39" fmla="?: 11774873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99 w 21600"/>
              <a:gd name="T15" fmla="*/ 10861 h 21600"/>
              <a:gd name="T16" fmla="*/ 10800 w 21600"/>
              <a:gd name="T17" fmla="*/ 199 h 21600"/>
              <a:gd name="T18" fmla="*/ 21501 w 21600"/>
              <a:gd name="T19" fmla="*/ 1086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99" y="10861"/>
                </a:moveTo>
                <a:cubicBezTo>
                  <a:pt x="199" y="10840"/>
                  <a:pt x="199" y="10820"/>
                  <a:pt x="199" y="10800"/>
                </a:cubicBezTo>
                <a:cubicBezTo>
                  <a:pt x="199" y="4945"/>
                  <a:pt x="4945" y="199"/>
                  <a:pt x="10800" y="199"/>
                </a:cubicBezTo>
                <a:cubicBezTo>
                  <a:pt x="16654" y="199"/>
                  <a:pt x="21401" y="4945"/>
                  <a:pt x="21401" y="10800"/>
                </a:cubicBezTo>
                <a:cubicBezTo>
                  <a:pt x="21401" y="10820"/>
                  <a:pt x="21400" y="10840"/>
                  <a:pt x="21400" y="10861"/>
                </a:cubicBezTo>
                <a:lnTo>
                  <a:pt x="21599" y="10862"/>
                </a:lnTo>
                <a:cubicBezTo>
                  <a:pt x="21599" y="10841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1"/>
                  <a:pt x="0" y="10862"/>
                </a:cubicBezTo>
                <a:close/>
              </a:path>
            </a:pathLst>
          </a:custGeom>
          <a:solidFill>
            <a:srgbClr val="DDDDD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>
              <a:buClr>
                <a:srgbClr val="CC9900"/>
              </a:buClr>
              <a:buFont typeface="Wingdings" pitchFamily="2" charset="2"/>
              <a:buNone/>
            </a:pPr>
            <a:endParaRPr lang="en-US" sz="1800">
              <a:solidFill>
                <a:srgbClr val="000000"/>
              </a:solidFill>
              <a:latin typeface="FrutigerNext LT Regular"/>
              <a:ea typeface="宋体" pitchFamily="2" charset="-122"/>
              <a:cs typeface="Arial" pitchFamily="34" charset="0"/>
            </a:endParaRPr>
          </a:p>
        </p:txBody>
      </p:sp>
      <p:sp>
        <p:nvSpPr>
          <p:cNvPr id="196" name="AutoShape 54"/>
          <p:cNvSpPr>
            <a:spLocks noChangeArrowheads="1"/>
          </p:cNvSpPr>
          <p:nvPr/>
        </p:nvSpPr>
        <p:spPr bwMode="blackGray">
          <a:xfrm rot="5400000" flipH="1">
            <a:off x="-14613" y="2246897"/>
            <a:ext cx="4031317" cy="2946030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DDDDDD">
                  <a:alpha val="56000"/>
                </a:srgbClr>
              </a:gs>
              <a:gs pos="100000">
                <a:srgbClr val="DDDDDD">
                  <a:gamma/>
                  <a:tint val="0"/>
                  <a:invGamma/>
                  <a:alpha val="48000"/>
                </a:srgbClr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>
              <a:buClr>
                <a:srgbClr val="CC9900"/>
              </a:buClr>
              <a:buFont typeface="Wingdings" pitchFamily="2" charset="2"/>
              <a:buNone/>
            </a:pPr>
            <a:endParaRPr lang="en-US" sz="1800" dirty="0">
              <a:solidFill>
                <a:srgbClr val="000000"/>
              </a:solidFill>
              <a:latin typeface="FrutigerNext LT Regular"/>
              <a:ea typeface="宋体" pitchFamily="2" charset="-122"/>
              <a:cs typeface="Arial" pitchFamily="34" charset="0"/>
            </a:endParaRPr>
          </a:p>
        </p:txBody>
      </p:sp>
      <p:sp>
        <p:nvSpPr>
          <p:cNvPr id="197" name="Rectangle 6"/>
          <p:cNvSpPr>
            <a:spLocks noChangeAspect="1" noChangeArrowheads="1"/>
          </p:cNvSpPr>
          <p:nvPr/>
        </p:nvSpPr>
        <p:spPr bwMode="auto">
          <a:xfrm>
            <a:off x="778623" y="2100339"/>
            <a:ext cx="2187231" cy="2843624"/>
          </a:xfrm>
          <a:prstGeom prst="roundRect">
            <a:avLst/>
          </a:prstGeom>
          <a:noFill/>
          <a:ln w="25400" algn="ctr">
            <a:solidFill>
              <a:srgbClr val="0070C0"/>
            </a:solidFill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>
              <a:buClr>
                <a:srgbClr val="CC9900"/>
              </a:buClr>
              <a:buFont typeface="Wingdings" pitchFamily="2" charset="2"/>
              <a:buNone/>
            </a:pPr>
            <a:endParaRPr lang="zh-CN" altLang="en-US" sz="800">
              <a:solidFill>
                <a:srgbClr val="000000"/>
              </a:solidFill>
              <a:latin typeface="FrutigerNext LT Regular"/>
            </a:endParaRPr>
          </a:p>
        </p:txBody>
      </p:sp>
      <p:sp>
        <p:nvSpPr>
          <p:cNvPr id="198" name="AutoShape 7"/>
          <p:cNvSpPr>
            <a:spLocks noChangeArrowheads="1"/>
          </p:cNvSpPr>
          <p:nvPr/>
        </p:nvSpPr>
        <p:spPr bwMode="auto">
          <a:xfrm>
            <a:off x="1105685" y="2768880"/>
            <a:ext cx="1488786" cy="1600165"/>
          </a:xfrm>
          <a:custGeom>
            <a:avLst/>
            <a:gdLst>
              <a:gd name="T0" fmla="*/ 107900034 w 21600"/>
              <a:gd name="T1" fmla="*/ 0 h 21600"/>
              <a:gd name="T2" fmla="*/ 31600764 w 21600"/>
              <a:gd name="T3" fmla="*/ 7900191 h 21600"/>
              <a:gd name="T4" fmla="*/ 0 w 21600"/>
              <a:gd name="T5" fmla="*/ 26975009 h 21600"/>
              <a:gd name="T6" fmla="*/ 31600764 w 21600"/>
              <a:gd name="T7" fmla="*/ 46049817 h 21600"/>
              <a:gd name="T8" fmla="*/ 107900034 w 21600"/>
              <a:gd name="T9" fmla="*/ 53950017 h 21600"/>
              <a:gd name="T10" fmla="*/ 184199366 w 21600"/>
              <a:gd name="T11" fmla="*/ 46049817 h 21600"/>
              <a:gd name="T12" fmla="*/ 215800068 w 21600"/>
              <a:gd name="T13" fmla="*/ 26975009 h 21600"/>
              <a:gd name="T14" fmla="*/ 184199366 w 21600"/>
              <a:gd name="T15" fmla="*/ 790019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413" y="10800"/>
                </a:moveTo>
                <a:cubicBezTo>
                  <a:pt x="413" y="16537"/>
                  <a:pt x="5063" y="21187"/>
                  <a:pt x="10800" y="21187"/>
                </a:cubicBezTo>
                <a:cubicBezTo>
                  <a:pt x="16537" y="21187"/>
                  <a:pt x="21187" y="16537"/>
                  <a:pt x="21187" y="10800"/>
                </a:cubicBezTo>
                <a:cubicBezTo>
                  <a:pt x="21187" y="5063"/>
                  <a:pt x="16537" y="413"/>
                  <a:pt x="10800" y="413"/>
                </a:cubicBezTo>
                <a:cubicBezTo>
                  <a:pt x="5063" y="413"/>
                  <a:pt x="413" y="5063"/>
                  <a:pt x="413" y="10800"/>
                </a:cubicBezTo>
                <a:close/>
              </a:path>
            </a:pathLst>
          </a:custGeom>
          <a:solidFill>
            <a:srgbClr val="FFFF99"/>
          </a:solidFill>
          <a:ln w="12700">
            <a:solidFill>
              <a:srgbClr val="99CC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CC9900"/>
              </a:buClr>
              <a:buFont typeface="Wingdings" pitchFamily="2" charset="2"/>
              <a:buNone/>
            </a:pPr>
            <a:endParaRPr lang="zh-CN" altLang="en-US" sz="800" dirty="0">
              <a:solidFill>
                <a:srgbClr val="000000"/>
              </a:solidFill>
              <a:latin typeface="FrutigerNext LT Regular"/>
            </a:endParaRPr>
          </a:p>
        </p:txBody>
      </p:sp>
      <p:pic>
        <p:nvPicPr>
          <p:cNvPr id="199" name="Picture 455" descr="图片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441" y="3691342"/>
            <a:ext cx="270553" cy="283902"/>
          </a:xfrm>
          <a:prstGeom prst="rect">
            <a:avLst/>
          </a:prstGeom>
          <a:noFill/>
        </p:spPr>
      </p:pic>
      <p:pic>
        <p:nvPicPr>
          <p:cNvPr id="200" name="Picture 455" descr="图片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9736" y="3719910"/>
            <a:ext cx="270553" cy="283902"/>
          </a:xfrm>
          <a:prstGeom prst="rect">
            <a:avLst/>
          </a:prstGeom>
          <a:noFill/>
        </p:spPr>
      </p:pic>
      <p:pic>
        <p:nvPicPr>
          <p:cNvPr id="201" name="Picture 455" descr="图片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0493" y="4227560"/>
            <a:ext cx="270553" cy="283902"/>
          </a:xfrm>
          <a:prstGeom prst="rect">
            <a:avLst/>
          </a:prstGeom>
          <a:noFill/>
        </p:spPr>
      </p:pic>
      <p:pic>
        <p:nvPicPr>
          <p:cNvPr id="202" name="Picture 456" descr="图片2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7608" y="2730786"/>
            <a:ext cx="272687" cy="344382"/>
          </a:xfrm>
          <a:prstGeom prst="rect">
            <a:avLst/>
          </a:prstGeom>
          <a:noFill/>
        </p:spPr>
      </p:pic>
      <p:pic>
        <p:nvPicPr>
          <p:cNvPr id="203" name="Picture 456" descr="图片2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5702" y="2730786"/>
            <a:ext cx="272687" cy="344382"/>
          </a:xfrm>
          <a:prstGeom prst="rect">
            <a:avLst/>
          </a:prstGeom>
          <a:noFill/>
        </p:spPr>
      </p:pic>
      <p:grpSp>
        <p:nvGrpSpPr>
          <p:cNvPr id="10" name="组合 140"/>
          <p:cNvGrpSpPr/>
          <p:nvPr/>
        </p:nvGrpSpPr>
        <p:grpSpPr>
          <a:xfrm>
            <a:off x="949304" y="2775211"/>
            <a:ext cx="1788551" cy="1889401"/>
            <a:chOff x="1443563" y="1675107"/>
            <a:chExt cx="2385356" cy="1889838"/>
          </a:xfrm>
        </p:grpSpPr>
        <p:sp>
          <p:nvSpPr>
            <p:cNvPr id="205" name="Text Box 38"/>
            <p:cNvSpPr txBox="1">
              <a:spLocks noChangeArrowheads="1"/>
            </p:cNvSpPr>
            <p:nvPr/>
          </p:nvSpPr>
          <p:spPr bwMode="auto">
            <a:xfrm>
              <a:off x="2420366" y="3362764"/>
              <a:ext cx="47599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78310" tIns="39153" rIns="78310" bIns="39153">
              <a:spAutoFit/>
            </a:bodyPr>
            <a:lstStyle/>
            <a:p>
              <a:pPr algn="ctr" defTabSz="784225" eaLnBrk="0" hangingPunct="0">
                <a:spcBef>
                  <a:spcPct val="50000"/>
                </a:spcBef>
                <a:buClr>
                  <a:srgbClr val="CC9900"/>
                </a:buClr>
                <a:buFont typeface="Wingdings" pitchFamily="2" charset="2"/>
                <a:buNone/>
              </a:pPr>
              <a:r>
                <a:rPr lang="en-US" altLang="zh-CN" sz="800" b="0" dirty="0">
                  <a:solidFill>
                    <a:srgbClr val="000000"/>
                  </a:solidFill>
                  <a:latin typeface="FrutigerNext LT Regular"/>
                </a:rPr>
                <a:t>CSG</a:t>
              </a:r>
            </a:p>
          </p:txBody>
        </p:sp>
        <p:sp>
          <p:nvSpPr>
            <p:cNvPr id="206" name="Text Box 36"/>
            <p:cNvSpPr txBox="1">
              <a:spLocks noChangeArrowheads="1"/>
            </p:cNvSpPr>
            <p:nvPr/>
          </p:nvSpPr>
          <p:spPr bwMode="auto">
            <a:xfrm>
              <a:off x="1636323" y="1675107"/>
              <a:ext cx="475989" cy="32536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78310" tIns="39153" rIns="78310" bIns="39153">
              <a:spAutoFit/>
            </a:bodyPr>
            <a:lstStyle/>
            <a:p>
              <a:pPr algn="ctr" defTabSz="784225" eaLnBrk="0" hangingPunct="0">
                <a:spcBef>
                  <a:spcPct val="50000"/>
                </a:spcBef>
                <a:buClr>
                  <a:srgbClr val="CC9900"/>
                </a:buClr>
                <a:buFont typeface="Wingdings" pitchFamily="2" charset="2"/>
                <a:buNone/>
              </a:pPr>
              <a:r>
                <a:rPr lang="en-US" altLang="zh-CN" sz="800" b="0" dirty="0">
                  <a:solidFill>
                    <a:srgbClr val="000000"/>
                  </a:solidFill>
                  <a:latin typeface="FrutigerNext LT Regular"/>
                </a:rPr>
                <a:t>AGG</a:t>
              </a:r>
            </a:p>
          </p:txBody>
        </p:sp>
        <p:sp>
          <p:nvSpPr>
            <p:cNvPr id="207" name="Text Box 37"/>
            <p:cNvSpPr txBox="1">
              <a:spLocks noChangeArrowheads="1"/>
            </p:cNvSpPr>
            <p:nvPr/>
          </p:nvSpPr>
          <p:spPr bwMode="auto">
            <a:xfrm>
              <a:off x="3208914" y="1684632"/>
              <a:ext cx="475989" cy="32536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78310" tIns="39153" rIns="78310" bIns="39153">
              <a:spAutoFit/>
            </a:bodyPr>
            <a:lstStyle/>
            <a:p>
              <a:pPr algn="ctr" defTabSz="784225" eaLnBrk="0" hangingPunct="0">
                <a:spcBef>
                  <a:spcPct val="50000"/>
                </a:spcBef>
                <a:buClr>
                  <a:srgbClr val="CC9900"/>
                </a:buClr>
                <a:buFont typeface="Wingdings" pitchFamily="2" charset="2"/>
                <a:buNone/>
              </a:pPr>
              <a:r>
                <a:rPr lang="en-US" altLang="zh-CN" sz="800" b="0" dirty="0">
                  <a:solidFill>
                    <a:srgbClr val="000000"/>
                  </a:solidFill>
                  <a:latin typeface="FrutigerNext LT Regular"/>
                </a:rPr>
                <a:t>AGG</a:t>
              </a:r>
            </a:p>
          </p:txBody>
        </p:sp>
        <p:sp>
          <p:nvSpPr>
            <p:cNvPr id="208" name="Text Box 38"/>
            <p:cNvSpPr txBox="1">
              <a:spLocks noChangeArrowheads="1"/>
            </p:cNvSpPr>
            <p:nvPr/>
          </p:nvSpPr>
          <p:spPr bwMode="auto">
            <a:xfrm>
              <a:off x="1443563" y="2833189"/>
              <a:ext cx="47599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78310" tIns="39153" rIns="78310" bIns="39153">
              <a:spAutoFit/>
            </a:bodyPr>
            <a:lstStyle/>
            <a:p>
              <a:pPr algn="ctr" defTabSz="784225" eaLnBrk="0" hangingPunct="0">
                <a:spcBef>
                  <a:spcPct val="50000"/>
                </a:spcBef>
                <a:buClr>
                  <a:srgbClr val="CC9900"/>
                </a:buClr>
                <a:buFont typeface="Wingdings" pitchFamily="2" charset="2"/>
                <a:buNone/>
              </a:pPr>
              <a:r>
                <a:rPr lang="en-US" altLang="zh-CN" sz="800" b="0" dirty="0">
                  <a:solidFill>
                    <a:srgbClr val="000000"/>
                  </a:solidFill>
                  <a:latin typeface="FrutigerNext LT Regular"/>
                </a:rPr>
                <a:t>CSG</a:t>
              </a:r>
            </a:p>
          </p:txBody>
        </p:sp>
        <p:sp>
          <p:nvSpPr>
            <p:cNvPr id="209" name="Text Box 38"/>
            <p:cNvSpPr txBox="1">
              <a:spLocks noChangeArrowheads="1"/>
            </p:cNvSpPr>
            <p:nvPr/>
          </p:nvSpPr>
          <p:spPr bwMode="auto">
            <a:xfrm>
              <a:off x="3352928" y="2891977"/>
              <a:ext cx="47599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78310" tIns="39153" rIns="78310" bIns="39153">
              <a:spAutoFit/>
            </a:bodyPr>
            <a:lstStyle/>
            <a:p>
              <a:pPr algn="ctr" defTabSz="784225" eaLnBrk="0" hangingPunct="0">
                <a:spcBef>
                  <a:spcPct val="50000"/>
                </a:spcBef>
                <a:buClr>
                  <a:srgbClr val="CC9900"/>
                </a:buClr>
                <a:buFont typeface="Wingdings" pitchFamily="2" charset="2"/>
                <a:buNone/>
              </a:pPr>
              <a:r>
                <a:rPr lang="en-US" altLang="zh-CN" sz="800" b="0" dirty="0">
                  <a:solidFill>
                    <a:srgbClr val="000000"/>
                  </a:solidFill>
                  <a:latin typeface="FrutigerNext LT Regular"/>
                </a:rPr>
                <a:t>CSG</a:t>
              </a:r>
            </a:p>
          </p:txBody>
        </p:sp>
      </p:grpSp>
      <p:grpSp>
        <p:nvGrpSpPr>
          <p:cNvPr id="11" name="Group 47"/>
          <p:cNvGrpSpPr>
            <a:grpSpLocks/>
          </p:cNvGrpSpPr>
          <p:nvPr/>
        </p:nvGrpSpPr>
        <p:grpSpPr bwMode="auto">
          <a:xfrm>
            <a:off x="1471516" y="5120700"/>
            <a:ext cx="128641" cy="417416"/>
            <a:chOff x="3064" y="5418"/>
            <a:chExt cx="360" cy="935"/>
          </a:xfrm>
        </p:grpSpPr>
        <p:pic>
          <p:nvPicPr>
            <p:cNvPr id="211" name="Picture 48" descr="天线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64" y="5418"/>
              <a:ext cx="360" cy="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4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60" y="6113"/>
              <a:ext cx="13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3" name="Picture 5" descr="图形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8950" y="5084212"/>
            <a:ext cx="291036" cy="541213"/>
          </a:xfrm>
          <a:prstGeom prst="rect">
            <a:avLst/>
          </a:prstGeom>
          <a:noFill/>
        </p:spPr>
      </p:pic>
      <p:sp>
        <p:nvSpPr>
          <p:cNvPr id="214" name="Oval 45"/>
          <p:cNvSpPr>
            <a:spLocks noChangeArrowheads="1"/>
          </p:cNvSpPr>
          <p:nvPr/>
        </p:nvSpPr>
        <p:spPr bwMode="auto">
          <a:xfrm>
            <a:off x="3949079" y="3936605"/>
            <a:ext cx="4259682" cy="814309"/>
          </a:xfrm>
          <a:prstGeom prst="ellipse">
            <a:avLst/>
          </a:prstGeom>
          <a:noFill/>
          <a:ln w="28575" cap="rnd">
            <a:solidFill>
              <a:srgbClr val="336699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zh-CN" altLang="en-US" sz="1800" b="0" kern="0">
              <a:solidFill>
                <a:sysClr val="windowText" lastClr="000000"/>
              </a:solidFill>
              <a:latin typeface="FrutigerNext LT Regular"/>
              <a:ea typeface="宋体" pitchFamily="2" charset="-122"/>
            </a:endParaRPr>
          </a:p>
        </p:txBody>
      </p:sp>
      <p:grpSp>
        <p:nvGrpSpPr>
          <p:cNvPr id="12" name="组合 272"/>
          <p:cNvGrpSpPr/>
          <p:nvPr/>
        </p:nvGrpSpPr>
        <p:grpSpPr>
          <a:xfrm>
            <a:off x="3954565" y="1144947"/>
            <a:ext cx="4626712" cy="1414664"/>
            <a:chOff x="5314432" y="1174751"/>
            <a:chExt cx="6170556" cy="1414992"/>
          </a:xfrm>
        </p:grpSpPr>
        <p:grpSp>
          <p:nvGrpSpPr>
            <p:cNvPr id="13" name="组合 75"/>
            <p:cNvGrpSpPr/>
            <p:nvPr/>
          </p:nvGrpSpPr>
          <p:grpSpPr>
            <a:xfrm>
              <a:off x="5314432" y="1551028"/>
              <a:ext cx="2203139" cy="1038706"/>
              <a:chOff x="5168900" y="1919408"/>
              <a:chExt cx="4030579" cy="1349132"/>
            </a:xfrm>
          </p:grpSpPr>
          <p:grpSp>
            <p:nvGrpSpPr>
              <p:cNvPr id="14" name="Group 6"/>
              <p:cNvGrpSpPr>
                <a:grpSpLocks/>
              </p:cNvGrpSpPr>
              <p:nvPr/>
            </p:nvGrpSpPr>
            <p:grpSpPr bwMode="auto">
              <a:xfrm>
                <a:off x="5168900" y="1919408"/>
                <a:ext cx="3060526" cy="1349132"/>
                <a:chOff x="431" y="618"/>
                <a:chExt cx="3396" cy="981"/>
              </a:xfrm>
            </p:grpSpPr>
            <p:sp>
              <p:nvSpPr>
                <p:cNvPr id="258" name="AutoShape 4"/>
                <p:cNvSpPr>
                  <a:spLocks noChangeArrowheads="1"/>
                </p:cNvSpPr>
                <p:nvPr/>
              </p:nvSpPr>
              <p:spPr bwMode="auto">
                <a:xfrm>
                  <a:off x="476" y="663"/>
                  <a:ext cx="3351" cy="936"/>
                </a:xfrm>
                <a:prstGeom prst="roundRect">
                  <a:avLst>
                    <a:gd name="adj" fmla="val 4801"/>
                  </a:avLst>
                </a:prstGeom>
                <a:gradFill rotWithShape="1">
                  <a:gsLst>
                    <a:gs pos="0">
                      <a:srgbClr val="67ACCB"/>
                    </a:gs>
                    <a:gs pos="100000">
                      <a:srgbClr val="80D5F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259" name="AutoShape 5" descr="10%"/>
                <p:cNvSpPr>
                  <a:spLocks noChangeArrowheads="1"/>
                </p:cNvSpPr>
                <p:nvPr/>
              </p:nvSpPr>
              <p:spPr bwMode="auto">
                <a:xfrm rot="5612519">
                  <a:off x="431" y="618"/>
                  <a:ext cx="227" cy="227"/>
                </a:xfrm>
                <a:prstGeom prst="rtTriangle">
                  <a:avLst/>
                </a:prstGeom>
                <a:pattFill prst="pct10">
                  <a:fgClr>
                    <a:srgbClr val="B2B2B2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56" name="Rectangle 14"/>
              <p:cNvSpPr>
                <a:spLocks noChangeArrowheads="1"/>
              </p:cNvSpPr>
              <p:nvPr/>
            </p:nvSpPr>
            <p:spPr bwMode="auto">
              <a:xfrm>
                <a:off x="5295303" y="2018381"/>
                <a:ext cx="3904176" cy="3598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Planning IP</a:t>
                </a:r>
                <a:r>
                  <a:rPr lang="zh-CN" altLang="en-US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 </a:t>
                </a: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Address</a:t>
                </a:r>
                <a:endParaRPr lang="zh-CN" altLang="en-US" sz="1200" b="0" kern="0" dirty="0">
                  <a:solidFill>
                    <a:srgbClr val="99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  <p:sp>
            <p:nvSpPr>
              <p:cNvPr id="257" name="Line 15"/>
              <p:cNvSpPr>
                <a:spLocks noChangeShapeType="1"/>
              </p:cNvSpPr>
              <p:nvPr/>
            </p:nvSpPr>
            <p:spPr bwMode="auto">
              <a:xfrm>
                <a:off x="5389055" y="2355971"/>
                <a:ext cx="251936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600" b="0" kern="0">
                  <a:solidFill>
                    <a:sysClr val="windowText" lastClr="00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</p:grpSp>
        <p:grpSp>
          <p:nvGrpSpPr>
            <p:cNvPr id="15" name="组合 74"/>
            <p:cNvGrpSpPr/>
            <p:nvPr/>
          </p:nvGrpSpPr>
          <p:grpSpPr>
            <a:xfrm>
              <a:off x="7050304" y="1531978"/>
              <a:ext cx="2071857" cy="1057765"/>
              <a:chOff x="5337496" y="3310058"/>
              <a:chExt cx="4000738" cy="1585913"/>
            </a:xfrm>
          </p:grpSpPr>
          <p:grpSp>
            <p:nvGrpSpPr>
              <p:cNvPr id="16" name="Group 7"/>
              <p:cNvGrpSpPr>
                <a:grpSpLocks/>
              </p:cNvGrpSpPr>
              <p:nvPr/>
            </p:nvGrpSpPr>
            <p:grpSpPr bwMode="auto">
              <a:xfrm>
                <a:off x="5337496" y="3310058"/>
                <a:ext cx="3168650" cy="1585913"/>
                <a:chOff x="431" y="618"/>
                <a:chExt cx="1814" cy="999"/>
              </a:xfrm>
            </p:grpSpPr>
            <p:sp>
              <p:nvSpPr>
                <p:cNvPr id="253" name="AutoShape 8"/>
                <p:cNvSpPr>
                  <a:spLocks noChangeArrowheads="1"/>
                </p:cNvSpPr>
                <p:nvPr/>
              </p:nvSpPr>
              <p:spPr bwMode="auto">
                <a:xfrm>
                  <a:off x="476" y="663"/>
                  <a:ext cx="1769" cy="954"/>
                </a:xfrm>
                <a:prstGeom prst="roundRect">
                  <a:avLst>
                    <a:gd name="adj" fmla="val 4801"/>
                  </a:avLst>
                </a:prstGeom>
                <a:gradFill rotWithShape="1">
                  <a:gsLst>
                    <a:gs pos="0">
                      <a:srgbClr val="B3CE32"/>
                    </a:gs>
                    <a:gs pos="100000">
                      <a:srgbClr val="DDEA3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zh-CN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254" name="AutoShape 9" descr="10%"/>
                <p:cNvSpPr>
                  <a:spLocks noChangeArrowheads="1"/>
                </p:cNvSpPr>
                <p:nvPr/>
              </p:nvSpPr>
              <p:spPr bwMode="auto">
                <a:xfrm rot="5612519">
                  <a:off x="431" y="618"/>
                  <a:ext cx="227" cy="227"/>
                </a:xfrm>
                <a:prstGeom prst="rtTriangle">
                  <a:avLst/>
                </a:prstGeom>
                <a:pattFill prst="pct10">
                  <a:fgClr>
                    <a:srgbClr val="B2B2B2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51" name="Line 26"/>
              <p:cNvSpPr>
                <a:spLocks noChangeShapeType="1"/>
              </p:cNvSpPr>
              <p:nvPr/>
            </p:nvSpPr>
            <p:spPr bwMode="auto">
              <a:xfrm>
                <a:off x="5623812" y="3826020"/>
                <a:ext cx="2519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600" b="0" kern="0">
                  <a:solidFill>
                    <a:sysClr val="windowText" lastClr="00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  <p:sp>
            <p:nvSpPr>
              <p:cNvPr id="252" name="Rectangle 27"/>
              <p:cNvSpPr>
                <a:spLocks noChangeArrowheads="1"/>
              </p:cNvSpPr>
              <p:nvPr/>
            </p:nvSpPr>
            <p:spPr bwMode="auto">
              <a:xfrm>
                <a:off x="5650877" y="3478301"/>
                <a:ext cx="3687357" cy="415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Dividing IGP Area</a:t>
                </a:r>
              </a:p>
            </p:txBody>
          </p:sp>
        </p:grpSp>
        <p:grpSp>
          <p:nvGrpSpPr>
            <p:cNvPr id="17" name="组合 76"/>
            <p:cNvGrpSpPr/>
            <p:nvPr/>
          </p:nvGrpSpPr>
          <p:grpSpPr>
            <a:xfrm>
              <a:off x="8687426" y="1532677"/>
              <a:ext cx="2797562" cy="1056706"/>
              <a:chOff x="8319966" y="1829203"/>
              <a:chExt cx="3908505" cy="1584325"/>
            </a:xfrm>
          </p:grpSpPr>
          <p:grpSp>
            <p:nvGrpSpPr>
              <p:cNvPr id="18" name="Group 10"/>
              <p:cNvGrpSpPr>
                <a:grpSpLocks/>
              </p:cNvGrpSpPr>
              <p:nvPr/>
            </p:nvGrpSpPr>
            <p:grpSpPr bwMode="auto">
              <a:xfrm>
                <a:off x="8360096" y="1829203"/>
                <a:ext cx="3685695" cy="1584325"/>
                <a:chOff x="431" y="618"/>
                <a:chExt cx="2110" cy="998"/>
              </a:xfrm>
            </p:grpSpPr>
            <p:sp>
              <p:nvSpPr>
                <p:cNvPr id="248" name="AutoShape 11"/>
                <p:cNvSpPr>
                  <a:spLocks noChangeArrowheads="1"/>
                </p:cNvSpPr>
                <p:nvPr/>
              </p:nvSpPr>
              <p:spPr bwMode="auto">
                <a:xfrm>
                  <a:off x="476" y="663"/>
                  <a:ext cx="2065" cy="953"/>
                </a:xfrm>
                <a:prstGeom prst="roundRect">
                  <a:avLst>
                    <a:gd name="adj" fmla="val 4801"/>
                  </a:avLst>
                </a:prstGeom>
                <a:gradFill rotWithShape="1">
                  <a:gsLst>
                    <a:gs pos="0">
                      <a:srgbClr val="DD801E"/>
                    </a:gs>
                    <a:gs pos="100000">
                      <a:srgbClr val="E89C25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249" name="AutoShape 12" descr="10%"/>
                <p:cNvSpPr>
                  <a:spLocks noChangeArrowheads="1"/>
                </p:cNvSpPr>
                <p:nvPr/>
              </p:nvSpPr>
              <p:spPr bwMode="auto">
                <a:xfrm rot="5612519">
                  <a:off x="431" y="618"/>
                  <a:ext cx="227" cy="227"/>
                </a:xfrm>
                <a:prstGeom prst="rtTriangle">
                  <a:avLst/>
                </a:prstGeom>
                <a:pattFill prst="pct10">
                  <a:fgClr>
                    <a:srgbClr val="B2B2B2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600" b="0" kern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46" name="Line 31"/>
              <p:cNvSpPr>
                <a:spLocks noChangeShapeType="1"/>
              </p:cNvSpPr>
              <p:nvPr/>
            </p:nvSpPr>
            <p:spPr bwMode="auto">
              <a:xfrm>
                <a:off x="8539485" y="2346898"/>
                <a:ext cx="34657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600" b="0" kern="0">
                  <a:solidFill>
                    <a:sysClr val="windowText" lastClr="000000"/>
                  </a:solidFill>
                  <a:latin typeface="FrutigerNext LT Regular"/>
                  <a:ea typeface="微软雅黑" pitchFamily="34" charset="-122"/>
                </a:endParaRPr>
              </a:p>
            </p:txBody>
          </p:sp>
          <p:sp>
            <p:nvSpPr>
              <p:cNvPr id="247" name="Rectangle 32"/>
              <p:cNvSpPr>
                <a:spLocks noChangeArrowheads="1"/>
              </p:cNvSpPr>
              <p:nvPr/>
            </p:nvSpPr>
            <p:spPr bwMode="auto">
              <a:xfrm>
                <a:off x="8319966" y="1986326"/>
                <a:ext cx="3908505" cy="692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en-US" altLang="zh-CN" sz="1200" b="0" kern="0" dirty="0" smtClean="0">
                    <a:solidFill>
                      <a:srgbClr val="990000"/>
                    </a:solidFill>
                    <a:latin typeface="FrutigerNext LT Regular"/>
                    <a:ea typeface="微软雅黑" pitchFamily="34" charset="-122"/>
                  </a:rPr>
                  <a:t>Planning CSG&amp;AGG ring relations</a:t>
                </a:r>
              </a:p>
            </p:txBody>
          </p:sp>
        </p:grpSp>
        <p:grpSp>
          <p:nvGrpSpPr>
            <p:cNvPr id="19" name="Group 520"/>
            <p:cNvGrpSpPr>
              <a:grpSpLocks/>
            </p:cNvGrpSpPr>
            <p:nvPr/>
          </p:nvGrpSpPr>
          <p:grpSpPr bwMode="auto">
            <a:xfrm>
              <a:off x="5732621" y="1927682"/>
              <a:ext cx="325438" cy="611667"/>
              <a:chOff x="2344" y="3502"/>
              <a:chExt cx="200" cy="530"/>
            </a:xfrm>
          </p:grpSpPr>
          <p:sp>
            <p:nvSpPr>
              <p:cNvPr id="241" name="Oval 521"/>
              <p:cNvSpPr>
                <a:spLocks noChangeAspect="1" noChangeArrowheads="1"/>
              </p:cNvSpPr>
              <p:nvPr/>
            </p:nvSpPr>
            <p:spPr bwMode="auto">
              <a:xfrm flipH="1">
                <a:off x="2406" y="3502"/>
                <a:ext cx="76" cy="77"/>
              </a:xfrm>
              <a:prstGeom prst="ellipse">
                <a:avLst/>
              </a:prstGeom>
              <a:solidFill>
                <a:srgbClr val="333366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grpSp>
            <p:nvGrpSpPr>
              <p:cNvPr id="20" name="Group 522"/>
              <p:cNvGrpSpPr>
                <a:grpSpLocks noChangeAspect="1"/>
              </p:cNvGrpSpPr>
              <p:nvPr/>
            </p:nvGrpSpPr>
            <p:grpSpPr bwMode="auto">
              <a:xfrm>
                <a:off x="2344" y="3593"/>
                <a:ext cx="200" cy="439"/>
                <a:chOff x="5088" y="2064"/>
                <a:chExt cx="250" cy="550"/>
              </a:xfrm>
            </p:grpSpPr>
            <p:sp>
              <p:nvSpPr>
                <p:cNvPr id="243" name="Freeform 523"/>
                <p:cNvSpPr>
                  <a:spLocks noChangeAspect="1"/>
                </p:cNvSpPr>
                <p:nvPr/>
              </p:nvSpPr>
              <p:spPr bwMode="auto">
                <a:xfrm>
                  <a:off x="5146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115" y="0"/>
                    </a:cxn>
                    <a:cxn ang="0">
                      <a:pos x="192" y="76"/>
                    </a:cxn>
                    <a:cxn ang="0">
                      <a:pos x="192" y="221"/>
                    </a:cxn>
                    <a:cxn ang="0">
                      <a:pos x="154" y="221"/>
                    </a:cxn>
                    <a:cxn ang="0">
                      <a:pos x="154" y="96"/>
                    </a:cxn>
                    <a:cxn ang="0">
                      <a:pos x="134" y="96"/>
                    </a:cxn>
                    <a:cxn ang="0">
                      <a:pos x="134" y="498"/>
                    </a:cxn>
                    <a:cxn ang="0">
                      <a:pos x="77" y="498"/>
                    </a:cxn>
                    <a:cxn ang="0">
                      <a:pos x="77" y="268"/>
                    </a:cxn>
                    <a:cxn ang="0">
                      <a:pos x="58" y="268"/>
                    </a:cxn>
                    <a:cxn ang="0">
                      <a:pos x="58" y="498"/>
                    </a:cxn>
                    <a:cxn ang="0">
                      <a:pos x="0" y="498"/>
                    </a:cxn>
                    <a:cxn ang="0">
                      <a:pos x="0" y="96"/>
                    </a:cxn>
                    <a:cxn ang="0">
                      <a:pos x="38" y="0"/>
                    </a:cxn>
                    <a:cxn ang="0">
                      <a:pos x="115" y="0"/>
                    </a:cxn>
                  </a:cxnLst>
                  <a:rect l="0" t="0" r="r" b="b"/>
                  <a:pathLst>
                    <a:path w="192" h="550">
                      <a:moveTo>
                        <a:pt x="115" y="0"/>
                      </a:moveTo>
                      <a:cubicBezTo>
                        <a:pt x="159" y="0"/>
                        <a:pt x="192" y="34"/>
                        <a:pt x="192" y="76"/>
                      </a:cubicBezTo>
                      <a:cubicBezTo>
                        <a:pt x="192" y="76"/>
                        <a:pt x="192" y="154"/>
                        <a:pt x="192" y="221"/>
                      </a:cubicBezTo>
                      <a:cubicBezTo>
                        <a:pt x="192" y="247"/>
                        <a:pt x="154" y="247"/>
                        <a:pt x="154" y="221"/>
                      </a:cubicBezTo>
                      <a:cubicBezTo>
                        <a:pt x="154" y="164"/>
                        <a:pt x="154" y="96"/>
                        <a:pt x="154" y="96"/>
                      </a:cubicBezTo>
                      <a:cubicBezTo>
                        <a:pt x="154" y="69"/>
                        <a:pt x="134" y="68"/>
                        <a:pt x="134" y="96"/>
                      </a:cubicBezTo>
                      <a:cubicBezTo>
                        <a:pt x="134" y="297"/>
                        <a:pt x="134" y="498"/>
                        <a:pt x="134" y="498"/>
                      </a:cubicBezTo>
                      <a:cubicBezTo>
                        <a:pt x="134" y="550"/>
                        <a:pt x="77" y="550"/>
                        <a:pt x="77" y="498"/>
                      </a:cubicBezTo>
                      <a:cubicBezTo>
                        <a:pt x="77" y="498"/>
                        <a:pt x="77" y="383"/>
                        <a:pt x="77" y="268"/>
                      </a:cubicBezTo>
                      <a:cubicBezTo>
                        <a:pt x="77" y="242"/>
                        <a:pt x="58" y="243"/>
                        <a:pt x="58" y="268"/>
                      </a:cubicBezTo>
                      <a:cubicBezTo>
                        <a:pt x="58" y="383"/>
                        <a:pt x="58" y="498"/>
                        <a:pt x="58" y="498"/>
                      </a:cubicBezTo>
                      <a:cubicBezTo>
                        <a:pt x="58" y="550"/>
                        <a:pt x="0" y="550"/>
                        <a:pt x="0" y="498"/>
                      </a:cubicBezTo>
                      <a:cubicBezTo>
                        <a:pt x="0" y="498"/>
                        <a:pt x="0" y="297"/>
                        <a:pt x="0" y="96"/>
                      </a:cubicBezTo>
                      <a:cubicBezTo>
                        <a:pt x="6" y="13"/>
                        <a:pt x="19" y="16"/>
                        <a:pt x="38" y="0"/>
                      </a:cubicBezTo>
                      <a:cubicBezTo>
                        <a:pt x="86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244" name="Freeform 524"/>
                <p:cNvSpPr>
                  <a:spLocks noChangeAspect="1"/>
                </p:cNvSpPr>
                <p:nvPr/>
              </p:nvSpPr>
              <p:spPr bwMode="auto">
                <a:xfrm>
                  <a:off x="5088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77" y="0"/>
                    </a:cxn>
                    <a:cxn ang="0">
                      <a:pos x="0" y="76"/>
                    </a:cxn>
                    <a:cxn ang="0">
                      <a:pos x="0" y="221"/>
                    </a:cxn>
                    <a:cxn ang="0">
                      <a:pos x="38" y="221"/>
                    </a:cxn>
                    <a:cxn ang="0">
                      <a:pos x="38" y="96"/>
                    </a:cxn>
                    <a:cxn ang="0">
                      <a:pos x="58" y="96"/>
                    </a:cxn>
                    <a:cxn ang="0">
                      <a:pos x="58" y="498"/>
                    </a:cxn>
                    <a:cxn ang="0">
                      <a:pos x="115" y="498"/>
                    </a:cxn>
                    <a:cxn ang="0">
                      <a:pos x="115" y="268"/>
                    </a:cxn>
                    <a:cxn ang="0">
                      <a:pos x="134" y="268"/>
                    </a:cxn>
                    <a:cxn ang="0">
                      <a:pos x="134" y="498"/>
                    </a:cxn>
                    <a:cxn ang="0">
                      <a:pos x="192" y="498"/>
                    </a:cxn>
                    <a:cxn ang="0">
                      <a:pos x="192" y="96"/>
                    </a:cxn>
                    <a:cxn ang="0">
                      <a:pos x="154" y="0"/>
                    </a:cxn>
                    <a:cxn ang="0">
                      <a:pos x="77" y="0"/>
                    </a:cxn>
                  </a:cxnLst>
                  <a:rect l="0" t="0" r="r" b="b"/>
                  <a:pathLst>
                    <a:path w="192" h="550">
                      <a:moveTo>
                        <a:pt x="77" y="0"/>
                      </a:moveTo>
                      <a:cubicBezTo>
                        <a:pt x="33" y="0"/>
                        <a:pt x="0" y="34"/>
                        <a:pt x="0" y="76"/>
                      </a:cubicBezTo>
                      <a:cubicBezTo>
                        <a:pt x="0" y="76"/>
                        <a:pt x="0" y="154"/>
                        <a:pt x="0" y="221"/>
                      </a:cubicBezTo>
                      <a:cubicBezTo>
                        <a:pt x="0" y="247"/>
                        <a:pt x="38" y="247"/>
                        <a:pt x="38" y="221"/>
                      </a:cubicBezTo>
                      <a:cubicBezTo>
                        <a:pt x="38" y="164"/>
                        <a:pt x="38" y="96"/>
                        <a:pt x="38" y="96"/>
                      </a:cubicBezTo>
                      <a:cubicBezTo>
                        <a:pt x="38" y="69"/>
                        <a:pt x="58" y="68"/>
                        <a:pt x="58" y="96"/>
                      </a:cubicBezTo>
                      <a:cubicBezTo>
                        <a:pt x="58" y="297"/>
                        <a:pt x="58" y="498"/>
                        <a:pt x="58" y="498"/>
                      </a:cubicBezTo>
                      <a:cubicBezTo>
                        <a:pt x="58" y="550"/>
                        <a:pt x="115" y="550"/>
                        <a:pt x="115" y="498"/>
                      </a:cubicBezTo>
                      <a:cubicBezTo>
                        <a:pt x="115" y="498"/>
                        <a:pt x="115" y="383"/>
                        <a:pt x="115" y="268"/>
                      </a:cubicBezTo>
                      <a:cubicBezTo>
                        <a:pt x="115" y="242"/>
                        <a:pt x="134" y="243"/>
                        <a:pt x="134" y="268"/>
                      </a:cubicBezTo>
                      <a:cubicBezTo>
                        <a:pt x="134" y="383"/>
                        <a:pt x="134" y="498"/>
                        <a:pt x="134" y="498"/>
                      </a:cubicBezTo>
                      <a:cubicBezTo>
                        <a:pt x="134" y="550"/>
                        <a:pt x="192" y="550"/>
                        <a:pt x="192" y="498"/>
                      </a:cubicBezTo>
                      <a:cubicBezTo>
                        <a:pt x="192" y="498"/>
                        <a:pt x="192" y="297"/>
                        <a:pt x="192" y="96"/>
                      </a:cubicBezTo>
                      <a:cubicBezTo>
                        <a:pt x="186" y="13"/>
                        <a:pt x="173" y="16"/>
                        <a:pt x="154" y="0"/>
                      </a:cubicBezTo>
                      <a:cubicBezTo>
                        <a:pt x="106" y="0"/>
                        <a:pt x="77" y="0"/>
                        <a:pt x="77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</p:grpSp>
        <p:grpSp>
          <p:nvGrpSpPr>
            <p:cNvPr id="21" name="Group 520"/>
            <p:cNvGrpSpPr>
              <a:grpSpLocks/>
            </p:cNvGrpSpPr>
            <p:nvPr/>
          </p:nvGrpSpPr>
          <p:grpSpPr bwMode="auto">
            <a:xfrm>
              <a:off x="6233398" y="1925241"/>
              <a:ext cx="325438" cy="611667"/>
              <a:chOff x="2344" y="3502"/>
              <a:chExt cx="200" cy="530"/>
            </a:xfrm>
          </p:grpSpPr>
          <p:sp>
            <p:nvSpPr>
              <p:cNvPr id="237" name="Oval 521"/>
              <p:cNvSpPr>
                <a:spLocks noChangeAspect="1" noChangeArrowheads="1"/>
              </p:cNvSpPr>
              <p:nvPr/>
            </p:nvSpPr>
            <p:spPr bwMode="auto">
              <a:xfrm flipH="1">
                <a:off x="2406" y="3502"/>
                <a:ext cx="76" cy="77"/>
              </a:xfrm>
              <a:prstGeom prst="ellipse">
                <a:avLst/>
              </a:prstGeom>
              <a:solidFill>
                <a:srgbClr val="333366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grpSp>
            <p:nvGrpSpPr>
              <p:cNvPr id="22" name="Group 522"/>
              <p:cNvGrpSpPr>
                <a:grpSpLocks noChangeAspect="1"/>
              </p:cNvGrpSpPr>
              <p:nvPr/>
            </p:nvGrpSpPr>
            <p:grpSpPr bwMode="auto">
              <a:xfrm>
                <a:off x="2344" y="3593"/>
                <a:ext cx="200" cy="439"/>
                <a:chOff x="5088" y="2064"/>
                <a:chExt cx="250" cy="550"/>
              </a:xfrm>
            </p:grpSpPr>
            <p:sp>
              <p:nvSpPr>
                <p:cNvPr id="239" name="Freeform 523"/>
                <p:cNvSpPr>
                  <a:spLocks noChangeAspect="1"/>
                </p:cNvSpPr>
                <p:nvPr/>
              </p:nvSpPr>
              <p:spPr bwMode="auto">
                <a:xfrm>
                  <a:off x="5146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115" y="0"/>
                    </a:cxn>
                    <a:cxn ang="0">
                      <a:pos x="192" y="76"/>
                    </a:cxn>
                    <a:cxn ang="0">
                      <a:pos x="192" y="221"/>
                    </a:cxn>
                    <a:cxn ang="0">
                      <a:pos x="154" y="221"/>
                    </a:cxn>
                    <a:cxn ang="0">
                      <a:pos x="154" y="96"/>
                    </a:cxn>
                    <a:cxn ang="0">
                      <a:pos x="134" y="96"/>
                    </a:cxn>
                    <a:cxn ang="0">
                      <a:pos x="134" y="498"/>
                    </a:cxn>
                    <a:cxn ang="0">
                      <a:pos x="77" y="498"/>
                    </a:cxn>
                    <a:cxn ang="0">
                      <a:pos x="77" y="268"/>
                    </a:cxn>
                    <a:cxn ang="0">
                      <a:pos x="58" y="268"/>
                    </a:cxn>
                    <a:cxn ang="0">
                      <a:pos x="58" y="498"/>
                    </a:cxn>
                    <a:cxn ang="0">
                      <a:pos x="0" y="498"/>
                    </a:cxn>
                    <a:cxn ang="0">
                      <a:pos x="0" y="96"/>
                    </a:cxn>
                    <a:cxn ang="0">
                      <a:pos x="38" y="0"/>
                    </a:cxn>
                    <a:cxn ang="0">
                      <a:pos x="115" y="0"/>
                    </a:cxn>
                  </a:cxnLst>
                  <a:rect l="0" t="0" r="r" b="b"/>
                  <a:pathLst>
                    <a:path w="192" h="550">
                      <a:moveTo>
                        <a:pt x="115" y="0"/>
                      </a:moveTo>
                      <a:cubicBezTo>
                        <a:pt x="159" y="0"/>
                        <a:pt x="192" y="34"/>
                        <a:pt x="192" y="76"/>
                      </a:cubicBezTo>
                      <a:cubicBezTo>
                        <a:pt x="192" y="76"/>
                        <a:pt x="192" y="154"/>
                        <a:pt x="192" y="221"/>
                      </a:cubicBezTo>
                      <a:cubicBezTo>
                        <a:pt x="192" y="247"/>
                        <a:pt x="154" y="247"/>
                        <a:pt x="154" y="221"/>
                      </a:cubicBezTo>
                      <a:cubicBezTo>
                        <a:pt x="154" y="164"/>
                        <a:pt x="154" y="96"/>
                        <a:pt x="154" y="96"/>
                      </a:cubicBezTo>
                      <a:cubicBezTo>
                        <a:pt x="154" y="69"/>
                        <a:pt x="134" y="68"/>
                        <a:pt x="134" y="96"/>
                      </a:cubicBezTo>
                      <a:cubicBezTo>
                        <a:pt x="134" y="297"/>
                        <a:pt x="134" y="498"/>
                        <a:pt x="134" y="498"/>
                      </a:cubicBezTo>
                      <a:cubicBezTo>
                        <a:pt x="134" y="550"/>
                        <a:pt x="77" y="550"/>
                        <a:pt x="77" y="498"/>
                      </a:cubicBezTo>
                      <a:cubicBezTo>
                        <a:pt x="77" y="498"/>
                        <a:pt x="77" y="383"/>
                        <a:pt x="77" y="268"/>
                      </a:cubicBezTo>
                      <a:cubicBezTo>
                        <a:pt x="77" y="242"/>
                        <a:pt x="58" y="243"/>
                        <a:pt x="58" y="268"/>
                      </a:cubicBezTo>
                      <a:cubicBezTo>
                        <a:pt x="58" y="383"/>
                        <a:pt x="58" y="498"/>
                        <a:pt x="58" y="498"/>
                      </a:cubicBezTo>
                      <a:cubicBezTo>
                        <a:pt x="58" y="550"/>
                        <a:pt x="0" y="550"/>
                        <a:pt x="0" y="498"/>
                      </a:cubicBezTo>
                      <a:cubicBezTo>
                        <a:pt x="0" y="498"/>
                        <a:pt x="0" y="297"/>
                        <a:pt x="0" y="96"/>
                      </a:cubicBezTo>
                      <a:cubicBezTo>
                        <a:pt x="6" y="13"/>
                        <a:pt x="19" y="16"/>
                        <a:pt x="38" y="0"/>
                      </a:cubicBezTo>
                      <a:cubicBezTo>
                        <a:pt x="86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240" name="Freeform 524"/>
                <p:cNvSpPr>
                  <a:spLocks noChangeAspect="1"/>
                </p:cNvSpPr>
                <p:nvPr/>
              </p:nvSpPr>
              <p:spPr bwMode="auto">
                <a:xfrm>
                  <a:off x="5088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77" y="0"/>
                    </a:cxn>
                    <a:cxn ang="0">
                      <a:pos x="0" y="76"/>
                    </a:cxn>
                    <a:cxn ang="0">
                      <a:pos x="0" y="221"/>
                    </a:cxn>
                    <a:cxn ang="0">
                      <a:pos x="38" y="221"/>
                    </a:cxn>
                    <a:cxn ang="0">
                      <a:pos x="38" y="96"/>
                    </a:cxn>
                    <a:cxn ang="0">
                      <a:pos x="58" y="96"/>
                    </a:cxn>
                    <a:cxn ang="0">
                      <a:pos x="58" y="498"/>
                    </a:cxn>
                    <a:cxn ang="0">
                      <a:pos x="115" y="498"/>
                    </a:cxn>
                    <a:cxn ang="0">
                      <a:pos x="115" y="268"/>
                    </a:cxn>
                    <a:cxn ang="0">
                      <a:pos x="134" y="268"/>
                    </a:cxn>
                    <a:cxn ang="0">
                      <a:pos x="134" y="498"/>
                    </a:cxn>
                    <a:cxn ang="0">
                      <a:pos x="192" y="498"/>
                    </a:cxn>
                    <a:cxn ang="0">
                      <a:pos x="192" y="96"/>
                    </a:cxn>
                    <a:cxn ang="0">
                      <a:pos x="154" y="0"/>
                    </a:cxn>
                    <a:cxn ang="0">
                      <a:pos x="77" y="0"/>
                    </a:cxn>
                  </a:cxnLst>
                  <a:rect l="0" t="0" r="r" b="b"/>
                  <a:pathLst>
                    <a:path w="192" h="550">
                      <a:moveTo>
                        <a:pt x="77" y="0"/>
                      </a:moveTo>
                      <a:cubicBezTo>
                        <a:pt x="33" y="0"/>
                        <a:pt x="0" y="34"/>
                        <a:pt x="0" y="76"/>
                      </a:cubicBezTo>
                      <a:cubicBezTo>
                        <a:pt x="0" y="76"/>
                        <a:pt x="0" y="154"/>
                        <a:pt x="0" y="221"/>
                      </a:cubicBezTo>
                      <a:cubicBezTo>
                        <a:pt x="0" y="247"/>
                        <a:pt x="38" y="247"/>
                        <a:pt x="38" y="221"/>
                      </a:cubicBezTo>
                      <a:cubicBezTo>
                        <a:pt x="38" y="164"/>
                        <a:pt x="38" y="96"/>
                        <a:pt x="38" y="96"/>
                      </a:cubicBezTo>
                      <a:cubicBezTo>
                        <a:pt x="38" y="69"/>
                        <a:pt x="58" y="68"/>
                        <a:pt x="58" y="96"/>
                      </a:cubicBezTo>
                      <a:cubicBezTo>
                        <a:pt x="58" y="297"/>
                        <a:pt x="58" y="498"/>
                        <a:pt x="58" y="498"/>
                      </a:cubicBezTo>
                      <a:cubicBezTo>
                        <a:pt x="58" y="550"/>
                        <a:pt x="115" y="550"/>
                        <a:pt x="115" y="498"/>
                      </a:cubicBezTo>
                      <a:cubicBezTo>
                        <a:pt x="115" y="498"/>
                        <a:pt x="115" y="383"/>
                        <a:pt x="115" y="268"/>
                      </a:cubicBezTo>
                      <a:cubicBezTo>
                        <a:pt x="115" y="242"/>
                        <a:pt x="134" y="243"/>
                        <a:pt x="134" y="268"/>
                      </a:cubicBezTo>
                      <a:cubicBezTo>
                        <a:pt x="134" y="383"/>
                        <a:pt x="134" y="498"/>
                        <a:pt x="134" y="498"/>
                      </a:cubicBezTo>
                      <a:cubicBezTo>
                        <a:pt x="134" y="550"/>
                        <a:pt x="192" y="550"/>
                        <a:pt x="192" y="498"/>
                      </a:cubicBezTo>
                      <a:cubicBezTo>
                        <a:pt x="192" y="498"/>
                        <a:pt x="192" y="297"/>
                        <a:pt x="192" y="96"/>
                      </a:cubicBezTo>
                      <a:cubicBezTo>
                        <a:pt x="186" y="13"/>
                        <a:pt x="173" y="16"/>
                        <a:pt x="154" y="0"/>
                      </a:cubicBezTo>
                      <a:cubicBezTo>
                        <a:pt x="106" y="0"/>
                        <a:pt x="77" y="0"/>
                        <a:pt x="77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</p:grpSp>
        <p:grpSp>
          <p:nvGrpSpPr>
            <p:cNvPr id="23" name="Group 520"/>
            <p:cNvGrpSpPr>
              <a:grpSpLocks/>
            </p:cNvGrpSpPr>
            <p:nvPr/>
          </p:nvGrpSpPr>
          <p:grpSpPr bwMode="auto">
            <a:xfrm>
              <a:off x="7712849" y="1937928"/>
              <a:ext cx="325438" cy="611667"/>
              <a:chOff x="2344" y="3502"/>
              <a:chExt cx="200" cy="530"/>
            </a:xfrm>
          </p:grpSpPr>
          <p:sp>
            <p:nvSpPr>
              <p:cNvPr id="233" name="Oval 521"/>
              <p:cNvSpPr>
                <a:spLocks noChangeAspect="1" noChangeArrowheads="1"/>
              </p:cNvSpPr>
              <p:nvPr/>
            </p:nvSpPr>
            <p:spPr bwMode="auto">
              <a:xfrm flipH="1">
                <a:off x="2406" y="3502"/>
                <a:ext cx="76" cy="77"/>
              </a:xfrm>
              <a:prstGeom prst="ellipse">
                <a:avLst/>
              </a:prstGeom>
              <a:solidFill>
                <a:srgbClr val="333366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grpSp>
            <p:nvGrpSpPr>
              <p:cNvPr id="24" name="Group 522"/>
              <p:cNvGrpSpPr>
                <a:grpSpLocks noChangeAspect="1"/>
              </p:cNvGrpSpPr>
              <p:nvPr/>
            </p:nvGrpSpPr>
            <p:grpSpPr bwMode="auto">
              <a:xfrm>
                <a:off x="2344" y="3593"/>
                <a:ext cx="200" cy="439"/>
                <a:chOff x="5088" y="2064"/>
                <a:chExt cx="250" cy="550"/>
              </a:xfrm>
            </p:grpSpPr>
            <p:sp>
              <p:nvSpPr>
                <p:cNvPr id="235" name="Freeform 523"/>
                <p:cNvSpPr>
                  <a:spLocks noChangeAspect="1"/>
                </p:cNvSpPr>
                <p:nvPr/>
              </p:nvSpPr>
              <p:spPr bwMode="auto">
                <a:xfrm>
                  <a:off x="5146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115" y="0"/>
                    </a:cxn>
                    <a:cxn ang="0">
                      <a:pos x="192" y="76"/>
                    </a:cxn>
                    <a:cxn ang="0">
                      <a:pos x="192" y="221"/>
                    </a:cxn>
                    <a:cxn ang="0">
                      <a:pos x="154" y="221"/>
                    </a:cxn>
                    <a:cxn ang="0">
                      <a:pos x="154" y="96"/>
                    </a:cxn>
                    <a:cxn ang="0">
                      <a:pos x="134" y="96"/>
                    </a:cxn>
                    <a:cxn ang="0">
                      <a:pos x="134" y="498"/>
                    </a:cxn>
                    <a:cxn ang="0">
                      <a:pos x="77" y="498"/>
                    </a:cxn>
                    <a:cxn ang="0">
                      <a:pos x="77" y="268"/>
                    </a:cxn>
                    <a:cxn ang="0">
                      <a:pos x="58" y="268"/>
                    </a:cxn>
                    <a:cxn ang="0">
                      <a:pos x="58" y="498"/>
                    </a:cxn>
                    <a:cxn ang="0">
                      <a:pos x="0" y="498"/>
                    </a:cxn>
                    <a:cxn ang="0">
                      <a:pos x="0" y="96"/>
                    </a:cxn>
                    <a:cxn ang="0">
                      <a:pos x="38" y="0"/>
                    </a:cxn>
                    <a:cxn ang="0">
                      <a:pos x="115" y="0"/>
                    </a:cxn>
                  </a:cxnLst>
                  <a:rect l="0" t="0" r="r" b="b"/>
                  <a:pathLst>
                    <a:path w="192" h="550">
                      <a:moveTo>
                        <a:pt x="115" y="0"/>
                      </a:moveTo>
                      <a:cubicBezTo>
                        <a:pt x="159" y="0"/>
                        <a:pt x="192" y="34"/>
                        <a:pt x="192" y="76"/>
                      </a:cubicBezTo>
                      <a:cubicBezTo>
                        <a:pt x="192" y="76"/>
                        <a:pt x="192" y="154"/>
                        <a:pt x="192" y="221"/>
                      </a:cubicBezTo>
                      <a:cubicBezTo>
                        <a:pt x="192" y="247"/>
                        <a:pt x="154" y="247"/>
                        <a:pt x="154" y="221"/>
                      </a:cubicBezTo>
                      <a:cubicBezTo>
                        <a:pt x="154" y="164"/>
                        <a:pt x="154" y="96"/>
                        <a:pt x="154" y="96"/>
                      </a:cubicBezTo>
                      <a:cubicBezTo>
                        <a:pt x="154" y="69"/>
                        <a:pt x="134" y="68"/>
                        <a:pt x="134" y="96"/>
                      </a:cubicBezTo>
                      <a:cubicBezTo>
                        <a:pt x="134" y="297"/>
                        <a:pt x="134" y="498"/>
                        <a:pt x="134" y="498"/>
                      </a:cubicBezTo>
                      <a:cubicBezTo>
                        <a:pt x="134" y="550"/>
                        <a:pt x="77" y="550"/>
                        <a:pt x="77" y="498"/>
                      </a:cubicBezTo>
                      <a:cubicBezTo>
                        <a:pt x="77" y="498"/>
                        <a:pt x="77" y="383"/>
                        <a:pt x="77" y="268"/>
                      </a:cubicBezTo>
                      <a:cubicBezTo>
                        <a:pt x="77" y="242"/>
                        <a:pt x="58" y="243"/>
                        <a:pt x="58" y="268"/>
                      </a:cubicBezTo>
                      <a:cubicBezTo>
                        <a:pt x="58" y="383"/>
                        <a:pt x="58" y="498"/>
                        <a:pt x="58" y="498"/>
                      </a:cubicBezTo>
                      <a:cubicBezTo>
                        <a:pt x="58" y="550"/>
                        <a:pt x="0" y="550"/>
                        <a:pt x="0" y="498"/>
                      </a:cubicBezTo>
                      <a:cubicBezTo>
                        <a:pt x="0" y="498"/>
                        <a:pt x="0" y="297"/>
                        <a:pt x="0" y="96"/>
                      </a:cubicBezTo>
                      <a:cubicBezTo>
                        <a:pt x="6" y="13"/>
                        <a:pt x="19" y="16"/>
                        <a:pt x="38" y="0"/>
                      </a:cubicBezTo>
                      <a:cubicBezTo>
                        <a:pt x="86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236" name="Freeform 524"/>
                <p:cNvSpPr>
                  <a:spLocks noChangeAspect="1"/>
                </p:cNvSpPr>
                <p:nvPr/>
              </p:nvSpPr>
              <p:spPr bwMode="auto">
                <a:xfrm>
                  <a:off x="5088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77" y="0"/>
                    </a:cxn>
                    <a:cxn ang="0">
                      <a:pos x="0" y="76"/>
                    </a:cxn>
                    <a:cxn ang="0">
                      <a:pos x="0" y="221"/>
                    </a:cxn>
                    <a:cxn ang="0">
                      <a:pos x="38" y="221"/>
                    </a:cxn>
                    <a:cxn ang="0">
                      <a:pos x="38" y="96"/>
                    </a:cxn>
                    <a:cxn ang="0">
                      <a:pos x="58" y="96"/>
                    </a:cxn>
                    <a:cxn ang="0">
                      <a:pos x="58" y="498"/>
                    </a:cxn>
                    <a:cxn ang="0">
                      <a:pos x="115" y="498"/>
                    </a:cxn>
                    <a:cxn ang="0">
                      <a:pos x="115" y="268"/>
                    </a:cxn>
                    <a:cxn ang="0">
                      <a:pos x="134" y="268"/>
                    </a:cxn>
                    <a:cxn ang="0">
                      <a:pos x="134" y="498"/>
                    </a:cxn>
                    <a:cxn ang="0">
                      <a:pos x="192" y="498"/>
                    </a:cxn>
                    <a:cxn ang="0">
                      <a:pos x="192" y="96"/>
                    </a:cxn>
                    <a:cxn ang="0">
                      <a:pos x="154" y="0"/>
                    </a:cxn>
                    <a:cxn ang="0">
                      <a:pos x="77" y="0"/>
                    </a:cxn>
                  </a:cxnLst>
                  <a:rect l="0" t="0" r="r" b="b"/>
                  <a:pathLst>
                    <a:path w="192" h="550">
                      <a:moveTo>
                        <a:pt x="77" y="0"/>
                      </a:moveTo>
                      <a:cubicBezTo>
                        <a:pt x="33" y="0"/>
                        <a:pt x="0" y="34"/>
                        <a:pt x="0" y="76"/>
                      </a:cubicBezTo>
                      <a:cubicBezTo>
                        <a:pt x="0" y="76"/>
                        <a:pt x="0" y="154"/>
                        <a:pt x="0" y="221"/>
                      </a:cubicBezTo>
                      <a:cubicBezTo>
                        <a:pt x="0" y="247"/>
                        <a:pt x="38" y="247"/>
                        <a:pt x="38" y="221"/>
                      </a:cubicBezTo>
                      <a:cubicBezTo>
                        <a:pt x="38" y="164"/>
                        <a:pt x="38" y="96"/>
                        <a:pt x="38" y="96"/>
                      </a:cubicBezTo>
                      <a:cubicBezTo>
                        <a:pt x="38" y="69"/>
                        <a:pt x="58" y="68"/>
                        <a:pt x="58" y="96"/>
                      </a:cubicBezTo>
                      <a:cubicBezTo>
                        <a:pt x="58" y="297"/>
                        <a:pt x="58" y="498"/>
                        <a:pt x="58" y="498"/>
                      </a:cubicBezTo>
                      <a:cubicBezTo>
                        <a:pt x="58" y="550"/>
                        <a:pt x="115" y="550"/>
                        <a:pt x="115" y="498"/>
                      </a:cubicBezTo>
                      <a:cubicBezTo>
                        <a:pt x="115" y="498"/>
                        <a:pt x="115" y="383"/>
                        <a:pt x="115" y="268"/>
                      </a:cubicBezTo>
                      <a:cubicBezTo>
                        <a:pt x="115" y="242"/>
                        <a:pt x="134" y="243"/>
                        <a:pt x="134" y="268"/>
                      </a:cubicBezTo>
                      <a:cubicBezTo>
                        <a:pt x="134" y="383"/>
                        <a:pt x="134" y="498"/>
                        <a:pt x="134" y="498"/>
                      </a:cubicBezTo>
                      <a:cubicBezTo>
                        <a:pt x="134" y="550"/>
                        <a:pt x="192" y="550"/>
                        <a:pt x="192" y="498"/>
                      </a:cubicBezTo>
                      <a:cubicBezTo>
                        <a:pt x="192" y="498"/>
                        <a:pt x="192" y="297"/>
                        <a:pt x="192" y="96"/>
                      </a:cubicBezTo>
                      <a:cubicBezTo>
                        <a:pt x="186" y="13"/>
                        <a:pt x="173" y="16"/>
                        <a:pt x="154" y="0"/>
                      </a:cubicBezTo>
                      <a:cubicBezTo>
                        <a:pt x="106" y="0"/>
                        <a:pt x="77" y="0"/>
                        <a:pt x="77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</p:grpSp>
        <p:grpSp>
          <p:nvGrpSpPr>
            <p:cNvPr id="25" name="Group 520"/>
            <p:cNvGrpSpPr>
              <a:grpSpLocks/>
            </p:cNvGrpSpPr>
            <p:nvPr/>
          </p:nvGrpSpPr>
          <p:grpSpPr bwMode="auto">
            <a:xfrm>
              <a:off x="9386014" y="1939616"/>
              <a:ext cx="325438" cy="611667"/>
              <a:chOff x="2344" y="3502"/>
              <a:chExt cx="200" cy="530"/>
            </a:xfrm>
          </p:grpSpPr>
          <p:sp>
            <p:nvSpPr>
              <p:cNvPr id="229" name="Oval 521"/>
              <p:cNvSpPr>
                <a:spLocks noChangeAspect="1" noChangeArrowheads="1"/>
              </p:cNvSpPr>
              <p:nvPr/>
            </p:nvSpPr>
            <p:spPr bwMode="auto">
              <a:xfrm flipH="1">
                <a:off x="2406" y="3502"/>
                <a:ext cx="76" cy="77"/>
              </a:xfrm>
              <a:prstGeom prst="ellipse">
                <a:avLst/>
              </a:prstGeom>
              <a:solidFill>
                <a:srgbClr val="333366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grpSp>
            <p:nvGrpSpPr>
              <p:cNvPr id="26" name="Group 522"/>
              <p:cNvGrpSpPr>
                <a:grpSpLocks noChangeAspect="1"/>
              </p:cNvGrpSpPr>
              <p:nvPr/>
            </p:nvGrpSpPr>
            <p:grpSpPr bwMode="auto">
              <a:xfrm>
                <a:off x="2344" y="3593"/>
                <a:ext cx="200" cy="439"/>
                <a:chOff x="5088" y="2064"/>
                <a:chExt cx="250" cy="550"/>
              </a:xfrm>
            </p:grpSpPr>
            <p:sp>
              <p:nvSpPr>
                <p:cNvPr id="231" name="Freeform 523"/>
                <p:cNvSpPr>
                  <a:spLocks noChangeAspect="1"/>
                </p:cNvSpPr>
                <p:nvPr/>
              </p:nvSpPr>
              <p:spPr bwMode="auto">
                <a:xfrm>
                  <a:off x="5146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115" y="0"/>
                    </a:cxn>
                    <a:cxn ang="0">
                      <a:pos x="192" y="76"/>
                    </a:cxn>
                    <a:cxn ang="0">
                      <a:pos x="192" y="221"/>
                    </a:cxn>
                    <a:cxn ang="0">
                      <a:pos x="154" y="221"/>
                    </a:cxn>
                    <a:cxn ang="0">
                      <a:pos x="154" y="96"/>
                    </a:cxn>
                    <a:cxn ang="0">
                      <a:pos x="134" y="96"/>
                    </a:cxn>
                    <a:cxn ang="0">
                      <a:pos x="134" y="498"/>
                    </a:cxn>
                    <a:cxn ang="0">
                      <a:pos x="77" y="498"/>
                    </a:cxn>
                    <a:cxn ang="0">
                      <a:pos x="77" y="268"/>
                    </a:cxn>
                    <a:cxn ang="0">
                      <a:pos x="58" y="268"/>
                    </a:cxn>
                    <a:cxn ang="0">
                      <a:pos x="58" y="498"/>
                    </a:cxn>
                    <a:cxn ang="0">
                      <a:pos x="0" y="498"/>
                    </a:cxn>
                    <a:cxn ang="0">
                      <a:pos x="0" y="96"/>
                    </a:cxn>
                    <a:cxn ang="0">
                      <a:pos x="38" y="0"/>
                    </a:cxn>
                    <a:cxn ang="0">
                      <a:pos x="115" y="0"/>
                    </a:cxn>
                  </a:cxnLst>
                  <a:rect l="0" t="0" r="r" b="b"/>
                  <a:pathLst>
                    <a:path w="192" h="550">
                      <a:moveTo>
                        <a:pt x="115" y="0"/>
                      </a:moveTo>
                      <a:cubicBezTo>
                        <a:pt x="159" y="0"/>
                        <a:pt x="192" y="34"/>
                        <a:pt x="192" y="76"/>
                      </a:cubicBezTo>
                      <a:cubicBezTo>
                        <a:pt x="192" y="76"/>
                        <a:pt x="192" y="154"/>
                        <a:pt x="192" y="221"/>
                      </a:cubicBezTo>
                      <a:cubicBezTo>
                        <a:pt x="192" y="247"/>
                        <a:pt x="154" y="247"/>
                        <a:pt x="154" y="221"/>
                      </a:cubicBezTo>
                      <a:cubicBezTo>
                        <a:pt x="154" y="164"/>
                        <a:pt x="154" y="96"/>
                        <a:pt x="154" y="96"/>
                      </a:cubicBezTo>
                      <a:cubicBezTo>
                        <a:pt x="154" y="69"/>
                        <a:pt x="134" y="68"/>
                        <a:pt x="134" y="96"/>
                      </a:cubicBezTo>
                      <a:cubicBezTo>
                        <a:pt x="134" y="297"/>
                        <a:pt x="134" y="498"/>
                        <a:pt x="134" y="498"/>
                      </a:cubicBezTo>
                      <a:cubicBezTo>
                        <a:pt x="134" y="550"/>
                        <a:pt x="77" y="550"/>
                        <a:pt x="77" y="498"/>
                      </a:cubicBezTo>
                      <a:cubicBezTo>
                        <a:pt x="77" y="498"/>
                        <a:pt x="77" y="383"/>
                        <a:pt x="77" y="268"/>
                      </a:cubicBezTo>
                      <a:cubicBezTo>
                        <a:pt x="77" y="242"/>
                        <a:pt x="58" y="243"/>
                        <a:pt x="58" y="268"/>
                      </a:cubicBezTo>
                      <a:cubicBezTo>
                        <a:pt x="58" y="383"/>
                        <a:pt x="58" y="498"/>
                        <a:pt x="58" y="498"/>
                      </a:cubicBezTo>
                      <a:cubicBezTo>
                        <a:pt x="58" y="550"/>
                        <a:pt x="0" y="550"/>
                        <a:pt x="0" y="498"/>
                      </a:cubicBezTo>
                      <a:cubicBezTo>
                        <a:pt x="0" y="498"/>
                        <a:pt x="0" y="297"/>
                        <a:pt x="0" y="96"/>
                      </a:cubicBezTo>
                      <a:cubicBezTo>
                        <a:pt x="6" y="13"/>
                        <a:pt x="19" y="16"/>
                        <a:pt x="38" y="0"/>
                      </a:cubicBezTo>
                      <a:cubicBezTo>
                        <a:pt x="86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232" name="Freeform 524"/>
                <p:cNvSpPr>
                  <a:spLocks noChangeAspect="1"/>
                </p:cNvSpPr>
                <p:nvPr/>
              </p:nvSpPr>
              <p:spPr bwMode="auto">
                <a:xfrm>
                  <a:off x="5088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77" y="0"/>
                    </a:cxn>
                    <a:cxn ang="0">
                      <a:pos x="0" y="76"/>
                    </a:cxn>
                    <a:cxn ang="0">
                      <a:pos x="0" y="221"/>
                    </a:cxn>
                    <a:cxn ang="0">
                      <a:pos x="38" y="221"/>
                    </a:cxn>
                    <a:cxn ang="0">
                      <a:pos x="38" y="96"/>
                    </a:cxn>
                    <a:cxn ang="0">
                      <a:pos x="58" y="96"/>
                    </a:cxn>
                    <a:cxn ang="0">
                      <a:pos x="58" y="498"/>
                    </a:cxn>
                    <a:cxn ang="0">
                      <a:pos x="115" y="498"/>
                    </a:cxn>
                    <a:cxn ang="0">
                      <a:pos x="115" y="268"/>
                    </a:cxn>
                    <a:cxn ang="0">
                      <a:pos x="134" y="268"/>
                    </a:cxn>
                    <a:cxn ang="0">
                      <a:pos x="134" y="498"/>
                    </a:cxn>
                    <a:cxn ang="0">
                      <a:pos x="192" y="498"/>
                    </a:cxn>
                    <a:cxn ang="0">
                      <a:pos x="192" y="96"/>
                    </a:cxn>
                    <a:cxn ang="0">
                      <a:pos x="154" y="0"/>
                    </a:cxn>
                    <a:cxn ang="0">
                      <a:pos x="77" y="0"/>
                    </a:cxn>
                  </a:cxnLst>
                  <a:rect l="0" t="0" r="r" b="b"/>
                  <a:pathLst>
                    <a:path w="192" h="550">
                      <a:moveTo>
                        <a:pt x="77" y="0"/>
                      </a:moveTo>
                      <a:cubicBezTo>
                        <a:pt x="33" y="0"/>
                        <a:pt x="0" y="34"/>
                        <a:pt x="0" y="76"/>
                      </a:cubicBezTo>
                      <a:cubicBezTo>
                        <a:pt x="0" y="76"/>
                        <a:pt x="0" y="154"/>
                        <a:pt x="0" y="221"/>
                      </a:cubicBezTo>
                      <a:cubicBezTo>
                        <a:pt x="0" y="247"/>
                        <a:pt x="38" y="247"/>
                        <a:pt x="38" y="221"/>
                      </a:cubicBezTo>
                      <a:cubicBezTo>
                        <a:pt x="38" y="164"/>
                        <a:pt x="38" y="96"/>
                        <a:pt x="38" y="96"/>
                      </a:cubicBezTo>
                      <a:cubicBezTo>
                        <a:pt x="38" y="69"/>
                        <a:pt x="58" y="68"/>
                        <a:pt x="58" y="96"/>
                      </a:cubicBezTo>
                      <a:cubicBezTo>
                        <a:pt x="58" y="297"/>
                        <a:pt x="58" y="498"/>
                        <a:pt x="58" y="498"/>
                      </a:cubicBezTo>
                      <a:cubicBezTo>
                        <a:pt x="58" y="550"/>
                        <a:pt x="115" y="550"/>
                        <a:pt x="115" y="498"/>
                      </a:cubicBezTo>
                      <a:cubicBezTo>
                        <a:pt x="115" y="498"/>
                        <a:pt x="115" y="383"/>
                        <a:pt x="115" y="268"/>
                      </a:cubicBezTo>
                      <a:cubicBezTo>
                        <a:pt x="115" y="242"/>
                        <a:pt x="134" y="243"/>
                        <a:pt x="134" y="268"/>
                      </a:cubicBezTo>
                      <a:cubicBezTo>
                        <a:pt x="134" y="383"/>
                        <a:pt x="134" y="498"/>
                        <a:pt x="134" y="498"/>
                      </a:cubicBezTo>
                      <a:cubicBezTo>
                        <a:pt x="134" y="550"/>
                        <a:pt x="192" y="550"/>
                        <a:pt x="192" y="498"/>
                      </a:cubicBezTo>
                      <a:cubicBezTo>
                        <a:pt x="192" y="498"/>
                        <a:pt x="192" y="297"/>
                        <a:pt x="192" y="96"/>
                      </a:cubicBezTo>
                      <a:cubicBezTo>
                        <a:pt x="186" y="13"/>
                        <a:pt x="173" y="16"/>
                        <a:pt x="154" y="0"/>
                      </a:cubicBezTo>
                      <a:cubicBezTo>
                        <a:pt x="106" y="0"/>
                        <a:pt x="77" y="0"/>
                        <a:pt x="77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</p:grpSp>
        <p:grpSp>
          <p:nvGrpSpPr>
            <p:cNvPr id="27" name="Group 520"/>
            <p:cNvGrpSpPr>
              <a:grpSpLocks/>
            </p:cNvGrpSpPr>
            <p:nvPr/>
          </p:nvGrpSpPr>
          <p:grpSpPr bwMode="auto">
            <a:xfrm>
              <a:off x="9852898" y="1939616"/>
              <a:ext cx="325438" cy="611667"/>
              <a:chOff x="2344" y="3502"/>
              <a:chExt cx="200" cy="530"/>
            </a:xfrm>
          </p:grpSpPr>
          <p:sp>
            <p:nvSpPr>
              <p:cNvPr id="225" name="Oval 521"/>
              <p:cNvSpPr>
                <a:spLocks noChangeAspect="1" noChangeArrowheads="1"/>
              </p:cNvSpPr>
              <p:nvPr/>
            </p:nvSpPr>
            <p:spPr bwMode="auto">
              <a:xfrm flipH="1">
                <a:off x="2406" y="3502"/>
                <a:ext cx="76" cy="77"/>
              </a:xfrm>
              <a:prstGeom prst="ellipse">
                <a:avLst/>
              </a:prstGeom>
              <a:solidFill>
                <a:srgbClr val="333366"/>
              </a:solidFill>
              <a:ln w="3175">
                <a:noFill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grpSp>
            <p:nvGrpSpPr>
              <p:cNvPr id="28" name="Group 522"/>
              <p:cNvGrpSpPr>
                <a:grpSpLocks noChangeAspect="1"/>
              </p:cNvGrpSpPr>
              <p:nvPr/>
            </p:nvGrpSpPr>
            <p:grpSpPr bwMode="auto">
              <a:xfrm>
                <a:off x="2344" y="3593"/>
                <a:ext cx="200" cy="439"/>
                <a:chOff x="5088" y="2064"/>
                <a:chExt cx="250" cy="550"/>
              </a:xfrm>
            </p:grpSpPr>
            <p:sp>
              <p:nvSpPr>
                <p:cNvPr id="227" name="Freeform 523"/>
                <p:cNvSpPr>
                  <a:spLocks noChangeAspect="1"/>
                </p:cNvSpPr>
                <p:nvPr/>
              </p:nvSpPr>
              <p:spPr bwMode="auto">
                <a:xfrm>
                  <a:off x="5146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115" y="0"/>
                    </a:cxn>
                    <a:cxn ang="0">
                      <a:pos x="192" y="76"/>
                    </a:cxn>
                    <a:cxn ang="0">
                      <a:pos x="192" y="221"/>
                    </a:cxn>
                    <a:cxn ang="0">
                      <a:pos x="154" y="221"/>
                    </a:cxn>
                    <a:cxn ang="0">
                      <a:pos x="154" y="96"/>
                    </a:cxn>
                    <a:cxn ang="0">
                      <a:pos x="134" y="96"/>
                    </a:cxn>
                    <a:cxn ang="0">
                      <a:pos x="134" y="498"/>
                    </a:cxn>
                    <a:cxn ang="0">
                      <a:pos x="77" y="498"/>
                    </a:cxn>
                    <a:cxn ang="0">
                      <a:pos x="77" y="268"/>
                    </a:cxn>
                    <a:cxn ang="0">
                      <a:pos x="58" y="268"/>
                    </a:cxn>
                    <a:cxn ang="0">
                      <a:pos x="58" y="498"/>
                    </a:cxn>
                    <a:cxn ang="0">
                      <a:pos x="0" y="498"/>
                    </a:cxn>
                    <a:cxn ang="0">
                      <a:pos x="0" y="96"/>
                    </a:cxn>
                    <a:cxn ang="0">
                      <a:pos x="38" y="0"/>
                    </a:cxn>
                    <a:cxn ang="0">
                      <a:pos x="115" y="0"/>
                    </a:cxn>
                  </a:cxnLst>
                  <a:rect l="0" t="0" r="r" b="b"/>
                  <a:pathLst>
                    <a:path w="192" h="550">
                      <a:moveTo>
                        <a:pt x="115" y="0"/>
                      </a:moveTo>
                      <a:cubicBezTo>
                        <a:pt x="159" y="0"/>
                        <a:pt x="192" y="34"/>
                        <a:pt x="192" y="76"/>
                      </a:cubicBezTo>
                      <a:cubicBezTo>
                        <a:pt x="192" y="76"/>
                        <a:pt x="192" y="154"/>
                        <a:pt x="192" y="221"/>
                      </a:cubicBezTo>
                      <a:cubicBezTo>
                        <a:pt x="192" y="247"/>
                        <a:pt x="154" y="247"/>
                        <a:pt x="154" y="221"/>
                      </a:cubicBezTo>
                      <a:cubicBezTo>
                        <a:pt x="154" y="164"/>
                        <a:pt x="154" y="96"/>
                        <a:pt x="154" y="96"/>
                      </a:cubicBezTo>
                      <a:cubicBezTo>
                        <a:pt x="154" y="69"/>
                        <a:pt x="134" y="68"/>
                        <a:pt x="134" y="96"/>
                      </a:cubicBezTo>
                      <a:cubicBezTo>
                        <a:pt x="134" y="297"/>
                        <a:pt x="134" y="498"/>
                        <a:pt x="134" y="498"/>
                      </a:cubicBezTo>
                      <a:cubicBezTo>
                        <a:pt x="134" y="550"/>
                        <a:pt x="77" y="550"/>
                        <a:pt x="77" y="498"/>
                      </a:cubicBezTo>
                      <a:cubicBezTo>
                        <a:pt x="77" y="498"/>
                        <a:pt x="77" y="383"/>
                        <a:pt x="77" y="268"/>
                      </a:cubicBezTo>
                      <a:cubicBezTo>
                        <a:pt x="77" y="242"/>
                        <a:pt x="58" y="243"/>
                        <a:pt x="58" y="268"/>
                      </a:cubicBezTo>
                      <a:cubicBezTo>
                        <a:pt x="58" y="383"/>
                        <a:pt x="58" y="498"/>
                        <a:pt x="58" y="498"/>
                      </a:cubicBezTo>
                      <a:cubicBezTo>
                        <a:pt x="58" y="550"/>
                        <a:pt x="0" y="550"/>
                        <a:pt x="0" y="498"/>
                      </a:cubicBezTo>
                      <a:cubicBezTo>
                        <a:pt x="0" y="498"/>
                        <a:pt x="0" y="297"/>
                        <a:pt x="0" y="96"/>
                      </a:cubicBezTo>
                      <a:cubicBezTo>
                        <a:pt x="6" y="13"/>
                        <a:pt x="19" y="16"/>
                        <a:pt x="38" y="0"/>
                      </a:cubicBezTo>
                      <a:cubicBezTo>
                        <a:pt x="86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228" name="Freeform 524"/>
                <p:cNvSpPr>
                  <a:spLocks noChangeAspect="1"/>
                </p:cNvSpPr>
                <p:nvPr/>
              </p:nvSpPr>
              <p:spPr bwMode="auto">
                <a:xfrm>
                  <a:off x="5088" y="2064"/>
                  <a:ext cx="192" cy="550"/>
                </a:xfrm>
                <a:custGeom>
                  <a:avLst/>
                  <a:gdLst/>
                  <a:ahLst/>
                  <a:cxnLst>
                    <a:cxn ang="0">
                      <a:pos x="77" y="0"/>
                    </a:cxn>
                    <a:cxn ang="0">
                      <a:pos x="0" y="76"/>
                    </a:cxn>
                    <a:cxn ang="0">
                      <a:pos x="0" y="221"/>
                    </a:cxn>
                    <a:cxn ang="0">
                      <a:pos x="38" y="221"/>
                    </a:cxn>
                    <a:cxn ang="0">
                      <a:pos x="38" y="96"/>
                    </a:cxn>
                    <a:cxn ang="0">
                      <a:pos x="58" y="96"/>
                    </a:cxn>
                    <a:cxn ang="0">
                      <a:pos x="58" y="498"/>
                    </a:cxn>
                    <a:cxn ang="0">
                      <a:pos x="115" y="498"/>
                    </a:cxn>
                    <a:cxn ang="0">
                      <a:pos x="115" y="268"/>
                    </a:cxn>
                    <a:cxn ang="0">
                      <a:pos x="134" y="268"/>
                    </a:cxn>
                    <a:cxn ang="0">
                      <a:pos x="134" y="498"/>
                    </a:cxn>
                    <a:cxn ang="0">
                      <a:pos x="192" y="498"/>
                    </a:cxn>
                    <a:cxn ang="0">
                      <a:pos x="192" y="96"/>
                    </a:cxn>
                    <a:cxn ang="0">
                      <a:pos x="154" y="0"/>
                    </a:cxn>
                    <a:cxn ang="0">
                      <a:pos x="77" y="0"/>
                    </a:cxn>
                  </a:cxnLst>
                  <a:rect l="0" t="0" r="r" b="b"/>
                  <a:pathLst>
                    <a:path w="192" h="550">
                      <a:moveTo>
                        <a:pt x="77" y="0"/>
                      </a:moveTo>
                      <a:cubicBezTo>
                        <a:pt x="33" y="0"/>
                        <a:pt x="0" y="34"/>
                        <a:pt x="0" y="76"/>
                      </a:cubicBezTo>
                      <a:cubicBezTo>
                        <a:pt x="0" y="76"/>
                        <a:pt x="0" y="154"/>
                        <a:pt x="0" y="221"/>
                      </a:cubicBezTo>
                      <a:cubicBezTo>
                        <a:pt x="0" y="247"/>
                        <a:pt x="38" y="247"/>
                        <a:pt x="38" y="221"/>
                      </a:cubicBezTo>
                      <a:cubicBezTo>
                        <a:pt x="38" y="164"/>
                        <a:pt x="38" y="96"/>
                        <a:pt x="38" y="96"/>
                      </a:cubicBezTo>
                      <a:cubicBezTo>
                        <a:pt x="38" y="69"/>
                        <a:pt x="58" y="68"/>
                        <a:pt x="58" y="96"/>
                      </a:cubicBezTo>
                      <a:cubicBezTo>
                        <a:pt x="58" y="297"/>
                        <a:pt x="58" y="498"/>
                        <a:pt x="58" y="498"/>
                      </a:cubicBezTo>
                      <a:cubicBezTo>
                        <a:pt x="58" y="550"/>
                        <a:pt x="115" y="550"/>
                        <a:pt x="115" y="498"/>
                      </a:cubicBezTo>
                      <a:cubicBezTo>
                        <a:pt x="115" y="498"/>
                        <a:pt x="115" y="383"/>
                        <a:pt x="115" y="268"/>
                      </a:cubicBezTo>
                      <a:cubicBezTo>
                        <a:pt x="115" y="242"/>
                        <a:pt x="134" y="243"/>
                        <a:pt x="134" y="268"/>
                      </a:cubicBezTo>
                      <a:cubicBezTo>
                        <a:pt x="134" y="383"/>
                        <a:pt x="134" y="498"/>
                        <a:pt x="134" y="498"/>
                      </a:cubicBezTo>
                      <a:cubicBezTo>
                        <a:pt x="134" y="550"/>
                        <a:pt x="192" y="550"/>
                        <a:pt x="192" y="498"/>
                      </a:cubicBezTo>
                      <a:cubicBezTo>
                        <a:pt x="192" y="498"/>
                        <a:pt x="192" y="297"/>
                        <a:pt x="192" y="96"/>
                      </a:cubicBezTo>
                      <a:cubicBezTo>
                        <a:pt x="186" y="13"/>
                        <a:pt x="173" y="16"/>
                        <a:pt x="154" y="0"/>
                      </a:cubicBezTo>
                      <a:cubicBezTo>
                        <a:pt x="106" y="0"/>
                        <a:pt x="77" y="0"/>
                        <a:pt x="77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333366"/>
                    </a:gs>
                    <a:gs pos="100000">
                      <a:srgbClr val="333366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317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lIns="36000" tIns="36000" rIns="36000" bIns="3600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</p:grpSp>
        <p:sp>
          <p:nvSpPr>
            <p:cNvPr id="224" name="Text Box 189"/>
            <p:cNvSpPr txBox="1">
              <a:spLocks noChangeArrowheads="1"/>
            </p:cNvSpPr>
            <p:nvPr/>
          </p:nvSpPr>
          <p:spPr bwMode="auto">
            <a:xfrm>
              <a:off x="5562610" y="1174751"/>
              <a:ext cx="5644374" cy="468000"/>
            </a:xfrm>
            <a:prstGeom prst="round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wrap="square" lIns="16846" tIns="8423" rIns="16846" bIns="8423" anchor="ctr" anchorCtr="1">
              <a:noAutofit/>
            </a:bodyPr>
            <a:lstStyle>
              <a:defPPr>
                <a:defRPr lang="zh-CN"/>
              </a:defPPr>
              <a:lvl1pPr algn="ctr" defTabSz="440828" eaLnBrk="0" hangingPunct="0">
                <a:buSzPct val="60000"/>
                <a:defRPr b="1">
                  <a:solidFill>
                    <a:srgbClr val="FFFFFF"/>
                  </a:solidFill>
                  <a:latin typeface="FrutigerNext LT Medium" pitchFamily="34" charset="0"/>
                  <a:ea typeface="微软雅黑" pitchFamily="34" charset="-122"/>
                  <a:cs typeface="Arial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altLang="zh-CN" sz="1800" kern="0" dirty="0" smtClean="0">
                  <a:solidFill>
                    <a:srgbClr val="002060"/>
                  </a:solidFill>
                  <a:latin typeface="FrutigerNext LT Regular"/>
                </a:rPr>
                <a:t>Mobile Backhaul</a:t>
              </a:r>
              <a:r>
                <a:rPr lang="zh-CN" altLang="en-US" sz="1800" kern="0" dirty="0" smtClean="0">
                  <a:solidFill>
                    <a:srgbClr val="002060"/>
                  </a:solidFill>
                  <a:latin typeface="FrutigerNext LT Regular"/>
                </a:rPr>
                <a:t>：</a:t>
              </a:r>
              <a:r>
                <a:rPr lang="en-US" altLang="zh-CN" sz="1800" kern="0" dirty="0" smtClean="0">
                  <a:solidFill>
                    <a:srgbClr val="002060"/>
                  </a:solidFill>
                  <a:latin typeface="FrutigerNext LT Regular"/>
                </a:rPr>
                <a:t> Complex services planning</a:t>
              </a:r>
            </a:p>
          </p:txBody>
        </p:sp>
      </p:grpSp>
      <p:grpSp>
        <p:nvGrpSpPr>
          <p:cNvPr id="29" name="Group 520"/>
          <p:cNvGrpSpPr>
            <a:grpSpLocks/>
          </p:cNvGrpSpPr>
          <p:nvPr/>
        </p:nvGrpSpPr>
        <p:grpSpPr bwMode="auto">
          <a:xfrm>
            <a:off x="4299703" y="3313147"/>
            <a:ext cx="244015" cy="611525"/>
            <a:chOff x="2344" y="3502"/>
            <a:chExt cx="200" cy="530"/>
          </a:xfrm>
        </p:grpSpPr>
        <p:sp>
          <p:nvSpPr>
            <p:cNvPr id="261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solidFill>
              <a:srgbClr val="333366"/>
            </a:solidFill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30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</p:grpSpPr>
          <p:sp>
            <p:nvSpPr>
              <p:cNvPr id="263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264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31" name="Group 520"/>
          <p:cNvGrpSpPr>
            <a:grpSpLocks/>
          </p:cNvGrpSpPr>
          <p:nvPr/>
        </p:nvGrpSpPr>
        <p:grpSpPr bwMode="auto">
          <a:xfrm>
            <a:off x="4675187" y="3310707"/>
            <a:ext cx="244015" cy="611525"/>
            <a:chOff x="2344" y="3502"/>
            <a:chExt cx="200" cy="530"/>
          </a:xfrm>
        </p:grpSpPr>
        <p:sp>
          <p:nvSpPr>
            <p:cNvPr id="266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solidFill>
              <a:srgbClr val="333366"/>
            </a:solidFill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26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</p:grpSpPr>
          <p:sp>
            <p:nvSpPr>
              <p:cNvPr id="268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269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30" name="Group 520"/>
          <p:cNvGrpSpPr>
            <a:grpSpLocks/>
          </p:cNvGrpSpPr>
          <p:nvPr/>
        </p:nvGrpSpPr>
        <p:grpSpPr bwMode="auto">
          <a:xfrm>
            <a:off x="5755919" y="3323390"/>
            <a:ext cx="244015" cy="611525"/>
            <a:chOff x="2344" y="3502"/>
            <a:chExt cx="200" cy="530"/>
          </a:xfrm>
        </p:grpSpPr>
        <p:sp>
          <p:nvSpPr>
            <p:cNvPr id="271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solidFill>
              <a:srgbClr val="333366"/>
            </a:solidFill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34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</p:grpSpPr>
          <p:sp>
            <p:nvSpPr>
              <p:cNvPr id="273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274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38" name="Group 520"/>
          <p:cNvGrpSpPr>
            <a:grpSpLocks/>
          </p:cNvGrpSpPr>
          <p:nvPr/>
        </p:nvGrpSpPr>
        <p:grpSpPr bwMode="auto">
          <a:xfrm>
            <a:off x="7103312" y="3325080"/>
            <a:ext cx="244015" cy="611525"/>
            <a:chOff x="2344" y="3502"/>
            <a:chExt cx="200" cy="530"/>
          </a:xfrm>
        </p:grpSpPr>
        <p:sp>
          <p:nvSpPr>
            <p:cNvPr id="276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solidFill>
              <a:srgbClr val="333366"/>
            </a:solidFill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42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</p:grpSpPr>
          <p:sp>
            <p:nvSpPr>
              <p:cNvPr id="278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279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45" name="Group 520"/>
          <p:cNvGrpSpPr>
            <a:grpSpLocks/>
          </p:cNvGrpSpPr>
          <p:nvPr/>
        </p:nvGrpSpPr>
        <p:grpSpPr bwMode="auto">
          <a:xfrm>
            <a:off x="7453383" y="3325080"/>
            <a:ext cx="244015" cy="611525"/>
            <a:chOff x="2344" y="3502"/>
            <a:chExt cx="200" cy="530"/>
          </a:xfrm>
        </p:grpSpPr>
        <p:sp>
          <p:nvSpPr>
            <p:cNvPr id="281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solidFill>
              <a:srgbClr val="333366"/>
            </a:solidFill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50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</p:grpSpPr>
          <p:sp>
            <p:nvSpPr>
              <p:cNvPr id="283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284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333366"/>
                  </a:gs>
                  <a:gs pos="100000">
                    <a:srgbClr val="333366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55" name="Group 9"/>
          <p:cNvGrpSpPr>
            <a:grpSpLocks/>
          </p:cNvGrpSpPr>
          <p:nvPr/>
        </p:nvGrpSpPr>
        <p:grpSpPr bwMode="auto">
          <a:xfrm>
            <a:off x="4339639" y="3043298"/>
            <a:ext cx="565400" cy="869749"/>
            <a:chOff x="3071" y="1288"/>
            <a:chExt cx="728" cy="839"/>
          </a:xfrm>
        </p:grpSpPr>
        <p:sp>
          <p:nvSpPr>
            <p:cNvPr id="286" name="Freeform 10"/>
            <p:cNvSpPr>
              <a:spLocks/>
            </p:cNvSpPr>
            <p:nvPr/>
          </p:nvSpPr>
          <p:spPr bwMode="auto">
            <a:xfrm>
              <a:off x="3071" y="1288"/>
              <a:ext cx="728" cy="839"/>
            </a:xfrm>
            <a:custGeom>
              <a:avLst/>
              <a:gdLst/>
              <a:ahLst/>
              <a:cxnLst>
                <a:cxn ang="0">
                  <a:pos x="727" y="753"/>
                </a:cxn>
                <a:cxn ang="0">
                  <a:pos x="100" y="0"/>
                </a:cxn>
                <a:cxn ang="0">
                  <a:pos x="0" y="84"/>
                </a:cxn>
                <a:cxn ang="0">
                  <a:pos x="626" y="838"/>
                </a:cxn>
                <a:cxn ang="0">
                  <a:pos x="727" y="753"/>
                </a:cxn>
              </a:cxnLst>
              <a:rect l="0" t="0" r="r" b="b"/>
              <a:pathLst>
                <a:path w="728" h="839">
                  <a:moveTo>
                    <a:pt x="727" y="753"/>
                  </a:moveTo>
                  <a:lnTo>
                    <a:pt x="100" y="0"/>
                  </a:lnTo>
                  <a:lnTo>
                    <a:pt x="0" y="84"/>
                  </a:lnTo>
                  <a:lnTo>
                    <a:pt x="626" y="838"/>
                  </a:lnTo>
                  <a:lnTo>
                    <a:pt x="727" y="753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sp>
          <p:nvSpPr>
            <p:cNvPr id="287" name="Freeform 11"/>
            <p:cNvSpPr>
              <a:spLocks/>
            </p:cNvSpPr>
            <p:nvPr/>
          </p:nvSpPr>
          <p:spPr bwMode="auto">
            <a:xfrm>
              <a:off x="3071" y="1288"/>
              <a:ext cx="728" cy="839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626" y="0"/>
                </a:cxn>
                <a:cxn ang="0">
                  <a:pos x="727" y="84"/>
                </a:cxn>
                <a:cxn ang="0">
                  <a:pos x="100" y="838"/>
                </a:cxn>
                <a:cxn ang="0">
                  <a:pos x="0" y="753"/>
                </a:cxn>
              </a:cxnLst>
              <a:rect l="0" t="0" r="r" b="b"/>
              <a:pathLst>
                <a:path w="728" h="839">
                  <a:moveTo>
                    <a:pt x="0" y="753"/>
                  </a:moveTo>
                  <a:lnTo>
                    <a:pt x="626" y="0"/>
                  </a:lnTo>
                  <a:lnTo>
                    <a:pt x="727" y="84"/>
                  </a:lnTo>
                  <a:lnTo>
                    <a:pt x="100" y="838"/>
                  </a:lnTo>
                  <a:lnTo>
                    <a:pt x="0" y="753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</p:grpSp>
      <p:grpSp>
        <p:nvGrpSpPr>
          <p:cNvPr id="260" name="Group 9"/>
          <p:cNvGrpSpPr>
            <a:grpSpLocks/>
          </p:cNvGrpSpPr>
          <p:nvPr/>
        </p:nvGrpSpPr>
        <p:grpSpPr bwMode="auto">
          <a:xfrm>
            <a:off x="7117774" y="3030614"/>
            <a:ext cx="565400" cy="869749"/>
            <a:chOff x="3071" y="1288"/>
            <a:chExt cx="728" cy="839"/>
          </a:xfrm>
        </p:grpSpPr>
        <p:sp>
          <p:nvSpPr>
            <p:cNvPr id="289" name="Freeform 11"/>
            <p:cNvSpPr>
              <a:spLocks/>
            </p:cNvSpPr>
            <p:nvPr/>
          </p:nvSpPr>
          <p:spPr bwMode="auto">
            <a:xfrm>
              <a:off x="3071" y="1288"/>
              <a:ext cx="728" cy="839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626" y="0"/>
                </a:cxn>
                <a:cxn ang="0">
                  <a:pos x="727" y="84"/>
                </a:cxn>
                <a:cxn ang="0">
                  <a:pos x="100" y="838"/>
                </a:cxn>
                <a:cxn ang="0">
                  <a:pos x="0" y="753"/>
                </a:cxn>
              </a:cxnLst>
              <a:rect l="0" t="0" r="r" b="b"/>
              <a:pathLst>
                <a:path w="728" h="839">
                  <a:moveTo>
                    <a:pt x="0" y="753"/>
                  </a:moveTo>
                  <a:lnTo>
                    <a:pt x="626" y="0"/>
                  </a:lnTo>
                  <a:lnTo>
                    <a:pt x="727" y="84"/>
                  </a:lnTo>
                  <a:lnTo>
                    <a:pt x="100" y="838"/>
                  </a:lnTo>
                  <a:lnTo>
                    <a:pt x="0" y="753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sp>
          <p:nvSpPr>
            <p:cNvPr id="290" name="Freeform 10"/>
            <p:cNvSpPr>
              <a:spLocks/>
            </p:cNvSpPr>
            <p:nvPr/>
          </p:nvSpPr>
          <p:spPr bwMode="auto">
            <a:xfrm>
              <a:off x="3071" y="1288"/>
              <a:ext cx="728" cy="839"/>
            </a:xfrm>
            <a:custGeom>
              <a:avLst/>
              <a:gdLst/>
              <a:ahLst/>
              <a:cxnLst>
                <a:cxn ang="0">
                  <a:pos x="727" y="753"/>
                </a:cxn>
                <a:cxn ang="0">
                  <a:pos x="100" y="0"/>
                </a:cxn>
                <a:cxn ang="0">
                  <a:pos x="0" y="84"/>
                </a:cxn>
                <a:cxn ang="0">
                  <a:pos x="626" y="838"/>
                </a:cxn>
                <a:cxn ang="0">
                  <a:pos x="727" y="753"/>
                </a:cxn>
              </a:cxnLst>
              <a:rect l="0" t="0" r="r" b="b"/>
              <a:pathLst>
                <a:path w="728" h="839">
                  <a:moveTo>
                    <a:pt x="727" y="753"/>
                  </a:moveTo>
                  <a:lnTo>
                    <a:pt x="100" y="0"/>
                  </a:lnTo>
                  <a:lnTo>
                    <a:pt x="0" y="84"/>
                  </a:lnTo>
                  <a:lnTo>
                    <a:pt x="626" y="838"/>
                  </a:lnTo>
                  <a:lnTo>
                    <a:pt x="727" y="753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</p:grpSp>
      <p:grpSp>
        <p:nvGrpSpPr>
          <p:cNvPr id="262" name="Group 9"/>
          <p:cNvGrpSpPr>
            <a:grpSpLocks/>
          </p:cNvGrpSpPr>
          <p:nvPr/>
        </p:nvGrpSpPr>
        <p:grpSpPr bwMode="auto">
          <a:xfrm>
            <a:off x="5660101" y="3044985"/>
            <a:ext cx="565400" cy="869749"/>
            <a:chOff x="3071" y="1288"/>
            <a:chExt cx="728" cy="839"/>
          </a:xfrm>
        </p:grpSpPr>
        <p:sp>
          <p:nvSpPr>
            <p:cNvPr id="292" name="Freeform 10"/>
            <p:cNvSpPr>
              <a:spLocks/>
            </p:cNvSpPr>
            <p:nvPr/>
          </p:nvSpPr>
          <p:spPr bwMode="auto">
            <a:xfrm>
              <a:off x="3071" y="1288"/>
              <a:ext cx="728" cy="839"/>
            </a:xfrm>
            <a:custGeom>
              <a:avLst/>
              <a:gdLst/>
              <a:ahLst/>
              <a:cxnLst>
                <a:cxn ang="0">
                  <a:pos x="727" y="753"/>
                </a:cxn>
                <a:cxn ang="0">
                  <a:pos x="100" y="0"/>
                </a:cxn>
                <a:cxn ang="0">
                  <a:pos x="0" y="84"/>
                </a:cxn>
                <a:cxn ang="0">
                  <a:pos x="626" y="838"/>
                </a:cxn>
                <a:cxn ang="0">
                  <a:pos x="727" y="753"/>
                </a:cxn>
              </a:cxnLst>
              <a:rect l="0" t="0" r="r" b="b"/>
              <a:pathLst>
                <a:path w="728" h="839">
                  <a:moveTo>
                    <a:pt x="727" y="753"/>
                  </a:moveTo>
                  <a:lnTo>
                    <a:pt x="100" y="0"/>
                  </a:lnTo>
                  <a:lnTo>
                    <a:pt x="0" y="84"/>
                  </a:lnTo>
                  <a:lnTo>
                    <a:pt x="626" y="838"/>
                  </a:lnTo>
                  <a:lnTo>
                    <a:pt x="727" y="753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sp>
          <p:nvSpPr>
            <p:cNvPr id="293" name="Freeform 11"/>
            <p:cNvSpPr>
              <a:spLocks/>
            </p:cNvSpPr>
            <p:nvPr/>
          </p:nvSpPr>
          <p:spPr bwMode="auto">
            <a:xfrm>
              <a:off x="3071" y="1288"/>
              <a:ext cx="728" cy="839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626" y="0"/>
                </a:cxn>
                <a:cxn ang="0">
                  <a:pos x="727" y="84"/>
                </a:cxn>
                <a:cxn ang="0">
                  <a:pos x="100" y="838"/>
                </a:cxn>
                <a:cxn ang="0">
                  <a:pos x="0" y="753"/>
                </a:cxn>
              </a:cxnLst>
              <a:rect l="0" t="0" r="r" b="b"/>
              <a:pathLst>
                <a:path w="728" h="839">
                  <a:moveTo>
                    <a:pt x="0" y="753"/>
                  </a:moveTo>
                  <a:lnTo>
                    <a:pt x="626" y="0"/>
                  </a:lnTo>
                  <a:lnTo>
                    <a:pt x="727" y="84"/>
                  </a:lnTo>
                  <a:lnTo>
                    <a:pt x="100" y="838"/>
                  </a:lnTo>
                  <a:lnTo>
                    <a:pt x="0" y="753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</p:grpSp>
      <p:sp>
        <p:nvSpPr>
          <p:cNvPr id="294" name="Text Box 36"/>
          <p:cNvSpPr txBox="1">
            <a:spLocks noChangeArrowheads="1"/>
          </p:cNvSpPr>
          <p:nvPr/>
        </p:nvSpPr>
        <p:spPr bwMode="auto">
          <a:xfrm>
            <a:off x="5176161" y="4056450"/>
            <a:ext cx="2014809" cy="69462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scene3d>
            <a:camera prst="orthographicFront">
              <a:rot lat="1200000" lon="0" rev="0"/>
            </a:camera>
            <a:lightRig rig="threePt" dir="t"/>
          </a:scene3d>
          <a:sp3d>
            <a:bevelT prst="relaxedInset"/>
          </a:sp3d>
        </p:spPr>
        <p:txBody>
          <a:bodyPr wrap="square" lIns="78310" tIns="39153" rIns="78310" bIns="39153">
            <a:spAutoFit/>
          </a:bodyPr>
          <a:lstStyle/>
          <a:p>
            <a:pPr algn="ctr" defTabSz="784225" eaLnBrk="0" hangingPunct="0">
              <a:spcBef>
                <a:spcPct val="50000"/>
              </a:spcBef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4000" spc="35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FrutigerNext LT Regular"/>
                <a:ea typeface="微软雅黑" pitchFamily="34" charset="-122"/>
              </a:rPr>
              <a:t>Saving</a:t>
            </a:r>
            <a:endParaRPr lang="en-US" altLang="zh-CN" sz="4000" spc="35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FrutigerNext LT Regular"/>
              <a:ea typeface="微软雅黑" pitchFamily="34" charset="-122"/>
            </a:endParaRPr>
          </a:p>
        </p:txBody>
      </p:sp>
      <p:grpSp>
        <p:nvGrpSpPr>
          <p:cNvPr id="265" name="Group 186"/>
          <p:cNvGrpSpPr>
            <a:grpSpLocks/>
          </p:cNvGrpSpPr>
          <p:nvPr/>
        </p:nvGrpSpPr>
        <p:grpSpPr bwMode="auto">
          <a:xfrm>
            <a:off x="3116964" y="1974616"/>
            <a:ext cx="314243" cy="415829"/>
            <a:chOff x="1289" y="582"/>
            <a:chExt cx="668" cy="668"/>
          </a:xfrm>
        </p:grpSpPr>
        <p:sp>
          <p:nvSpPr>
            <p:cNvPr id="296" name="Oval 187"/>
            <p:cNvSpPr>
              <a:spLocks noChangeArrowheads="1"/>
            </p:cNvSpPr>
            <p:nvPr/>
          </p:nvSpPr>
          <p:spPr bwMode="gray">
            <a:xfrm>
              <a:off x="1289" y="582"/>
              <a:ext cx="668" cy="66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7" name="Oval 188"/>
            <p:cNvSpPr>
              <a:spLocks noChangeArrowheads="1"/>
            </p:cNvSpPr>
            <p:nvPr/>
          </p:nvSpPr>
          <p:spPr bwMode="gray">
            <a:xfrm>
              <a:off x="1296" y="587"/>
              <a:ext cx="646" cy="64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8" name="Oval 189"/>
            <p:cNvSpPr>
              <a:spLocks noChangeArrowheads="1"/>
            </p:cNvSpPr>
            <p:nvPr/>
          </p:nvSpPr>
          <p:spPr bwMode="gray">
            <a:xfrm>
              <a:off x="1304" y="591"/>
              <a:ext cx="631" cy="63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9" name="Oval 190"/>
            <p:cNvSpPr>
              <a:spLocks noChangeArrowheads="1"/>
            </p:cNvSpPr>
            <p:nvPr/>
          </p:nvSpPr>
          <p:spPr bwMode="gray">
            <a:xfrm>
              <a:off x="1311" y="597"/>
              <a:ext cx="600" cy="58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00" name="Oval 191"/>
            <p:cNvSpPr>
              <a:spLocks noChangeArrowheads="1"/>
            </p:cNvSpPr>
            <p:nvPr/>
          </p:nvSpPr>
          <p:spPr bwMode="gray">
            <a:xfrm>
              <a:off x="1346" y="613"/>
              <a:ext cx="533" cy="47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lIns="91422" tIns="45711" rIns="91422" bIns="45711" anchor="ctr">
              <a:no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267" name="Group 186"/>
          <p:cNvGrpSpPr>
            <a:grpSpLocks/>
          </p:cNvGrpSpPr>
          <p:nvPr/>
        </p:nvGrpSpPr>
        <p:grpSpPr bwMode="auto">
          <a:xfrm>
            <a:off x="3501488" y="3386889"/>
            <a:ext cx="314243" cy="415829"/>
            <a:chOff x="1289" y="582"/>
            <a:chExt cx="668" cy="668"/>
          </a:xfrm>
        </p:grpSpPr>
        <p:sp>
          <p:nvSpPr>
            <p:cNvPr id="302" name="Oval 187"/>
            <p:cNvSpPr>
              <a:spLocks noChangeArrowheads="1"/>
            </p:cNvSpPr>
            <p:nvPr/>
          </p:nvSpPr>
          <p:spPr bwMode="gray">
            <a:xfrm>
              <a:off x="1289" y="582"/>
              <a:ext cx="668" cy="66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03" name="Oval 188"/>
            <p:cNvSpPr>
              <a:spLocks noChangeArrowheads="1"/>
            </p:cNvSpPr>
            <p:nvPr/>
          </p:nvSpPr>
          <p:spPr bwMode="gray">
            <a:xfrm>
              <a:off x="1296" y="587"/>
              <a:ext cx="646" cy="64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04" name="Oval 189"/>
            <p:cNvSpPr>
              <a:spLocks noChangeArrowheads="1"/>
            </p:cNvSpPr>
            <p:nvPr/>
          </p:nvSpPr>
          <p:spPr bwMode="gray">
            <a:xfrm>
              <a:off x="1304" y="591"/>
              <a:ext cx="631" cy="63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05" name="Oval 190"/>
            <p:cNvSpPr>
              <a:spLocks noChangeArrowheads="1"/>
            </p:cNvSpPr>
            <p:nvPr/>
          </p:nvSpPr>
          <p:spPr bwMode="gray">
            <a:xfrm>
              <a:off x="1311" y="597"/>
              <a:ext cx="600" cy="58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06" name="Oval 191"/>
            <p:cNvSpPr>
              <a:spLocks noChangeArrowheads="1"/>
            </p:cNvSpPr>
            <p:nvPr/>
          </p:nvSpPr>
          <p:spPr bwMode="gray">
            <a:xfrm>
              <a:off x="1346" y="613"/>
              <a:ext cx="533" cy="47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lIns="91422" tIns="45711" rIns="91422" bIns="45711" anchor="ctr">
              <a:no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270" name="Group 186"/>
          <p:cNvGrpSpPr>
            <a:grpSpLocks/>
          </p:cNvGrpSpPr>
          <p:nvPr/>
        </p:nvGrpSpPr>
        <p:grpSpPr bwMode="auto">
          <a:xfrm>
            <a:off x="3116964" y="4965015"/>
            <a:ext cx="314243" cy="415829"/>
            <a:chOff x="1289" y="582"/>
            <a:chExt cx="668" cy="668"/>
          </a:xfrm>
        </p:grpSpPr>
        <p:sp>
          <p:nvSpPr>
            <p:cNvPr id="308" name="Oval 187"/>
            <p:cNvSpPr>
              <a:spLocks noChangeArrowheads="1"/>
            </p:cNvSpPr>
            <p:nvPr/>
          </p:nvSpPr>
          <p:spPr bwMode="gray">
            <a:xfrm>
              <a:off x="1289" y="582"/>
              <a:ext cx="668" cy="66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09" name="Oval 188"/>
            <p:cNvSpPr>
              <a:spLocks noChangeArrowheads="1"/>
            </p:cNvSpPr>
            <p:nvPr/>
          </p:nvSpPr>
          <p:spPr bwMode="gray">
            <a:xfrm>
              <a:off x="1296" y="587"/>
              <a:ext cx="646" cy="64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10" name="Oval 189"/>
            <p:cNvSpPr>
              <a:spLocks noChangeArrowheads="1"/>
            </p:cNvSpPr>
            <p:nvPr/>
          </p:nvSpPr>
          <p:spPr bwMode="gray">
            <a:xfrm>
              <a:off x="1304" y="591"/>
              <a:ext cx="631" cy="63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11" name="Oval 190"/>
            <p:cNvSpPr>
              <a:spLocks noChangeArrowheads="1"/>
            </p:cNvSpPr>
            <p:nvPr/>
          </p:nvSpPr>
          <p:spPr bwMode="gray">
            <a:xfrm>
              <a:off x="1311" y="597"/>
              <a:ext cx="600" cy="58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312" name="Oval 191"/>
            <p:cNvSpPr>
              <a:spLocks noChangeArrowheads="1"/>
            </p:cNvSpPr>
            <p:nvPr/>
          </p:nvSpPr>
          <p:spPr bwMode="gray">
            <a:xfrm>
              <a:off x="1346" y="613"/>
              <a:ext cx="533" cy="47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lIns="91422" tIns="45711" rIns="91422" bIns="45711" anchor="ctr">
              <a:no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latin typeface="FrutigerNext LT Regular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313" name="Text Box 189"/>
          <p:cNvSpPr txBox="1">
            <a:spLocks noChangeArrowheads="1"/>
          </p:cNvSpPr>
          <p:nvPr/>
        </p:nvSpPr>
        <p:spPr bwMode="auto">
          <a:xfrm>
            <a:off x="4148758" y="4757922"/>
            <a:ext cx="4210025" cy="467892"/>
          </a:xfrm>
          <a:prstGeom prst="round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wrap="square" lIns="16846" tIns="8423" rIns="16846" bIns="8423" anchor="ctr" anchorCtr="1">
            <a:noAutofit/>
          </a:bodyPr>
          <a:lstStyle>
            <a:defPPr>
              <a:defRPr lang="zh-CN"/>
            </a:defPPr>
            <a:lvl1pPr algn="ctr" defTabSz="440828" eaLnBrk="0" hangingPunct="0">
              <a:buSzPct val="60000"/>
              <a:defRPr b="1">
                <a:solidFill>
                  <a:srgbClr val="FFFFFF"/>
                </a:solidFill>
                <a:latin typeface="FrutigerNext LT Medium" pitchFamily="34" charset="0"/>
                <a:ea typeface="微软雅黑" pitchFamily="34" charset="-122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800" kern="0" dirty="0" smtClean="0">
                <a:solidFill>
                  <a:srgbClr val="002060"/>
                </a:solidFill>
                <a:latin typeface="FrutigerNext LT Regular"/>
              </a:rPr>
              <a:t>Plug and Play</a:t>
            </a:r>
            <a:r>
              <a:rPr lang="zh-CN" altLang="en-US" sz="1800" kern="0" dirty="0" smtClean="0">
                <a:solidFill>
                  <a:srgbClr val="002060"/>
                </a:solidFill>
                <a:latin typeface="FrutigerNext LT Regular"/>
              </a:rPr>
              <a:t>，</a:t>
            </a:r>
            <a:r>
              <a:rPr lang="en-US" altLang="zh-CN" sz="1800" kern="0" dirty="0" smtClean="0">
                <a:solidFill>
                  <a:srgbClr val="002060"/>
                </a:solidFill>
                <a:latin typeface="FrutigerNext LT Regular"/>
              </a:rPr>
              <a:t>Zero Touch for Basic Network</a:t>
            </a:r>
          </a:p>
        </p:txBody>
      </p:sp>
      <p:grpSp>
        <p:nvGrpSpPr>
          <p:cNvPr id="272" name="组合 313"/>
          <p:cNvGrpSpPr/>
          <p:nvPr/>
        </p:nvGrpSpPr>
        <p:grpSpPr>
          <a:xfrm>
            <a:off x="971223" y="2521709"/>
            <a:ext cx="1834102" cy="2407311"/>
            <a:chOff x="-2351926" y="3540682"/>
            <a:chExt cx="2446106" cy="2407869"/>
          </a:xfrm>
        </p:grpSpPr>
        <p:sp>
          <p:nvSpPr>
            <p:cNvPr id="315" name="TextBox 314"/>
            <p:cNvSpPr txBox="1"/>
            <p:nvPr/>
          </p:nvSpPr>
          <p:spPr>
            <a:xfrm rot="5400000">
              <a:off x="-1455079" y="2769363"/>
              <a:ext cx="683760" cy="2226398"/>
            </a:xfrm>
            <a:prstGeom prst="roundRect">
              <a:avLst/>
            </a:prstGeom>
            <a:solidFill>
              <a:srgbClr val="FFCC99">
                <a:lumMod val="75000"/>
                <a:alpha val="59000"/>
              </a:srgbClr>
            </a:solidFill>
          </p:spPr>
          <p:txBody>
            <a:bodyPr wrap="square" rtlCol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zh-CN" altLang="en-US" sz="1400" kern="0" dirty="0">
                <a:solidFill>
                  <a:srgbClr val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75" name="组合 183"/>
            <p:cNvGrpSpPr/>
            <p:nvPr/>
          </p:nvGrpSpPr>
          <p:grpSpPr>
            <a:xfrm>
              <a:off x="-2351926" y="3778823"/>
              <a:ext cx="2446106" cy="2169728"/>
              <a:chOff x="1343214" y="2812465"/>
              <a:chExt cx="2446106" cy="2169728"/>
            </a:xfrm>
          </p:grpSpPr>
          <p:grpSp>
            <p:nvGrpSpPr>
              <p:cNvPr id="277" name="组合 141"/>
              <p:cNvGrpSpPr/>
              <p:nvPr/>
            </p:nvGrpSpPr>
            <p:grpSpPr>
              <a:xfrm>
                <a:off x="1343214" y="2812465"/>
                <a:ext cx="2446106" cy="2169728"/>
                <a:chOff x="3586197" y="4666663"/>
                <a:chExt cx="2446106" cy="2169728"/>
              </a:xfrm>
            </p:grpSpPr>
            <p:sp>
              <p:nvSpPr>
                <p:cNvPr id="324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03953" y="4681724"/>
                  <a:ext cx="577511" cy="202228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78310" tIns="39153" rIns="78310" bIns="39153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r>
                    <a:rPr lang="en-US" altLang="zh-CN" sz="800" kern="0" dirty="0" smtClean="0">
                      <a:solidFill>
                        <a:sysClr val="windowText" lastClr="000000"/>
                      </a:solidFill>
                      <a:latin typeface="FrutigerNext LT Regular"/>
                      <a:ea typeface="微软雅黑" pitchFamily="34" charset="-122"/>
                    </a:rPr>
                    <a:t>Main  </a:t>
                  </a:r>
                  <a:endParaRPr lang="en-US" altLang="zh-CN" sz="800" kern="0" dirty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325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5355133" y="4700780"/>
                  <a:ext cx="592516" cy="325367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78310" tIns="39153" rIns="78310" bIns="39153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r>
                    <a:rPr lang="en-US" altLang="zh-CN" sz="800" kern="0" dirty="0" smtClean="0">
                      <a:solidFill>
                        <a:sysClr val="windowText" lastClr="000000"/>
                      </a:solidFill>
                      <a:latin typeface="FrutigerNext LT Regular"/>
                      <a:ea typeface="微软雅黑" pitchFamily="34" charset="-122"/>
                    </a:rPr>
                    <a:t>Backup</a:t>
                  </a:r>
                  <a:endParaRPr lang="en-US" altLang="zh-CN" sz="800" b="0" kern="0" dirty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32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502266" y="4666663"/>
                  <a:ext cx="576000" cy="288000"/>
                </a:xfrm>
                <a:prstGeom prst="roundRect">
                  <a:avLst/>
                </a:prstGeom>
                <a:solidFill>
                  <a:srgbClr val="FFCC99">
                    <a:lumMod val="75000"/>
                  </a:srgbClr>
                </a:solidFill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no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r>
                    <a:rPr lang="en-US" altLang="zh-CN" sz="800" kern="0" dirty="0" smtClean="0">
                      <a:solidFill>
                        <a:sysClr val="windowText" lastClr="000000"/>
                      </a:solidFill>
                      <a:latin typeface="FrutigerNext LT Regular"/>
                      <a:ea typeface="微软雅黑" pitchFamily="34" charset="-122"/>
                    </a:rPr>
                    <a:t>Central Controller</a:t>
                  </a:r>
                  <a:endParaRPr lang="en-US" altLang="zh-CN" sz="800" kern="0" dirty="0">
                    <a:solidFill>
                      <a:sysClr val="windowText" lastClr="000000"/>
                    </a:solidFill>
                    <a:latin typeface="FrutigerNext LT Regular"/>
                    <a:ea typeface="微软雅黑" pitchFamily="34" charset="-122"/>
                  </a:endParaRPr>
                </a:p>
              </p:txBody>
            </p:sp>
            <p:sp>
              <p:nvSpPr>
                <p:cNvPr id="327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586197" y="5891922"/>
                  <a:ext cx="468000" cy="401572"/>
                </a:xfrm>
                <a:prstGeom prst="roundRect">
                  <a:avLst/>
                </a:prstGeom>
                <a:solidFill>
                  <a:srgbClr val="FFCC99">
                    <a:lumMod val="75000"/>
                  </a:srgbClr>
                </a:solidFill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r>
                    <a:rPr lang="en-US" altLang="zh-CN" sz="800" b="0" kern="0" dirty="0" smtClean="0">
                      <a:solidFill>
                        <a:sysClr val="windowText" lastClr="000000"/>
                      </a:solidFill>
                      <a:latin typeface="FrutigerNext LT Regular"/>
                      <a:ea typeface="微软雅黑" pitchFamily="34" charset="-122"/>
                    </a:rPr>
                    <a:t>Control Agent</a:t>
                  </a:r>
                </a:p>
              </p:txBody>
            </p:sp>
            <p:sp>
              <p:nvSpPr>
                <p:cNvPr id="32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552817" y="6434819"/>
                  <a:ext cx="468000" cy="401572"/>
                </a:xfrm>
                <a:prstGeom prst="roundRect">
                  <a:avLst/>
                </a:prstGeom>
                <a:solidFill>
                  <a:srgbClr val="FFCC99">
                    <a:lumMod val="75000"/>
                  </a:srgbClr>
                </a:solidFill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r>
                    <a:rPr lang="en-US" altLang="zh-CN" sz="800" b="0" kern="0" dirty="0" smtClean="0">
                      <a:solidFill>
                        <a:sysClr val="windowText" lastClr="000000"/>
                      </a:solidFill>
                      <a:latin typeface="FrutigerNext LT Regular"/>
                      <a:ea typeface="微软雅黑" pitchFamily="34" charset="-122"/>
                    </a:rPr>
                    <a:t>Control Agent</a:t>
                  </a:r>
                </a:p>
              </p:txBody>
            </p:sp>
            <p:sp>
              <p:nvSpPr>
                <p:cNvPr id="32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5564303" y="5925873"/>
                  <a:ext cx="468000" cy="401572"/>
                </a:xfrm>
                <a:prstGeom prst="roundRect">
                  <a:avLst/>
                </a:prstGeom>
                <a:solidFill>
                  <a:srgbClr val="FFCC99">
                    <a:lumMod val="75000"/>
                  </a:srgbClr>
                </a:solidFill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buFont typeface="Wingdings" pitchFamily="2" charset="2"/>
                    <a:buNone/>
                    <a:defRPr/>
                  </a:pPr>
                  <a:r>
                    <a:rPr lang="en-US" altLang="zh-CN" sz="800" b="0" kern="0" dirty="0" smtClean="0">
                      <a:solidFill>
                        <a:sysClr val="windowText" lastClr="000000"/>
                      </a:solidFill>
                      <a:latin typeface="FrutigerNext LT Regular"/>
                      <a:ea typeface="微软雅黑" pitchFamily="34" charset="-122"/>
                    </a:rPr>
                    <a:t>Control Agent</a:t>
                  </a:r>
                </a:p>
              </p:txBody>
            </p:sp>
          </p:grpSp>
          <p:cxnSp>
            <p:nvCxnSpPr>
              <p:cNvPr id="318" name="直接连接符 317"/>
              <p:cNvCxnSpPr>
                <a:stCxn id="202" idx="2"/>
                <a:endCxn id="199" idx="0"/>
              </p:cNvCxnSpPr>
              <p:nvPr/>
            </p:nvCxnSpPr>
            <p:spPr bwMode="auto">
              <a:xfrm flipH="1">
                <a:off x="1570600" y="3204129"/>
                <a:ext cx="496441" cy="6163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9" name="直接连接符 318"/>
              <p:cNvCxnSpPr>
                <a:stCxn id="202" idx="2"/>
                <a:endCxn id="201" idx="0"/>
              </p:cNvCxnSpPr>
              <p:nvPr/>
            </p:nvCxnSpPr>
            <p:spPr bwMode="auto">
              <a:xfrm>
                <a:off x="2067041" y="3204129"/>
                <a:ext cx="469213" cy="115265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0" name="直接连接符 319"/>
              <p:cNvCxnSpPr>
                <a:stCxn id="202" idx="2"/>
                <a:endCxn id="200" idx="0"/>
              </p:cNvCxnSpPr>
              <p:nvPr/>
            </p:nvCxnSpPr>
            <p:spPr bwMode="auto">
              <a:xfrm>
                <a:off x="2067041" y="3204129"/>
                <a:ext cx="1361769" cy="64489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1" name="直接连接符 320"/>
              <p:cNvCxnSpPr>
                <a:stCxn id="203" idx="2"/>
                <a:endCxn id="199" idx="0"/>
              </p:cNvCxnSpPr>
              <p:nvPr/>
            </p:nvCxnSpPr>
            <p:spPr bwMode="auto">
              <a:xfrm flipH="1">
                <a:off x="1570600" y="3204129"/>
                <a:ext cx="1427476" cy="6163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2" name="直接连接符 321"/>
              <p:cNvCxnSpPr>
                <a:stCxn id="203" idx="2"/>
                <a:endCxn id="201" idx="0"/>
              </p:cNvCxnSpPr>
              <p:nvPr/>
            </p:nvCxnSpPr>
            <p:spPr bwMode="auto">
              <a:xfrm flipH="1">
                <a:off x="2536254" y="3204129"/>
                <a:ext cx="461822" cy="115265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3" name="直接连接符 322"/>
              <p:cNvCxnSpPr>
                <a:stCxn id="203" idx="2"/>
                <a:endCxn id="200" idx="0"/>
              </p:cNvCxnSpPr>
              <p:nvPr/>
            </p:nvCxnSpPr>
            <p:spPr bwMode="auto">
              <a:xfrm>
                <a:off x="2998075" y="3204129"/>
                <a:ext cx="430735" cy="64489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330" name="Picture 330" descr="图片25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7136" y="4097067"/>
            <a:ext cx="270964" cy="284334"/>
          </a:xfrm>
          <a:prstGeom prst="rect">
            <a:avLst/>
          </a:prstGeom>
          <a:noFill/>
        </p:spPr>
      </p:pic>
      <p:grpSp>
        <p:nvGrpSpPr>
          <p:cNvPr id="280" name="组合 191"/>
          <p:cNvGrpSpPr/>
          <p:nvPr/>
        </p:nvGrpSpPr>
        <p:grpSpPr>
          <a:xfrm>
            <a:off x="1465922" y="3055159"/>
            <a:ext cx="778668" cy="1012378"/>
            <a:chOff x="2019126" y="3085407"/>
            <a:chExt cx="1038494" cy="1012612"/>
          </a:xfrm>
        </p:grpSpPr>
        <p:cxnSp>
          <p:nvCxnSpPr>
            <p:cNvPr id="332" name="直接连接符 331"/>
            <p:cNvCxnSpPr>
              <a:stCxn id="330" idx="0"/>
            </p:cNvCxnSpPr>
            <p:nvPr/>
          </p:nvCxnSpPr>
          <p:spPr bwMode="auto">
            <a:xfrm flipH="1" flipV="1">
              <a:off x="2019126" y="3085407"/>
              <a:ext cx="1038494" cy="10126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3" name="直接连接符 332"/>
            <p:cNvCxnSpPr>
              <a:stCxn id="330" idx="0"/>
            </p:cNvCxnSpPr>
            <p:nvPr/>
          </p:nvCxnSpPr>
          <p:spPr bwMode="auto">
            <a:xfrm flipH="1" flipV="1">
              <a:off x="2950157" y="3085409"/>
              <a:ext cx="107460" cy="10126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34" name="Picture 455" descr="图片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8536" y="4094663"/>
            <a:ext cx="270553" cy="283902"/>
          </a:xfrm>
          <a:prstGeom prst="rect">
            <a:avLst/>
          </a:prstGeom>
          <a:noFill/>
        </p:spPr>
      </p:pic>
      <p:graphicFrame>
        <p:nvGraphicFramePr>
          <p:cNvPr id="335" name="表格 3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5411678"/>
              </p:ext>
            </p:extLst>
          </p:nvPr>
        </p:nvGraphicFramePr>
        <p:xfrm>
          <a:off x="3988482" y="5196906"/>
          <a:ext cx="4487289" cy="1280094"/>
        </p:xfrm>
        <a:graphic>
          <a:graphicData uri="http://schemas.openxmlformats.org/drawingml/2006/table">
            <a:tbl>
              <a:tblPr firstRow="1" bandRow="1"/>
              <a:tblGrid>
                <a:gridCol w="1496941"/>
                <a:gridCol w="1495174"/>
                <a:gridCol w="1495174"/>
              </a:tblGrid>
              <a:tr h="457094"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noFill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Current</a:t>
                      </a:r>
                      <a:r>
                        <a:rPr lang="en-US" altLang="zh-CN" sz="1200" baseline="0" dirty="0" smtClean="0"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IP RAN </a:t>
                      </a:r>
                    </a:p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Access Solution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Central Controlled IP RAN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lumMod val="50000"/>
                      </a:srgbClr>
                    </a:solidFill>
                  </a:tcPr>
                </a:tc>
              </a:tr>
              <a:tr h="243784"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IGP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0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Yes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0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Automatic deployment</a:t>
                      </a:r>
                      <a:endParaRPr lang="zh-CN" altLang="en-US" sz="1000" b="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40000"/>
                      </a:srgbClr>
                    </a:solidFill>
                  </a:tcPr>
                </a:tc>
              </a:tr>
              <a:tr h="243784"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0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RSVP-TE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0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Yes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utigerNext LT Medium"/>
                          <a:ea typeface="华文细黑"/>
                          <a:cs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0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No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62" marR="68562" marT="45709" marB="4570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36" name="矩形 335"/>
          <p:cNvSpPr/>
          <p:nvPr/>
        </p:nvSpPr>
        <p:spPr>
          <a:xfrm>
            <a:off x="3841673" y="5407663"/>
            <a:ext cx="782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  <a:latin typeface="FrutigerNext LT Regular"/>
                <a:ea typeface="微软雅黑" pitchFamily="34" charset="-122"/>
              </a:rPr>
              <a:t>Protocol</a:t>
            </a:r>
            <a:endParaRPr lang="zh-CN" altLang="en-US" sz="1200" kern="0" dirty="0" smtClean="0">
              <a:solidFill>
                <a:srgbClr val="FFFFFF"/>
              </a:solidFill>
              <a:latin typeface="FrutigerNext LT Regular"/>
              <a:ea typeface="微软雅黑" pitchFamily="34" charset="-122"/>
            </a:endParaRPr>
          </a:p>
        </p:txBody>
      </p:sp>
      <p:sp>
        <p:nvSpPr>
          <p:cNvPr id="337" name="矩形 336"/>
          <p:cNvSpPr/>
          <p:nvPr/>
        </p:nvSpPr>
        <p:spPr>
          <a:xfrm>
            <a:off x="4730837" y="5238728"/>
            <a:ext cx="7697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  <a:latin typeface="FrutigerNext LT Regular"/>
                <a:ea typeface="微软雅黑" pitchFamily="34" charset="-122"/>
              </a:rPr>
              <a:t>Solution</a:t>
            </a:r>
            <a:endParaRPr lang="zh-CN" altLang="en-US" sz="1200" kern="0" dirty="0" smtClean="0">
              <a:solidFill>
                <a:srgbClr val="FFFFFF"/>
              </a:solidFill>
              <a:latin typeface="FrutigerNext LT Regular"/>
              <a:ea typeface="微软雅黑" pitchFamily="34" charset="-122"/>
            </a:endParaRPr>
          </a:p>
        </p:txBody>
      </p:sp>
      <p:cxnSp>
        <p:nvCxnSpPr>
          <p:cNvPr id="338" name="直接连接符 337"/>
          <p:cNvCxnSpPr/>
          <p:nvPr/>
        </p:nvCxnSpPr>
        <p:spPr bwMode="auto">
          <a:xfrm>
            <a:off x="3989203" y="5232523"/>
            <a:ext cx="1473874" cy="440200"/>
          </a:xfrm>
          <a:prstGeom prst="line">
            <a:avLst/>
          </a:prstGeom>
          <a:noFill/>
          <a:ln>
            <a:solidFill>
              <a:srgbClr val="FFFFFF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9" name="Title 4"/>
          <p:cNvSpPr txBox="1">
            <a:spLocks/>
          </p:cNvSpPr>
          <p:nvPr/>
        </p:nvSpPr>
        <p:spPr bwMode="auto">
          <a:xfrm>
            <a:off x="76200" y="381000"/>
            <a:ext cx="8991600" cy="55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Clr>
                <a:srgbClr val="CC9900"/>
              </a:buClr>
              <a:defRPr sz="2800" b="1">
                <a:solidFill>
                  <a:srgbClr val="990000"/>
                </a:solidFill>
                <a:latin typeface="FrutigerNext LT Medium"/>
                <a:ea typeface="黑体" pitchFamily="49" charset="-122"/>
              </a:defRPr>
            </a:lvl1pPr>
            <a:lvl2pPr algn="ctr" eaLnBrk="0" hangingPunct="0">
              <a:defRPr sz="2800" b="1">
                <a:cs typeface="Arial" charset="0"/>
              </a:defRPr>
            </a:lvl2pPr>
            <a:lvl3pPr algn="ctr" eaLnBrk="0" hangingPunct="0">
              <a:defRPr sz="2800" b="1">
                <a:cs typeface="Arial" charset="0"/>
              </a:defRPr>
            </a:lvl3pPr>
            <a:lvl4pPr algn="ctr" eaLnBrk="0" hangingPunct="0">
              <a:defRPr sz="2800" b="1">
                <a:cs typeface="Arial" charset="0"/>
              </a:defRPr>
            </a:lvl4pPr>
            <a:lvl5pPr algn="ctr" eaLnBrk="0" hangingPunct="0">
              <a:defRPr sz="2800" b="1"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9pPr>
          </a:lstStyle>
          <a:p>
            <a:r>
              <a:rPr lang="en-US" sz="2400" dirty="0"/>
              <a:t>IP RAN Enabling </a:t>
            </a:r>
            <a:r>
              <a:rPr lang="en-US" sz="2400" dirty="0" smtClean="0"/>
              <a:t>Technologies:</a:t>
            </a:r>
          </a:p>
          <a:p>
            <a:r>
              <a:rPr lang="en-US" altLang="zh-CN" sz="2400" b="0" dirty="0" smtClean="0"/>
              <a:t>Automated Service </a:t>
            </a:r>
            <a:r>
              <a:rPr lang="en-US" altLang="zh-CN" sz="2400" b="0" dirty="0"/>
              <a:t>Planning</a:t>
            </a:r>
            <a:r>
              <a:rPr lang="en-US" altLang="zh-CN" sz="2400" b="0" dirty="0" smtClean="0"/>
              <a:t>, Plug </a:t>
            </a:r>
            <a:r>
              <a:rPr lang="en-US" altLang="zh-CN" sz="2400" b="0" dirty="0"/>
              <a:t>and Play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0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-4.79167E-6 0.1044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0.10416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3.95833E-6 0.10254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2.08333E-7 0.10231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1.04167E-6 0.10231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5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294" grpId="0"/>
      <p:bldP spid="313" grpId="0"/>
      <p:bldP spid="336" grpId="0"/>
      <p:bldP spid="3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4"/>
          <p:cNvSpPr txBox="1">
            <a:spLocks/>
          </p:cNvSpPr>
          <p:nvPr/>
        </p:nvSpPr>
        <p:spPr bwMode="auto">
          <a:xfrm>
            <a:off x="304800" y="304800"/>
            <a:ext cx="8534400" cy="50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Clr>
                <a:srgbClr val="CC9900"/>
              </a:buClr>
              <a:defRPr sz="2800" b="1">
                <a:solidFill>
                  <a:srgbClr val="990000"/>
                </a:solidFill>
                <a:latin typeface="FrutigerNext LT Medium"/>
                <a:ea typeface="黑体" pitchFamily="49" charset="-122"/>
              </a:defRPr>
            </a:lvl1pPr>
            <a:lvl2pPr algn="ctr" eaLnBrk="0" hangingPunct="0">
              <a:defRPr sz="2800" b="1">
                <a:cs typeface="Arial" charset="0"/>
              </a:defRPr>
            </a:lvl2pPr>
            <a:lvl3pPr algn="ctr" eaLnBrk="0" hangingPunct="0">
              <a:defRPr sz="2800" b="1">
                <a:cs typeface="Arial" charset="0"/>
              </a:defRPr>
            </a:lvl3pPr>
            <a:lvl4pPr algn="ctr" eaLnBrk="0" hangingPunct="0">
              <a:defRPr sz="2800" b="1">
                <a:cs typeface="Arial" charset="0"/>
              </a:defRPr>
            </a:lvl4pPr>
            <a:lvl5pPr algn="ctr" eaLnBrk="0" hangingPunct="0">
              <a:defRPr sz="2800" b="1"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9pPr>
          </a:lstStyle>
          <a:p>
            <a:r>
              <a:rPr lang="en-US" sz="2000" dirty="0"/>
              <a:t>IP RAN Enabling Technologies:</a:t>
            </a:r>
          </a:p>
          <a:p>
            <a:r>
              <a:rPr lang="en-US" altLang="zh-CN" sz="2000" b="0" dirty="0" smtClean="0"/>
              <a:t>Dynamic Deployment </a:t>
            </a:r>
            <a:r>
              <a:rPr lang="en-US" altLang="zh-CN" sz="2000" b="0" dirty="0"/>
              <a:t>Protocols </a:t>
            </a:r>
            <a:r>
              <a:rPr lang="en-US" altLang="zh-CN" sz="2000" b="0" dirty="0" smtClean="0"/>
              <a:t>and Rapid Services </a:t>
            </a:r>
            <a:r>
              <a:rPr lang="en-US" altLang="zh-CN" sz="2000" b="0" dirty="0"/>
              <a:t>Launch</a:t>
            </a:r>
          </a:p>
        </p:txBody>
      </p:sp>
      <p:sp>
        <p:nvSpPr>
          <p:cNvPr id="247" name="Text Box 189"/>
          <p:cNvSpPr txBox="1">
            <a:spLocks noChangeArrowheads="1"/>
          </p:cNvSpPr>
          <p:nvPr/>
        </p:nvSpPr>
        <p:spPr bwMode="auto">
          <a:xfrm>
            <a:off x="593755" y="921609"/>
            <a:ext cx="7944777" cy="5006324"/>
          </a:xfrm>
          <a:prstGeom prst="rect">
            <a:avLst/>
          </a:prstGeom>
          <a:solidFill>
            <a:srgbClr val="F9F9F9"/>
          </a:solidFill>
          <a:ln w="12700" algn="ctr">
            <a:noFill/>
            <a:round/>
            <a:headEnd/>
            <a:tailEnd/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txBody>
          <a:bodyPr wrap="none" lIns="68562" tIns="34281" rIns="68562" bIns="34281" anchor="ctr"/>
          <a:lstStyle>
            <a:defPPr>
              <a:defRPr lang="zh-CN"/>
            </a:defPPr>
            <a:lvl1pPr algn="ctr" eaLnBrk="0" hangingPunct="0">
              <a:buClr>
                <a:srgbClr val="990000"/>
              </a:buClr>
              <a:buSzPct val="60000"/>
              <a:defRPr sz="700">
                <a:solidFill>
                  <a:srgbClr val="000000">
                    <a:lumMod val="85000"/>
                    <a:lumOff val="15000"/>
                  </a:srgbClr>
                </a:solidFill>
                <a:latin typeface="FrutigerNext LT Medium"/>
                <a:ea typeface="微软雅黑" pitchFamily="34" charset="-122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0" kern="0" dirty="0">
              <a:latin typeface="FrutigerNext LT Regular"/>
            </a:endParaRPr>
          </a:p>
        </p:txBody>
      </p:sp>
      <p:sp>
        <p:nvSpPr>
          <p:cNvPr id="248" name="Text Box 189"/>
          <p:cNvSpPr txBox="1">
            <a:spLocks noChangeArrowheads="1"/>
          </p:cNvSpPr>
          <p:nvPr/>
        </p:nvSpPr>
        <p:spPr bwMode="auto">
          <a:xfrm>
            <a:off x="593754" y="911007"/>
            <a:ext cx="3883166" cy="467892"/>
          </a:xfrm>
          <a:prstGeom prst="roundRect">
            <a:avLst/>
          </a:prstGeom>
          <a:solidFill>
            <a:srgbClr val="B90000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wrap="square" lIns="16846" tIns="8423" rIns="16846" bIns="8423" anchor="ctr" anchorCtr="1">
            <a:noAutofit/>
          </a:bodyPr>
          <a:lstStyle>
            <a:defPPr>
              <a:defRPr lang="zh-CN"/>
            </a:defPPr>
            <a:lvl1pPr algn="ctr" defTabSz="440828" eaLnBrk="0" hangingPunct="0">
              <a:buSzPct val="60000"/>
              <a:defRPr b="1">
                <a:solidFill>
                  <a:srgbClr val="FFFFFF"/>
                </a:solidFill>
                <a:latin typeface="FrutigerNext LT Medium" pitchFamily="34" charset="0"/>
                <a:ea typeface="微软雅黑" pitchFamily="34" charset="-122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800" kern="0" dirty="0" smtClean="0">
                <a:latin typeface="FrutigerNext LT Regular"/>
              </a:rPr>
              <a:t>Mobile Backhaul</a:t>
            </a:r>
          </a:p>
        </p:txBody>
      </p:sp>
      <p:sp>
        <p:nvSpPr>
          <p:cNvPr id="249" name="Text Box 189"/>
          <p:cNvSpPr txBox="1">
            <a:spLocks noChangeArrowheads="1"/>
          </p:cNvSpPr>
          <p:nvPr/>
        </p:nvSpPr>
        <p:spPr bwMode="auto">
          <a:xfrm>
            <a:off x="4668756" y="905204"/>
            <a:ext cx="3869775" cy="467892"/>
          </a:xfrm>
          <a:prstGeom prst="roundRect">
            <a:avLst/>
          </a:prstGeom>
          <a:solidFill>
            <a:srgbClr val="B90000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wrap="square" lIns="16846" tIns="8423" rIns="16846" bIns="8423" anchor="ctr" anchorCtr="1">
            <a:noAutofit/>
          </a:bodyPr>
          <a:lstStyle>
            <a:defPPr>
              <a:defRPr lang="zh-CN"/>
            </a:defPPr>
            <a:lvl1pPr algn="ctr" defTabSz="440828" eaLnBrk="0" hangingPunct="0">
              <a:buSzPct val="60000"/>
              <a:defRPr b="1">
                <a:solidFill>
                  <a:srgbClr val="FFFFFF"/>
                </a:solidFill>
                <a:latin typeface="FrutigerNext LT Medium" pitchFamily="34" charset="0"/>
                <a:ea typeface="微软雅黑" pitchFamily="34" charset="-122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800" kern="0" dirty="0" smtClean="0">
                <a:latin typeface="FrutigerNext LT Regular"/>
              </a:rPr>
              <a:t>Central Controlled IP RAN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90705" y="5090389"/>
            <a:ext cx="7988982" cy="811740"/>
            <a:chOff x="247" y="4566"/>
            <a:chExt cx="3829" cy="1431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161" y="4566"/>
              <a:ext cx="1915" cy="1431"/>
              <a:chOff x="2854" y="1824"/>
              <a:chExt cx="2622" cy="1882"/>
            </a:xfrm>
          </p:grpSpPr>
          <p:sp>
            <p:nvSpPr>
              <p:cNvPr id="350" name="Line 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1" name="Line 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2" name="Line 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3" name="Line 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4" name="Line 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5" name="Line 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6" name="Line 1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7" name="Line 1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8" name="Line 1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59" name="Line 1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0" name="Line 1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1" name="Line 1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2" name="Line 1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3" name="Line 1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4" name="Line 18"/>
              <p:cNvSpPr>
                <a:spLocks noChangeShapeType="1"/>
              </p:cNvSpPr>
              <p:nvPr/>
            </p:nvSpPr>
            <p:spPr bwMode="auto"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5" name="Line 1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6" name="Line 2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7" name="Line 2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8" name="Line 2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69" name="Line 2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70" name="Line 2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47" y="4566"/>
              <a:ext cx="1914" cy="1431"/>
              <a:chOff x="235" y="1824"/>
              <a:chExt cx="2619" cy="1882"/>
            </a:xfrm>
          </p:grpSpPr>
          <p:sp>
            <p:nvSpPr>
              <p:cNvPr id="329" name="Line 2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0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0" name="Line 2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43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1" name="Line 2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687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2" name="Line 29"/>
              <p:cNvSpPr>
                <a:spLocks noChangeShapeType="1"/>
              </p:cNvSpPr>
              <p:nvPr/>
            </p:nvSpPr>
            <p:spPr bwMode="auto">
              <a:xfrm flipH="1">
                <a:off x="371" y="1824"/>
                <a:ext cx="2483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3" name="Line 30"/>
              <p:cNvSpPr>
                <a:spLocks noChangeShapeType="1"/>
              </p:cNvSpPr>
              <p:nvPr/>
            </p:nvSpPr>
            <p:spPr bwMode="auto">
              <a:xfrm flipH="1">
                <a:off x="774" y="1824"/>
                <a:ext cx="2080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4" name="Line 31"/>
              <p:cNvSpPr>
                <a:spLocks noChangeShapeType="1"/>
              </p:cNvSpPr>
              <p:nvPr/>
            </p:nvSpPr>
            <p:spPr bwMode="auto">
              <a:xfrm flipH="1">
                <a:off x="1153" y="1824"/>
                <a:ext cx="1701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5" name="Line 32"/>
              <p:cNvSpPr>
                <a:spLocks noChangeShapeType="1"/>
              </p:cNvSpPr>
              <p:nvPr/>
            </p:nvSpPr>
            <p:spPr bwMode="auto">
              <a:xfrm flipH="1">
                <a:off x="1534" y="1824"/>
                <a:ext cx="1320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6" name="Line 33"/>
              <p:cNvSpPr>
                <a:spLocks noChangeShapeType="1"/>
              </p:cNvSpPr>
              <p:nvPr/>
            </p:nvSpPr>
            <p:spPr bwMode="auto">
              <a:xfrm flipH="1">
                <a:off x="1872" y="1824"/>
                <a:ext cx="982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7" name="Line 34"/>
              <p:cNvSpPr>
                <a:spLocks noChangeShapeType="1"/>
              </p:cNvSpPr>
              <p:nvPr/>
            </p:nvSpPr>
            <p:spPr bwMode="auto">
              <a:xfrm flipH="1">
                <a:off x="2206" y="1824"/>
                <a:ext cx="648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8" name="Line 35"/>
              <p:cNvSpPr>
                <a:spLocks noChangeShapeType="1"/>
              </p:cNvSpPr>
              <p:nvPr/>
            </p:nvSpPr>
            <p:spPr bwMode="auto">
              <a:xfrm flipH="1">
                <a:off x="2543" y="1824"/>
                <a:ext cx="311" cy="188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39" name="Line 3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39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0" name="Line 3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067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1" name="Line 3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919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2" name="Line 39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770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3" name="Line 40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597" cy="642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4" name="Line 41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514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5" name="Line 42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405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6" name="Line 43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98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7" name="Line 44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13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8" name="Line 45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6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49" name="Line 4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63"/>
              </a:xfrm>
              <a:prstGeom prst="line">
                <a:avLst/>
              </a:prstGeom>
              <a:noFill/>
              <a:ln w="3175">
                <a:solidFill>
                  <a:srgbClr val="4D4D4D">
                    <a:alpha val="20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247" y="4581"/>
              <a:ext cx="3829" cy="1220"/>
              <a:chOff x="235" y="1844"/>
              <a:chExt cx="5241" cy="1605"/>
            </a:xfrm>
          </p:grpSpPr>
          <p:grpSp>
            <p:nvGrpSpPr>
              <p:cNvPr id="6" name="Group 48"/>
              <p:cNvGrpSpPr>
                <a:grpSpLocks/>
              </p:cNvGrpSpPr>
              <p:nvPr/>
            </p:nvGrpSpPr>
            <p:grpSpPr bwMode="auto">
              <a:xfrm>
                <a:off x="235" y="2750"/>
                <a:ext cx="5241" cy="699"/>
                <a:chOff x="235" y="2750"/>
                <a:chExt cx="5241" cy="699"/>
              </a:xfrm>
            </p:grpSpPr>
            <p:sp>
              <p:nvSpPr>
                <p:cNvPr id="325" name="Line 49"/>
                <p:cNvSpPr>
                  <a:spLocks noChangeShapeType="1"/>
                </p:cNvSpPr>
                <p:nvPr/>
              </p:nvSpPr>
              <p:spPr bwMode="auto"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6" name="Line 50"/>
                <p:cNvSpPr>
                  <a:spLocks noChangeShapeType="1"/>
                </p:cNvSpPr>
                <p:nvPr/>
              </p:nvSpPr>
              <p:spPr bwMode="auto"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7" name="Line 51"/>
                <p:cNvSpPr>
                  <a:spLocks noChangeShapeType="1"/>
                </p:cNvSpPr>
                <p:nvPr/>
              </p:nvSpPr>
              <p:spPr bwMode="auto"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8" name="Line 52"/>
                <p:cNvSpPr>
                  <a:spLocks noChangeShapeType="1"/>
                </p:cNvSpPr>
                <p:nvPr/>
              </p:nvSpPr>
              <p:spPr bwMode="auto"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  <p:grpSp>
            <p:nvGrpSpPr>
              <p:cNvPr id="7" name="Group 53"/>
              <p:cNvGrpSpPr>
                <a:grpSpLocks/>
              </p:cNvGrpSpPr>
              <p:nvPr/>
            </p:nvGrpSpPr>
            <p:grpSpPr bwMode="auto">
              <a:xfrm>
                <a:off x="235" y="1844"/>
                <a:ext cx="5241" cy="728"/>
                <a:chOff x="235" y="1844"/>
                <a:chExt cx="5241" cy="728"/>
              </a:xfrm>
            </p:grpSpPr>
            <p:sp>
              <p:nvSpPr>
                <p:cNvPr id="316" name="Line 54"/>
                <p:cNvSpPr>
                  <a:spLocks noChangeShapeType="1"/>
                </p:cNvSpPr>
                <p:nvPr/>
              </p:nvSpPr>
              <p:spPr bwMode="auto"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17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18" name="Line 56"/>
                <p:cNvSpPr>
                  <a:spLocks noChangeShapeType="1"/>
                </p:cNvSpPr>
                <p:nvPr/>
              </p:nvSpPr>
              <p:spPr bwMode="auto"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19" name="Line 57"/>
                <p:cNvSpPr>
                  <a:spLocks noChangeShapeType="1"/>
                </p:cNvSpPr>
                <p:nvPr/>
              </p:nvSpPr>
              <p:spPr bwMode="auto"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0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1" name="Line 59"/>
                <p:cNvSpPr>
                  <a:spLocks noChangeShapeType="1"/>
                </p:cNvSpPr>
                <p:nvPr/>
              </p:nvSpPr>
              <p:spPr bwMode="auto"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2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3" name="Line 61"/>
                <p:cNvSpPr>
                  <a:spLocks noChangeShapeType="1"/>
                </p:cNvSpPr>
                <p:nvPr/>
              </p:nvSpPr>
              <p:spPr bwMode="auto"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  <p:sp>
              <p:nvSpPr>
                <p:cNvPr id="324" name="Line 62"/>
                <p:cNvSpPr>
                  <a:spLocks noChangeShapeType="1"/>
                </p:cNvSpPr>
                <p:nvPr/>
              </p:nvSpPr>
              <p:spPr bwMode="auto"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4D4D4D">
                      <a:alpha val="20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00" b="0" kern="0">
                    <a:solidFill>
                      <a:sysClr val="windowText" lastClr="000000"/>
                    </a:solidFill>
                    <a:latin typeface="FrutigerNext LT Regular"/>
                    <a:ea typeface="宋体" pitchFamily="2" charset="-122"/>
                  </a:endParaRPr>
                </a:p>
              </p:txBody>
            </p:sp>
          </p:grpSp>
        </p:grpSp>
      </p:grpSp>
      <p:cxnSp>
        <p:nvCxnSpPr>
          <p:cNvPr id="371" name="直接箭头连接符 370"/>
          <p:cNvCxnSpPr>
            <a:stCxn id="247" idx="0"/>
          </p:cNvCxnSpPr>
          <p:nvPr/>
        </p:nvCxnSpPr>
        <p:spPr bwMode="auto">
          <a:xfrm>
            <a:off x="4566144" y="921609"/>
            <a:ext cx="19499" cy="3713952"/>
          </a:xfrm>
          <a:prstGeom prst="straightConnector1">
            <a:avLst/>
          </a:prstGeom>
          <a:noFill/>
          <a:ln w="22225" cap="flat" cmpd="sng" algn="ctr">
            <a:solidFill>
              <a:srgbClr val="B2B2B2">
                <a:lumMod val="75000"/>
              </a:srgbClr>
            </a:solidFill>
            <a:prstDash val="sysDot"/>
            <a:round/>
            <a:headEnd type="none" w="med" len="med"/>
            <a:tailEnd type="none"/>
          </a:ln>
          <a:effectLst/>
        </p:spPr>
      </p:cxnSp>
      <p:sp>
        <p:nvSpPr>
          <p:cNvPr id="397" name="矩形 396"/>
          <p:cNvSpPr/>
          <p:nvPr/>
        </p:nvSpPr>
        <p:spPr>
          <a:xfrm>
            <a:off x="598515" y="4431483"/>
            <a:ext cx="39462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dirty="0" smtClean="0">
                <a:solidFill>
                  <a:srgbClr val="C00000"/>
                </a:solidFill>
                <a:latin typeface="Arial" charset="0"/>
                <a:ea typeface="宋体" pitchFamily="2" charset="-122"/>
              </a:rPr>
              <a:t>Protocol-based point-by-point services launch</a:t>
            </a:r>
            <a:endParaRPr lang="en-US" altLang="zh-CN" sz="1800" kern="0" dirty="0" smtClean="0">
              <a:solidFill>
                <a:srgbClr val="C00000"/>
              </a:solidFill>
              <a:latin typeface="FrutigerNext LT Regular"/>
              <a:ea typeface="宋体" pitchFamily="2" charset="-122"/>
            </a:endParaRPr>
          </a:p>
        </p:txBody>
      </p:sp>
      <p:sp>
        <p:nvSpPr>
          <p:cNvPr id="398" name="Rectangle 23"/>
          <p:cNvSpPr>
            <a:spLocks noChangeArrowheads="1"/>
          </p:cNvSpPr>
          <p:nvPr/>
        </p:nvSpPr>
        <p:spPr bwMode="auto">
          <a:xfrm>
            <a:off x="4704522" y="4431483"/>
            <a:ext cx="376979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800" dirty="0" smtClean="0">
                <a:solidFill>
                  <a:srgbClr val="C00000"/>
                </a:solidFill>
                <a:latin typeface="Arial" charset="0"/>
                <a:ea typeface="宋体" pitchFamily="2" charset="-122"/>
              </a:rPr>
              <a:t>Service-based end-to-end services launch</a:t>
            </a:r>
          </a:p>
        </p:txBody>
      </p:sp>
      <p:pic>
        <p:nvPicPr>
          <p:cNvPr id="314" name="Picture 4" descr="并列关系分类_03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43793" y="4947516"/>
            <a:ext cx="1633626" cy="92293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pic>
        <p:nvPicPr>
          <p:cNvPr id="311" name="Picture 8" descr="并列关系分类_03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82165" y="4918263"/>
            <a:ext cx="1619578" cy="1152000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pic>
        <p:nvPicPr>
          <p:cNvPr id="272" name="Picture 12" descr="并列关系分类_03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6000" y="4876800"/>
            <a:ext cx="1889508" cy="1296000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sp>
        <p:nvSpPr>
          <p:cNvPr id="401" name="矩形 400"/>
          <p:cNvSpPr/>
          <p:nvPr/>
        </p:nvSpPr>
        <p:spPr>
          <a:xfrm>
            <a:off x="6111615" y="5015037"/>
            <a:ext cx="1895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0" dirty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Improves efficiency of services launch </a:t>
            </a:r>
          </a:p>
        </p:txBody>
      </p:sp>
      <p:sp>
        <p:nvSpPr>
          <p:cNvPr id="377" name="矩形 376"/>
          <p:cNvSpPr/>
          <p:nvPr/>
        </p:nvSpPr>
        <p:spPr>
          <a:xfrm>
            <a:off x="3669831" y="4985614"/>
            <a:ext cx="15747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400" b="0" kern="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Lowers skill requirements of staff</a:t>
            </a:r>
            <a:endParaRPr lang="zh-CN" altLang="en-US" sz="1400" b="0" kern="0" dirty="0" smtClean="0">
              <a:solidFill>
                <a:srgbClr val="000000"/>
              </a:solidFill>
              <a:latin typeface="FrutigerNext LT Regular"/>
              <a:ea typeface="微软雅黑" pitchFamily="34" charset="-122"/>
            </a:endParaRPr>
          </a:p>
        </p:txBody>
      </p:sp>
      <p:sp>
        <p:nvSpPr>
          <p:cNvPr id="379" name="矩形 378"/>
          <p:cNvSpPr/>
          <p:nvPr/>
        </p:nvSpPr>
        <p:spPr>
          <a:xfrm>
            <a:off x="1270546" y="4997407"/>
            <a:ext cx="1575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200" b="0" kern="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Simple protocol </a:t>
            </a:r>
            <a:br>
              <a:rPr lang="en-US" altLang="zh-CN" sz="1200" b="0" kern="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</a:br>
            <a:r>
              <a:rPr lang="en-US" altLang="zh-CN" sz="1200" b="0" kern="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Automatic configuration</a:t>
            </a:r>
          </a:p>
        </p:txBody>
      </p:sp>
      <p:grpSp>
        <p:nvGrpSpPr>
          <p:cNvPr id="8" name="组合 388"/>
          <p:cNvGrpSpPr/>
          <p:nvPr/>
        </p:nvGrpSpPr>
        <p:grpSpPr>
          <a:xfrm>
            <a:off x="647318" y="1398758"/>
            <a:ext cx="3830437" cy="3098634"/>
            <a:chOff x="949326" y="1649522"/>
            <a:chExt cx="5108580" cy="3098634"/>
          </a:xfrm>
        </p:grpSpPr>
        <p:sp>
          <p:nvSpPr>
            <p:cNvPr id="251" name="Rectangle 5"/>
            <p:cNvSpPr>
              <a:spLocks noChangeArrowheads="1"/>
            </p:cNvSpPr>
            <p:nvPr/>
          </p:nvSpPr>
          <p:spPr bwMode="auto">
            <a:xfrm>
              <a:off x="3345013" y="2006794"/>
              <a:ext cx="1615482" cy="2741362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52" name="Rectangle 6"/>
            <p:cNvSpPr>
              <a:spLocks noChangeAspect="1" noChangeArrowheads="1"/>
            </p:cNvSpPr>
            <p:nvPr/>
          </p:nvSpPr>
          <p:spPr bwMode="auto">
            <a:xfrm>
              <a:off x="1813358" y="2006794"/>
              <a:ext cx="1503163" cy="2736432"/>
            </a:xfrm>
            <a:prstGeom prst="rect">
              <a:avLst/>
            </a:prstGeom>
            <a:solidFill>
              <a:srgbClr val="0070C0">
                <a:alpha val="34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54" name="Rectangle 8"/>
            <p:cNvSpPr>
              <a:spLocks noChangeAspect="1" noChangeArrowheads="1"/>
            </p:cNvSpPr>
            <p:nvPr/>
          </p:nvSpPr>
          <p:spPr bwMode="auto">
            <a:xfrm>
              <a:off x="954081" y="2006794"/>
              <a:ext cx="826431" cy="2741362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55" name="Rectangle 9"/>
            <p:cNvSpPr>
              <a:spLocks noChangeAspect="1" noChangeArrowheads="1"/>
            </p:cNvSpPr>
            <p:nvPr/>
          </p:nvSpPr>
          <p:spPr bwMode="auto">
            <a:xfrm>
              <a:off x="4989393" y="1993996"/>
              <a:ext cx="987860" cy="2741362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56" name="AutoShape 11"/>
            <p:cNvSpPr>
              <a:spLocks noChangeArrowheads="1"/>
            </p:cNvSpPr>
            <p:nvPr/>
          </p:nvSpPr>
          <p:spPr bwMode="auto">
            <a:xfrm>
              <a:off x="3307022" y="2387115"/>
              <a:ext cx="1592630" cy="1850776"/>
            </a:xfrm>
            <a:custGeom>
              <a:avLst/>
              <a:gdLst>
                <a:gd name="T0" fmla="*/ 99960591 w 21600"/>
                <a:gd name="T1" fmla="*/ 0 h 21600"/>
                <a:gd name="T2" fmla="*/ 29275502 w 21600"/>
                <a:gd name="T3" fmla="*/ 10182505 h 21600"/>
                <a:gd name="T4" fmla="*/ 0 w 21600"/>
                <a:gd name="T5" fmla="*/ 34767891 h 21600"/>
                <a:gd name="T6" fmla="*/ 29275502 w 21600"/>
                <a:gd name="T7" fmla="*/ 59353266 h 21600"/>
                <a:gd name="T8" fmla="*/ 99960591 w 21600"/>
                <a:gd name="T9" fmla="*/ 69535781 h 21600"/>
                <a:gd name="T10" fmla="*/ 170645595 w 21600"/>
                <a:gd name="T11" fmla="*/ 59353266 h 21600"/>
                <a:gd name="T12" fmla="*/ 199921085 w 21600"/>
                <a:gd name="T13" fmla="*/ 34767891 h 21600"/>
                <a:gd name="T14" fmla="*/ 170645595 w 21600"/>
                <a:gd name="T15" fmla="*/ 1018250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132" y="10800"/>
                  </a:moveTo>
                  <a:cubicBezTo>
                    <a:pt x="1132" y="16139"/>
                    <a:pt x="5461" y="20468"/>
                    <a:pt x="10800" y="20468"/>
                  </a:cubicBezTo>
                  <a:cubicBezTo>
                    <a:pt x="16139" y="20468"/>
                    <a:pt x="20468" y="16139"/>
                    <a:pt x="20468" y="10800"/>
                  </a:cubicBezTo>
                  <a:cubicBezTo>
                    <a:pt x="20468" y="5461"/>
                    <a:pt x="16139" y="1132"/>
                    <a:pt x="10800" y="1132"/>
                  </a:cubicBezTo>
                  <a:cubicBezTo>
                    <a:pt x="5461" y="1132"/>
                    <a:pt x="1132" y="5461"/>
                    <a:pt x="1132" y="10800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57" name="Text Box 14"/>
            <p:cNvSpPr txBox="1">
              <a:spLocks noChangeArrowheads="1"/>
            </p:cNvSpPr>
            <p:nvPr/>
          </p:nvSpPr>
          <p:spPr bwMode="auto">
            <a:xfrm>
              <a:off x="5056593" y="3411897"/>
              <a:ext cx="8827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ATM RNC</a:t>
              </a:r>
            </a:p>
          </p:txBody>
        </p:sp>
        <p:sp>
          <p:nvSpPr>
            <p:cNvPr id="258" name="Rectangle 18"/>
            <p:cNvSpPr>
              <a:spLocks noChangeAspect="1" noChangeArrowheads="1"/>
            </p:cNvSpPr>
            <p:nvPr/>
          </p:nvSpPr>
          <p:spPr bwMode="auto">
            <a:xfrm>
              <a:off x="963574" y="1649522"/>
              <a:ext cx="833872" cy="400110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0" kern="0" dirty="0">
                  <a:solidFill>
                    <a:sysClr val="windowText" lastClr="000000"/>
                  </a:solidFill>
                  <a:latin typeface="FrutigerNext LT Regular"/>
                </a:rPr>
                <a:t>Last Mile</a:t>
              </a:r>
            </a:p>
          </p:txBody>
        </p:sp>
        <p:sp>
          <p:nvSpPr>
            <p:cNvPr id="259" name="Rectangle 19"/>
            <p:cNvSpPr>
              <a:spLocks noChangeArrowheads="1"/>
            </p:cNvSpPr>
            <p:nvPr/>
          </p:nvSpPr>
          <p:spPr bwMode="auto">
            <a:xfrm>
              <a:off x="1813355" y="1724880"/>
              <a:ext cx="1503162" cy="246221"/>
            </a:xfrm>
            <a:prstGeom prst="rect">
              <a:avLst/>
            </a:prstGeom>
            <a:solidFill>
              <a:srgbClr val="0070C0">
                <a:alpha val="34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0" kern="0" dirty="0">
                  <a:solidFill>
                    <a:sysClr val="windowText" lastClr="000000"/>
                  </a:solidFill>
                  <a:latin typeface="FrutigerNext LT Regular"/>
                </a:rPr>
                <a:t>Access</a:t>
              </a:r>
            </a:p>
          </p:txBody>
        </p:sp>
        <p:sp>
          <p:nvSpPr>
            <p:cNvPr id="260" name="Rectangle 20"/>
            <p:cNvSpPr>
              <a:spLocks noChangeAspect="1" noChangeArrowheads="1"/>
            </p:cNvSpPr>
            <p:nvPr/>
          </p:nvSpPr>
          <p:spPr bwMode="auto">
            <a:xfrm>
              <a:off x="3345014" y="1711230"/>
              <a:ext cx="1615482" cy="246221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0" kern="0" dirty="0">
                  <a:solidFill>
                    <a:sysClr val="windowText" lastClr="000000"/>
                  </a:solidFill>
                  <a:latin typeface="FrutigerNext LT Regular"/>
                </a:rPr>
                <a:t>Aggregation</a:t>
              </a:r>
            </a:p>
          </p:txBody>
        </p:sp>
        <p:sp>
          <p:nvSpPr>
            <p:cNvPr id="261" name="Rectangle 21"/>
            <p:cNvSpPr>
              <a:spLocks noChangeAspect="1" noChangeArrowheads="1"/>
            </p:cNvSpPr>
            <p:nvPr/>
          </p:nvSpPr>
          <p:spPr bwMode="auto">
            <a:xfrm>
              <a:off x="4989393" y="1709280"/>
              <a:ext cx="987099" cy="256806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RNC/SGW/MME</a:t>
              </a:r>
            </a:p>
          </p:txBody>
        </p:sp>
        <p:sp>
          <p:nvSpPr>
            <p:cNvPr id="262" name="Text Box 29"/>
            <p:cNvSpPr txBox="1">
              <a:spLocks noChangeArrowheads="1"/>
            </p:cNvSpPr>
            <p:nvPr/>
          </p:nvSpPr>
          <p:spPr bwMode="auto">
            <a:xfrm>
              <a:off x="4581932" y="2529662"/>
              <a:ext cx="47466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RSG</a:t>
              </a:r>
            </a:p>
          </p:txBody>
        </p:sp>
        <p:sp>
          <p:nvSpPr>
            <p:cNvPr id="263" name="Text Box 30"/>
            <p:cNvSpPr txBox="1">
              <a:spLocks noChangeArrowheads="1"/>
            </p:cNvSpPr>
            <p:nvPr/>
          </p:nvSpPr>
          <p:spPr bwMode="auto">
            <a:xfrm>
              <a:off x="4581932" y="3897397"/>
              <a:ext cx="47466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RSG</a:t>
              </a:r>
            </a:p>
          </p:txBody>
        </p:sp>
        <p:sp>
          <p:nvSpPr>
            <p:cNvPr id="265" name="Text Box 41"/>
            <p:cNvSpPr txBox="1">
              <a:spLocks noChangeArrowheads="1"/>
            </p:cNvSpPr>
            <p:nvPr/>
          </p:nvSpPr>
          <p:spPr bwMode="auto">
            <a:xfrm>
              <a:off x="1120175" y="2638604"/>
              <a:ext cx="359318" cy="449305"/>
            </a:xfrm>
            <a:prstGeom prst="rect">
              <a:avLst/>
            </a:prstGeom>
            <a:noFill/>
            <a:ln w="38100" algn="ctr">
              <a:noFill/>
              <a:prstDash val="dash"/>
              <a:miter lim="800000"/>
              <a:headEnd/>
              <a:tailEnd/>
            </a:ln>
          </p:spPr>
          <p:txBody>
            <a:bodyPr wrap="square" lIns="79200" tIns="39600" rIns="79200" bIns="39600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BTS</a:t>
              </a:r>
            </a:p>
          </p:txBody>
        </p:sp>
        <p:sp>
          <p:nvSpPr>
            <p:cNvPr id="266" name="Text Box 42"/>
            <p:cNvSpPr txBox="1">
              <a:spLocks noChangeArrowheads="1"/>
            </p:cNvSpPr>
            <p:nvPr/>
          </p:nvSpPr>
          <p:spPr bwMode="auto">
            <a:xfrm>
              <a:off x="949326" y="4409793"/>
              <a:ext cx="887204" cy="326195"/>
            </a:xfrm>
            <a:prstGeom prst="rect">
              <a:avLst/>
            </a:prstGeom>
            <a:noFill/>
            <a:ln w="38100" algn="ctr">
              <a:noFill/>
              <a:prstDash val="dash"/>
              <a:miter lim="800000"/>
              <a:headEnd/>
              <a:tailEnd/>
            </a:ln>
          </p:spPr>
          <p:txBody>
            <a:bodyPr wrap="square" lIns="79200" tIns="39600" rIns="79200" bIns="39600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 err="1">
                  <a:solidFill>
                    <a:srgbClr val="990000"/>
                  </a:solidFill>
                  <a:latin typeface="FrutigerNext LT Regular"/>
                </a:rPr>
                <a:t>NodeB</a:t>
              </a: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 / </a:t>
              </a:r>
              <a:r>
                <a:rPr lang="en-US" altLang="zh-CN" sz="800" b="0" kern="0" dirty="0" err="1">
                  <a:solidFill>
                    <a:srgbClr val="990000"/>
                  </a:solidFill>
                  <a:latin typeface="FrutigerNext LT Regular"/>
                </a:rPr>
                <a:t>eNB</a:t>
              </a:r>
              <a:endParaRPr lang="en-US" altLang="zh-CN" sz="800" b="0" kern="0" dirty="0">
                <a:solidFill>
                  <a:srgbClr val="990000"/>
                </a:solidFill>
                <a:latin typeface="FrutigerNext LT Regular"/>
              </a:endParaRPr>
            </a:p>
          </p:txBody>
        </p:sp>
        <p:sp>
          <p:nvSpPr>
            <p:cNvPr id="267" name="Line 43"/>
            <p:cNvSpPr>
              <a:spLocks noChangeShapeType="1"/>
            </p:cNvSpPr>
            <p:nvPr/>
          </p:nvSpPr>
          <p:spPr bwMode="auto">
            <a:xfrm>
              <a:off x="1376141" y="2648871"/>
              <a:ext cx="399768" cy="6863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68" name="Line 44"/>
            <p:cNvSpPr>
              <a:spLocks noChangeShapeType="1"/>
            </p:cNvSpPr>
            <p:nvPr/>
          </p:nvSpPr>
          <p:spPr bwMode="auto">
            <a:xfrm flipV="1">
              <a:off x="1327358" y="3290430"/>
              <a:ext cx="473372" cy="8993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69" name="Text Box 45"/>
            <p:cNvSpPr txBox="1">
              <a:spLocks noChangeArrowheads="1"/>
            </p:cNvSpPr>
            <p:nvPr/>
          </p:nvSpPr>
          <p:spPr bwMode="auto">
            <a:xfrm>
              <a:off x="1416826" y="2712169"/>
              <a:ext cx="37868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E1</a:t>
              </a:r>
            </a:p>
          </p:txBody>
        </p:sp>
        <p:sp>
          <p:nvSpPr>
            <p:cNvPr id="270" name="Text Box 46"/>
            <p:cNvSpPr txBox="1">
              <a:spLocks noChangeArrowheads="1"/>
            </p:cNvSpPr>
            <p:nvPr/>
          </p:nvSpPr>
          <p:spPr bwMode="auto">
            <a:xfrm>
              <a:off x="1457842" y="3738667"/>
              <a:ext cx="37868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 smtClean="0">
                  <a:solidFill>
                    <a:srgbClr val="990000"/>
                  </a:solidFill>
                  <a:latin typeface="FrutigerNext LT Regular"/>
                </a:rPr>
                <a:t>Eth</a:t>
              </a:r>
              <a:endParaRPr lang="en-US" altLang="zh-CN" sz="800" b="0" kern="0" dirty="0">
                <a:solidFill>
                  <a:srgbClr val="990000"/>
                </a:solidFill>
                <a:latin typeface="FrutigerNext LT Regular"/>
              </a:endParaRPr>
            </a:p>
          </p:txBody>
        </p:sp>
        <p:grpSp>
          <p:nvGrpSpPr>
            <p:cNvPr id="9" name="Group 47"/>
            <p:cNvGrpSpPr>
              <a:grpSpLocks/>
            </p:cNvGrpSpPr>
            <p:nvPr/>
          </p:nvGrpSpPr>
          <p:grpSpPr bwMode="auto">
            <a:xfrm>
              <a:off x="1227568" y="2060348"/>
              <a:ext cx="171087" cy="588762"/>
              <a:chOff x="3064" y="5418"/>
              <a:chExt cx="360" cy="935"/>
            </a:xfrm>
          </p:grpSpPr>
          <p:pic>
            <p:nvPicPr>
              <p:cNvPr id="308" name="Picture 48" descr="天线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064" y="5418"/>
                <a:ext cx="360" cy="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4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60" y="6113"/>
                <a:ext cx="13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Group 50"/>
            <p:cNvGrpSpPr>
              <a:grpSpLocks/>
            </p:cNvGrpSpPr>
            <p:nvPr/>
          </p:nvGrpSpPr>
          <p:grpSpPr bwMode="auto">
            <a:xfrm>
              <a:off x="1226196" y="3851581"/>
              <a:ext cx="171087" cy="588761"/>
              <a:chOff x="3064" y="5418"/>
              <a:chExt cx="360" cy="935"/>
            </a:xfrm>
          </p:grpSpPr>
          <p:pic>
            <p:nvPicPr>
              <p:cNvPr id="306" name="Picture 51" descr="天线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064" y="5418"/>
                <a:ext cx="360" cy="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5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60" y="6113"/>
                <a:ext cx="13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73" name="Text Box 53"/>
            <p:cNvSpPr txBox="1">
              <a:spLocks noChangeArrowheads="1"/>
            </p:cNvSpPr>
            <p:nvPr/>
          </p:nvSpPr>
          <p:spPr bwMode="auto">
            <a:xfrm>
              <a:off x="4695290" y="4324496"/>
              <a:ext cx="1362616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IP RNC/S-GW/MME</a:t>
              </a:r>
            </a:p>
          </p:txBody>
        </p:sp>
        <p:grpSp>
          <p:nvGrpSpPr>
            <p:cNvPr id="11" name="Group 50"/>
            <p:cNvGrpSpPr>
              <a:grpSpLocks/>
            </p:cNvGrpSpPr>
            <p:nvPr/>
          </p:nvGrpSpPr>
          <p:grpSpPr bwMode="auto">
            <a:xfrm>
              <a:off x="1219003" y="2953400"/>
              <a:ext cx="171087" cy="588762"/>
              <a:chOff x="3064" y="5418"/>
              <a:chExt cx="360" cy="935"/>
            </a:xfrm>
          </p:grpSpPr>
          <p:pic>
            <p:nvPicPr>
              <p:cNvPr id="304" name="Picture 51" descr="天线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064" y="5418"/>
                <a:ext cx="360" cy="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5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60" y="6113"/>
                <a:ext cx="13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75" name="Text Box 41"/>
            <p:cNvSpPr txBox="1">
              <a:spLocks noChangeArrowheads="1"/>
            </p:cNvSpPr>
            <p:nvPr/>
          </p:nvSpPr>
          <p:spPr bwMode="auto">
            <a:xfrm>
              <a:off x="1058824" y="3478621"/>
              <a:ext cx="553377" cy="326195"/>
            </a:xfrm>
            <a:prstGeom prst="rect">
              <a:avLst/>
            </a:prstGeom>
            <a:noFill/>
            <a:ln w="38100" algn="ctr">
              <a:noFill/>
              <a:prstDash val="dash"/>
              <a:miter lim="800000"/>
              <a:headEnd/>
              <a:tailEnd/>
            </a:ln>
          </p:spPr>
          <p:txBody>
            <a:bodyPr wrap="square" lIns="79200" tIns="39600" rIns="79200" bIns="39600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 err="1">
                  <a:solidFill>
                    <a:srgbClr val="990000"/>
                  </a:solidFill>
                  <a:latin typeface="FrutigerNext LT Regular"/>
                </a:rPr>
                <a:t>NodeB</a:t>
              </a:r>
              <a:endParaRPr lang="en-US" altLang="zh-CN" sz="800" b="0" kern="0" dirty="0">
                <a:solidFill>
                  <a:srgbClr val="990000"/>
                </a:solidFill>
                <a:latin typeface="FrutigerNext LT Regular"/>
              </a:endParaRPr>
            </a:p>
          </p:txBody>
        </p:sp>
        <p:sp>
          <p:nvSpPr>
            <p:cNvPr id="276" name="Line 43"/>
            <p:cNvSpPr>
              <a:spLocks noChangeShapeType="1"/>
            </p:cNvSpPr>
            <p:nvPr/>
          </p:nvSpPr>
          <p:spPr bwMode="auto">
            <a:xfrm flipV="1">
              <a:off x="1327361" y="3350310"/>
              <a:ext cx="47649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77" name="Text Box 45"/>
            <p:cNvSpPr txBox="1">
              <a:spLocks noChangeArrowheads="1"/>
            </p:cNvSpPr>
            <p:nvPr/>
          </p:nvSpPr>
          <p:spPr bwMode="auto">
            <a:xfrm>
              <a:off x="1274125" y="3156679"/>
              <a:ext cx="50178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ATM</a:t>
              </a:r>
            </a:p>
          </p:txBody>
        </p:sp>
        <p:sp>
          <p:nvSpPr>
            <p:cNvPr id="278" name="Text Box 14"/>
            <p:cNvSpPr txBox="1">
              <a:spLocks noChangeArrowheads="1"/>
            </p:cNvSpPr>
            <p:nvPr/>
          </p:nvSpPr>
          <p:spPr bwMode="auto">
            <a:xfrm>
              <a:off x="5428169" y="2574697"/>
              <a:ext cx="3951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BSC</a:t>
              </a:r>
            </a:p>
          </p:txBody>
        </p:sp>
        <p:sp>
          <p:nvSpPr>
            <p:cNvPr id="279" name="Text Box 45"/>
            <p:cNvSpPr txBox="1">
              <a:spLocks noChangeArrowheads="1"/>
            </p:cNvSpPr>
            <p:nvPr/>
          </p:nvSpPr>
          <p:spPr bwMode="auto">
            <a:xfrm rot="20217206">
              <a:off x="4833652" y="2433814"/>
              <a:ext cx="6932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STM-1</a:t>
              </a:r>
            </a:p>
          </p:txBody>
        </p:sp>
        <p:sp>
          <p:nvSpPr>
            <p:cNvPr id="280" name="Text Box 45"/>
            <p:cNvSpPr txBox="1">
              <a:spLocks noChangeArrowheads="1"/>
            </p:cNvSpPr>
            <p:nvPr/>
          </p:nvSpPr>
          <p:spPr bwMode="auto">
            <a:xfrm>
              <a:off x="4974268" y="2950144"/>
              <a:ext cx="6411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STM-1</a:t>
              </a:r>
            </a:p>
          </p:txBody>
        </p:sp>
        <p:sp>
          <p:nvSpPr>
            <p:cNvPr id="281" name="Text Box 45"/>
            <p:cNvSpPr txBox="1">
              <a:spLocks noChangeArrowheads="1"/>
            </p:cNvSpPr>
            <p:nvPr/>
          </p:nvSpPr>
          <p:spPr bwMode="auto">
            <a:xfrm rot="1817935">
              <a:off x="4937483" y="3488561"/>
              <a:ext cx="37868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GE</a:t>
              </a:r>
            </a:p>
          </p:txBody>
        </p:sp>
        <p:pic>
          <p:nvPicPr>
            <p:cNvPr id="284" name="Picture 548" descr="图片14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62516" y="3053828"/>
              <a:ext cx="280399" cy="422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683" descr="图片10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53018" y="3956997"/>
              <a:ext cx="280399" cy="419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336" descr="图片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76437" y="2221506"/>
              <a:ext cx="280399" cy="419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7" name="Line 43"/>
            <p:cNvSpPr>
              <a:spLocks noChangeShapeType="1"/>
            </p:cNvSpPr>
            <p:nvPr/>
          </p:nvSpPr>
          <p:spPr bwMode="auto">
            <a:xfrm flipH="1">
              <a:off x="4925867" y="2415680"/>
              <a:ext cx="550569" cy="4750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88" name="Line 43"/>
            <p:cNvSpPr>
              <a:spLocks noChangeShapeType="1"/>
            </p:cNvSpPr>
            <p:nvPr/>
          </p:nvSpPr>
          <p:spPr bwMode="auto">
            <a:xfrm flipH="1">
              <a:off x="4925867" y="2435668"/>
              <a:ext cx="550569" cy="12839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89" name="Line 43"/>
            <p:cNvSpPr>
              <a:spLocks noChangeShapeType="1"/>
            </p:cNvSpPr>
            <p:nvPr/>
          </p:nvSpPr>
          <p:spPr bwMode="auto">
            <a:xfrm flipH="1" flipV="1">
              <a:off x="4822291" y="2752948"/>
              <a:ext cx="654145" cy="53052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90" name="Line 43"/>
            <p:cNvSpPr>
              <a:spLocks noChangeShapeType="1"/>
            </p:cNvSpPr>
            <p:nvPr/>
          </p:nvSpPr>
          <p:spPr bwMode="auto">
            <a:xfrm flipH="1">
              <a:off x="4925868" y="3290429"/>
              <a:ext cx="550567" cy="4192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91" name="Line 43"/>
            <p:cNvSpPr>
              <a:spLocks noChangeShapeType="1"/>
            </p:cNvSpPr>
            <p:nvPr/>
          </p:nvSpPr>
          <p:spPr bwMode="auto">
            <a:xfrm flipH="1" flipV="1">
              <a:off x="4960495" y="2874794"/>
              <a:ext cx="496946" cy="12939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292" name="Line 43"/>
            <p:cNvSpPr>
              <a:spLocks noChangeShapeType="1"/>
            </p:cNvSpPr>
            <p:nvPr/>
          </p:nvSpPr>
          <p:spPr bwMode="auto">
            <a:xfrm flipH="1" flipV="1">
              <a:off x="4925867" y="3709697"/>
              <a:ext cx="550568" cy="48008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pic>
          <p:nvPicPr>
            <p:cNvPr id="297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95290" y="2684802"/>
              <a:ext cx="288476" cy="386384"/>
            </a:xfrm>
            <a:prstGeom prst="rect">
              <a:avLst/>
            </a:prstGeom>
            <a:noFill/>
          </p:spPr>
        </p:pic>
        <p:pic>
          <p:nvPicPr>
            <p:cNvPr id="298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37393" y="3535235"/>
              <a:ext cx="288476" cy="386384"/>
            </a:xfrm>
            <a:prstGeom prst="rect">
              <a:avLst/>
            </a:prstGeom>
            <a:noFill/>
          </p:spPr>
        </p:pic>
        <p:pic>
          <p:nvPicPr>
            <p:cNvPr id="300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50662" y="2254870"/>
              <a:ext cx="288476" cy="386384"/>
            </a:xfrm>
            <a:prstGeom prst="rect">
              <a:avLst/>
            </a:prstGeom>
            <a:noFill/>
          </p:spPr>
        </p:pic>
        <p:pic>
          <p:nvPicPr>
            <p:cNvPr id="301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23570" y="3970848"/>
              <a:ext cx="288476" cy="386384"/>
            </a:xfrm>
            <a:prstGeom prst="rect">
              <a:avLst/>
            </a:prstGeom>
            <a:noFill/>
          </p:spPr>
        </p:pic>
        <p:sp>
          <p:nvSpPr>
            <p:cNvPr id="387" name="椭圆 386"/>
            <p:cNvSpPr/>
            <p:nvPr/>
          </p:nvSpPr>
          <p:spPr bwMode="auto">
            <a:xfrm>
              <a:off x="1892094" y="2526559"/>
              <a:ext cx="1418400" cy="1650300"/>
            </a:xfrm>
            <a:prstGeom prst="ellipse">
              <a:avLst/>
            </a:prstGeom>
            <a:noFill/>
            <a:ln w="15875" cap="flat" cmpd="sng" algn="ctr">
              <a:solidFill>
                <a:schemeClr val="bg1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</a:pPr>
              <a:endParaRPr lang="zh-CN" altLang="en-US" sz="1800" smtClean="0">
                <a:solidFill>
                  <a:srgbClr val="000000"/>
                </a:solidFill>
                <a:latin typeface="Arial" charset="0"/>
                <a:ea typeface="SimSun" pitchFamily="2" charset="-122"/>
              </a:endParaRPr>
            </a:p>
          </p:txBody>
        </p:sp>
        <p:pic>
          <p:nvPicPr>
            <p:cNvPr id="293" name="Picture 455" descr="图片23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54637" y="3187549"/>
              <a:ext cx="286218" cy="318527"/>
            </a:xfrm>
            <a:prstGeom prst="rect">
              <a:avLst/>
            </a:prstGeom>
            <a:noFill/>
          </p:spPr>
        </p:pic>
        <p:pic>
          <p:nvPicPr>
            <p:cNvPr id="294" name="Picture 455" descr="图片23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47231" y="2376851"/>
              <a:ext cx="286218" cy="318527"/>
            </a:xfrm>
            <a:prstGeom prst="rect">
              <a:avLst/>
            </a:prstGeom>
            <a:noFill/>
          </p:spPr>
        </p:pic>
        <p:pic>
          <p:nvPicPr>
            <p:cNvPr id="295" name="Picture 455" descr="图片23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47231" y="4014482"/>
              <a:ext cx="286218" cy="318527"/>
            </a:xfrm>
            <a:prstGeom prst="rect">
              <a:avLst/>
            </a:prstGeom>
            <a:noFill/>
          </p:spPr>
        </p:pic>
        <p:pic>
          <p:nvPicPr>
            <p:cNvPr id="296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92814" y="2808590"/>
              <a:ext cx="288476" cy="386384"/>
            </a:xfrm>
            <a:prstGeom prst="rect">
              <a:avLst/>
            </a:prstGeom>
            <a:noFill/>
          </p:spPr>
        </p:pic>
        <p:pic>
          <p:nvPicPr>
            <p:cNvPr id="299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72278" y="3521340"/>
              <a:ext cx="288476" cy="386384"/>
            </a:xfrm>
            <a:prstGeom prst="rect">
              <a:avLst/>
            </a:prstGeom>
            <a:noFill/>
          </p:spPr>
        </p:pic>
        <p:sp>
          <p:nvSpPr>
            <p:cNvPr id="282" name="Text Box 36"/>
            <p:cNvSpPr txBox="1">
              <a:spLocks noChangeArrowheads="1"/>
            </p:cNvSpPr>
            <p:nvPr/>
          </p:nvSpPr>
          <p:spPr bwMode="auto">
            <a:xfrm>
              <a:off x="3108703" y="2650581"/>
              <a:ext cx="474661" cy="32529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AGG</a:t>
              </a:r>
            </a:p>
          </p:txBody>
        </p:sp>
        <p:sp>
          <p:nvSpPr>
            <p:cNvPr id="283" name="Text Box 37"/>
            <p:cNvSpPr txBox="1">
              <a:spLocks noChangeArrowheads="1"/>
            </p:cNvSpPr>
            <p:nvPr/>
          </p:nvSpPr>
          <p:spPr bwMode="auto">
            <a:xfrm>
              <a:off x="3070944" y="3876508"/>
              <a:ext cx="474661" cy="32529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AGG</a:t>
              </a:r>
            </a:p>
          </p:txBody>
        </p:sp>
        <p:sp>
          <p:nvSpPr>
            <p:cNvPr id="302" name="Text Box 38"/>
            <p:cNvSpPr txBox="1">
              <a:spLocks noChangeArrowheads="1"/>
            </p:cNvSpPr>
            <p:nvPr/>
          </p:nvSpPr>
          <p:spPr bwMode="auto">
            <a:xfrm>
              <a:off x="2371240" y="2217780"/>
              <a:ext cx="474664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CSG</a:t>
              </a:r>
            </a:p>
          </p:txBody>
        </p:sp>
        <p:sp>
          <p:nvSpPr>
            <p:cNvPr id="303" name="Text Box 38"/>
            <p:cNvSpPr txBox="1">
              <a:spLocks noChangeArrowheads="1"/>
            </p:cNvSpPr>
            <p:nvPr/>
          </p:nvSpPr>
          <p:spPr bwMode="auto">
            <a:xfrm>
              <a:off x="2342746" y="4284172"/>
              <a:ext cx="474664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CSG</a:t>
              </a:r>
            </a:p>
          </p:txBody>
        </p:sp>
        <p:sp>
          <p:nvSpPr>
            <p:cNvPr id="264" name="Text Box 38"/>
            <p:cNvSpPr txBox="1">
              <a:spLocks noChangeArrowheads="1"/>
            </p:cNvSpPr>
            <p:nvPr/>
          </p:nvSpPr>
          <p:spPr bwMode="auto">
            <a:xfrm>
              <a:off x="1660414" y="3015249"/>
              <a:ext cx="474664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CSG</a:t>
              </a:r>
            </a:p>
          </p:txBody>
        </p:sp>
      </p:grpSp>
      <p:sp>
        <p:nvSpPr>
          <p:cNvPr id="253" name="AutoShape 7"/>
          <p:cNvSpPr>
            <a:spLocks noChangeArrowheads="1"/>
          </p:cNvSpPr>
          <p:nvPr/>
        </p:nvSpPr>
        <p:spPr bwMode="auto">
          <a:xfrm>
            <a:off x="1346423" y="2241656"/>
            <a:ext cx="1063800" cy="1701730"/>
          </a:xfrm>
          <a:custGeom>
            <a:avLst/>
            <a:gdLst>
              <a:gd name="T0" fmla="*/ 107900034 w 21600"/>
              <a:gd name="T1" fmla="*/ 0 h 21600"/>
              <a:gd name="T2" fmla="*/ 31600764 w 21600"/>
              <a:gd name="T3" fmla="*/ 7900191 h 21600"/>
              <a:gd name="T4" fmla="*/ 0 w 21600"/>
              <a:gd name="T5" fmla="*/ 26975009 h 21600"/>
              <a:gd name="T6" fmla="*/ 31600764 w 21600"/>
              <a:gd name="T7" fmla="*/ 46049817 h 21600"/>
              <a:gd name="T8" fmla="*/ 107900034 w 21600"/>
              <a:gd name="T9" fmla="*/ 53950017 h 21600"/>
              <a:gd name="T10" fmla="*/ 184199366 w 21600"/>
              <a:gd name="T11" fmla="*/ 46049817 h 21600"/>
              <a:gd name="T12" fmla="*/ 215800068 w 21600"/>
              <a:gd name="T13" fmla="*/ 26975009 h 21600"/>
              <a:gd name="T14" fmla="*/ 184199366 w 21600"/>
              <a:gd name="T15" fmla="*/ 790019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413" y="10800"/>
                </a:moveTo>
                <a:cubicBezTo>
                  <a:pt x="413" y="16537"/>
                  <a:pt x="5063" y="21187"/>
                  <a:pt x="10800" y="21187"/>
                </a:cubicBezTo>
                <a:cubicBezTo>
                  <a:pt x="16537" y="21187"/>
                  <a:pt x="21187" y="16537"/>
                  <a:pt x="21187" y="10800"/>
                </a:cubicBezTo>
                <a:cubicBezTo>
                  <a:pt x="21187" y="5063"/>
                  <a:pt x="16537" y="413"/>
                  <a:pt x="10800" y="413"/>
                </a:cubicBezTo>
                <a:cubicBezTo>
                  <a:pt x="5063" y="413"/>
                  <a:pt x="413" y="5063"/>
                  <a:pt x="413" y="10800"/>
                </a:cubicBezTo>
                <a:close/>
              </a:path>
            </a:pathLst>
          </a:custGeom>
          <a:solidFill>
            <a:srgbClr val="00B050"/>
          </a:solidFill>
          <a:ln w="12700">
            <a:solidFill>
              <a:srgbClr val="99CCFF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b="0" kern="0">
              <a:solidFill>
                <a:srgbClr val="000000"/>
              </a:solidFill>
              <a:latin typeface="FrutigerNext LT Regular"/>
            </a:endParaRPr>
          </a:p>
        </p:txBody>
      </p:sp>
      <p:sp>
        <p:nvSpPr>
          <p:cNvPr id="392" name="线形标注 1 391"/>
          <p:cNvSpPr/>
          <p:nvPr/>
        </p:nvSpPr>
        <p:spPr bwMode="auto">
          <a:xfrm>
            <a:off x="1978090" y="1747299"/>
            <a:ext cx="458880" cy="277488"/>
          </a:xfrm>
          <a:prstGeom prst="borderCallout1">
            <a:avLst>
              <a:gd name="adj1" fmla="val 51475"/>
              <a:gd name="adj2" fmla="val -2411"/>
              <a:gd name="adj3" fmla="val 302483"/>
              <a:gd name="adj4" fmla="val -25997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IGP/LDP/RSVP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394" name="线形标注 1 393"/>
          <p:cNvSpPr/>
          <p:nvPr/>
        </p:nvSpPr>
        <p:spPr bwMode="auto">
          <a:xfrm>
            <a:off x="2260486" y="2055970"/>
            <a:ext cx="458880" cy="277488"/>
          </a:xfrm>
          <a:prstGeom prst="borderCallout1">
            <a:avLst>
              <a:gd name="adj1" fmla="val 106396"/>
              <a:gd name="adj2" fmla="val 41167"/>
              <a:gd name="adj3" fmla="val 233833"/>
              <a:gd name="adj4" fmla="val -7321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IGP/LDP/RSVP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399" name="线形标注 1 398"/>
          <p:cNvSpPr/>
          <p:nvPr/>
        </p:nvSpPr>
        <p:spPr bwMode="auto">
          <a:xfrm>
            <a:off x="2248393" y="3858788"/>
            <a:ext cx="458880" cy="277488"/>
          </a:xfrm>
          <a:prstGeom prst="borderCallout1">
            <a:avLst>
              <a:gd name="adj1" fmla="val -3446"/>
              <a:gd name="adj2" fmla="val 48949"/>
              <a:gd name="adj3" fmla="val -167779"/>
              <a:gd name="adj4" fmla="val 2017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IGP/LDP/RSVP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403" name="线形标注 1 402"/>
          <p:cNvSpPr/>
          <p:nvPr/>
        </p:nvSpPr>
        <p:spPr bwMode="auto">
          <a:xfrm>
            <a:off x="2078605" y="4153993"/>
            <a:ext cx="458880" cy="277488"/>
          </a:xfrm>
          <a:prstGeom prst="borderCallout1">
            <a:avLst>
              <a:gd name="adj1" fmla="val -3446"/>
              <a:gd name="adj2" fmla="val 48949"/>
              <a:gd name="adj3" fmla="val -236431"/>
              <a:gd name="adj4" fmla="val -44674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IGP/LDP/RSVP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404" name="线形标注 1 403"/>
          <p:cNvSpPr/>
          <p:nvPr/>
        </p:nvSpPr>
        <p:spPr bwMode="auto">
          <a:xfrm>
            <a:off x="1282589" y="3834344"/>
            <a:ext cx="458880" cy="277488"/>
          </a:xfrm>
          <a:prstGeom prst="borderCallout1">
            <a:avLst>
              <a:gd name="adj1" fmla="val -3446"/>
              <a:gd name="adj2" fmla="val 48949"/>
              <a:gd name="adj3" fmla="val -198672"/>
              <a:gd name="adj4" fmla="val 59603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IGP/LDP/RSVP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grpSp>
        <p:nvGrpSpPr>
          <p:cNvPr id="12" name="Group 520"/>
          <p:cNvGrpSpPr>
            <a:grpSpLocks/>
          </p:cNvGrpSpPr>
          <p:nvPr/>
        </p:nvGrpSpPr>
        <p:grpSpPr bwMode="auto">
          <a:xfrm>
            <a:off x="1354209" y="2541764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409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13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421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446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sp>
        <p:nvSpPr>
          <p:cNvPr id="447" name="线形标注 1 446"/>
          <p:cNvSpPr/>
          <p:nvPr/>
        </p:nvSpPr>
        <p:spPr bwMode="auto">
          <a:xfrm>
            <a:off x="1417761" y="2120572"/>
            <a:ext cx="404895" cy="211454"/>
          </a:xfrm>
          <a:prstGeom prst="borderCallout1">
            <a:avLst>
              <a:gd name="adj1" fmla="val 83916"/>
              <a:gd name="adj2" fmla="val 52273"/>
              <a:gd name="adj3" fmla="val 269076"/>
              <a:gd name="adj4" fmla="val 14362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L2VPN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grpSp>
        <p:nvGrpSpPr>
          <p:cNvPr id="14" name="Group 520"/>
          <p:cNvGrpSpPr>
            <a:grpSpLocks/>
          </p:cNvGrpSpPr>
          <p:nvPr/>
        </p:nvGrpSpPr>
        <p:grpSpPr bwMode="auto">
          <a:xfrm>
            <a:off x="2154500" y="2343918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484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15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488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489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sp>
        <p:nvSpPr>
          <p:cNvPr id="490" name="线形标注 1 489"/>
          <p:cNvSpPr/>
          <p:nvPr/>
        </p:nvSpPr>
        <p:spPr bwMode="auto">
          <a:xfrm>
            <a:off x="2218052" y="1922726"/>
            <a:ext cx="404895" cy="211454"/>
          </a:xfrm>
          <a:prstGeom prst="borderCallout1">
            <a:avLst>
              <a:gd name="adj1" fmla="val 83916"/>
              <a:gd name="adj2" fmla="val 52273"/>
              <a:gd name="adj3" fmla="val 269076"/>
              <a:gd name="adj4" fmla="val 14362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5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L2VPN</a:t>
            </a:r>
            <a:endParaRPr lang="zh-CN" altLang="en-US" sz="5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402" name="任意多边形 401"/>
          <p:cNvSpPr/>
          <p:nvPr/>
        </p:nvSpPr>
        <p:spPr bwMode="auto">
          <a:xfrm>
            <a:off x="723917" y="2156106"/>
            <a:ext cx="3528094" cy="1045314"/>
          </a:xfrm>
          <a:custGeom>
            <a:avLst/>
            <a:gdLst>
              <a:gd name="connsiteX0" fmla="*/ 0 w 4705350"/>
              <a:gd name="connsiteY0" fmla="*/ 835025 h 969962"/>
              <a:gd name="connsiteX1" fmla="*/ 838200 w 4705350"/>
              <a:gd name="connsiteY1" fmla="*/ 844550 h 969962"/>
              <a:gd name="connsiteX2" fmla="*/ 1533525 w 4705350"/>
              <a:gd name="connsiteY2" fmla="*/ 82550 h 969962"/>
              <a:gd name="connsiteX3" fmla="*/ 2286000 w 4705350"/>
              <a:gd name="connsiteY3" fmla="*/ 530225 h 969962"/>
              <a:gd name="connsiteX4" fmla="*/ 3009900 w 4705350"/>
              <a:gd name="connsiteY4" fmla="*/ 15875 h 969962"/>
              <a:gd name="connsiteX5" fmla="*/ 3752850 w 4705350"/>
              <a:gd name="connsiteY5" fmla="*/ 434975 h 969962"/>
              <a:gd name="connsiteX6" fmla="*/ 4705350 w 4705350"/>
              <a:gd name="connsiteY6" fmla="*/ 815975 h 969962"/>
              <a:gd name="connsiteX7" fmla="*/ 4705350 w 4705350"/>
              <a:gd name="connsiteY7" fmla="*/ 815975 h 96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350" h="969962">
                <a:moveTo>
                  <a:pt x="0" y="835025"/>
                </a:moveTo>
                <a:cubicBezTo>
                  <a:pt x="291306" y="902493"/>
                  <a:pt x="582613" y="969962"/>
                  <a:pt x="838200" y="844550"/>
                </a:cubicBezTo>
                <a:cubicBezTo>
                  <a:pt x="1093787" y="719138"/>
                  <a:pt x="1292225" y="134937"/>
                  <a:pt x="1533525" y="82550"/>
                </a:cubicBezTo>
                <a:cubicBezTo>
                  <a:pt x="1774825" y="30163"/>
                  <a:pt x="2039938" y="541337"/>
                  <a:pt x="2286000" y="530225"/>
                </a:cubicBezTo>
                <a:cubicBezTo>
                  <a:pt x="2532062" y="519113"/>
                  <a:pt x="2765425" y="31750"/>
                  <a:pt x="3009900" y="15875"/>
                </a:cubicBezTo>
                <a:cubicBezTo>
                  <a:pt x="3254375" y="0"/>
                  <a:pt x="3470275" y="301625"/>
                  <a:pt x="3752850" y="434975"/>
                </a:cubicBezTo>
                <a:cubicBezTo>
                  <a:pt x="4035425" y="568325"/>
                  <a:pt x="4705350" y="815975"/>
                  <a:pt x="4705350" y="815975"/>
                </a:cubicBezTo>
                <a:lnTo>
                  <a:pt x="4705350" y="815975"/>
                </a:lnTo>
              </a:path>
            </a:pathLst>
          </a:custGeom>
          <a:noFill/>
          <a:ln w="25400">
            <a:solidFill>
              <a:srgbClr val="C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sz="1800" b="0" kern="0" smtClean="0">
              <a:solidFill>
                <a:srgbClr val="000000"/>
              </a:solidFill>
              <a:latin typeface="FrutigerNext LT Regular"/>
              <a:ea typeface="宋体" charset="-122"/>
            </a:endParaRPr>
          </a:p>
        </p:txBody>
      </p:sp>
      <p:grpSp>
        <p:nvGrpSpPr>
          <p:cNvPr id="16" name="Group 520"/>
          <p:cNvGrpSpPr>
            <a:grpSpLocks/>
          </p:cNvGrpSpPr>
          <p:nvPr/>
        </p:nvGrpSpPr>
        <p:grpSpPr bwMode="auto">
          <a:xfrm>
            <a:off x="1773085" y="2442358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378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17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380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81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18" name="Group 520"/>
          <p:cNvGrpSpPr>
            <a:grpSpLocks/>
          </p:cNvGrpSpPr>
          <p:nvPr/>
        </p:nvGrpSpPr>
        <p:grpSpPr bwMode="auto">
          <a:xfrm>
            <a:off x="1457327" y="2856217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383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19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385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86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0" name="Group 520"/>
          <p:cNvGrpSpPr>
            <a:grpSpLocks/>
          </p:cNvGrpSpPr>
          <p:nvPr/>
        </p:nvGrpSpPr>
        <p:grpSpPr bwMode="auto">
          <a:xfrm>
            <a:off x="1777165" y="3333612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388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1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390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91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2" name="Group 520"/>
          <p:cNvGrpSpPr>
            <a:grpSpLocks/>
          </p:cNvGrpSpPr>
          <p:nvPr/>
        </p:nvGrpSpPr>
        <p:grpSpPr bwMode="auto">
          <a:xfrm>
            <a:off x="2103041" y="3182063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393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3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395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96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4" name="Group 520"/>
          <p:cNvGrpSpPr>
            <a:grpSpLocks/>
          </p:cNvGrpSpPr>
          <p:nvPr/>
        </p:nvGrpSpPr>
        <p:grpSpPr bwMode="auto">
          <a:xfrm>
            <a:off x="2090948" y="2579269"/>
            <a:ext cx="205004" cy="437817"/>
            <a:chOff x="2344" y="3502"/>
            <a:chExt cx="200" cy="530"/>
          </a:xfrm>
          <a:solidFill>
            <a:srgbClr val="000000">
              <a:lumMod val="95000"/>
              <a:lumOff val="5000"/>
            </a:srgbClr>
          </a:solidFill>
        </p:grpSpPr>
        <p:sp>
          <p:nvSpPr>
            <p:cNvPr id="373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5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375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376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grpSp>
        <p:nvGrpSpPr>
          <p:cNvPr id="26" name="组合 493"/>
          <p:cNvGrpSpPr/>
          <p:nvPr/>
        </p:nvGrpSpPr>
        <p:grpSpPr>
          <a:xfrm>
            <a:off x="4697381" y="1383657"/>
            <a:ext cx="3841151" cy="3109663"/>
            <a:chOff x="6350815" y="1634419"/>
            <a:chExt cx="5122869" cy="3109663"/>
          </a:xfrm>
        </p:grpSpPr>
        <p:grpSp>
          <p:nvGrpSpPr>
            <p:cNvPr id="27" name="组合 250"/>
            <p:cNvGrpSpPr/>
            <p:nvPr/>
          </p:nvGrpSpPr>
          <p:grpSpPr>
            <a:xfrm>
              <a:off x="6350815" y="1634419"/>
              <a:ext cx="5122869" cy="3109663"/>
              <a:chOff x="6379390" y="1665811"/>
              <a:chExt cx="5122869" cy="2885498"/>
            </a:xfrm>
          </p:grpSpPr>
          <p:grpSp>
            <p:nvGrpSpPr>
              <p:cNvPr id="28" name="组合 340"/>
              <p:cNvGrpSpPr/>
              <p:nvPr/>
            </p:nvGrpSpPr>
            <p:grpSpPr>
              <a:xfrm>
                <a:off x="6379390" y="1665811"/>
                <a:ext cx="5122869" cy="2885498"/>
                <a:chOff x="935037" y="1677563"/>
                <a:chExt cx="5122869" cy="2885498"/>
              </a:xfrm>
            </p:grpSpPr>
            <p:sp>
              <p:nvSpPr>
                <p:cNvPr id="427" name="Rectangle 5"/>
                <p:cNvSpPr>
                  <a:spLocks noChangeArrowheads="1"/>
                </p:cNvSpPr>
                <p:nvPr/>
              </p:nvSpPr>
              <p:spPr bwMode="auto">
                <a:xfrm>
                  <a:off x="3337425" y="2018729"/>
                  <a:ext cx="1620000" cy="2543746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28" name="Rectangle 6"/>
                <p:cNvSpPr>
                  <a:spLocks noChangeAspect="1" noChangeArrowheads="1"/>
                </p:cNvSpPr>
                <p:nvPr/>
              </p:nvSpPr>
              <p:spPr bwMode="auto">
                <a:xfrm>
                  <a:off x="1802526" y="2014993"/>
                  <a:ext cx="1507367" cy="2543746"/>
                </a:xfrm>
                <a:prstGeom prst="rect">
                  <a:avLst/>
                </a:prstGeom>
                <a:solidFill>
                  <a:srgbClr val="0070C0">
                    <a:alpha val="34000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anchor="ctr">
                  <a:no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30" name="Rectangle 8"/>
                <p:cNvSpPr>
                  <a:spLocks noChangeAspect="1" noChangeArrowheads="1"/>
                </p:cNvSpPr>
                <p:nvPr/>
              </p:nvSpPr>
              <p:spPr bwMode="auto">
                <a:xfrm>
                  <a:off x="939806" y="2018729"/>
                  <a:ext cx="828742" cy="2543746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31" name="Rectangl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986405" y="2018729"/>
                  <a:ext cx="990623" cy="2543746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no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32" name="AutoShape 11"/>
                <p:cNvSpPr>
                  <a:spLocks noChangeArrowheads="1"/>
                </p:cNvSpPr>
                <p:nvPr/>
              </p:nvSpPr>
              <p:spPr bwMode="auto">
                <a:xfrm>
                  <a:off x="3299328" y="2383509"/>
                  <a:ext cx="1597084" cy="1717359"/>
                </a:xfrm>
                <a:custGeom>
                  <a:avLst/>
                  <a:gdLst>
                    <a:gd name="T0" fmla="*/ 99960591 w 21600"/>
                    <a:gd name="T1" fmla="*/ 0 h 21600"/>
                    <a:gd name="T2" fmla="*/ 29275502 w 21600"/>
                    <a:gd name="T3" fmla="*/ 10182505 h 21600"/>
                    <a:gd name="T4" fmla="*/ 0 w 21600"/>
                    <a:gd name="T5" fmla="*/ 34767891 h 21600"/>
                    <a:gd name="T6" fmla="*/ 29275502 w 21600"/>
                    <a:gd name="T7" fmla="*/ 59353266 h 21600"/>
                    <a:gd name="T8" fmla="*/ 99960591 w 21600"/>
                    <a:gd name="T9" fmla="*/ 69535781 h 21600"/>
                    <a:gd name="T10" fmla="*/ 170645595 w 21600"/>
                    <a:gd name="T11" fmla="*/ 59353266 h 21600"/>
                    <a:gd name="T12" fmla="*/ 199921085 w 21600"/>
                    <a:gd name="T13" fmla="*/ 34767891 h 21600"/>
                    <a:gd name="T14" fmla="*/ 170645595 w 21600"/>
                    <a:gd name="T15" fmla="*/ 10182505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63 w 21600"/>
                    <a:gd name="T25" fmla="*/ 3163 h 21600"/>
                    <a:gd name="T26" fmla="*/ 18437 w 21600"/>
                    <a:gd name="T27" fmla="*/ 18437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132" y="10800"/>
                      </a:moveTo>
                      <a:cubicBezTo>
                        <a:pt x="1132" y="16139"/>
                        <a:pt x="5461" y="20468"/>
                        <a:pt x="10800" y="20468"/>
                      </a:cubicBezTo>
                      <a:cubicBezTo>
                        <a:pt x="16139" y="20468"/>
                        <a:pt x="20468" y="16139"/>
                        <a:pt x="20468" y="10800"/>
                      </a:cubicBezTo>
                      <a:cubicBezTo>
                        <a:pt x="20468" y="5461"/>
                        <a:pt x="16139" y="1132"/>
                        <a:pt x="10800" y="1132"/>
                      </a:cubicBezTo>
                      <a:cubicBezTo>
                        <a:pt x="5461" y="1132"/>
                        <a:pt x="1132" y="5461"/>
                        <a:pt x="1132" y="10800"/>
                      </a:cubicBez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3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025218" y="3334418"/>
                  <a:ext cx="885257" cy="19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ATM RNC</a:t>
                  </a:r>
                </a:p>
              </p:txBody>
            </p:sp>
            <p:sp>
              <p:nvSpPr>
                <p:cNvPr id="434" name="Rectangl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949326" y="1677563"/>
                  <a:ext cx="836204" cy="371268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Last Mile</a:t>
                  </a:r>
                </a:p>
              </p:txBody>
            </p:sp>
            <p:sp>
              <p:nvSpPr>
                <p:cNvPr id="435" name="Rectangle 19"/>
                <p:cNvSpPr>
                  <a:spLocks noChangeArrowheads="1"/>
                </p:cNvSpPr>
                <p:nvPr/>
              </p:nvSpPr>
              <p:spPr bwMode="auto">
                <a:xfrm>
                  <a:off x="1801484" y="1748963"/>
                  <a:ext cx="1507366" cy="228472"/>
                </a:xfrm>
                <a:prstGeom prst="rect">
                  <a:avLst/>
                </a:prstGeom>
                <a:solidFill>
                  <a:srgbClr val="0070C0">
                    <a:alpha val="34000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Access</a:t>
                  </a:r>
                </a:p>
              </p:txBody>
            </p:sp>
            <p:sp>
              <p:nvSpPr>
                <p:cNvPr id="436" name="Rectangle 20"/>
                <p:cNvSpPr>
                  <a:spLocks noChangeAspect="1" noChangeArrowheads="1"/>
                </p:cNvSpPr>
                <p:nvPr/>
              </p:nvSpPr>
              <p:spPr bwMode="auto">
                <a:xfrm>
                  <a:off x="3337425" y="1746697"/>
                  <a:ext cx="1620001" cy="228472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Aggregation</a:t>
                  </a:r>
                </a:p>
              </p:txBody>
            </p:sp>
            <p:sp>
              <p:nvSpPr>
                <p:cNvPr id="437" name="Rectangle 21"/>
                <p:cNvSpPr>
                  <a:spLocks noChangeAspect="1" noChangeArrowheads="1"/>
                </p:cNvSpPr>
                <p:nvPr/>
              </p:nvSpPr>
              <p:spPr bwMode="auto">
                <a:xfrm>
                  <a:off x="4986405" y="1737261"/>
                  <a:ext cx="989860" cy="233682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no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RNC/SGW/MME</a:t>
                  </a:r>
                </a:p>
              </p:txBody>
            </p:sp>
            <p:sp>
              <p:nvSpPr>
                <p:cNvPr id="43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577804" y="2515780"/>
                  <a:ext cx="475989" cy="187606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78310" tIns="39153" rIns="78310" bIns="39153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RSG</a:t>
                  </a:r>
                </a:p>
              </p:txBody>
            </p:sp>
            <p:sp>
              <p:nvSpPr>
                <p:cNvPr id="439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577804" y="3784920"/>
                  <a:ext cx="475989" cy="187606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78310" tIns="39153" rIns="78310" bIns="39153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RSG</a:t>
                  </a:r>
                </a:p>
              </p:txBody>
            </p:sp>
            <p:sp>
              <p:nvSpPr>
                <p:cNvPr id="44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106366" y="2616869"/>
                  <a:ext cx="360323" cy="416916"/>
                </a:xfrm>
                <a:prstGeom prst="rect">
                  <a:avLst/>
                </a:prstGeom>
                <a:noFill/>
                <a:ln w="38100" algn="ctr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square" lIns="79200" tIns="39600" rIns="79200" bIns="39600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BTS</a:t>
                  </a:r>
                </a:p>
              </p:txBody>
            </p:sp>
            <p:sp>
              <p:nvSpPr>
                <p:cNvPr id="441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935037" y="4260380"/>
                  <a:ext cx="951073" cy="302681"/>
                </a:xfrm>
                <a:prstGeom prst="rect">
                  <a:avLst/>
                </a:prstGeom>
                <a:noFill/>
                <a:ln w="38100" algn="ctr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square" lIns="79200" tIns="39600" rIns="79200" bIns="39600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 err="1">
                      <a:solidFill>
                        <a:srgbClr val="990000"/>
                      </a:solidFill>
                      <a:latin typeface="FrutigerNext LT Regular"/>
                    </a:rPr>
                    <a:t>NodeB</a:t>
                  </a: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 / </a:t>
                  </a:r>
                  <a:r>
                    <a:rPr lang="en-US" altLang="zh-CN" sz="800" b="0" kern="0" dirty="0" err="1">
                      <a:solidFill>
                        <a:srgbClr val="990000"/>
                      </a:solidFill>
                      <a:latin typeface="FrutigerNext LT Regular"/>
                    </a:rPr>
                    <a:t>eNB</a:t>
                  </a:r>
                  <a:endParaRPr lang="en-US" altLang="zh-CN" sz="800" b="0" kern="0" dirty="0">
                    <a:solidFill>
                      <a:srgbClr val="99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42" name="Line 43"/>
                <p:cNvSpPr>
                  <a:spLocks noChangeShapeType="1"/>
                </p:cNvSpPr>
                <p:nvPr/>
              </p:nvSpPr>
              <p:spPr bwMode="auto">
                <a:xfrm>
                  <a:off x="1363047" y="2626396"/>
                  <a:ext cx="400886" cy="63684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43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1314127" y="3221707"/>
                  <a:ext cx="474696" cy="83452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4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403847" y="2685131"/>
                  <a:ext cx="379746" cy="314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E1</a:t>
                  </a:r>
                </a:p>
              </p:txBody>
            </p:sp>
            <p:sp>
              <p:nvSpPr>
                <p:cNvPr id="445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444976" y="3637632"/>
                  <a:ext cx="379746" cy="314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 smtClean="0">
                      <a:solidFill>
                        <a:srgbClr val="990000"/>
                      </a:solidFill>
                      <a:latin typeface="FrutigerNext LT Regular"/>
                    </a:rPr>
                    <a:t>Eth</a:t>
                  </a:r>
                  <a:endParaRPr lang="en-US" altLang="zh-CN" sz="800" b="0" kern="0" dirty="0">
                    <a:solidFill>
                      <a:srgbClr val="990000"/>
                    </a:solidFill>
                    <a:latin typeface="FrutigerNext LT Regular"/>
                  </a:endParaRPr>
                </a:p>
              </p:txBody>
            </p:sp>
            <p:grpSp>
              <p:nvGrpSpPr>
                <p:cNvPr id="29" name="Group 47"/>
                <p:cNvGrpSpPr>
                  <a:grpSpLocks/>
                </p:cNvGrpSpPr>
                <p:nvPr/>
              </p:nvGrpSpPr>
              <p:grpSpPr bwMode="auto">
                <a:xfrm>
                  <a:off x="1214058" y="2080298"/>
                  <a:ext cx="171566" cy="546320"/>
                  <a:chOff x="3064" y="5418"/>
                  <a:chExt cx="360" cy="935"/>
                </a:xfrm>
              </p:grpSpPr>
              <p:pic>
                <p:nvPicPr>
                  <p:cNvPr id="479" name="Picture 48" descr="天线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64" y="5418"/>
                    <a:ext cx="360" cy="9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480" name="Picture 49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3160" y="6113"/>
                    <a:ext cx="132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30" name="Group 50"/>
                <p:cNvGrpSpPr>
                  <a:grpSpLocks/>
                </p:cNvGrpSpPr>
                <p:nvPr/>
              </p:nvGrpSpPr>
              <p:grpSpPr bwMode="auto">
                <a:xfrm>
                  <a:off x="1212682" y="3742406"/>
                  <a:ext cx="171566" cy="546319"/>
                  <a:chOff x="3064" y="5418"/>
                  <a:chExt cx="360" cy="935"/>
                </a:xfrm>
              </p:grpSpPr>
              <p:pic>
                <p:nvPicPr>
                  <p:cNvPr id="477" name="Picture 51" descr="天线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64" y="5418"/>
                    <a:ext cx="360" cy="9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478" name="Picture 52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3160" y="6113"/>
                    <a:ext cx="132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448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691479" y="4181228"/>
                  <a:ext cx="1366427" cy="31414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IP RNC/S-GW/MME</a:t>
                  </a:r>
                </a:p>
              </p:txBody>
            </p:sp>
            <p:grpSp>
              <p:nvGrpSpPr>
                <p:cNvPr id="31" name="Group 50"/>
                <p:cNvGrpSpPr>
                  <a:grpSpLocks/>
                </p:cNvGrpSpPr>
                <p:nvPr/>
              </p:nvGrpSpPr>
              <p:grpSpPr bwMode="auto">
                <a:xfrm>
                  <a:off x="1205469" y="2908972"/>
                  <a:ext cx="171566" cy="546320"/>
                  <a:chOff x="3064" y="5418"/>
                  <a:chExt cx="360" cy="935"/>
                </a:xfrm>
              </p:grpSpPr>
              <p:pic>
                <p:nvPicPr>
                  <p:cNvPr id="475" name="Picture 51" descr="天线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64" y="5418"/>
                    <a:ext cx="360" cy="9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476" name="Picture 52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3160" y="6113"/>
                    <a:ext cx="132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45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028512" y="3396333"/>
                  <a:ext cx="603857" cy="302681"/>
                </a:xfrm>
                <a:prstGeom prst="rect">
                  <a:avLst/>
                </a:prstGeom>
                <a:noFill/>
                <a:ln w="38100" algn="ctr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square" lIns="79200" tIns="39600" rIns="79200" bIns="39600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 err="1">
                      <a:solidFill>
                        <a:srgbClr val="990000"/>
                      </a:solidFill>
                      <a:latin typeface="FrutigerNext LT Regular"/>
                    </a:rPr>
                    <a:t>NodeB</a:t>
                  </a:r>
                  <a:endParaRPr lang="en-US" altLang="zh-CN" sz="800" b="0" kern="0" dirty="0">
                    <a:solidFill>
                      <a:srgbClr val="99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51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1314130" y="3277270"/>
                  <a:ext cx="4778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52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260745" y="3097598"/>
                  <a:ext cx="503188" cy="314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ATM</a:t>
                  </a:r>
                </a:p>
              </p:txBody>
            </p:sp>
            <p:sp>
              <p:nvSpPr>
                <p:cNvPr id="45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426407" y="2557569"/>
                  <a:ext cx="396262" cy="4283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BSC</a:t>
                  </a:r>
                </a:p>
              </p:txBody>
            </p:sp>
            <p:sp>
              <p:nvSpPr>
                <p:cNvPr id="454" name="Text Box 45"/>
                <p:cNvSpPr txBox="1">
                  <a:spLocks noChangeArrowheads="1"/>
                </p:cNvSpPr>
                <p:nvPr/>
              </p:nvSpPr>
              <p:spPr bwMode="auto">
                <a:xfrm rot="20217206">
                  <a:off x="4830229" y="2426842"/>
                  <a:ext cx="695157" cy="199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STM-1</a:t>
                  </a:r>
                </a:p>
              </p:txBody>
            </p:sp>
            <p:sp>
              <p:nvSpPr>
                <p:cNvPr id="45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4971238" y="2905952"/>
                  <a:ext cx="642937" cy="314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STM-1</a:t>
                  </a:r>
                </a:p>
              </p:txBody>
            </p:sp>
            <p:sp>
              <p:nvSpPr>
                <p:cNvPr id="456" name="Text Box 45"/>
                <p:cNvSpPr txBox="1">
                  <a:spLocks noChangeArrowheads="1"/>
                </p:cNvSpPr>
                <p:nvPr/>
              </p:nvSpPr>
              <p:spPr bwMode="auto">
                <a:xfrm rot="1817935">
                  <a:off x="4934349" y="3405555"/>
                  <a:ext cx="379746" cy="314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GE</a:t>
                  </a:r>
                </a:p>
              </p:txBody>
            </p:sp>
            <p:pic>
              <p:nvPicPr>
                <p:cNvPr id="457" name="Picture 548" descr="图片146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460851" y="3002161"/>
                  <a:ext cx="281183" cy="3920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8" name="Picture 683" descr="图片107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451326" y="3840223"/>
                  <a:ext cx="281183" cy="3894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9" name="Picture 336" descr="图片5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474811" y="2229838"/>
                  <a:ext cx="281183" cy="3894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60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922701" y="2410015"/>
                  <a:ext cx="552109" cy="44077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61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922701" y="2428562"/>
                  <a:ext cx="552109" cy="119137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62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4818835" y="2722970"/>
                  <a:ext cx="655975" cy="49228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63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922702" y="3221706"/>
                  <a:ext cx="552107" cy="3890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64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4957426" y="2836033"/>
                  <a:ext cx="498336" cy="120069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465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4922701" y="3610750"/>
                  <a:ext cx="552108" cy="4454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pic>
              <p:nvPicPr>
                <p:cNvPr id="466" name="Picture 455" descr="图片234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742601" y="3126242"/>
                  <a:ext cx="287019" cy="2955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67" name="Picture 455" descr="图片234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2437132" y="2373985"/>
                  <a:ext cx="287019" cy="2955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68" name="Picture 455" descr="图片234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2437132" y="3893564"/>
                  <a:ext cx="287019" cy="2955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69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184801" y="2774601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0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691479" y="2659737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1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633420" y="3448865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2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164207" y="3435971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3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944768" y="2260797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4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917601" y="3853076"/>
                  <a:ext cx="289283" cy="358531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423" name="Text Box 38"/>
              <p:cNvSpPr txBox="1">
                <a:spLocks noChangeArrowheads="1"/>
              </p:cNvSpPr>
              <p:nvPr/>
            </p:nvSpPr>
            <p:spPr bwMode="auto">
              <a:xfrm>
                <a:off x="7789537" y="2226386"/>
                <a:ext cx="475991" cy="187606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CSG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424" name="Text Box 38"/>
              <p:cNvSpPr txBox="1">
                <a:spLocks noChangeArrowheads="1"/>
              </p:cNvSpPr>
              <p:nvPr/>
            </p:nvSpPr>
            <p:spPr bwMode="auto">
              <a:xfrm>
                <a:off x="7760962" y="4143818"/>
                <a:ext cx="475991" cy="187606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CSG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425" name="Text Box 38"/>
              <p:cNvSpPr txBox="1">
                <a:spLocks noChangeArrowheads="1"/>
              </p:cNvSpPr>
              <p:nvPr/>
            </p:nvSpPr>
            <p:spPr bwMode="auto">
              <a:xfrm>
                <a:off x="8532640" y="2597027"/>
                <a:ext cx="475991" cy="301843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AGG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426" name="Text Box 38"/>
              <p:cNvSpPr txBox="1">
                <a:spLocks noChangeArrowheads="1"/>
              </p:cNvSpPr>
              <p:nvPr/>
            </p:nvSpPr>
            <p:spPr bwMode="auto">
              <a:xfrm>
                <a:off x="8511504" y="3736604"/>
                <a:ext cx="475991" cy="301843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AGG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422" name="Text Box 38"/>
              <p:cNvSpPr txBox="1">
                <a:spLocks noChangeArrowheads="1"/>
              </p:cNvSpPr>
              <p:nvPr/>
            </p:nvSpPr>
            <p:spPr bwMode="auto">
              <a:xfrm>
                <a:off x="7076722" y="2966368"/>
                <a:ext cx="475991" cy="187606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CSG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</p:grpSp>
        <p:sp>
          <p:nvSpPr>
            <p:cNvPr id="405" name="Rectangle 209"/>
            <p:cNvSpPr/>
            <p:nvPr/>
          </p:nvSpPr>
          <p:spPr>
            <a:xfrm>
              <a:off x="7753180" y="2716296"/>
              <a:ext cx="470438" cy="213231"/>
            </a:xfrm>
            <a:prstGeom prst="roundRect">
              <a:avLst/>
            </a:prstGeom>
            <a:solidFill>
              <a:srgbClr val="FFCC99">
                <a:lumMod val="75000"/>
              </a:srgbClr>
            </a:solidFill>
          </p:spPr>
          <p:txBody>
            <a:bodyPr wrap="square" lIns="0" tIns="0" rIns="0" bIns="0" anchor="t" anchorCtr="1">
              <a:noAutofit/>
            </a:bodyPr>
            <a:lstStyle/>
            <a:p>
              <a:pPr algn="ctr" defTabSz="914282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" kern="0" dirty="0" smtClean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rPr>
                <a:t>Control  Plane</a:t>
              </a:r>
              <a:endParaRPr lang="zh-CN" altLang="en-US" sz="600" kern="0" dirty="0">
                <a:solidFill>
                  <a:sysClr val="windowText" lastClr="000000"/>
                </a:solidFill>
                <a:latin typeface="FrutigerNext LT Regular"/>
                <a:cs typeface="Tahoma" pitchFamily="34" charset="0"/>
              </a:endParaRPr>
            </a:p>
          </p:txBody>
        </p:sp>
        <p:sp>
          <p:nvSpPr>
            <p:cNvPr id="406" name="Rectangle 209"/>
            <p:cNvSpPr/>
            <p:nvPr/>
          </p:nvSpPr>
          <p:spPr>
            <a:xfrm>
              <a:off x="7750904" y="3823096"/>
              <a:ext cx="470438" cy="213231"/>
            </a:xfrm>
            <a:prstGeom prst="roundRect">
              <a:avLst/>
            </a:prstGeom>
            <a:solidFill>
              <a:srgbClr val="FFCC99">
                <a:lumMod val="75000"/>
              </a:srgbClr>
            </a:solidFill>
          </p:spPr>
          <p:txBody>
            <a:bodyPr wrap="square" lIns="0" tIns="0" rIns="0" bIns="0" anchor="t" anchorCtr="1">
              <a:noAutofit/>
            </a:bodyPr>
            <a:lstStyle/>
            <a:p>
              <a:pPr algn="ctr" defTabSz="914282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" kern="0" dirty="0" smtClean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rPr>
                <a:t>Control  Plane</a:t>
              </a:r>
              <a:endParaRPr lang="zh-CN" altLang="en-US" sz="600" kern="0" dirty="0">
                <a:solidFill>
                  <a:sysClr val="windowText" lastClr="000000"/>
                </a:solidFill>
                <a:latin typeface="FrutigerNext LT Regular"/>
                <a:cs typeface="Tahoma" pitchFamily="34" charset="0"/>
              </a:endParaRPr>
            </a:p>
          </p:txBody>
        </p:sp>
        <p:sp>
          <p:nvSpPr>
            <p:cNvPr id="407" name="Rectangle 209"/>
            <p:cNvSpPr/>
            <p:nvPr/>
          </p:nvSpPr>
          <p:spPr>
            <a:xfrm>
              <a:off x="7452225" y="3237669"/>
              <a:ext cx="470438" cy="213231"/>
            </a:xfrm>
            <a:prstGeom prst="roundRect">
              <a:avLst/>
            </a:prstGeom>
            <a:solidFill>
              <a:srgbClr val="FFCC99">
                <a:lumMod val="75000"/>
              </a:srgbClr>
            </a:solidFill>
          </p:spPr>
          <p:txBody>
            <a:bodyPr wrap="square" lIns="0" tIns="0" rIns="0" bIns="0" anchor="t" anchorCtr="1">
              <a:noAutofit/>
            </a:bodyPr>
            <a:lstStyle/>
            <a:p>
              <a:pPr algn="ctr" defTabSz="914282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" kern="0" dirty="0" smtClean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rPr>
                <a:t>Control  Plane</a:t>
              </a:r>
              <a:endParaRPr lang="zh-CN" altLang="en-US" sz="600" kern="0" dirty="0">
                <a:solidFill>
                  <a:sysClr val="windowText" lastClr="000000"/>
                </a:solidFill>
                <a:latin typeface="FrutigerNext LT Regular"/>
                <a:cs typeface="Tahoma" pitchFamily="34" charset="0"/>
              </a:endParaRPr>
            </a:p>
          </p:txBody>
        </p:sp>
        <p:grpSp>
          <p:nvGrpSpPr>
            <p:cNvPr id="224" name="组合 314"/>
            <p:cNvGrpSpPr/>
            <p:nvPr/>
          </p:nvGrpSpPr>
          <p:grpSpPr>
            <a:xfrm>
              <a:off x="8377024" y="2615206"/>
              <a:ext cx="699896" cy="1574085"/>
              <a:chOff x="5395447" y="1689029"/>
              <a:chExt cx="699896" cy="1460615"/>
            </a:xfrm>
          </p:grpSpPr>
          <p:sp>
            <p:nvSpPr>
              <p:cNvPr id="417" name="TextBox 416"/>
              <p:cNvSpPr txBox="1"/>
              <p:nvPr/>
            </p:nvSpPr>
            <p:spPr>
              <a:xfrm>
                <a:off x="5411583" y="1703142"/>
                <a:ext cx="683760" cy="1348776"/>
              </a:xfrm>
              <a:prstGeom prst="roundRect">
                <a:avLst/>
              </a:prstGeom>
              <a:solidFill>
                <a:srgbClr val="FFCC99">
                  <a:lumMod val="75000"/>
                  <a:alpha val="59000"/>
                </a:srgbClr>
              </a:solidFill>
            </p:spPr>
            <p:txBody>
              <a:bodyPr wrap="square" rtlCol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 dirty="0">
                  <a:solidFill>
                    <a:srgbClr val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418" name="Text Box 36"/>
              <p:cNvSpPr txBox="1">
                <a:spLocks noChangeArrowheads="1"/>
              </p:cNvSpPr>
              <p:nvPr/>
            </p:nvSpPr>
            <p:spPr bwMode="auto">
              <a:xfrm>
                <a:off x="5505008" y="1689029"/>
                <a:ext cx="521535" cy="301843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Main</a:t>
                </a:r>
                <a:endParaRPr lang="en-US" altLang="zh-CN" sz="80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419" name="Text Box 37"/>
              <p:cNvSpPr txBox="1">
                <a:spLocks noChangeArrowheads="1"/>
              </p:cNvSpPr>
              <p:nvPr/>
            </p:nvSpPr>
            <p:spPr bwMode="auto">
              <a:xfrm>
                <a:off x="5480455" y="2847801"/>
                <a:ext cx="563291" cy="301843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Backup</a:t>
                </a:r>
                <a:endParaRPr lang="en-US" altLang="zh-CN" sz="80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420" name="Text Box 36"/>
              <p:cNvSpPr txBox="1">
                <a:spLocks noChangeArrowheads="1"/>
              </p:cNvSpPr>
              <p:nvPr/>
            </p:nvSpPr>
            <p:spPr bwMode="auto">
              <a:xfrm>
                <a:off x="5395447" y="2231736"/>
                <a:ext cx="699896" cy="416079"/>
              </a:xfrm>
              <a:prstGeom prst="rect">
                <a:avLst/>
              </a:prstGeom>
              <a:solidFill>
                <a:srgbClr val="FFCC99">
                  <a:lumMod val="75000"/>
                </a:srgbClr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Central Controller</a:t>
                </a:r>
              </a:p>
            </p:txBody>
          </p:sp>
        </p:grpSp>
        <p:grpSp>
          <p:nvGrpSpPr>
            <p:cNvPr id="225" name="组合 319"/>
            <p:cNvGrpSpPr/>
            <p:nvPr/>
          </p:nvGrpSpPr>
          <p:grpSpPr>
            <a:xfrm>
              <a:off x="7440424" y="2716296"/>
              <a:ext cx="771393" cy="1320031"/>
              <a:chOff x="3411418" y="4204773"/>
              <a:chExt cx="771393" cy="1224875"/>
            </a:xfrm>
          </p:grpSpPr>
          <p:sp>
            <p:nvSpPr>
              <p:cNvPr id="414" name="Rectangle 209"/>
              <p:cNvSpPr/>
              <p:nvPr/>
            </p:nvSpPr>
            <p:spPr>
              <a:xfrm>
                <a:off x="3712373" y="4204773"/>
                <a:ext cx="470438" cy="197860"/>
              </a:xfrm>
              <a:prstGeom prst="roundRect">
                <a:avLst/>
              </a:prstGeom>
              <a:solidFill>
                <a:srgbClr val="FFCC99">
                  <a:lumMod val="75000"/>
                </a:srgbClr>
              </a:solidFill>
            </p:spPr>
            <p:txBody>
              <a:bodyPr wrap="square" lIns="0" tIns="0" rIns="0" bIns="0" anchor="t" anchorCtr="1">
                <a:noAutofit/>
              </a:bodyPr>
              <a:lstStyle/>
              <a:p>
                <a:pPr algn="ctr" defTabSz="914282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0" kern="0" dirty="0" smtClean="0">
                    <a:solidFill>
                      <a:sysClr val="windowText" lastClr="000000"/>
                    </a:solidFill>
                    <a:latin typeface="FrutigerNext LT Regular"/>
                    <a:cs typeface="Tahoma" pitchFamily="34" charset="0"/>
                  </a:rPr>
                  <a:t>Control  Agent</a:t>
                </a:r>
                <a:endParaRPr lang="zh-CN" altLang="en-US" sz="600" kern="0" dirty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endParaRPr>
              </a:p>
            </p:txBody>
          </p:sp>
          <p:sp>
            <p:nvSpPr>
              <p:cNvPr id="415" name="Rectangle 209"/>
              <p:cNvSpPr/>
              <p:nvPr/>
            </p:nvSpPr>
            <p:spPr>
              <a:xfrm>
                <a:off x="3710097" y="5231788"/>
                <a:ext cx="470438" cy="197860"/>
              </a:xfrm>
              <a:prstGeom prst="roundRect">
                <a:avLst/>
              </a:prstGeom>
              <a:solidFill>
                <a:srgbClr val="FFCC99">
                  <a:lumMod val="75000"/>
                </a:srgbClr>
              </a:solidFill>
            </p:spPr>
            <p:txBody>
              <a:bodyPr wrap="square" lIns="0" tIns="0" rIns="0" bIns="0" anchor="t" anchorCtr="1">
                <a:noAutofit/>
              </a:bodyPr>
              <a:lstStyle/>
              <a:p>
                <a:pPr algn="ctr" defTabSz="914282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0" kern="0" dirty="0" smtClean="0">
                    <a:solidFill>
                      <a:sysClr val="windowText" lastClr="000000"/>
                    </a:solidFill>
                    <a:latin typeface="FrutigerNext LT Regular"/>
                    <a:cs typeface="Tahoma" pitchFamily="34" charset="0"/>
                  </a:rPr>
                  <a:t>Control  Agent</a:t>
                </a:r>
                <a:endParaRPr lang="zh-CN" altLang="en-US" sz="600" kern="0" dirty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endParaRPr>
              </a:p>
            </p:txBody>
          </p:sp>
          <p:sp>
            <p:nvSpPr>
              <p:cNvPr id="416" name="Rectangle 209"/>
              <p:cNvSpPr/>
              <p:nvPr/>
            </p:nvSpPr>
            <p:spPr>
              <a:xfrm>
                <a:off x="3411418" y="4688562"/>
                <a:ext cx="470438" cy="197860"/>
              </a:xfrm>
              <a:prstGeom prst="roundRect">
                <a:avLst/>
              </a:prstGeom>
              <a:solidFill>
                <a:srgbClr val="FFCC99">
                  <a:lumMod val="75000"/>
                </a:srgbClr>
              </a:solidFill>
            </p:spPr>
            <p:txBody>
              <a:bodyPr wrap="square" lIns="0" tIns="0" rIns="0" bIns="0" anchor="t" anchorCtr="1">
                <a:noAutofit/>
              </a:bodyPr>
              <a:lstStyle/>
              <a:p>
                <a:pPr algn="ctr" defTabSz="914282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0" kern="0" dirty="0" smtClean="0">
                    <a:solidFill>
                      <a:sysClr val="windowText" lastClr="000000"/>
                    </a:solidFill>
                    <a:latin typeface="FrutigerNext LT Regular"/>
                    <a:cs typeface="Tahoma" pitchFamily="34" charset="0"/>
                  </a:rPr>
                  <a:t>Control  Agent</a:t>
                </a:r>
                <a:endParaRPr lang="zh-CN" altLang="en-US" sz="600" kern="0" dirty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endParaRPr>
              </a:p>
            </p:txBody>
          </p:sp>
        </p:grpSp>
        <p:grpSp>
          <p:nvGrpSpPr>
            <p:cNvPr id="226" name="组合 323"/>
            <p:cNvGrpSpPr/>
            <p:nvPr/>
          </p:nvGrpSpPr>
          <p:grpSpPr>
            <a:xfrm>
              <a:off x="7468999" y="2726561"/>
              <a:ext cx="936600" cy="1320031"/>
              <a:chOff x="7468999" y="2669699"/>
              <a:chExt cx="936600" cy="1224875"/>
            </a:xfrm>
          </p:grpSpPr>
          <p:cxnSp>
            <p:nvCxnSpPr>
              <p:cNvPr id="411" name="直接箭头连接符 410"/>
              <p:cNvCxnSpPr/>
              <p:nvPr/>
            </p:nvCxnSpPr>
            <p:spPr bwMode="auto">
              <a:xfrm flipH="1" flipV="1">
                <a:off x="8005173" y="2669699"/>
                <a:ext cx="400426" cy="611550"/>
              </a:xfrm>
              <a:prstGeom prst="straightConnector1">
                <a:avLst/>
              </a:prstGeom>
              <a:noFill/>
              <a:ln w="12700">
                <a:solidFill>
                  <a:srgbClr val="0070C0"/>
                </a:solidFill>
                <a:prstDash val="dashDot"/>
                <a:headEnd type="triangl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2" name="直接箭头连接符 411"/>
              <p:cNvCxnSpPr/>
              <p:nvPr/>
            </p:nvCxnSpPr>
            <p:spPr bwMode="auto">
              <a:xfrm flipH="1" flipV="1">
                <a:off x="7468999" y="3252418"/>
                <a:ext cx="936600" cy="28831"/>
              </a:xfrm>
              <a:prstGeom prst="straightConnector1">
                <a:avLst/>
              </a:prstGeom>
              <a:noFill/>
              <a:ln w="12700">
                <a:solidFill>
                  <a:srgbClr val="0070C0"/>
                </a:solidFill>
                <a:prstDash val="dashDot"/>
                <a:headEnd type="triangl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3" name="直接箭头连接符 412"/>
              <p:cNvCxnSpPr/>
              <p:nvPr/>
            </p:nvCxnSpPr>
            <p:spPr bwMode="auto">
              <a:xfrm flipH="1">
                <a:off x="8002897" y="3281249"/>
                <a:ext cx="402702" cy="613325"/>
              </a:xfrm>
              <a:prstGeom prst="straightConnector1">
                <a:avLst/>
              </a:prstGeom>
              <a:noFill/>
              <a:ln w="12700">
                <a:solidFill>
                  <a:srgbClr val="0070C0"/>
                </a:solidFill>
                <a:prstDash val="dashDot"/>
                <a:headEnd type="triangl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92" name="椭圆 491"/>
            <p:cNvSpPr/>
            <p:nvPr/>
          </p:nvSpPr>
          <p:spPr bwMode="auto">
            <a:xfrm>
              <a:off x="7315754" y="2511470"/>
              <a:ext cx="1418400" cy="1650300"/>
            </a:xfrm>
            <a:prstGeom prst="ellipse">
              <a:avLst/>
            </a:prstGeom>
            <a:noFill/>
            <a:ln w="15875" cap="flat" cmpd="sng" algn="ctr">
              <a:solidFill>
                <a:schemeClr val="bg1">
                  <a:lumMod val="5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buClr>
                  <a:srgbClr val="CC9900"/>
                </a:buClr>
                <a:buFont typeface="Wingdings" pitchFamily="2" charset="2"/>
                <a:buChar char="n"/>
              </a:pPr>
              <a:endParaRPr lang="zh-CN" altLang="en-US" sz="1800" smtClean="0">
                <a:solidFill>
                  <a:srgbClr val="000000"/>
                </a:solidFill>
                <a:latin typeface="Arial" charset="0"/>
                <a:ea typeface="SimSun" pitchFamily="2" charset="-122"/>
              </a:endParaRPr>
            </a:p>
          </p:txBody>
        </p:sp>
      </p:grpSp>
      <p:sp>
        <p:nvSpPr>
          <p:cNvPr id="493" name="线形标注 1 492"/>
          <p:cNvSpPr/>
          <p:nvPr/>
        </p:nvSpPr>
        <p:spPr bwMode="auto">
          <a:xfrm>
            <a:off x="5801195" y="1716390"/>
            <a:ext cx="620838" cy="302895"/>
          </a:xfrm>
          <a:prstGeom prst="borderCallout1">
            <a:avLst>
              <a:gd name="adj1" fmla="val 97430"/>
              <a:gd name="adj2" fmla="val 52273"/>
              <a:gd name="adj3" fmla="val 161477"/>
              <a:gd name="adj4" fmla="val 102863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6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Virtual-cluster enable</a:t>
            </a:r>
            <a:endParaRPr lang="zh-CN" altLang="en-US" sz="6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grpSp>
        <p:nvGrpSpPr>
          <p:cNvPr id="227" name="Group 520"/>
          <p:cNvGrpSpPr>
            <a:grpSpLocks/>
          </p:cNvGrpSpPr>
          <p:nvPr/>
        </p:nvGrpSpPr>
        <p:grpSpPr bwMode="auto">
          <a:xfrm>
            <a:off x="6374773" y="1984110"/>
            <a:ext cx="205004" cy="437817"/>
            <a:chOff x="2344" y="3502"/>
            <a:chExt cx="200" cy="530"/>
          </a:xfrm>
          <a:solidFill>
            <a:srgbClr val="C00000"/>
          </a:solidFill>
        </p:grpSpPr>
        <p:sp>
          <p:nvSpPr>
            <p:cNvPr id="483" name="Oval 521"/>
            <p:cNvSpPr>
              <a:spLocks noChangeAspect="1" noChangeArrowheads="1"/>
            </p:cNvSpPr>
            <p:nvPr/>
          </p:nvSpPr>
          <p:spPr bwMode="auto">
            <a:xfrm flipH="1">
              <a:off x="2406" y="3502"/>
              <a:ext cx="76" cy="77"/>
            </a:xfrm>
            <a:prstGeom prst="ellipse">
              <a:avLst/>
            </a:prstGeom>
            <a:grpFill/>
            <a:ln w="3175">
              <a:noFill/>
              <a:round/>
              <a:headEnd/>
              <a:tailEnd/>
            </a:ln>
            <a:effectLst/>
          </p:spPr>
          <p:txBody>
            <a:bodyPr wrap="none" lIns="36000" tIns="36000" rIns="36000" bIns="36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ysClr val="windowText" lastClr="000000"/>
                </a:solidFill>
                <a:latin typeface="FrutigerNext LT Regular"/>
                <a:ea typeface="宋体" pitchFamily="2" charset="-122"/>
              </a:endParaRPr>
            </a:p>
          </p:txBody>
        </p:sp>
        <p:grpSp>
          <p:nvGrpSpPr>
            <p:cNvPr id="228" name="Group 522"/>
            <p:cNvGrpSpPr>
              <a:grpSpLocks noChangeAspect="1"/>
            </p:cNvGrpSpPr>
            <p:nvPr/>
          </p:nvGrpSpPr>
          <p:grpSpPr bwMode="auto">
            <a:xfrm>
              <a:off x="2344" y="3593"/>
              <a:ext cx="200" cy="439"/>
              <a:chOff x="5088" y="2064"/>
              <a:chExt cx="250" cy="550"/>
            </a:xfrm>
            <a:grpFill/>
          </p:grpSpPr>
          <p:sp>
            <p:nvSpPr>
              <p:cNvPr id="485" name="Freeform 523"/>
              <p:cNvSpPr>
                <a:spLocks noChangeAspect="1"/>
              </p:cNvSpPr>
              <p:nvPr/>
            </p:nvSpPr>
            <p:spPr bwMode="auto">
              <a:xfrm>
                <a:off x="5146" y="2064"/>
                <a:ext cx="192" cy="550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92" y="76"/>
                  </a:cxn>
                  <a:cxn ang="0">
                    <a:pos x="192" y="221"/>
                  </a:cxn>
                  <a:cxn ang="0">
                    <a:pos x="154" y="221"/>
                  </a:cxn>
                  <a:cxn ang="0">
                    <a:pos x="154" y="96"/>
                  </a:cxn>
                  <a:cxn ang="0">
                    <a:pos x="134" y="96"/>
                  </a:cxn>
                  <a:cxn ang="0">
                    <a:pos x="134" y="498"/>
                  </a:cxn>
                  <a:cxn ang="0">
                    <a:pos x="77" y="498"/>
                  </a:cxn>
                  <a:cxn ang="0">
                    <a:pos x="77" y="268"/>
                  </a:cxn>
                  <a:cxn ang="0">
                    <a:pos x="58" y="268"/>
                  </a:cxn>
                  <a:cxn ang="0">
                    <a:pos x="58" y="498"/>
                  </a:cxn>
                  <a:cxn ang="0">
                    <a:pos x="0" y="498"/>
                  </a:cxn>
                  <a:cxn ang="0">
                    <a:pos x="0" y="96"/>
                  </a:cxn>
                  <a:cxn ang="0">
                    <a:pos x="38" y="0"/>
                  </a:cxn>
                  <a:cxn ang="0">
                    <a:pos x="115" y="0"/>
                  </a:cxn>
                </a:cxnLst>
                <a:rect l="0" t="0" r="r" b="b"/>
                <a:pathLst>
                  <a:path w="192" h="550">
                    <a:moveTo>
                      <a:pt x="115" y="0"/>
                    </a:moveTo>
                    <a:cubicBezTo>
                      <a:pt x="159" y="0"/>
                      <a:pt x="192" y="34"/>
                      <a:pt x="192" y="76"/>
                    </a:cubicBezTo>
                    <a:cubicBezTo>
                      <a:pt x="192" y="76"/>
                      <a:pt x="192" y="154"/>
                      <a:pt x="192" y="221"/>
                    </a:cubicBezTo>
                    <a:cubicBezTo>
                      <a:pt x="192" y="247"/>
                      <a:pt x="154" y="247"/>
                      <a:pt x="154" y="221"/>
                    </a:cubicBezTo>
                    <a:cubicBezTo>
                      <a:pt x="154" y="164"/>
                      <a:pt x="154" y="96"/>
                      <a:pt x="154" y="96"/>
                    </a:cubicBezTo>
                    <a:cubicBezTo>
                      <a:pt x="154" y="69"/>
                      <a:pt x="134" y="68"/>
                      <a:pt x="134" y="96"/>
                    </a:cubicBezTo>
                    <a:cubicBezTo>
                      <a:pt x="134" y="297"/>
                      <a:pt x="134" y="498"/>
                      <a:pt x="134" y="498"/>
                    </a:cubicBezTo>
                    <a:cubicBezTo>
                      <a:pt x="134" y="550"/>
                      <a:pt x="77" y="550"/>
                      <a:pt x="77" y="498"/>
                    </a:cubicBezTo>
                    <a:cubicBezTo>
                      <a:pt x="77" y="498"/>
                      <a:pt x="77" y="383"/>
                      <a:pt x="77" y="268"/>
                    </a:cubicBezTo>
                    <a:cubicBezTo>
                      <a:pt x="77" y="242"/>
                      <a:pt x="58" y="243"/>
                      <a:pt x="58" y="268"/>
                    </a:cubicBezTo>
                    <a:cubicBezTo>
                      <a:pt x="58" y="383"/>
                      <a:pt x="58" y="498"/>
                      <a:pt x="58" y="498"/>
                    </a:cubicBezTo>
                    <a:cubicBezTo>
                      <a:pt x="58" y="550"/>
                      <a:pt x="0" y="550"/>
                      <a:pt x="0" y="498"/>
                    </a:cubicBezTo>
                    <a:cubicBezTo>
                      <a:pt x="0" y="498"/>
                      <a:pt x="0" y="297"/>
                      <a:pt x="0" y="96"/>
                    </a:cubicBezTo>
                    <a:cubicBezTo>
                      <a:pt x="6" y="13"/>
                      <a:pt x="19" y="16"/>
                      <a:pt x="38" y="0"/>
                    </a:cubicBezTo>
                    <a:cubicBezTo>
                      <a:pt x="86" y="0"/>
                      <a:pt x="115" y="0"/>
                      <a:pt x="115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486" name="Freeform 524"/>
              <p:cNvSpPr>
                <a:spLocks noChangeAspect="1"/>
              </p:cNvSpPr>
              <p:nvPr/>
            </p:nvSpPr>
            <p:spPr bwMode="auto">
              <a:xfrm>
                <a:off x="5088" y="2064"/>
                <a:ext cx="192" cy="55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0" y="76"/>
                  </a:cxn>
                  <a:cxn ang="0">
                    <a:pos x="0" y="221"/>
                  </a:cxn>
                  <a:cxn ang="0">
                    <a:pos x="38" y="221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58" y="498"/>
                  </a:cxn>
                  <a:cxn ang="0">
                    <a:pos x="115" y="498"/>
                  </a:cxn>
                  <a:cxn ang="0">
                    <a:pos x="115" y="268"/>
                  </a:cxn>
                  <a:cxn ang="0">
                    <a:pos x="134" y="268"/>
                  </a:cxn>
                  <a:cxn ang="0">
                    <a:pos x="134" y="498"/>
                  </a:cxn>
                  <a:cxn ang="0">
                    <a:pos x="192" y="498"/>
                  </a:cxn>
                  <a:cxn ang="0">
                    <a:pos x="192" y="96"/>
                  </a:cxn>
                  <a:cxn ang="0">
                    <a:pos x="154" y="0"/>
                  </a:cxn>
                  <a:cxn ang="0">
                    <a:pos x="77" y="0"/>
                  </a:cxn>
                </a:cxnLst>
                <a:rect l="0" t="0" r="r" b="b"/>
                <a:pathLst>
                  <a:path w="192" h="550">
                    <a:moveTo>
                      <a:pt x="77" y="0"/>
                    </a:moveTo>
                    <a:cubicBezTo>
                      <a:pt x="33" y="0"/>
                      <a:pt x="0" y="34"/>
                      <a:pt x="0" y="76"/>
                    </a:cubicBezTo>
                    <a:cubicBezTo>
                      <a:pt x="0" y="76"/>
                      <a:pt x="0" y="154"/>
                      <a:pt x="0" y="221"/>
                    </a:cubicBezTo>
                    <a:cubicBezTo>
                      <a:pt x="0" y="247"/>
                      <a:pt x="38" y="247"/>
                      <a:pt x="38" y="221"/>
                    </a:cubicBezTo>
                    <a:cubicBezTo>
                      <a:pt x="38" y="164"/>
                      <a:pt x="38" y="96"/>
                      <a:pt x="38" y="96"/>
                    </a:cubicBezTo>
                    <a:cubicBezTo>
                      <a:pt x="38" y="69"/>
                      <a:pt x="58" y="68"/>
                      <a:pt x="58" y="96"/>
                    </a:cubicBezTo>
                    <a:cubicBezTo>
                      <a:pt x="58" y="297"/>
                      <a:pt x="58" y="498"/>
                      <a:pt x="58" y="498"/>
                    </a:cubicBezTo>
                    <a:cubicBezTo>
                      <a:pt x="58" y="550"/>
                      <a:pt x="115" y="550"/>
                      <a:pt x="115" y="498"/>
                    </a:cubicBezTo>
                    <a:cubicBezTo>
                      <a:pt x="115" y="498"/>
                      <a:pt x="115" y="383"/>
                      <a:pt x="115" y="268"/>
                    </a:cubicBezTo>
                    <a:cubicBezTo>
                      <a:pt x="115" y="242"/>
                      <a:pt x="134" y="243"/>
                      <a:pt x="134" y="268"/>
                    </a:cubicBezTo>
                    <a:cubicBezTo>
                      <a:pt x="134" y="383"/>
                      <a:pt x="134" y="498"/>
                      <a:pt x="134" y="498"/>
                    </a:cubicBezTo>
                    <a:cubicBezTo>
                      <a:pt x="134" y="550"/>
                      <a:pt x="192" y="550"/>
                      <a:pt x="192" y="498"/>
                    </a:cubicBezTo>
                    <a:cubicBezTo>
                      <a:pt x="192" y="498"/>
                      <a:pt x="192" y="297"/>
                      <a:pt x="192" y="96"/>
                    </a:cubicBezTo>
                    <a:cubicBezTo>
                      <a:pt x="186" y="13"/>
                      <a:pt x="173" y="16"/>
                      <a:pt x="154" y="0"/>
                    </a:cubicBezTo>
                    <a:cubicBezTo>
                      <a:pt x="106" y="0"/>
                      <a:pt x="77" y="0"/>
                      <a:pt x="77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36000" tIns="36000" rIns="36000" bIns="36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ysClr val="windowText" lastClr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</p:grpSp>
      </p:grpSp>
      <p:sp>
        <p:nvSpPr>
          <p:cNvPr id="491" name="AutoShape 7"/>
          <p:cNvSpPr>
            <a:spLocks noChangeArrowheads="1"/>
          </p:cNvSpPr>
          <p:nvPr/>
        </p:nvSpPr>
        <p:spPr bwMode="auto">
          <a:xfrm>
            <a:off x="5413475" y="2239156"/>
            <a:ext cx="1063800" cy="1701730"/>
          </a:xfrm>
          <a:custGeom>
            <a:avLst/>
            <a:gdLst>
              <a:gd name="T0" fmla="*/ 107900034 w 21600"/>
              <a:gd name="T1" fmla="*/ 0 h 21600"/>
              <a:gd name="T2" fmla="*/ 31600764 w 21600"/>
              <a:gd name="T3" fmla="*/ 7900191 h 21600"/>
              <a:gd name="T4" fmla="*/ 0 w 21600"/>
              <a:gd name="T5" fmla="*/ 26975009 h 21600"/>
              <a:gd name="T6" fmla="*/ 31600764 w 21600"/>
              <a:gd name="T7" fmla="*/ 46049817 h 21600"/>
              <a:gd name="T8" fmla="*/ 107900034 w 21600"/>
              <a:gd name="T9" fmla="*/ 53950017 h 21600"/>
              <a:gd name="T10" fmla="*/ 184199366 w 21600"/>
              <a:gd name="T11" fmla="*/ 46049817 h 21600"/>
              <a:gd name="T12" fmla="*/ 215800068 w 21600"/>
              <a:gd name="T13" fmla="*/ 26975009 h 21600"/>
              <a:gd name="T14" fmla="*/ 184199366 w 21600"/>
              <a:gd name="T15" fmla="*/ 790019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413" y="10800"/>
                </a:moveTo>
                <a:cubicBezTo>
                  <a:pt x="413" y="16537"/>
                  <a:pt x="5063" y="21187"/>
                  <a:pt x="10800" y="21187"/>
                </a:cubicBezTo>
                <a:cubicBezTo>
                  <a:pt x="16537" y="21187"/>
                  <a:pt x="21187" y="16537"/>
                  <a:pt x="21187" y="10800"/>
                </a:cubicBezTo>
                <a:cubicBezTo>
                  <a:pt x="21187" y="5063"/>
                  <a:pt x="16537" y="413"/>
                  <a:pt x="10800" y="413"/>
                </a:cubicBezTo>
                <a:cubicBezTo>
                  <a:pt x="5063" y="413"/>
                  <a:pt x="413" y="5063"/>
                  <a:pt x="413" y="10800"/>
                </a:cubicBezTo>
                <a:close/>
              </a:path>
            </a:pathLst>
          </a:custGeom>
          <a:solidFill>
            <a:srgbClr val="00B050"/>
          </a:solidFill>
          <a:ln w="12700">
            <a:solidFill>
              <a:srgbClr val="99CCFF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b="0" kern="0">
              <a:solidFill>
                <a:srgbClr val="000000"/>
              </a:solidFill>
              <a:latin typeface="FrutigerNext LT Regular"/>
            </a:endParaRPr>
          </a:p>
        </p:txBody>
      </p:sp>
      <p:sp>
        <p:nvSpPr>
          <p:cNvPr id="495" name="线形标注 1 494"/>
          <p:cNvSpPr/>
          <p:nvPr/>
        </p:nvSpPr>
        <p:spPr bwMode="auto">
          <a:xfrm>
            <a:off x="6541184" y="1733710"/>
            <a:ext cx="785073" cy="302895"/>
          </a:xfrm>
          <a:prstGeom prst="borderCallout1">
            <a:avLst>
              <a:gd name="adj1" fmla="val 97430"/>
              <a:gd name="adj2" fmla="val 52273"/>
              <a:gd name="adj3" fmla="val 152043"/>
              <a:gd name="adj4" fmla="val -4707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  <a:buFont typeface="Wingdings" pitchFamily="2" charset="2"/>
              <a:buNone/>
            </a:pPr>
            <a:r>
              <a:rPr lang="en-US" altLang="zh-CN" sz="600" b="0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Configure remote-interface</a:t>
            </a:r>
            <a:endParaRPr lang="zh-CN" altLang="en-US" sz="600" b="0" dirty="0" smtClean="0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481" name="任意多边形 480"/>
          <p:cNvSpPr/>
          <p:nvPr/>
        </p:nvSpPr>
        <p:spPr bwMode="auto">
          <a:xfrm>
            <a:off x="4773594" y="2170929"/>
            <a:ext cx="3528094" cy="1045314"/>
          </a:xfrm>
          <a:custGeom>
            <a:avLst/>
            <a:gdLst>
              <a:gd name="connsiteX0" fmla="*/ 0 w 4705350"/>
              <a:gd name="connsiteY0" fmla="*/ 835025 h 969962"/>
              <a:gd name="connsiteX1" fmla="*/ 838200 w 4705350"/>
              <a:gd name="connsiteY1" fmla="*/ 844550 h 969962"/>
              <a:gd name="connsiteX2" fmla="*/ 1533525 w 4705350"/>
              <a:gd name="connsiteY2" fmla="*/ 82550 h 969962"/>
              <a:gd name="connsiteX3" fmla="*/ 2286000 w 4705350"/>
              <a:gd name="connsiteY3" fmla="*/ 530225 h 969962"/>
              <a:gd name="connsiteX4" fmla="*/ 3009900 w 4705350"/>
              <a:gd name="connsiteY4" fmla="*/ 15875 h 969962"/>
              <a:gd name="connsiteX5" fmla="*/ 3752850 w 4705350"/>
              <a:gd name="connsiteY5" fmla="*/ 434975 h 969962"/>
              <a:gd name="connsiteX6" fmla="*/ 4705350 w 4705350"/>
              <a:gd name="connsiteY6" fmla="*/ 815975 h 969962"/>
              <a:gd name="connsiteX7" fmla="*/ 4705350 w 4705350"/>
              <a:gd name="connsiteY7" fmla="*/ 815975 h 96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350" h="969962">
                <a:moveTo>
                  <a:pt x="0" y="835025"/>
                </a:moveTo>
                <a:cubicBezTo>
                  <a:pt x="291306" y="902493"/>
                  <a:pt x="582613" y="969962"/>
                  <a:pt x="838200" y="844550"/>
                </a:cubicBezTo>
                <a:cubicBezTo>
                  <a:pt x="1093787" y="719138"/>
                  <a:pt x="1292225" y="134937"/>
                  <a:pt x="1533525" y="82550"/>
                </a:cubicBezTo>
                <a:cubicBezTo>
                  <a:pt x="1774825" y="30163"/>
                  <a:pt x="2039938" y="541337"/>
                  <a:pt x="2286000" y="530225"/>
                </a:cubicBezTo>
                <a:cubicBezTo>
                  <a:pt x="2532062" y="519113"/>
                  <a:pt x="2765425" y="31750"/>
                  <a:pt x="3009900" y="15875"/>
                </a:cubicBezTo>
                <a:cubicBezTo>
                  <a:pt x="3254375" y="0"/>
                  <a:pt x="3470275" y="301625"/>
                  <a:pt x="3752850" y="434975"/>
                </a:cubicBezTo>
                <a:cubicBezTo>
                  <a:pt x="4035425" y="568325"/>
                  <a:pt x="4705350" y="815975"/>
                  <a:pt x="4705350" y="815975"/>
                </a:cubicBezTo>
                <a:lnTo>
                  <a:pt x="4705350" y="815975"/>
                </a:lnTo>
              </a:path>
            </a:pathLst>
          </a:custGeom>
          <a:noFill/>
          <a:ln w="25400">
            <a:solidFill>
              <a:srgbClr val="C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  <a:buFont typeface="Wingdings" pitchFamily="2" charset="2"/>
              <a:buChar char="n"/>
              <a:defRPr/>
            </a:pPr>
            <a:endParaRPr lang="zh-CN" altLang="en-US" sz="1800" b="0" kern="0" smtClean="0">
              <a:solidFill>
                <a:srgbClr val="000000"/>
              </a:solidFill>
              <a:latin typeface="FrutigerNext LT Regular"/>
              <a:ea typeface="宋体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9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2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" grpId="0"/>
      <p:bldP spid="401" grpId="0"/>
      <p:bldP spid="377" grpId="0"/>
      <p:bldP spid="379" grpId="0"/>
      <p:bldP spid="253" grpId="0" animBg="1"/>
      <p:bldP spid="392" grpId="0" animBg="1"/>
      <p:bldP spid="394" grpId="0" animBg="1"/>
      <p:bldP spid="399" grpId="0" animBg="1"/>
      <p:bldP spid="403" grpId="0" animBg="1"/>
      <p:bldP spid="404" grpId="0" animBg="1"/>
      <p:bldP spid="447" grpId="0" animBg="1"/>
      <p:bldP spid="490" grpId="0" animBg="1"/>
      <p:bldP spid="402" grpId="0" animBg="1"/>
      <p:bldP spid="493" grpId="0" animBg="1"/>
      <p:bldP spid="491" grpId="0" animBg="1"/>
      <p:bldP spid="495" grpId="0" animBg="1"/>
      <p:bldP spid="4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7"/>
          <p:cNvGrpSpPr/>
          <p:nvPr/>
        </p:nvGrpSpPr>
        <p:grpSpPr>
          <a:xfrm>
            <a:off x="683289" y="2493766"/>
            <a:ext cx="4042967" cy="2889062"/>
            <a:chOff x="935037" y="1627469"/>
            <a:chExt cx="5392027" cy="2889731"/>
          </a:xfrm>
        </p:grpSpPr>
        <p:sp>
          <p:nvSpPr>
            <p:cNvPr id="411" name="Rectangle 5"/>
            <p:cNvSpPr>
              <a:spLocks noChangeArrowheads="1"/>
            </p:cNvSpPr>
            <p:nvPr/>
          </p:nvSpPr>
          <p:spPr bwMode="auto">
            <a:xfrm>
              <a:off x="3337425" y="1973454"/>
              <a:ext cx="1620000" cy="2543746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12" name="Rectangle 6"/>
            <p:cNvSpPr>
              <a:spLocks noChangeAspect="1" noChangeArrowheads="1"/>
            </p:cNvSpPr>
            <p:nvPr/>
          </p:nvSpPr>
          <p:spPr bwMode="auto">
            <a:xfrm>
              <a:off x="1801487" y="1973454"/>
              <a:ext cx="1507367" cy="2539171"/>
            </a:xfrm>
            <a:prstGeom prst="rect">
              <a:avLst/>
            </a:prstGeom>
            <a:solidFill>
              <a:srgbClr val="0070C0">
                <a:alpha val="34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13" name="AutoShape 7"/>
            <p:cNvSpPr>
              <a:spLocks noChangeArrowheads="1"/>
            </p:cNvSpPr>
            <p:nvPr/>
          </p:nvSpPr>
          <p:spPr bwMode="auto">
            <a:xfrm>
              <a:off x="1886111" y="2420019"/>
              <a:ext cx="1422738" cy="1579058"/>
            </a:xfrm>
            <a:custGeom>
              <a:avLst/>
              <a:gdLst>
                <a:gd name="T0" fmla="*/ 107900034 w 21600"/>
                <a:gd name="T1" fmla="*/ 0 h 21600"/>
                <a:gd name="T2" fmla="*/ 31600764 w 21600"/>
                <a:gd name="T3" fmla="*/ 7900191 h 21600"/>
                <a:gd name="T4" fmla="*/ 0 w 21600"/>
                <a:gd name="T5" fmla="*/ 26975009 h 21600"/>
                <a:gd name="T6" fmla="*/ 31600764 w 21600"/>
                <a:gd name="T7" fmla="*/ 46049817 h 21600"/>
                <a:gd name="T8" fmla="*/ 107900034 w 21600"/>
                <a:gd name="T9" fmla="*/ 53950017 h 21600"/>
                <a:gd name="T10" fmla="*/ 184199366 w 21600"/>
                <a:gd name="T11" fmla="*/ 46049817 h 21600"/>
                <a:gd name="T12" fmla="*/ 215800068 w 21600"/>
                <a:gd name="T13" fmla="*/ 26975009 h 21600"/>
                <a:gd name="T14" fmla="*/ 184199366 w 21600"/>
                <a:gd name="T15" fmla="*/ 7900191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3" y="10800"/>
                  </a:moveTo>
                  <a:cubicBezTo>
                    <a:pt x="413" y="16537"/>
                    <a:pt x="5063" y="21187"/>
                    <a:pt x="10800" y="21187"/>
                  </a:cubicBezTo>
                  <a:cubicBezTo>
                    <a:pt x="16537" y="21187"/>
                    <a:pt x="21187" y="16537"/>
                    <a:pt x="21187" y="10800"/>
                  </a:cubicBezTo>
                  <a:cubicBezTo>
                    <a:pt x="21187" y="5063"/>
                    <a:pt x="16537" y="413"/>
                    <a:pt x="10800" y="413"/>
                  </a:cubicBezTo>
                  <a:cubicBezTo>
                    <a:pt x="5063" y="413"/>
                    <a:pt x="413" y="5063"/>
                    <a:pt x="413" y="10800"/>
                  </a:cubicBezTo>
                  <a:close/>
                </a:path>
              </a:pathLst>
            </a:custGeom>
            <a:solidFill>
              <a:srgbClr val="FFFF99"/>
            </a:solidFill>
            <a:ln w="12700">
              <a:solidFill>
                <a:srgbClr val="99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14" name="Rectangle 8"/>
            <p:cNvSpPr>
              <a:spLocks noChangeAspect="1" noChangeArrowheads="1"/>
            </p:cNvSpPr>
            <p:nvPr/>
          </p:nvSpPr>
          <p:spPr bwMode="auto">
            <a:xfrm>
              <a:off x="939806" y="1973454"/>
              <a:ext cx="828742" cy="2543746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15" name="Rectangle 9"/>
            <p:cNvSpPr>
              <a:spLocks noChangeAspect="1" noChangeArrowheads="1"/>
            </p:cNvSpPr>
            <p:nvPr/>
          </p:nvSpPr>
          <p:spPr bwMode="auto">
            <a:xfrm>
              <a:off x="4986405" y="1961579"/>
              <a:ext cx="990623" cy="2543746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16" name="AutoShape 11"/>
            <p:cNvSpPr>
              <a:spLocks noChangeArrowheads="1"/>
            </p:cNvSpPr>
            <p:nvPr/>
          </p:nvSpPr>
          <p:spPr bwMode="auto">
            <a:xfrm>
              <a:off x="3299328" y="2326359"/>
              <a:ext cx="1597084" cy="1717359"/>
            </a:xfrm>
            <a:custGeom>
              <a:avLst/>
              <a:gdLst>
                <a:gd name="T0" fmla="*/ 99960591 w 21600"/>
                <a:gd name="T1" fmla="*/ 0 h 21600"/>
                <a:gd name="T2" fmla="*/ 29275502 w 21600"/>
                <a:gd name="T3" fmla="*/ 10182505 h 21600"/>
                <a:gd name="T4" fmla="*/ 0 w 21600"/>
                <a:gd name="T5" fmla="*/ 34767891 h 21600"/>
                <a:gd name="T6" fmla="*/ 29275502 w 21600"/>
                <a:gd name="T7" fmla="*/ 59353266 h 21600"/>
                <a:gd name="T8" fmla="*/ 99960591 w 21600"/>
                <a:gd name="T9" fmla="*/ 69535781 h 21600"/>
                <a:gd name="T10" fmla="*/ 170645595 w 21600"/>
                <a:gd name="T11" fmla="*/ 59353266 h 21600"/>
                <a:gd name="T12" fmla="*/ 199921085 w 21600"/>
                <a:gd name="T13" fmla="*/ 34767891 h 21600"/>
                <a:gd name="T14" fmla="*/ 170645595 w 21600"/>
                <a:gd name="T15" fmla="*/ 1018250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132" y="10800"/>
                  </a:moveTo>
                  <a:cubicBezTo>
                    <a:pt x="1132" y="16139"/>
                    <a:pt x="5461" y="20468"/>
                    <a:pt x="10800" y="20468"/>
                  </a:cubicBezTo>
                  <a:cubicBezTo>
                    <a:pt x="16139" y="20468"/>
                    <a:pt x="20468" y="16139"/>
                    <a:pt x="20468" y="10800"/>
                  </a:cubicBezTo>
                  <a:cubicBezTo>
                    <a:pt x="20468" y="5461"/>
                    <a:pt x="16139" y="1132"/>
                    <a:pt x="10800" y="1132"/>
                  </a:cubicBezTo>
                  <a:cubicBezTo>
                    <a:pt x="5461" y="1132"/>
                    <a:pt x="1132" y="5461"/>
                    <a:pt x="1132" y="10800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17" name="Text Box 14"/>
            <p:cNvSpPr txBox="1">
              <a:spLocks noChangeArrowheads="1"/>
            </p:cNvSpPr>
            <p:nvPr/>
          </p:nvSpPr>
          <p:spPr bwMode="auto">
            <a:xfrm>
              <a:off x="5287909" y="3277267"/>
              <a:ext cx="792633" cy="33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ATM RNC</a:t>
              </a:r>
            </a:p>
          </p:txBody>
        </p:sp>
        <p:sp>
          <p:nvSpPr>
            <p:cNvPr id="418" name="Rectangle 18"/>
            <p:cNvSpPr>
              <a:spLocks noChangeAspect="1" noChangeArrowheads="1"/>
            </p:cNvSpPr>
            <p:nvPr/>
          </p:nvSpPr>
          <p:spPr bwMode="auto">
            <a:xfrm>
              <a:off x="949326" y="1627469"/>
              <a:ext cx="836204" cy="400203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0" kern="0" dirty="0">
                  <a:solidFill>
                    <a:sysClr val="windowText" lastClr="000000"/>
                  </a:solidFill>
                  <a:latin typeface="FrutigerNext LT Regular"/>
                </a:rPr>
                <a:t>Last Mile</a:t>
              </a:r>
            </a:p>
          </p:txBody>
        </p:sp>
        <p:sp>
          <p:nvSpPr>
            <p:cNvPr id="419" name="Rectangle 19"/>
            <p:cNvSpPr>
              <a:spLocks noChangeArrowheads="1"/>
            </p:cNvSpPr>
            <p:nvPr/>
          </p:nvSpPr>
          <p:spPr bwMode="auto">
            <a:xfrm>
              <a:off x="1801484" y="1692588"/>
              <a:ext cx="1507366" cy="246221"/>
            </a:xfrm>
            <a:prstGeom prst="rect">
              <a:avLst/>
            </a:prstGeom>
            <a:solidFill>
              <a:srgbClr val="0070C0">
                <a:alpha val="34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0" kern="0" dirty="0">
                  <a:solidFill>
                    <a:sysClr val="windowText" lastClr="000000"/>
                  </a:solidFill>
                  <a:latin typeface="FrutigerNext LT Regular"/>
                </a:rPr>
                <a:t>Access</a:t>
              </a:r>
            </a:p>
          </p:txBody>
        </p:sp>
        <p:sp>
          <p:nvSpPr>
            <p:cNvPr id="420" name="Rectangle 20"/>
            <p:cNvSpPr>
              <a:spLocks noChangeAspect="1" noChangeArrowheads="1"/>
            </p:cNvSpPr>
            <p:nvPr/>
          </p:nvSpPr>
          <p:spPr bwMode="auto">
            <a:xfrm>
              <a:off x="3337426" y="1690322"/>
              <a:ext cx="1620000" cy="246221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b="0" kern="0" dirty="0">
                  <a:solidFill>
                    <a:sysClr val="windowText" lastClr="000000"/>
                  </a:solidFill>
                  <a:latin typeface="FrutigerNext LT Regular"/>
                </a:rPr>
                <a:t>Aggregation</a:t>
              </a:r>
            </a:p>
          </p:txBody>
        </p:sp>
        <p:sp>
          <p:nvSpPr>
            <p:cNvPr id="421" name="Rectangle 21"/>
            <p:cNvSpPr>
              <a:spLocks noChangeAspect="1" noChangeArrowheads="1"/>
            </p:cNvSpPr>
            <p:nvPr/>
          </p:nvSpPr>
          <p:spPr bwMode="auto">
            <a:xfrm>
              <a:off x="4986405" y="1697387"/>
              <a:ext cx="989860" cy="238294"/>
            </a:xfrm>
            <a:prstGeom prst="rect">
              <a:avLst/>
            </a:prstGeom>
            <a:solidFill>
              <a:srgbClr val="C0C0C0">
                <a:alpha val="34117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/>
            <a:p>
              <a:pPr algn="ctr"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RNC/SGW/MME</a:t>
              </a:r>
            </a:p>
          </p:txBody>
        </p:sp>
        <p:sp>
          <p:nvSpPr>
            <p:cNvPr id="422" name="Text Box 29"/>
            <p:cNvSpPr txBox="1">
              <a:spLocks noChangeArrowheads="1"/>
            </p:cNvSpPr>
            <p:nvPr/>
          </p:nvSpPr>
          <p:spPr bwMode="auto">
            <a:xfrm>
              <a:off x="4577804" y="2458630"/>
              <a:ext cx="475989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RSG</a:t>
              </a:r>
            </a:p>
          </p:txBody>
        </p:sp>
        <p:sp>
          <p:nvSpPr>
            <p:cNvPr id="423" name="Text Box 30"/>
            <p:cNvSpPr txBox="1">
              <a:spLocks noChangeArrowheads="1"/>
            </p:cNvSpPr>
            <p:nvPr/>
          </p:nvSpPr>
          <p:spPr bwMode="auto">
            <a:xfrm>
              <a:off x="4577804" y="3727770"/>
              <a:ext cx="475989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RSG</a:t>
              </a:r>
            </a:p>
          </p:txBody>
        </p:sp>
        <p:sp>
          <p:nvSpPr>
            <p:cNvPr id="424" name="Text Box 38"/>
            <p:cNvSpPr txBox="1">
              <a:spLocks noChangeArrowheads="1"/>
            </p:cNvSpPr>
            <p:nvPr/>
          </p:nvSpPr>
          <p:spPr bwMode="auto">
            <a:xfrm>
              <a:off x="1648115" y="2909213"/>
              <a:ext cx="47599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CSG</a:t>
              </a:r>
            </a:p>
          </p:txBody>
        </p:sp>
        <p:sp>
          <p:nvSpPr>
            <p:cNvPr id="425" name="Text Box 41"/>
            <p:cNvSpPr txBox="1">
              <a:spLocks noChangeArrowheads="1"/>
            </p:cNvSpPr>
            <p:nvPr/>
          </p:nvSpPr>
          <p:spPr bwMode="auto">
            <a:xfrm>
              <a:off x="1106366" y="2559720"/>
              <a:ext cx="360323" cy="449409"/>
            </a:xfrm>
            <a:prstGeom prst="rect">
              <a:avLst/>
            </a:prstGeom>
            <a:noFill/>
            <a:ln w="38100" algn="ctr">
              <a:noFill/>
              <a:prstDash val="dash"/>
              <a:miter lim="800000"/>
              <a:headEnd/>
              <a:tailEnd/>
            </a:ln>
          </p:spPr>
          <p:txBody>
            <a:bodyPr wrap="square" lIns="79200" tIns="39600" rIns="79200" bIns="39600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BTS</a:t>
              </a:r>
            </a:p>
          </p:txBody>
        </p:sp>
        <p:sp>
          <p:nvSpPr>
            <p:cNvPr id="426" name="Text Box 42"/>
            <p:cNvSpPr txBox="1">
              <a:spLocks noChangeArrowheads="1"/>
            </p:cNvSpPr>
            <p:nvPr/>
          </p:nvSpPr>
          <p:spPr bwMode="auto">
            <a:xfrm>
              <a:off x="935037" y="4203230"/>
              <a:ext cx="999581" cy="203131"/>
            </a:xfrm>
            <a:prstGeom prst="rect">
              <a:avLst/>
            </a:prstGeom>
            <a:noFill/>
            <a:ln w="38100" algn="ctr">
              <a:noFill/>
              <a:prstDash val="dash"/>
              <a:miter lim="800000"/>
              <a:headEnd/>
              <a:tailEnd/>
            </a:ln>
          </p:spPr>
          <p:txBody>
            <a:bodyPr wrap="square" lIns="79200" tIns="39600" rIns="79200" bIns="39600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 err="1" smtClean="0">
                  <a:solidFill>
                    <a:srgbClr val="990000"/>
                  </a:solidFill>
                  <a:latin typeface="FrutigerNext LT Regular"/>
                </a:rPr>
                <a:t>NodeB</a:t>
              </a:r>
              <a:r>
                <a:rPr lang="en-US" altLang="zh-CN" sz="800" b="0" kern="0" dirty="0" smtClean="0">
                  <a:solidFill>
                    <a:srgbClr val="990000"/>
                  </a:solidFill>
                  <a:latin typeface="FrutigerNext LT Regular"/>
                </a:rPr>
                <a:t>/</a:t>
              </a:r>
              <a:r>
                <a:rPr lang="en-US" altLang="zh-CN" sz="800" b="0" kern="0" dirty="0" err="1" smtClean="0">
                  <a:solidFill>
                    <a:srgbClr val="990000"/>
                  </a:solidFill>
                  <a:latin typeface="FrutigerNext LT Regular"/>
                </a:rPr>
                <a:t>eNB</a:t>
              </a:r>
              <a:endParaRPr lang="en-US" altLang="zh-CN" sz="800" b="0" kern="0" dirty="0">
                <a:solidFill>
                  <a:srgbClr val="990000"/>
                </a:solidFill>
                <a:latin typeface="FrutigerNext LT Regular"/>
              </a:endParaRPr>
            </a:p>
          </p:txBody>
        </p:sp>
        <p:sp>
          <p:nvSpPr>
            <p:cNvPr id="427" name="Line 43"/>
            <p:cNvSpPr>
              <a:spLocks noChangeShapeType="1"/>
            </p:cNvSpPr>
            <p:nvPr/>
          </p:nvSpPr>
          <p:spPr bwMode="auto">
            <a:xfrm>
              <a:off x="1363047" y="2569246"/>
              <a:ext cx="400886" cy="6368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28" name="Line 44"/>
            <p:cNvSpPr>
              <a:spLocks noChangeShapeType="1"/>
            </p:cNvSpPr>
            <p:nvPr/>
          </p:nvSpPr>
          <p:spPr bwMode="auto">
            <a:xfrm flipV="1">
              <a:off x="1314127" y="3164557"/>
              <a:ext cx="474696" cy="8345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29" name="Text Box 45"/>
            <p:cNvSpPr txBox="1">
              <a:spLocks noChangeArrowheads="1"/>
            </p:cNvSpPr>
            <p:nvPr/>
          </p:nvSpPr>
          <p:spPr bwMode="auto">
            <a:xfrm>
              <a:off x="1403847" y="2627982"/>
              <a:ext cx="379746" cy="33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E1</a:t>
              </a:r>
            </a:p>
          </p:txBody>
        </p:sp>
        <p:sp>
          <p:nvSpPr>
            <p:cNvPr id="430" name="Text Box 46"/>
            <p:cNvSpPr txBox="1">
              <a:spLocks noChangeArrowheads="1"/>
            </p:cNvSpPr>
            <p:nvPr/>
          </p:nvSpPr>
          <p:spPr bwMode="auto">
            <a:xfrm>
              <a:off x="1444976" y="3580483"/>
              <a:ext cx="379746" cy="33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 smtClean="0">
                  <a:solidFill>
                    <a:srgbClr val="990000"/>
                  </a:solidFill>
                  <a:latin typeface="FrutigerNext LT Regular"/>
                </a:rPr>
                <a:t>Eth</a:t>
              </a:r>
              <a:endParaRPr lang="en-US" altLang="zh-CN" sz="800" b="0" kern="0" dirty="0">
                <a:solidFill>
                  <a:srgbClr val="990000"/>
                </a:solidFill>
                <a:latin typeface="FrutigerNext LT Regular"/>
              </a:endParaRPr>
            </a:p>
          </p:txBody>
        </p: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1214058" y="2023148"/>
              <a:ext cx="171566" cy="546320"/>
              <a:chOff x="3064" y="5418"/>
              <a:chExt cx="360" cy="935"/>
            </a:xfrm>
          </p:grpSpPr>
          <p:pic>
            <p:nvPicPr>
              <p:cNvPr id="468" name="Picture 48" descr="天线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064" y="5418"/>
                <a:ext cx="360" cy="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9" name="Picture 4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60" y="6113"/>
                <a:ext cx="13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 50"/>
            <p:cNvGrpSpPr>
              <a:grpSpLocks/>
            </p:cNvGrpSpPr>
            <p:nvPr/>
          </p:nvGrpSpPr>
          <p:grpSpPr bwMode="auto">
            <a:xfrm>
              <a:off x="1212682" y="3685256"/>
              <a:ext cx="171566" cy="546319"/>
              <a:chOff x="3064" y="5418"/>
              <a:chExt cx="360" cy="935"/>
            </a:xfrm>
          </p:grpSpPr>
          <p:pic>
            <p:nvPicPr>
              <p:cNvPr id="466" name="Picture 51" descr="天线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064" y="5418"/>
                <a:ext cx="360" cy="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7" name="Picture 5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60" y="6113"/>
                <a:ext cx="13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33" name="Text Box 53"/>
            <p:cNvSpPr txBox="1">
              <a:spLocks noChangeArrowheads="1"/>
            </p:cNvSpPr>
            <p:nvPr/>
          </p:nvSpPr>
          <p:spPr bwMode="auto">
            <a:xfrm>
              <a:off x="4949909" y="4124081"/>
              <a:ext cx="1377155" cy="3386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IP RNC/S-GW/MME</a:t>
              </a:r>
            </a:p>
          </p:txBody>
        </p:sp>
        <p:grpSp>
          <p:nvGrpSpPr>
            <p:cNvPr id="8" name="Group 50"/>
            <p:cNvGrpSpPr>
              <a:grpSpLocks/>
            </p:cNvGrpSpPr>
            <p:nvPr/>
          </p:nvGrpSpPr>
          <p:grpSpPr bwMode="auto">
            <a:xfrm>
              <a:off x="1205469" y="2851822"/>
              <a:ext cx="171566" cy="546320"/>
              <a:chOff x="3064" y="5418"/>
              <a:chExt cx="360" cy="935"/>
            </a:xfrm>
          </p:grpSpPr>
          <p:pic>
            <p:nvPicPr>
              <p:cNvPr id="464" name="Picture 51" descr="天线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064" y="5418"/>
                <a:ext cx="360" cy="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5" name="Picture 5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60" y="6113"/>
                <a:ext cx="132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35" name="Text Box 41"/>
            <p:cNvSpPr txBox="1">
              <a:spLocks noChangeArrowheads="1"/>
            </p:cNvSpPr>
            <p:nvPr/>
          </p:nvSpPr>
          <p:spPr bwMode="auto">
            <a:xfrm>
              <a:off x="1028512" y="3339182"/>
              <a:ext cx="740036" cy="203131"/>
            </a:xfrm>
            <a:prstGeom prst="rect">
              <a:avLst/>
            </a:prstGeom>
            <a:noFill/>
            <a:ln w="38100" algn="ctr">
              <a:noFill/>
              <a:prstDash val="dash"/>
              <a:miter lim="800000"/>
              <a:headEnd/>
              <a:tailEnd/>
            </a:ln>
          </p:spPr>
          <p:txBody>
            <a:bodyPr wrap="square" lIns="79200" tIns="39600" rIns="79200" bIns="39600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 err="1">
                  <a:solidFill>
                    <a:srgbClr val="990000"/>
                  </a:solidFill>
                  <a:latin typeface="FrutigerNext LT Regular"/>
                </a:rPr>
                <a:t>NodeB</a:t>
              </a:r>
              <a:endParaRPr lang="en-US" altLang="zh-CN" sz="800" b="0" kern="0" dirty="0">
                <a:solidFill>
                  <a:srgbClr val="990000"/>
                </a:solidFill>
                <a:latin typeface="FrutigerNext LT Regular"/>
              </a:endParaRPr>
            </a:p>
          </p:txBody>
        </p:sp>
        <p:sp>
          <p:nvSpPr>
            <p:cNvPr id="436" name="Line 43"/>
            <p:cNvSpPr>
              <a:spLocks noChangeShapeType="1"/>
            </p:cNvSpPr>
            <p:nvPr/>
          </p:nvSpPr>
          <p:spPr bwMode="auto">
            <a:xfrm flipV="1">
              <a:off x="1314130" y="3220120"/>
              <a:ext cx="47783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37" name="Text Box 45"/>
            <p:cNvSpPr txBox="1">
              <a:spLocks noChangeArrowheads="1"/>
            </p:cNvSpPr>
            <p:nvPr/>
          </p:nvSpPr>
          <p:spPr bwMode="auto">
            <a:xfrm>
              <a:off x="1260744" y="3040449"/>
              <a:ext cx="503188" cy="33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ATM</a:t>
              </a:r>
            </a:p>
          </p:txBody>
        </p:sp>
        <p:sp>
          <p:nvSpPr>
            <p:cNvPr id="438" name="Text Box 14"/>
            <p:cNvSpPr txBox="1">
              <a:spLocks noChangeArrowheads="1"/>
            </p:cNvSpPr>
            <p:nvPr/>
          </p:nvSpPr>
          <p:spPr bwMode="auto">
            <a:xfrm>
              <a:off x="5426407" y="2500420"/>
              <a:ext cx="396262" cy="46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BSC</a:t>
              </a:r>
            </a:p>
          </p:txBody>
        </p:sp>
        <p:sp>
          <p:nvSpPr>
            <p:cNvPr id="439" name="Text Box 45"/>
            <p:cNvSpPr txBox="1">
              <a:spLocks noChangeArrowheads="1"/>
            </p:cNvSpPr>
            <p:nvPr/>
          </p:nvSpPr>
          <p:spPr bwMode="auto">
            <a:xfrm rot="20217206">
              <a:off x="4830229" y="2361927"/>
              <a:ext cx="69515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STM-1</a:t>
              </a:r>
            </a:p>
          </p:txBody>
        </p:sp>
        <p:sp>
          <p:nvSpPr>
            <p:cNvPr id="440" name="Text Box 45"/>
            <p:cNvSpPr txBox="1">
              <a:spLocks noChangeArrowheads="1"/>
            </p:cNvSpPr>
            <p:nvPr/>
          </p:nvSpPr>
          <p:spPr bwMode="auto">
            <a:xfrm>
              <a:off x="4971238" y="2848802"/>
              <a:ext cx="642937" cy="33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01688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STM-1</a:t>
              </a:r>
            </a:p>
          </p:txBody>
        </p:sp>
        <p:sp>
          <p:nvSpPr>
            <p:cNvPr id="441" name="Text Box 45"/>
            <p:cNvSpPr txBox="1">
              <a:spLocks noChangeArrowheads="1"/>
            </p:cNvSpPr>
            <p:nvPr/>
          </p:nvSpPr>
          <p:spPr bwMode="auto">
            <a:xfrm rot="1817935">
              <a:off x="4934349" y="3336164"/>
              <a:ext cx="379746" cy="33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rgbClr val="990000"/>
                  </a:solidFill>
                  <a:latin typeface="FrutigerNext LT Regular"/>
                </a:rPr>
                <a:t>GE</a:t>
              </a:r>
            </a:p>
          </p:txBody>
        </p:sp>
        <p:sp>
          <p:nvSpPr>
            <p:cNvPr id="442" name="Text Box 36"/>
            <p:cNvSpPr txBox="1">
              <a:spLocks noChangeArrowheads="1"/>
            </p:cNvSpPr>
            <p:nvPr/>
          </p:nvSpPr>
          <p:spPr bwMode="auto">
            <a:xfrm>
              <a:off x="3100454" y="2570833"/>
              <a:ext cx="475989" cy="32536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AGG</a:t>
              </a:r>
            </a:p>
          </p:txBody>
        </p:sp>
        <p:sp>
          <p:nvSpPr>
            <p:cNvPr id="443" name="Text Box 37"/>
            <p:cNvSpPr txBox="1">
              <a:spLocks noChangeArrowheads="1"/>
            </p:cNvSpPr>
            <p:nvPr/>
          </p:nvSpPr>
          <p:spPr bwMode="auto">
            <a:xfrm>
              <a:off x="3062590" y="3708387"/>
              <a:ext cx="475989" cy="32536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AGG</a:t>
              </a:r>
            </a:p>
          </p:txBody>
        </p:sp>
        <p:pic>
          <p:nvPicPr>
            <p:cNvPr id="444" name="Picture 548" descr="图片14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60851" y="2945011"/>
              <a:ext cx="281183" cy="392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" name="Picture 683" descr="图片10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51326" y="3783073"/>
              <a:ext cx="281183" cy="389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" name="Picture 336" descr="图片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74811" y="2172688"/>
              <a:ext cx="281183" cy="389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7" name="Line 43"/>
            <p:cNvSpPr>
              <a:spLocks noChangeShapeType="1"/>
            </p:cNvSpPr>
            <p:nvPr/>
          </p:nvSpPr>
          <p:spPr bwMode="auto">
            <a:xfrm flipH="1">
              <a:off x="4922701" y="2352865"/>
              <a:ext cx="552109" cy="4407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48" name="Line 43"/>
            <p:cNvSpPr>
              <a:spLocks noChangeShapeType="1"/>
            </p:cNvSpPr>
            <p:nvPr/>
          </p:nvSpPr>
          <p:spPr bwMode="auto">
            <a:xfrm flipH="1">
              <a:off x="4922701" y="2371412"/>
              <a:ext cx="552109" cy="11913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49" name="Line 43"/>
            <p:cNvSpPr>
              <a:spLocks noChangeShapeType="1"/>
            </p:cNvSpPr>
            <p:nvPr/>
          </p:nvSpPr>
          <p:spPr bwMode="auto">
            <a:xfrm flipH="1" flipV="1">
              <a:off x="4818835" y="2665820"/>
              <a:ext cx="655975" cy="49228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50" name="Line 43"/>
            <p:cNvSpPr>
              <a:spLocks noChangeShapeType="1"/>
            </p:cNvSpPr>
            <p:nvPr/>
          </p:nvSpPr>
          <p:spPr bwMode="auto">
            <a:xfrm flipH="1">
              <a:off x="4922702" y="3164556"/>
              <a:ext cx="552107" cy="3890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51" name="Line 43"/>
            <p:cNvSpPr>
              <a:spLocks noChangeShapeType="1"/>
            </p:cNvSpPr>
            <p:nvPr/>
          </p:nvSpPr>
          <p:spPr bwMode="auto">
            <a:xfrm flipH="1" flipV="1">
              <a:off x="4957426" y="2778883"/>
              <a:ext cx="498336" cy="120069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sp>
          <p:nvSpPr>
            <p:cNvPr id="452" name="Line 43"/>
            <p:cNvSpPr>
              <a:spLocks noChangeShapeType="1"/>
            </p:cNvSpPr>
            <p:nvPr/>
          </p:nvSpPr>
          <p:spPr bwMode="auto">
            <a:xfrm flipH="1" flipV="1">
              <a:off x="4922701" y="3553600"/>
              <a:ext cx="552108" cy="4454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square" lIns="79200" tIns="39600" rIns="79200" bIns="396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b="0" kern="0">
                <a:solidFill>
                  <a:srgbClr val="000000"/>
                </a:solidFill>
                <a:latin typeface="FrutigerNext LT Regular"/>
              </a:endParaRPr>
            </a:p>
          </p:txBody>
        </p:sp>
        <p:pic>
          <p:nvPicPr>
            <p:cNvPr id="453" name="Picture 455" descr="图片23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42601" y="3069092"/>
              <a:ext cx="287019" cy="295565"/>
            </a:xfrm>
            <a:prstGeom prst="rect">
              <a:avLst/>
            </a:prstGeom>
            <a:noFill/>
          </p:spPr>
        </p:pic>
        <p:pic>
          <p:nvPicPr>
            <p:cNvPr id="454" name="Picture 455" descr="图片23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37132" y="2316835"/>
              <a:ext cx="287019" cy="295565"/>
            </a:xfrm>
            <a:prstGeom prst="rect">
              <a:avLst/>
            </a:prstGeom>
            <a:noFill/>
          </p:spPr>
        </p:pic>
        <p:pic>
          <p:nvPicPr>
            <p:cNvPr id="455" name="Picture 455" descr="图片23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37132" y="3836414"/>
              <a:ext cx="287019" cy="295565"/>
            </a:xfrm>
            <a:prstGeom prst="rect">
              <a:avLst/>
            </a:prstGeom>
            <a:noFill/>
          </p:spPr>
        </p:pic>
        <p:pic>
          <p:nvPicPr>
            <p:cNvPr id="456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84801" y="2717451"/>
              <a:ext cx="289283" cy="358531"/>
            </a:xfrm>
            <a:prstGeom prst="rect">
              <a:avLst/>
            </a:prstGeom>
            <a:noFill/>
          </p:spPr>
        </p:pic>
        <p:pic>
          <p:nvPicPr>
            <p:cNvPr id="457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91479" y="2602587"/>
              <a:ext cx="289283" cy="358531"/>
            </a:xfrm>
            <a:prstGeom prst="rect">
              <a:avLst/>
            </a:prstGeom>
            <a:noFill/>
          </p:spPr>
        </p:pic>
        <p:pic>
          <p:nvPicPr>
            <p:cNvPr id="458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33420" y="3391715"/>
              <a:ext cx="289283" cy="358531"/>
            </a:xfrm>
            <a:prstGeom prst="rect">
              <a:avLst/>
            </a:prstGeom>
            <a:noFill/>
          </p:spPr>
        </p:pic>
        <p:pic>
          <p:nvPicPr>
            <p:cNvPr id="459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4207" y="3378821"/>
              <a:ext cx="289283" cy="358531"/>
            </a:xfrm>
            <a:prstGeom prst="rect">
              <a:avLst/>
            </a:prstGeom>
            <a:noFill/>
          </p:spPr>
        </p:pic>
        <p:pic>
          <p:nvPicPr>
            <p:cNvPr id="460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44768" y="2203647"/>
              <a:ext cx="289283" cy="358531"/>
            </a:xfrm>
            <a:prstGeom prst="rect">
              <a:avLst/>
            </a:prstGeom>
            <a:noFill/>
          </p:spPr>
        </p:pic>
        <p:pic>
          <p:nvPicPr>
            <p:cNvPr id="461" name="Picture 456" descr="图片23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17601" y="3795926"/>
              <a:ext cx="289283" cy="358531"/>
            </a:xfrm>
            <a:prstGeom prst="rect">
              <a:avLst/>
            </a:prstGeom>
            <a:noFill/>
          </p:spPr>
        </p:pic>
        <p:sp>
          <p:nvSpPr>
            <p:cNvPr id="462" name="Text Box 38"/>
            <p:cNvSpPr txBox="1">
              <a:spLocks noChangeArrowheads="1"/>
            </p:cNvSpPr>
            <p:nvPr/>
          </p:nvSpPr>
          <p:spPr bwMode="auto">
            <a:xfrm>
              <a:off x="2360930" y="2169231"/>
              <a:ext cx="47599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CSG</a:t>
              </a:r>
            </a:p>
          </p:txBody>
        </p:sp>
        <p:sp>
          <p:nvSpPr>
            <p:cNvPr id="463" name="Text Box 38"/>
            <p:cNvSpPr txBox="1">
              <a:spLocks noChangeArrowheads="1"/>
            </p:cNvSpPr>
            <p:nvPr/>
          </p:nvSpPr>
          <p:spPr bwMode="auto">
            <a:xfrm>
              <a:off x="2332355" y="4086663"/>
              <a:ext cx="475991" cy="20218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square" lIns="78310" tIns="39153" rIns="78310" bIns="39153">
              <a:spAutoFit/>
            </a:bodyPr>
            <a:lstStyle/>
            <a:p>
              <a:pPr algn="ctr" defTabSz="784225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rPr>
                <a:t>CSG</a:t>
              </a:r>
            </a:p>
          </p:txBody>
        </p:sp>
      </p:grpSp>
      <p:sp>
        <p:nvSpPr>
          <p:cNvPr id="5" name="Title 4"/>
          <p:cNvSpPr txBox="1">
            <a:spLocks/>
          </p:cNvSpPr>
          <p:nvPr/>
        </p:nvSpPr>
        <p:spPr bwMode="auto">
          <a:xfrm>
            <a:off x="600108" y="428152"/>
            <a:ext cx="7906086" cy="55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Clr>
                <a:srgbClr val="CC9900"/>
              </a:buClr>
              <a:defRPr sz="2800" b="1">
                <a:solidFill>
                  <a:srgbClr val="990000"/>
                </a:solidFill>
                <a:latin typeface="FrutigerNext LT Medium"/>
                <a:ea typeface="黑体" pitchFamily="49" charset="-122"/>
              </a:defRPr>
            </a:lvl1pPr>
            <a:lvl2pPr algn="ctr" eaLnBrk="0" hangingPunct="0">
              <a:defRPr sz="2800" b="1">
                <a:cs typeface="Arial" charset="0"/>
              </a:defRPr>
            </a:lvl2pPr>
            <a:lvl3pPr algn="ctr" eaLnBrk="0" hangingPunct="0">
              <a:defRPr sz="2800" b="1">
                <a:cs typeface="Arial" charset="0"/>
              </a:defRPr>
            </a:lvl3pPr>
            <a:lvl4pPr algn="ctr" eaLnBrk="0" hangingPunct="0">
              <a:defRPr sz="2800" b="1">
                <a:cs typeface="Arial" charset="0"/>
              </a:defRPr>
            </a:lvl4pPr>
            <a:lvl5pPr algn="ctr" eaLnBrk="0" hangingPunct="0">
              <a:defRPr sz="2800" b="1"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9pPr>
          </a:lstStyle>
          <a:p>
            <a:r>
              <a:rPr lang="en-US" dirty="0"/>
              <a:t>IP RAN Enabling Technologies:</a:t>
            </a:r>
          </a:p>
          <a:p>
            <a:r>
              <a:rPr lang="en-US" altLang="zh-CN" b="0" dirty="0" smtClean="0"/>
              <a:t>Fast Troubleshooting and Problem </a:t>
            </a:r>
            <a:r>
              <a:rPr lang="en-US" altLang="zh-CN" b="0" dirty="0"/>
              <a:t>R</a:t>
            </a:r>
            <a:r>
              <a:rPr lang="en-US" altLang="zh-CN" b="0" dirty="0" smtClean="0"/>
              <a:t>esolution</a:t>
            </a:r>
            <a:endParaRPr lang="en-US" altLang="zh-CN" b="0" dirty="0"/>
          </a:p>
        </p:txBody>
      </p:sp>
      <p:sp>
        <p:nvSpPr>
          <p:cNvPr id="3" name="Text Box 189"/>
          <p:cNvSpPr txBox="1">
            <a:spLocks noChangeArrowheads="1"/>
          </p:cNvSpPr>
          <p:nvPr/>
        </p:nvSpPr>
        <p:spPr bwMode="auto">
          <a:xfrm>
            <a:off x="658246" y="1209396"/>
            <a:ext cx="3883166" cy="467892"/>
          </a:xfrm>
          <a:prstGeom prst="roundRect">
            <a:avLst/>
          </a:prstGeom>
          <a:solidFill>
            <a:srgbClr val="B90000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wrap="square" lIns="16846" tIns="8423" rIns="16846" bIns="8423" anchor="ctr" anchorCtr="1">
            <a:noAutofit/>
          </a:bodyPr>
          <a:lstStyle>
            <a:defPPr>
              <a:defRPr lang="zh-CN"/>
            </a:defPPr>
            <a:lvl1pPr algn="ctr" defTabSz="440828" eaLnBrk="0" hangingPunct="0">
              <a:buSzPct val="60000"/>
              <a:defRPr b="1">
                <a:solidFill>
                  <a:srgbClr val="FFFFFF"/>
                </a:solidFill>
                <a:latin typeface="FrutigerNext LT Medium" pitchFamily="34" charset="0"/>
                <a:ea typeface="微软雅黑" pitchFamily="34" charset="-122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800" kern="0" dirty="0" smtClean="0"/>
              <a:t>Mobile Backhaul</a:t>
            </a:r>
            <a:endParaRPr lang="en-US" altLang="zh-CN" sz="1800" kern="0" dirty="0" smtClean="0">
              <a:latin typeface="FrutigerNext LT Regular"/>
            </a:endParaRPr>
          </a:p>
        </p:txBody>
      </p:sp>
      <p:sp>
        <p:nvSpPr>
          <p:cNvPr id="4" name="Text Box 189"/>
          <p:cNvSpPr txBox="1">
            <a:spLocks noChangeArrowheads="1"/>
          </p:cNvSpPr>
          <p:nvPr/>
        </p:nvSpPr>
        <p:spPr bwMode="auto">
          <a:xfrm>
            <a:off x="4733247" y="1203593"/>
            <a:ext cx="3913981" cy="467892"/>
          </a:xfrm>
          <a:prstGeom prst="roundRect">
            <a:avLst/>
          </a:prstGeom>
          <a:solidFill>
            <a:srgbClr val="B90000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wrap="square" lIns="16846" tIns="8423" rIns="16846" bIns="8423" anchor="ctr" anchorCtr="1">
            <a:noAutofit/>
          </a:bodyPr>
          <a:lstStyle>
            <a:defPPr>
              <a:defRPr lang="zh-CN"/>
            </a:defPPr>
            <a:lvl1pPr algn="ctr" defTabSz="440828" eaLnBrk="0" hangingPunct="0">
              <a:buSzPct val="60000"/>
              <a:defRPr b="1">
                <a:solidFill>
                  <a:srgbClr val="FFFFFF"/>
                </a:solidFill>
                <a:latin typeface="FrutigerNext LT Medium" pitchFamily="34" charset="0"/>
                <a:ea typeface="微软雅黑" pitchFamily="34" charset="-122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CN" sz="1800" kern="0" dirty="0" smtClean="0">
                <a:latin typeface="FrutigerNext LT Regular"/>
              </a:rPr>
              <a:t>SDN-based Mobile Backhaul</a:t>
            </a:r>
          </a:p>
        </p:txBody>
      </p:sp>
      <p:grpSp>
        <p:nvGrpSpPr>
          <p:cNvPr id="9" name="组合 91"/>
          <p:cNvGrpSpPr/>
          <p:nvPr/>
        </p:nvGrpSpPr>
        <p:grpSpPr>
          <a:xfrm>
            <a:off x="4726257" y="2432054"/>
            <a:ext cx="3920973" cy="2898710"/>
            <a:chOff x="6350815" y="1613242"/>
            <a:chExt cx="5229325" cy="2899381"/>
          </a:xfrm>
        </p:grpSpPr>
        <p:grpSp>
          <p:nvGrpSpPr>
            <p:cNvPr id="10" name="组合 250"/>
            <p:cNvGrpSpPr/>
            <p:nvPr/>
          </p:nvGrpSpPr>
          <p:grpSpPr>
            <a:xfrm>
              <a:off x="6350815" y="1613242"/>
              <a:ext cx="5229325" cy="2899381"/>
              <a:chOff x="6379390" y="1651342"/>
              <a:chExt cx="5229325" cy="2899381"/>
            </a:xfrm>
          </p:grpSpPr>
          <p:grpSp>
            <p:nvGrpSpPr>
              <p:cNvPr id="11" name="组合 340"/>
              <p:cNvGrpSpPr/>
              <p:nvPr/>
            </p:nvGrpSpPr>
            <p:grpSpPr>
              <a:xfrm>
                <a:off x="6379390" y="1651342"/>
                <a:ext cx="5229325" cy="2899381"/>
                <a:chOff x="935037" y="1663094"/>
                <a:chExt cx="5229325" cy="2899381"/>
              </a:xfrm>
            </p:grpSpPr>
            <p:sp>
              <p:nvSpPr>
                <p:cNvPr id="116" name="Rectangle 5"/>
                <p:cNvSpPr>
                  <a:spLocks noChangeArrowheads="1"/>
                </p:cNvSpPr>
                <p:nvPr/>
              </p:nvSpPr>
              <p:spPr bwMode="auto">
                <a:xfrm>
                  <a:off x="3337425" y="2018729"/>
                  <a:ext cx="1620000" cy="2543746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17" name="Rectangle 6"/>
                <p:cNvSpPr>
                  <a:spLocks noChangeAspect="1" noChangeArrowheads="1"/>
                </p:cNvSpPr>
                <p:nvPr/>
              </p:nvSpPr>
              <p:spPr bwMode="auto">
                <a:xfrm>
                  <a:off x="1802526" y="2014993"/>
                  <a:ext cx="1507367" cy="2543746"/>
                </a:xfrm>
                <a:prstGeom prst="rect">
                  <a:avLst/>
                </a:prstGeom>
                <a:solidFill>
                  <a:srgbClr val="0070C0">
                    <a:alpha val="34000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anchor="ctr">
                  <a:no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18" name="AutoShape 7"/>
                <p:cNvSpPr>
                  <a:spLocks noChangeArrowheads="1"/>
                </p:cNvSpPr>
                <p:nvPr/>
              </p:nvSpPr>
              <p:spPr bwMode="auto">
                <a:xfrm>
                  <a:off x="1886111" y="2477169"/>
                  <a:ext cx="1422738" cy="1579058"/>
                </a:xfrm>
                <a:custGeom>
                  <a:avLst/>
                  <a:gdLst>
                    <a:gd name="T0" fmla="*/ 107900034 w 21600"/>
                    <a:gd name="T1" fmla="*/ 0 h 21600"/>
                    <a:gd name="T2" fmla="*/ 31600764 w 21600"/>
                    <a:gd name="T3" fmla="*/ 7900191 h 21600"/>
                    <a:gd name="T4" fmla="*/ 0 w 21600"/>
                    <a:gd name="T5" fmla="*/ 26975009 h 21600"/>
                    <a:gd name="T6" fmla="*/ 31600764 w 21600"/>
                    <a:gd name="T7" fmla="*/ 46049817 h 21600"/>
                    <a:gd name="T8" fmla="*/ 107900034 w 21600"/>
                    <a:gd name="T9" fmla="*/ 53950017 h 21600"/>
                    <a:gd name="T10" fmla="*/ 184199366 w 21600"/>
                    <a:gd name="T11" fmla="*/ 46049817 h 21600"/>
                    <a:gd name="T12" fmla="*/ 215800068 w 21600"/>
                    <a:gd name="T13" fmla="*/ 26975009 h 21600"/>
                    <a:gd name="T14" fmla="*/ 184199366 w 21600"/>
                    <a:gd name="T15" fmla="*/ 7900191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63 w 21600"/>
                    <a:gd name="T25" fmla="*/ 3163 h 21600"/>
                    <a:gd name="T26" fmla="*/ 18437 w 21600"/>
                    <a:gd name="T27" fmla="*/ 18437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413" y="10800"/>
                      </a:moveTo>
                      <a:cubicBezTo>
                        <a:pt x="413" y="16537"/>
                        <a:pt x="5063" y="21187"/>
                        <a:pt x="10800" y="21187"/>
                      </a:cubicBezTo>
                      <a:cubicBezTo>
                        <a:pt x="16537" y="21187"/>
                        <a:pt x="21187" y="16537"/>
                        <a:pt x="21187" y="10800"/>
                      </a:cubicBezTo>
                      <a:cubicBezTo>
                        <a:pt x="21187" y="5063"/>
                        <a:pt x="16537" y="413"/>
                        <a:pt x="10800" y="413"/>
                      </a:cubicBezTo>
                      <a:cubicBezTo>
                        <a:pt x="5063" y="413"/>
                        <a:pt x="413" y="5063"/>
                        <a:pt x="413" y="10800"/>
                      </a:cubicBezTo>
                      <a:close/>
                    </a:path>
                  </a:pathLst>
                </a:custGeom>
                <a:solidFill>
                  <a:srgbClr val="FFFF99"/>
                </a:solidFill>
                <a:ln w="12700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19" name="Rectangle 8"/>
                <p:cNvSpPr>
                  <a:spLocks noChangeAspect="1" noChangeArrowheads="1"/>
                </p:cNvSpPr>
                <p:nvPr/>
              </p:nvSpPr>
              <p:spPr bwMode="auto">
                <a:xfrm>
                  <a:off x="939806" y="2018729"/>
                  <a:ext cx="828742" cy="2543746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20" name="Rectangle 9"/>
                <p:cNvSpPr>
                  <a:spLocks noChangeAspect="1" noChangeArrowheads="1"/>
                </p:cNvSpPr>
                <p:nvPr/>
              </p:nvSpPr>
              <p:spPr bwMode="auto">
                <a:xfrm>
                  <a:off x="4986405" y="2018729"/>
                  <a:ext cx="990623" cy="2543746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no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21" name="AutoShape 11"/>
                <p:cNvSpPr>
                  <a:spLocks noChangeArrowheads="1"/>
                </p:cNvSpPr>
                <p:nvPr/>
              </p:nvSpPr>
              <p:spPr bwMode="auto">
                <a:xfrm>
                  <a:off x="3299328" y="2383509"/>
                  <a:ext cx="1597084" cy="1717359"/>
                </a:xfrm>
                <a:custGeom>
                  <a:avLst/>
                  <a:gdLst>
                    <a:gd name="T0" fmla="*/ 99960591 w 21600"/>
                    <a:gd name="T1" fmla="*/ 0 h 21600"/>
                    <a:gd name="T2" fmla="*/ 29275502 w 21600"/>
                    <a:gd name="T3" fmla="*/ 10182505 h 21600"/>
                    <a:gd name="T4" fmla="*/ 0 w 21600"/>
                    <a:gd name="T5" fmla="*/ 34767891 h 21600"/>
                    <a:gd name="T6" fmla="*/ 29275502 w 21600"/>
                    <a:gd name="T7" fmla="*/ 59353266 h 21600"/>
                    <a:gd name="T8" fmla="*/ 99960591 w 21600"/>
                    <a:gd name="T9" fmla="*/ 69535781 h 21600"/>
                    <a:gd name="T10" fmla="*/ 170645595 w 21600"/>
                    <a:gd name="T11" fmla="*/ 59353266 h 21600"/>
                    <a:gd name="T12" fmla="*/ 199921085 w 21600"/>
                    <a:gd name="T13" fmla="*/ 34767891 h 21600"/>
                    <a:gd name="T14" fmla="*/ 170645595 w 21600"/>
                    <a:gd name="T15" fmla="*/ 10182505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63 w 21600"/>
                    <a:gd name="T25" fmla="*/ 3163 h 21600"/>
                    <a:gd name="T26" fmla="*/ 18437 w 21600"/>
                    <a:gd name="T27" fmla="*/ 18437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132" y="10800"/>
                      </a:moveTo>
                      <a:cubicBezTo>
                        <a:pt x="1132" y="16139"/>
                        <a:pt x="5461" y="20468"/>
                        <a:pt x="10800" y="20468"/>
                      </a:cubicBezTo>
                      <a:cubicBezTo>
                        <a:pt x="16139" y="20468"/>
                        <a:pt x="20468" y="16139"/>
                        <a:pt x="20468" y="10800"/>
                      </a:cubicBezTo>
                      <a:cubicBezTo>
                        <a:pt x="20468" y="5461"/>
                        <a:pt x="16139" y="1132"/>
                        <a:pt x="10800" y="1132"/>
                      </a:cubicBezTo>
                      <a:cubicBezTo>
                        <a:pt x="5461" y="1132"/>
                        <a:pt x="1132" y="5461"/>
                        <a:pt x="1132" y="10800"/>
                      </a:cubicBez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2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287910" y="3334417"/>
                  <a:ext cx="876452" cy="2154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ATM RNC</a:t>
                  </a:r>
                </a:p>
              </p:txBody>
            </p:sp>
            <p:sp>
              <p:nvSpPr>
                <p:cNvPr id="123" name="Rectangl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949326" y="1663094"/>
                  <a:ext cx="836204" cy="400203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Last Mile</a:t>
                  </a:r>
                </a:p>
              </p:txBody>
            </p:sp>
            <p:sp>
              <p:nvSpPr>
                <p:cNvPr id="124" name="Rectangle 19"/>
                <p:cNvSpPr>
                  <a:spLocks noChangeArrowheads="1"/>
                </p:cNvSpPr>
                <p:nvPr/>
              </p:nvSpPr>
              <p:spPr bwMode="auto">
                <a:xfrm>
                  <a:off x="1801484" y="1740088"/>
                  <a:ext cx="1507366" cy="246221"/>
                </a:xfrm>
                <a:prstGeom prst="rect">
                  <a:avLst/>
                </a:prstGeom>
                <a:solidFill>
                  <a:srgbClr val="0070C0">
                    <a:alpha val="34000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Access</a:t>
                  </a:r>
                </a:p>
              </p:txBody>
            </p:sp>
            <p:sp>
              <p:nvSpPr>
                <p:cNvPr id="125" name="Rectangle 20"/>
                <p:cNvSpPr>
                  <a:spLocks noChangeAspect="1" noChangeArrowheads="1"/>
                </p:cNvSpPr>
                <p:nvPr/>
              </p:nvSpPr>
              <p:spPr bwMode="auto">
                <a:xfrm>
                  <a:off x="3337426" y="1737822"/>
                  <a:ext cx="1620000" cy="246221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Aggregation</a:t>
                  </a:r>
                </a:p>
              </p:txBody>
            </p:sp>
            <p:sp>
              <p:nvSpPr>
                <p:cNvPr id="126" name="Rectangle 21"/>
                <p:cNvSpPr>
                  <a:spLocks noChangeAspect="1" noChangeArrowheads="1"/>
                </p:cNvSpPr>
                <p:nvPr/>
              </p:nvSpPr>
              <p:spPr bwMode="auto">
                <a:xfrm>
                  <a:off x="4986405" y="1737261"/>
                  <a:ext cx="989860" cy="233682"/>
                </a:xfrm>
                <a:prstGeom prst="rect">
                  <a:avLst/>
                </a:prstGeom>
                <a:solidFill>
                  <a:srgbClr val="C0C0C0">
                    <a:alpha val="34117"/>
                  </a:srgbClr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noAutofit/>
                </a:bodyPr>
                <a:lstStyle/>
                <a:p>
                  <a:pPr algn="ctr"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RNC/SGW/MME</a:t>
                  </a:r>
                </a:p>
              </p:txBody>
            </p:sp>
            <p:sp>
              <p:nvSpPr>
                <p:cNvPr id="127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577804" y="2515780"/>
                  <a:ext cx="475989" cy="202181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78310" tIns="39153" rIns="78310" bIns="39153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RSG</a:t>
                  </a:r>
                </a:p>
              </p:txBody>
            </p:sp>
            <p:sp>
              <p:nvSpPr>
                <p:cNvPr id="12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577804" y="3784920"/>
                  <a:ext cx="475989" cy="202181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  <a:headEnd/>
                  <a:tailEnd/>
                </a:ln>
              </p:spPr>
              <p:txBody>
                <a:bodyPr wrap="square" lIns="78310" tIns="39153" rIns="78310" bIns="39153">
                  <a:spAutoFit/>
                </a:bodyPr>
                <a:lstStyle/>
                <a:p>
                  <a:pPr algn="ctr" defTabSz="784225" eaLnBrk="0" fontAlgn="auto" hangingPunct="0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ysClr val="windowText" lastClr="000000"/>
                      </a:solidFill>
                      <a:latin typeface="FrutigerNext LT Regular"/>
                    </a:rPr>
                    <a:t>RSG</a:t>
                  </a:r>
                </a:p>
              </p:txBody>
            </p:sp>
            <p:sp>
              <p:nvSpPr>
                <p:cNvPr id="129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106366" y="2616869"/>
                  <a:ext cx="360323" cy="449409"/>
                </a:xfrm>
                <a:prstGeom prst="rect">
                  <a:avLst/>
                </a:prstGeom>
                <a:noFill/>
                <a:ln w="38100" algn="ctr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square" lIns="79200" tIns="39600" rIns="79200" bIns="39600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BTS</a:t>
                  </a:r>
                </a:p>
              </p:txBody>
            </p:sp>
            <p:sp>
              <p:nvSpPr>
                <p:cNvPr id="13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935037" y="4260380"/>
                  <a:ext cx="951073" cy="203131"/>
                </a:xfrm>
                <a:prstGeom prst="rect">
                  <a:avLst/>
                </a:prstGeom>
                <a:noFill/>
                <a:ln w="38100" algn="ctr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square" lIns="79200" tIns="39600" rIns="79200" bIns="39600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 err="1" smtClean="0">
                      <a:solidFill>
                        <a:srgbClr val="990000"/>
                      </a:solidFill>
                      <a:latin typeface="FrutigerNext LT Regular"/>
                    </a:rPr>
                    <a:t>NodeB</a:t>
                  </a:r>
                  <a:r>
                    <a:rPr lang="en-US" altLang="zh-CN" sz="800" b="0" kern="0" dirty="0" smtClean="0">
                      <a:solidFill>
                        <a:srgbClr val="990000"/>
                      </a:solidFill>
                      <a:latin typeface="FrutigerNext LT Regular"/>
                    </a:rPr>
                    <a:t>/</a:t>
                  </a:r>
                  <a:r>
                    <a:rPr lang="en-US" altLang="zh-CN" sz="800" b="0" kern="0" dirty="0" err="1" smtClean="0">
                      <a:solidFill>
                        <a:srgbClr val="990000"/>
                      </a:solidFill>
                      <a:latin typeface="FrutigerNext LT Regular"/>
                    </a:rPr>
                    <a:t>eNB</a:t>
                  </a:r>
                  <a:endParaRPr lang="en-US" altLang="zh-CN" sz="800" b="0" kern="0" dirty="0">
                    <a:solidFill>
                      <a:srgbClr val="99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31" name="Line 43"/>
                <p:cNvSpPr>
                  <a:spLocks noChangeShapeType="1"/>
                </p:cNvSpPr>
                <p:nvPr/>
              </p:nvSpPr>
              <p:spPr bwMode="auto">
                <a:xfrm>
                  <a:off x="1363047" y="2626396"/>
                  <a:ext cx="400886" cy="63684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32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1314127" y="3221707"/>
                  <a:ext cx="474696" cy="83452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33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403847" y="2685132"/>
                  <a:ext cx="379746" cy="3386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E1</a:t>
                  </a:r>
                </a:p>
              </p:txBody>
            </p:sp>
            <p:sp>
              <p:nvSpPr>
                <p:cNvPr id="13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444976" y="3637632"/>
                  <a:ext cx="379746" cy="3386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 smtClean="0">
                      <a:solidFill>
                        <a:srgbClr val="990000"/>
                      </a:solidFill>
                      <a:latin typeface="FrutigerNext LT Regular"/>
                    </a:rPr>
                    <a:t>Eth</a:t>
                  </a:r>
                  <a:endParaRPr lang="en-US" altLang="zh-CN" sz="800" b="0" kern="0" dirty="0">
                    <a:solidFill>
                      <a:srgbClr val="990000"/>
                    </a:solidFill>
                    <a:latin typeface="FrutigerNext LT Regular"/>
                  </a:endParaRPr>
                </a:p>
              </p:txBody>
            </p:sp>
            <p:grpSp>
              <p:nvGrpSpPr>
                <p:cNvPr id="12" name="Group 47"/>
                <p:cNvGrpSpPr>
                  <a:grpSpLocks/>
                </p:cNvGrpSpPr>
                <p:nvPr/>
              </p:nvGrpSpPr>
              <p:grpSpPr bwMode="auto">
                <a:xfrm>
                  <a:off x="1214058" y="2080298"/>
                  <a:ext cx="171566" cy="546320"/>
                  <a:chOff x="3064" y="5418"/>
                  <a:chExt cx="360" cy="935"/>
                </a:xfrm>
              </p:grpSpPr>
              <p:pic>
                <p:nvPicPr>
                  <p:cNvPr id="168" name="Picture 48" descr="天线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64" y="5418"/>
                    <a:ext cx="360" cy="9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69" name="Picture 49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160" y="6113"/>
                    <a:ext cx="132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3" name="Group 50"/>
                <p:cNvGrpSpPr>
                  <a:grpSpLocks/>
                </p:cNvGrpSpPr>
                <p:nvPr/>
              </p:nvGrpSpPr>
              <p:grpSpPr bwMode="auto">
                <a:xfrm>
                  <a:off x="1212682" y="3742406"/>
                  <a:ext cx="171566" cy="546319"/>
                  <a:chOff x="3064" y="5418"/>
                  <a:chExt cx="360" cy="935"/>
                </a:xfrm>
              </p:grpSpPr>
              <p:pic>
                <p:nvPicPr>
                  <p:cNvPr id="166" name="Picture 51" descr="天线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64" y="5418"/>
                    <a:ext cx="360" cy="9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67" name="Picture 5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160" y="6113"/>
                    <a:ext cx="132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13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949910" y="4181229"/>
                  <a:ext cx="1214452" cy="33863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IP RNC/S-GW/MME</a:t>
                  </a:r>
                </a:p>
              </p:txBody>
            </p:sp>
            <p:grpSp>
              <p:nvGrpSpPr>
                <p:cNvPr id="14" name="Group 50"/>
                <p:cNvGrpSpPr>
                  <a:grpSpLocks/>
                </p:cNvGrpSpPr>
                <p:nvPr/>
              </p:nvGrpSpPr>
              <p:grpSpPr bwMode="auto">
                <a:xfrm>
                  <a:off x="1205469" y="2908972"/>
                  <a:ext cx="171566" cy="546320"/>
                  <a:chOff x="3064" y="5418"/>
                  <a:chExt cx="360" cy="935"/>
                </a:xfrm>
              </p:grpSpPr>
              <p:pic>
                <p:nvPicPr>
                  <p:cNvPr id="164" name="Picture 51" descr="天线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64" y="5418"/>
                    <a:ext cx="360" cy="93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65" name="Picture 5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160" y="6113"/>
                    <a:ext cx="132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139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028512" y="3396332"/>
                  <a:ext cx="774014" cy="203131"/>
                </a:xfrm>
                <a:prstGeom prst="rect">
                  <a:avLst/>
                </a:prstGeom>
                <a:noFill/>
                <a:ln w="38100" algn="ctr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square" lIns="79200" tIns="39600" rIns="79200" bIns="39600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 err="1">
                      <a:solidFill>
                        <a:srgbClr val="990000"/>
                      </a:solidFill>
                      <a:latin typeface="FrutigerNext LT Regular"/>
                    </a:rPr>
                    <a:t>NodeB</a:t>
                  </a:r>
                  <a:endParaRPr lang="en-US" altLang="zh-CN" sz="800" b="0" kern="0" dirty="0">
                    <a:solidFill>
                      <a:srgbClr val="99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40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1314130" y="3277270"/>
                  <a:ext cx="4778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41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260744" y="3097598"/>
                  <a:ext cx="503188" cy="3386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ATM</a:t>
                  </a:r>
                </a:p>
              </p:txBody>
            </p:sp>
            <p:sp>
              <p:nvSpPr>
                <p:cNvPr id="14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426407" y="2557569"/>
                  <a:ext cx="396262" cy="4617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BSC</a:t>
                  </a:r>
                </a:p>
              </p:txBody>
            </p:sp>
            <p:sp>
              <p:nvSpPr>
                <p:cNvPr id="143" name="Text Box 45"/>
                <p:cNvSpPr txBox="1">
                  <a:spLocks noChangeArrowheads="1"/>
                </p:cNvSpPr>
                <p:nvPr/>
              </p:nvSpPr>
              <p:spPr bwMode="auto">
                <a:xfrm rot="20217206">
                  <a:off x="4830229" y="2419077"/>
                  <a:ext cx="695157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STM-1</a:t>
                  </a:r>
                </a:p>
              </p:txBody>
            </p:sp>
            <p:sp>
              <p:nvSpPr>
                <p:cNvPr id="14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4971237" y="2905951"/>
                  <a:ext cx="642937" cy="3386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801688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STM-1</a:t>
                  </a:r>
                </a:p>
              </p:txBody>
            </p:sp>
            <p:sp>
              <p:nvSpPr>
                <p:cNvPr id="145" name="Text Box 45"/>
                <p:cNvSpPr txBox="1">
                  <a:spLocks noChangeArrowheads="1"/>
                </p:cNvSpPr>
                <p:nvPr/>
              </p:nvSpPr>
              <p:spPr bwMode="auto">
                <a:xfrm rot="1817935">
                  <a:off x="4934349" y="3393312"/>
                  <a:ext cx="379746" cy="3386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b="0" kern="0" dirty="0">
                      <a:solidFill>
                        <a:srgbClr val="990000"/>
                      </a:solidFill>
                      <a:latin typeface="FrutigerNext LT Regular"/>
                    </a:rPr>
                    <a:t>GE</a:t>
                  </a:r>
                </a:p>
              </p:txBody>
            </p:sp>
            <p:pic>
              <p:nvPicPr>
                <p:cNvPr id="146" name="Picture 548" descr="图片14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460851" y="3002161"/>
                  <a:ext cx="281183" cy="3920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7" name="Picture 683" descr="图片107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451326" y="3840223"/>
                  <a:ext cx="281183" cy="3894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8" name="Picture 336" descr="图片5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474811" y="2229838"/>
                  <a:ext cx="281183" cy="3894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49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922701" y="2410015"/>
                  <a:ext cx="552109" cy="44077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50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922701" y="2428562"/>
                  <a:ext cx="552109" cy="119137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51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4818835" y="2722970"/>
                  <a:ext cx="655975" cy="49228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52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922702" y="3221706"/>
                  <a:ext cx="552107" cy="3890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53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4957426" y="2836033"/>
                  <a:ext cx="498336" cy="120069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sp>
              <p:nvSpPr>
                <p:cNvPr id="154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4922701" y="3610750"/>
                  <a:ext cx="552108" cy="4454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square" lIns="79200" tIns="39600" rIns="79200" bIns="39600"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 b="0" kern="0">
                    <a:solidFill>
                      <a:srgbClr val="000000"/>
                    </a:solidFill>
                    <a:latin typeface="FrutigerNext LT Regular"/>
                  </a:endParaRPr>
                </a:p>
              </p:txBody>
            </p:sp>
            <p:pic>
              <p:nvPicPr>
                <p:cNvPr id="155" name="Picture 455" descr="图片23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742601" y="3126242"/>
                  <a:ext cx="287019" cy="2955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6" name="Picture 455" descr="图片23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2437132" y="2373985"/>
                  <a:ext cx="287019" cy="2955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7" name="Picture 455" descr="图片23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2437132" y="3893564"/>
                  <a:ext cx="287019" cy="2955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8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184801" y="2774601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9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691479" y="2659737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0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633420" y="3448865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1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164207" y="3435971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2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944768" y="2260797"/>
                  <a:ext cx="289283" cy="3585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3" name="Picture 456" descr="图片23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917601" y="3853076"/>
                  <a:ext cx="289283" cy="358531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11" name="Text Box 38"/>
              <p:cNvSpPr txBox="1">
                <a:spLocks noChangeArrowheads="1"/>
              </p:cNvSpPr>
              <p:nvPr/>
            </p:nvSpPr>
            <p:spPr bwMode="auto">
              <a:xfrm>
                <a:off x="7076722" y="2966368"/>
                <a:ext cx="475991" cy="202181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CSG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112" name="Text Box 38"/>
              <p:cNvSpPr txBox="1">
                <a:spLocks noChangeArrowheads="1"/>
              </p:cNvSpPr>
              <p:nvPr/>
            </p:nvSpPr>
            <p:spPr bwMode="auto">
              <a:xfrm>
                <a:off x="7789537" y="2226386"/>
                <a:ext cx="475991" cy="202181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CSG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113" name="Text Box 38"/>
              <p:cNvSpPr txBox="1">
                <a:spLocks noChangeArrowheads="1"/>
              </p:cNvSpPr>
              <p:nvPr/>
            </p:nvSpPr>
            <p:spPr bwMode="auto">
              <a:xfrm>
                <a:off x="7760962" y="4143818"/>
                <a:ext cx="475991" cy="202181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CSG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114" name="Text Box 38"/>
              <p:cNvSpPr txBox="1">
                <a:spLocks noChangeArrowheads="1"/>
              </p:cNvSpPr>
              <p:nvPr/>
            </p:nvSpPr>
            <p:spPr bwMode="auto">
              <a:xfrm>
                <a:off x="8532640" y="2597027"/>
                <a:ext cx="475991" cy="325367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AGG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115" name="Text Box 38"/>
              <p:cNvSpPr txBox="1">
                <a:spLocks noChangeArrowheads="1"/>
              </p:cNvSpPr>
              <p:nvPr/>
            </p:nvSpPr>
            <p:spPr bwMode="auto">
              <a:xfrm>
                <a:off x="8511504" y="3736604"/>
                <a:ext cx="475991" cy="325367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b="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AGG</a:t>
                </a:r>
                <a:endParaRPr lang="en-US" altLang="zh-CN" sz="800" b="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</p:grpSp>
        <p:sp>
          <p:nvSpPr>
            <p:cNvPr id="94" name="Rectangle 209"/>
            <p:cNvSpPr/>
            <p:nvPr/>
          </p:nvSpPr>
          <p:spPr>
            <a:xfrm>
              <a:off x="7753180" y="2631599"/>
              <a:ext cx="470438" cy="197860"/>
            </a:xfrm>
            <a:prstGeom prst="roundRect">
              <a:avLst/>
            </a:prstGeom>
            <a:solidFill>
              <a:srgbClr val="FFCC99">
                <a:lumMod val="75000"/>
              </a:srgbClr>
            </a:solidFill>
          </p:spPr>
          <p:txBody>
            <a:bodyPr wrap="square" lIns="0" tIns="0" rIns="0" bIns="0" anchor="t" anchorCtr="1">
              <a:noAutofit/>
            </a:bodyPr>
            <a:lstStyle/>
            <a:p>
              <a:pPr algn="ctr" defTabSz="914282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" kern="0" dirty="0" smtClean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rPr>
                <a:t>Control  Plane</a:t>
              </a:r>
              <a:endParaRPr lang="zh-CN" altLang="en-US" sz="600" kern="0" dirty="0">
                <a:solidFill>
                  <a:sysClr val="windowText" lastClr="000000"/>
                </a:solidFill>
                <a:latin typeface="FrutigerNext LT Regular"/>
                <a:cs typeface="Tahoma" pitchFamily="34" charset="0"/>
              </a:endParaRPr>
            </a:p>
          </p:txBody>
        </p:sp>
        <p:sp>
          <p:nvSpPr>
            <p:cNvPr id="95" name="Rectangle 209"/>
            <p:cNvSpPr/>
            <p:nvPr/>
          </p:nvSpPr>
          <p:spPr>
            <a:xfrm>
              <a:off x="7750904" y="3658614"/>
              <a:ext cx="470438" cy="197860"/>
            </a:xfrm>
            <a:prstGeom prst="roundRect">
              <a:avLst/>
            </a:prstGeom>
            <a:solidFill>
              <a:srgbClr val="FFCC99">
                <a:lumMod val="75000"/>
              </a:srgbClr>
            </a:solidFill>
          </p:spPr>
          <p:txBody>
            <a:bodyPr wrap="square" lIns="0" tIns="0" rIns="0" bIns="0" anchor="t" anchorCtr="1">
              <a:noAutofit/>
            </a:bodyPr>
            <a:lstStyle/>
            <a:p>
              <a:pPr algn="ctr" defTabSz="914282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" kern="0" dirty="0" smtClean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rPr>
                <a:t>Control  Plane</a:t>
              </a:r>
              <a:endParaRPr lang="zh-CN" altLang="en-US" sz="600" kern="0" dirty="0">
                <a:solidFill>
                  <a:sysClr val="windowText" lastClr="000000"/>
                </a:solidFill>
                <a:latin typeface="FrutigerNext LT Regular"/>
                <a:cs typeface="Tahoma" pitchFamily="34" charset="0"/>
              </a:endParaRPr>
            </a:p>
          </p:txBody>
        </p:sp>
        <p:sp>
          <p:nvSpPr>
            <p:cNvPr id="96" name="Rectangle 209"/>
            <p:cNvSpPr/>
            <p:nvPr/>
          </p:nvSpPr>
          <p:spPr>
            <a:xfrm>
              <a:off x="7452225" y="3115388"/>
              <a:ext cx="470438" cy="197860"/>
            </a:xfrm>
            <a:prstGeom prst="roundRect">
              <a:avLst/>
            </a:prstGeom>
            <a:solidFill>
              <a:srgbClr val="FFCC99">
                <a:lumMod val="75000"/>
              </a:srgbClr>
            </a:solidFill>
          </p:spPr>
          <p:txBody>
            <a:bodyPr wrap="square" lIns="0" tIns="0" rIns="0" bIns="0" anchor="t" anchorCtr="1">
              <a:noAutofit/>
            </a:bodyPr>
            <a:lstStyle/>
            <a:p>
              <a:pPr algn="ctr" defTabSz="914282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" kern="0" dirty="0" smtClean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rPr>
                <a:t>Control  Plane</a:t>
              </a:r>
              <a:endParaRPr lang="zh-CN" altLang="en-US" sz="600" kern="0" dirty="0">
                <a:solidFill>
                  <a:sysClr val="windowText" lastClr="000000"/>
                </a:solidFill>
                <a:latin typeface="FrutigerNext LT Regular"/>
                <a:cs typeface="Tahoma" pitchFamily="34" charset="0"/>
              </a:endParaRPr>
            </a:p>
          </p:txBody>
        </p:sp>
        <p:grpSp>
          <p:nvGrpSpPr>
            <p:cNvPr id="15" name="组合 314"/>
            <p:cNvGrpSpPr/>
            <p:nvPr/>
          </p:nvGrpSpPr>
          <p:grpSpPr>
            <a:xfrm>
              <a:off x="8377024" y="2139474"/>
              <a:ext cx="699896" cy="2226398"/>
              <a:chOff x="5395447" y="1290707"/>
              <a:chExt cx="699896" cy="2226398"/>
            </a:xfrm>
          </p:grpSpPr>
          <p:sp>
            <p:nvSpPr>
              <p:cNvPr id="106" name="TextBox 105"/>
              <p:cNvSpPr txBox="1"/>
              <p:nvPr/>
            </p:nvSpPr>
            <p:spPr>
              <a:xfrm>
                <a:off x="5402058" y="1290707"/>
                <a:ext cx="683760" cy="2226398"/>
              </a:xfrm>
              <a:prstGeom prst="roundRect">
                <a:avLst/>
              </a:prstGeom>
              <a:solidFill>
                <a:srgbClr val="FFCC99">
                  <a:lumMod val="75000"/>
                  <a:alpha val="59000"/>
                </a:srgbClr>
              </a:solidFill>
            </p:spPr>
            <p:txBody>
              <a:bodyPr wrap="square" rtlCol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 dirty="0">
                  <a:solidFill>
                    <a:srgbClr val="000000"/>
                  </a:solidFill>
                  <a:latin typeface="FrutigerNext LT Regular"/>
                  <a:ea typeface="宋体" pitchFamily="2" charset="-122"/>
                </a:endParaRPr>
              </a:p>
            </p:txBody>
          </p:sp>
          <p:sp>
            <p:nvSpPr>
              <p:cNvPr id="107" name="Text Box 36"/>
              <p:cNvSpPr txBox="1">
                <a:spLocks noChangeArrowheads="1"/>
              </p:cNvSpPr>
              <p:nvPr/>
            </p:nvSpPr>
            <p:spPr bwMode="auto">
              <a:xfrm>
                <a:off x="5495482" y="1717059"/>
                <a:ext cx="521535" cy="325367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Main</a:t>
                </a:r>
                <a:endParaRPr lang="en-US" altLang="zh-CN" sz="80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108" name="Text Box 37"/>
              <p:cNvSpPr txBox="1">
                <a:spLocks noChangeArrowheads="1"/>
              </p:cNvSpPr>
              <p:nvPr/>
            </p:nvSpPr>
            <p:spPr bwMode="auto">
              <a:xfrm>
                <a:off x="5472777" y="2845942"/>
                <a:ext cx="563291" cy="325367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Backup</a:t>
                </a:r>
                <a:endParaRPr lang="en-US" altLang="zh-CN" sz="800" kern="0" dirty="0">
                  <a:solidFill>
                    <a:sysClr val="windowText" lastClr="000000"/>
                  </a:solidFill>
                  <a:latin typeface="FrutigerNext LT Regular"/>
                </a:endParaRPr>
              </a:p>
            </p:txBody>
          </p:sp>
          <p:sp>
            <p:nvSpPr>
              <p:cNvPr id="109" name="Text Box 36"/>
              <p:cNvSpPr txBox="1">
                <a:spLocks noChangeArrowheads="1"/>
              </p:cNvSpPr>
              <p:nvPr/>
            </p:nvSpPr>
            <p:spPr bwMode="auto">
              <a:xfrm>
                <a:off x="5395447" y="2231736"/>
                <a:ext cx="699896" cy="448507"/>
              </a:xfrm>
              <a:prstGeom prst="rect">
                <a:avLst/>
              </a:prstGeom>
              <a:solidFill>
                <a:srgbClr val="FFCC99">
                  <a:lumMod val="75000"/>
                </a:srgbClr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wrap="square" lIns="78310" tIns="39153" rIns="78310" bIns="39153">
                <a:spAutoFit/>
              </a:bodyPr>
              <a:lstStyle/>
              <a:p>
                <a:pPr algn="ctr" defTabSz="784225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800" kern="0" dirty="0" smtClean="0">
                    <a:solidFill>
                      <a:sysClr val="windowText" lastClr="000000"/>
                    </a:solidFill>
                    <a:latin typeface="FrutigerNext LT Regular"/>
                  </a:rPr>
                  <a:t>Central Controller</a:t>
                </a:r>
              </a:p>
            </p:txBody>
          </p:sp>
        </p:grpSp>
        <p:grpSp>
          <p:nvGrpSpPr>
            <p:cNvPr id="16" name="组合 319"/>
            <p:cNvGrpSpPr/>
            <p:nvPr/>
          </p:nvGrpSpPr>
          <p:grpSpPr>
            <a:xfrm>
              <a:off x="7440424" y="2631599"/>
              <a:ext cx="771393" cy="1224875"/>
              <a:chOff x="3411418" y="4204773"/>
              <a:chExt cx="771393" cy="1224875"/>
            </a:xfrm>
          </p:grpSpPr>
          <p:sp>
            <p:nvSpPr>
              <p:cNvPr id="103" name="Rectangle 209"/>
              <p:cNvSpPr/>
              <p:nvPr/>
            </p:nvSpPr>
            <p:spPr>
              <a:xfrm>
                <a:off x="3712373" y="4204773"/>
                <a:ext cx="470438" cy="197860"/>
              </a:xfrm>
              <a:prstGeom prst="roundRect">
                <a:avLst/>
              </a:prstGeom>
              <a:solidFill>
                <a:srgbClr val="FFCC99">
                  <a:lumMod val="75000"/>
                </a:srgbClr>
              </a:solidFill>
            </p:spPr>
            <p:txBody>
              <a:bodyPr wrap="square" lIns="0" tIns="0" rIns="0" bIns="0" anchor="t" anchorCtr="1">
                <a:noAutofit/>
              </a:bodyPr>
              <a:lstStyle/>
              <a:p>
                <a:pPr algn="ctr" defTabSz="914282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0" kern="0" dirty="0" smtClean="0">
                    <a:solidFill>
                      <a:sysClr val="windowText" lastClr="000000"/>
                    </a:solidFill>
                    <a:latin typeface="FrutigerNext LT Regular"/>
                    <a:cs typeface="Tahoma" pitchFamily="34" charset="0"/>
                  </a:rPr>
                  <a:t>Control  Agent</a:t>
                </a:r>
                <a:endParaRPr lang="zh-CN" altLang="en-US" sz="600" kern="0" dirty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endParaRPr>
              </a:p>
            </p:txBody>
          </p:sp>
          <p:sp>
            <p:nvSpPr>
              <p:cNvPr id="104" name="Rectangle 209"/>
              <p:cNvSpPr/>
              <p:nvPr/>
            </p:nvSpPr>
            <p:spPr>
              <a:xfrm>
                <a:off x="3710097" y="5231788"/>
                <a:ext cx="470438" cy="197860"/>
              </a:xfrm>
              <a:prstGeom prst="roundRect">
                <a:avLst/>
              </a:prstGeom>
              <a:solidFill>
                <a:srgbClr val="FFCC99">
                  <a:lumMod val="75000"/>
                </a:srgbClr>
              </a:solidFill>
            </p:spPr>
            <p:txBody>
              <a:bodyPr wrap="square" lIns="0" tIns="0" rIns="0" bIns="0" anchor="t" anchorCtr="1">
                <a:noAutofit/>
              </a:bodyPr>
              <a:lstStyle/>
              <a:p>
                <a:pPr algn="ctr" defTabSz="914282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0" kern="0" dirty="0" smtClean="0">
                    <a:solidFill>
                      <a:sysClr val="windowText" lastClr="000000"/>
                    </a:solidFill>
                    <a:latin typeface="FrutigerNext LT Regular"/>
                    <a:cs typeface="Tahoma" pitchFamily="34" charset="0"/>
                  </a:rPr>
                  <a:t>Control  Agent</a:t>
                </a:r>
                <a:endParaRPr lang="zh-CN" altLang="en-US" sz="600" kern="0" dirty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endParaRPr>
              </a:p>
            </p:txBody>
          </p:sp>
          <p:sp>
            <p:nvSpPr>
              <p:cNvPr id="105" name="Rectangle 209"/>
              <p:cNvSpPr/>
              <p:nvPr/>
            </p:nvSpPr>
            <p:spPr>
              <a:xfrm>
                <a:off x="3411418" y="4688562"/>
                <a:ext cx="470438" cy="197860"/>
              </a:xfrm>
              <a:prstGeom prst="roundRect">
                <a:avLst/>
              </a:prstGeom>
              <a:solidFill>
                <a:srgbClr val="FFCC99">
                  <a:lumMod val="75000"/>
                </a:srgbClr>
              </a:solidFill>
            </p:spPr>
            <p:txBody>
              <a:bodyPr wrap="square" lIns="0" tIns="0" rIns="0" bIns="0" anchor="t" anchorCtr="1">
                <a:noAutofit/>
              </a:bodyPr>
              <a:lstStyle/>
              <a:p>
                <a:pPr algn="ctr" defTabSz="914282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0" kern="0" dirty="0" smtClean="0">
                    <a:solidFill>
                      <a:sysClr val="windowText" lastClr="000000"/>
                    </a:solidFill>
                    <a:latin typeface="FrutigerNext LT Regular"/>
                    <a:cs typeface="Tahoma" pitchFamily="34" charset="0"/>
                  </a:rPr>
                  <a:t>Control  Agent</a:t>
                </a:r>
                <a:endParaRPr lang="zh-CN" altLang="en-US" sz="600" kern="0" dirty="0">
                  <a:solidFill>
                    <a:sysClr val="windowText" lastClr="000000"/>
                  </a:solidFill>
                  <a:latin typeface="FrutigerNext LT Regular"/>
                  <a:cs typeface="Tahoma" pitchFamily="34" charset="0"/>
                </a:endParaRPr>
              </a:p>
            </p:txBody>
          </p:sp>
        </p:grpSp>
        <p:grpSp>
          <p:nvGrpSpPr>
            <p:cNvPr id="17" name="组合 323"/>
            <p:cNvGrpSpPr/>
            <p:nvPr/>
          </p:nvGrpSpPr>
          <p:grpSpPr>
            <a:xfrm>
              <a:off x="7468999" y="2641124"/>
              <a:ext cx="936600" cy="1224875"/>
              <a:chOff x="7468999" y="2669699"/>
              <a:chExt cx="936600" cy="1224875"/>
            </a:xfrm>
          </p:grpSpPr>
          <p:cxnSp>
            <p:nvCxnSpPr>
              <p:cNvPr id="100" name="直接箭头连接符 99"/>
              <p:cNvCxnSpPr/>
              <p:nvPr/>
            </p:nvCxnSpPr>
            <p:spPr bwMode="auto">
              <a:xfrm flipH="1" flipV="1">
                <a:off x="8005173" y="2669699"/>
                <a:ext cx="400426" cy="611550"/>
              </a:xfrm>
              <a:prstGeom prst="straightConnector1">
                <a:avLst/>
              </a:prstGeom>
              <a:noFill/>
              <a:ln w="12700">
                <a:solidFill>
                  <a:srgbClr val="0070C0"/>
                </a:solidFill>
                <a:prstDash val="dashDot"/>
                <a:headEnd type="triangl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1" name="直接箭头连接符 100"/>
              <p:cNvCxnSpPr/>
              <p:nvPr/>
            </p:nvCxnSpPr>
            <p:spPr bwMode="auto">
              <a:xfrm flipH="1" flipV="1">
                <a:off x="7468999" y="3252418"/>
                <a:ext cx="936600" cy="28831"/>
              </a:xfrm>
              <a:prstGeom prst="straightConnector1">
                <a:avLst/>
              </a:prstGeom>
              <a:noFill/>
              <a:ln w="12700">
                <a:solidFill>
                  <a:srgbClr val="0070C0"/>
                </a:solidFill>
                <a:prstDash val="dashDot"/>
                <a:headEnd type="triangl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2" name="直接箭头连接符 101"/>
              <p:cNvCxnSpPr/>
              <p:nvPr/>
            </p:nvCxnSpPr>
            <p:spPr bwMode="auto">
              <a:xfrm flipH="1">
                <a:off x="8002897" y="3281249"/>
                <a:ext cx="402702" cy="613325"/>
              </a:xfrm>
              <a:prstGeom prst="straightConnector1">
                <a:avLst/>
              </a:prstGeom>
              <a:noFill/>
              <a:ln w="12700">
                <a:solidFill>
                  <a:srgbClr val="0070C0"/>
                </a:solidFill>
                <a:prstDash val="dashDot"/>
                <a:headEnd type="triangle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8" name="组合 318"/>
          <p:cNvGrpSpPr/>
          <p:nvPr/>
        </p:nvGrpSpPr>
        <p:grpSpPr>
          <a:xfrm>
            <a:off x="1405312" y="2200874"/>
            <a:ext cx="1082217" cy="2458285"/>
            <a:chOff x="1886111" y="2196935"/>
            <a:chExt cx="1443332" cy="2458854"/>
          </a:xfrm>
        </p:grpSpPr>
        <p:cxnSp>
          <p:nvCxnSpPr>
            <p:cNvPr id="289" name="直接箭头连接符 288"/>
            <p:cNvCxnSpPr>
              <a:stCxn id="50" idx="1"/>
            </p:cNvCxnSpPr>
            <p:nvPr/>
          </p:nvCxnSpPr>
          <p:spPr bwMode="auto">
            <a:xfrm flipV="1">
              <a:off x="2437132" y="2280062"/>
              <a:ext cx="127938" cy="10039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0" name="直接箭头连接符 289"/>
            <p:cNvCxnSpPr>
              <a:stCxn id="49" idx="0"/>
            </p:cNvCxnSpPr>
            <p:nvPr/>
          </p:nvCxnSpPr>
          <p:spPr bwMode="auto">
            <a:xfrm flipV="1">
              <a:off x="1886111" y="2268187"/>
              <a:ext cx="548331" cy="16202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5" name="直接箭头连接符 294"/>
            <p:cNvCxnSpPr>
              <a:stCxn id="51" idx="0"/>
              <a:endCxn id="177" idx="2"/>
            </p:cNvCxnSpPr>
            <p:nvPr/>
          </p:nvCxnSpPr>
          <p:spPr bwMode="auto">
            <a:xfrm flipV="1">
              <a:off x="2580642" y="2290147"/>
              <a:ext cx="135680" cy="236564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8" name="直接箭头连接符 297"/>
            <p:cNvCxnSpPr>
              <a:stCxn id="52" idx="0"/>
            </p:cNvCxnSpPr>
            <p:nvPr/>
          </p:nvCxnSpPr>
          <p:spPr bwMode="auto">
            <a:xfrm flipH="1" flipV="1">
              <a:off x="2933205" y="2196935"/>
              <a:ext cx="396238" cy="13398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01" name="直接箭头连接符 300"/>
            <p:cNvCxnSpPr>
              <a:stCxn id="55" idx="0"/>
            </p:cNvCxnSpPr>
            <p:nvPr/>
          </p:nvCxnSpPr>
          <p:spPr bwMode="auto">
            <a:xfrm flipH="1" flipV="1">
              <a:off x="2850078" y="2280062"/>
              <a:ext cx="458771" cy="191813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9" name="组合 348"/>
          <p:cNvGrpSpPr/>
          <p:nvPr/>
        </p:nvGrpSpPr>
        <p:grpSpPr>
          <a:xfrm>
            <a:off x="1830279" y="1762489"/>
            <a:ext cx="796076" cy="569152"/>
            <a:chOff x="2441007" y="1762897"/>
            <a:chExt cx="1061711" cy="569284"/>
          </a:xfrm>
        </p:grpSpPr>
        <p:sp>
          <p:nvSpPr>
            <p:cNvPr id="314" name="Text Box 268"/>
            <p:cNvSpPr txBox="1">
              <a:spLocks noChangeArrowheads="1"/>
            </p:cNvSpPr>
            <p:nvPr/>
          </p:nvSpPr>
          <p:spPr bwMode="auto">
            <a:xfrm>
              <a:off x="2985849" y="1895046"/>
              <a:ext cx="516869" cy="2031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9189" tIns="39595" rIns="79189" bIns="39595">
              <a:spAutoFit/>
            </a:bodyPr>
            <a:lstStyle/>
            <a:p>
              <a:pPr defTabSz="801574" fontAlgn="auto">
                <a:spcAft>
                  <a:spcPts val="0"/>
                </a:spcAft>
                <a:buClr>
                  <a:srgbClr val="CC9900"/>
                </a:buClr>
                <a:buFont typeface="Wingdings" pitchFamily="2" charset="2"/>
                <a:buNone/>
                <a:defRPr/>
              </a:pPr>
              <a:r>
                <a:rPr lang="en-US" altLang="zh-CN" sz="800" b="0" kern="0" dirty="0" smtClean="0">
                  <a:solidFill>
                    <a:srgbClr val="2D2015"/>
                  </a:solidFill>
                  <a:latin typeface="FrutigerNext LT Regular"/>
                  <a:ea typeface="微软雅黑" pitchFamily="34" charset="-122"/>
                </a:rPr>
                <a:t>NMS</a:t>
              </a:r>
              <a:endParaRPr lang="en-US" altLang="zh-CN" sz="800" b="0" kern="0" dirty="0">
                <a:solidFill>
                  <a:srgbClr val="2D2015"/>
                </a:solidFill>
                <a:latin typeface="FrutigerNext LT Regular"/>
                <a:ea typeface="微软雅黑" pitchFamily="34" charset="-122"/>
              </a:endParaRPr>
            </a:p>
          </p:txBody>
        </p:sp>
        <p:pic>
          <p:nvPicPr>
            <p:cNvPr id="315" name="Picture 4" descr="图形3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2441007" y="1762897"/>
              <a:ext cx="592832" cy="569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组合 343"/>
          <p:cNvGrpSpPr/>
          <p:nvPr/>
        </p:nvGrpSpPr>
        <p:grpSpPr>
          <a:xfrm>
            <a:off x="1432779" y="2279536"/>
            <a:ext cx="1122720" cy="2387048"/>
            <a:chOff x="1922744" y="2280063"/>
            <a:chExt cx="1497350" cy="2387601"/>
          </a:xfrm>
        </p:grpSpPr>
        <p:cxnSp>
          <p:nvCxnSpPr>
            <p:cNvPr id="316" name="直接箭头连接符 315"/>
            <p:cNvCxnSpPr/>
            <p:nvPr/>
          </p:nvCxnSpPr>
          <p:spPr bwMode="auto">
            <a:xfrm flipH="1">
              <a:off x="1922744" y="2327563"/>
              <a:ext cx="547324" cy="16612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5" name="直接箭头连接符 324"/>
            <p:cNvCxnSpPr/>
            <p:nvPr/>
          </p:nvCxnSpPr>
          <p:spPr bwMode="auto">
            <a:xfrm flipH="1">
              <a:off x="2541320" y="2327564"/>
              <a:ext cx="83127" cy="90252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4" name="直接箭头连接符 333"/>
            <p:cNvCxnSpPr/>
            <p:nvPr/>
          </p:nvCxnSpPr>
          <p:spPr bwMode="auto">
            <a:xfrm flipH="1">
              <a:off x="2640017" y="2344056"/>
              <a:ext cx="156781" cy="232360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7" name="直接箭头连接符 336"/>
            <p:cNvCxnSpPr/>
            <p:nvPr/>
          </p:nvCxnSpPr>
          <p:spPr bwMode="auto">
            <a:xfrm>
              <a:off x="2826326" y="2351315"/>
              <a:ext cx="427512" cy="190005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1" name="直接箭头连接符 340"/>
            <p:cNvCxnSpPr/>
            <p:nvPr/>
          </p:nvCxnSpPr>
          <p:spPr bwMode="auto">
            <a:xfrm>
              <a:off x="3004458" y="2280063"/>
              <a:ext cx="415636" cy="1282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345" name="直接箭头连接符 344"/>
          <p:cNvCxnSpPr/>
          <p:nvPr/>
        </p:nvCxnSpPr>
        <p:spPr bwMode="auto">
          <a:xfrm flipH="1">
            <a:off x="6562379" y="2389027"/>
            <a:ext cx="3088" cy="8165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1" name="组合 349"/>
          <p:cNvGrpSpPr/>
          <p:nvPr/>
        </p:nvGrpSpPr>
        <p:grpSpPr>
          <a:xfrm>
            <a:off x="6300174" y="1833724"/>
            <a:ext cx="796078" cy="569152"/>
            <a:chOff x="8449921" y="1798524"/>
            <a:chExt cx="1061713" cy="569284"/>
          </a:xfrm>
        </p:grpSpPr>
        <p:pic>
          <p:nvPicPr>
            <p:cNvPr id="347" name="Picture 4" descr="图形3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8449921" y="1798524"/>
              <a:ext cx="592832" cy="569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" name="Text Box 268"/>
            <p:cNvSpPr txBox="1">
              <a:spLocks noChangeArrowheads="1"/>
            </p:cNvSpPr>
            <p:nvPr/>
          </p:nvSpPr>
          <p:spPr bwMode="auto">
            <a:xfrm>
              <a:off x="8994765" y="1906921"/>
              <a:ext cx="516869" cy="2031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9189" tIns="39595" rIns="79189" bIns="39595">
              <a:spAutoFit/>
            </a:bodyPr>
            <a:lstStyle/>
            <a:p>
              <a:pPr defTabSz="801574" fontAlgn="auto">
                <a:spcAft>
                  <a:spcPts val="0"/>
                </a:spcAft>
                <a:buClr>
                  <a:srgbClr val="CC9900"/>
                </a:buClr>
                <a:buFont typeface="Wingdings" pitchFamily="2" charset="2"/>
                <a:buNone/>
                <a:defRPr/>
              </a:pPr>
              <a:r>
                <a:rPr lang="en-US" altLang="zh-CN" sz="800" b="0" kern="0" dirty="0" smtClean="0">
                  <a:solidFill>
                    <a:srgbClr val="2D2015"/>
                  </a:solidFill>
                  <a:latin typeface="FrutigerNext LT Regular"/>
                  <a:ea typeface="微软雅黑" pitchFamily="34" charset="-122"/>
                </a:rPr>
                <a:t>NMS</a:t>
              </a:r>
              <a:endParaRPr lang="en-US" altLang="zh-CN" sz="800" b="0" kern="0" dirty="0">
                <a:solidFill>
                  <a:srgbClr val="2D2015"/>
                </a:solidFill>
                <a:latin typeface="FrutigerNext LT Regular"/>
                <a:ea typeface="微软雅黑" pitchFamily="34" charset="-122"/>
              </a:endParaRPr>
            </a:p>
          </p:txBody>
        </p:sp>
      </p:grpSp>
      <p:cxnSp>
        <p:nvCxnSpPr>
          <p:cNvPr id="351" name="直接箭头连接符 350"/>
          <p:cNvCxnSpPr/>
          <p:nvPr/>
        </p:nvCxnSpPr>
        <p:spPr bwMode="auto">
          <a:xfrm flipV="1">
            <a:off x="6446625" y="2374517"/>
            <a:ext cx="8904" cy="7835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6" name="爆炸形 1 355"/>
          <p:cNvSpPr/>
          <p:nvPr/>
        </p:nvSpPr>
        <p:spPr bwMode="auto">
          <a:xfrm>
            <a:off x="1326501" y="4320558"/>
            <a:ext cx="445431" cy="369115"/>
          </a:xfrm>
          <a:prstGeom prst="irregularSeal1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FFCC99">
                <a:gamma/>
                <a:shade val="60000"/>
                <a:invGamma/>
              </a:srgbClr>
            </a:prstShdw>
          </a:effectLst>
        </p:spPr>
        <p:txBody>
          <a:bodyPr vert="horz" wrap="none" lIns="78355" tIns="39177" rIns="78355" bIns="39177" numCol="1" rtlCol="0" anchor="ctr" anchorCtr="0" compatLnSpc="1">
            <a:prstTxWarp prst="textNoShape">
              <a:avLst/>
            </a:prstTxWarp>
          </a:bodyPr>
          <a:lstStyle/>
          <a:p>
            <a:pPr algn="ctr" defTabSz="752475">
              <a:lnSpc>
                <a:spcPct val="140000"/>
              </a:lnSpc>
              <a:buClr>
                <a:srgbClr val="B2B2B2"/>
              </a:buClr>
              <a:buSzPct val="60000"/>
              <a:buFont typeface="Wingdings" pitchFamily="2" charset="2"/>
              <a:buNone/>
            </a:pPr>
            <a:r>
              <a:rPr lang="en-US" altLang="zh-CN" sz="1000" b="0" dirty="0" smtClean="0">
                <a:solidFill>
                  <a:srgbClr val="FFFFFF"/>
                </a:solidFill>
                <a:latin typeface="FrutigerNext LT Regular"/>
              </a:rPr>
              <a:t>failure</a:t>
            </a:r>
            <a:endParaRPr lang="zh-CN" altLang="en-US" sz="1000" b="0" dirty="0" smtClean="0">
              <a:solidFill>
                <a:srgbClr val="FFFFFF"/>
              </a:solidFill>
              <a:latin typeface="FrutigerNext LT Regular"/>
            </a:endParaRPr>
          </a:p>
        </p:txBody>
      </p:sp>
      <p:sp>
        <p:nvSpPr>
          <p:cNvPr id="357" name="爆炸形 1 356"/>
          <p:cNvSpPr/>
          <p:nvPr/>
        </p:nvSpPr>
        <p:spPr bwMode="auto">
          <a:xfrm>
            <a:off x="5368999" y="4320561"/>
            <a:ext cx="445431" cy="369115"/>
          </a:xfrm>
          <a:prstGeom prst="irregularSeal1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FFCC99">
                <a:gamma/>
                <a:shade val="60000"/>
                <a:invGamma/>
              </a:srgbClr>
            </a:prstShdw>
          </a:effectLst>
        </p:spPr>
        <p:txBody>
          <a:bodyPr vert="horz" wrap="none" lIns="78355" tIns="39177" rIns="78355" bIns="39177" numCol="1" rtlCol="0" anchor="ctr" anchorCtr="0" compatLnSpc="1">
            <a:prstTxWarp prst="textNoShape">
              <a:avLst/>
            </a:prstTxWarp>
          </a:bodyPr>
          <a:lstStyle/>
          <a:p>
            <a:pPr algn="ctr" defTabSz="752475">
              <a:lnSpc>
                <a:spcPct val="140000"/>
              </a:lnSpc>
              <a:buClr>
                <a:srgbClr val="B2B2B2"/>
              </a:buClr>
              <a:buSzPct val="60000"/>
              <a:buFont typeface="Wingdings" pitchFamily="2" charset="2"/>
              <a:buNone/>
            </a:pPr>
            <a:r>
              <a:rPr lang="en-US" altLang="zh-CN" sz="1000" b="0" dirty="0" smtClean="0">
                <a:solidFill>
                  <a:srgbClr val="FFFFFF"/>
                </a:solidFill>
                <a:latin typeface="FrutigerNext LT Regular"/>
              </a:rPr>
              <a:t>failure</a:t>
            </a:r>
            <a:endParaRPr lang="zh-CN" altLang="en-US" sz="1000" b="0" dirty="0" smtClean="0">
              <a:solidFill>
                <a:srgbClr val="FFFFFF"/>
              </a:solidFill>
              <a:latin typeface="FrutigerNext LT Regular"/>
            </a:endParaRPr>
          </a:p>
        </p:txBody>
      </p:sp>
      <p:cxnSp>
        <p:nvCxnSpPr>
          <p:cNvPr id="359" name="直接箭头连接符 358"/>
          <p:cNvCxnSpPr/>
          <p:nvPr/>
        </p:nvCxnSpPr>
        <p:spPr bwMode="auto">
          <a:xfrm>
            <a:off x="4616080" y="1756810"/>
            <a:ext cx="3352" cy="3619746"/>
          </a:xfrm>
          <a:prstGeom prst="straightConnector1">
            <a:avLst/>
          </a:prstGeom>
          <a:noFill/>
          <a:ln w="22225" cap="flat" cmpd="sng" algn="ctr">
            <a:solidFill>
              <a:srgbClr val="B2B2B2">
                <a:lumMod val="75000"/>
              </a:srgbClr>
            </a:solidFill>
            <a:prstDash val="sysDot"/>
            <a:round/>
            <a:headEnd type="none" w="med" len="med"/>
            <a:tailEnd type="none"/>
          </a:ln>
          <a:effectLst/>
        </p:spPr>
      </p:cxnSp>
      <p:sp>
        <p:nvSpPr>
          <p:cNvPr id="361" name="TextBox 360"/>
          <p:cNvSpPr txBox="1"/>
          <p:nvPr/>
        </p:nvSpPr>
        <p:spPr>
          <a:xfrm>
            <a:off x="2468731" y="1780509"/>
            <a:ext cx="1449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rgbClr val="CC9900"/>
              </a:buClr>
              <a:buFont typeface="+mj-ea"/>
              <a:buAutoNum type="circleNumDbPlain" startAt="2"/>
            </a:pPr>
            <a:r>
              <a:rPr lang="en-US" altLang="zh-CN" sz="120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Trouble shooting on each node</a:t>
            </a:r>
          </a:p>
        </p:txBody>
      </p:sp>
      <p:sp>
        <p:nvSpPr>
          <p:cNvPr id="362" name="TextBox 361"/>
          <p:cNvSpPr txBox="1"/>
          <p:nvPr/>
        </p:nvSpPr>
        <p:spPr>
          <a:xfrm>
            <a:off x="650533" y="1780510"/>
            <a:ext cx="1192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rgbClr val="CC9900"/>
              </a:buClr>
              <a:buFont typeface="+mj-ea"/>
              <a:buAutoNum type="circleNumDbPlain"/>
            </a:pPr>
            <a:r>
              <a:rPr lang="en-US" altLang="zh-CN" sz="120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Each node sends alarm independently</a:t>
            </a:r>
            <a:endParaRPr lang="zh-CN" altLang="en-US" sz="1200" dirty="0">
              <a:solidFill>
                <a:srgbClr val="000000"/>
              </a:solidFill>
              <a:latin typeface="FrutigerNext LT Regular"/>
              <a:ea typeface="微软雅黑" pitchFamily="34" charset="-122"/>
            </a:endParaRPr>
          </a:p>
        </p:txBody>
      </p:sp>
      <p:sp>
        <p:nvSpPr>
          <p:cNvPr id="363" name="TextBox 362"/>
          <p:cNvSpPr txBox="1"/>
          <p:nvPr/>
        </p:nvSpPr>
        <p:spPr>
          <a:xfrm>
            <a:off x="7009862" y="1780510"/>
            <a:ext cx="1413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rgbClr val="CC9900"/>
              </a:buClr>
              <a:buFont typeface="+mj-ea"/>
              <a:buAutoNum type="circleNumDbPlain" startAt="2"/>
            </a:pPr>
            <a:r>
              <a:rPr lang="en-US" altLang="zh-CN" sz="120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Trouble shooting only on Central Controller</a:t>
            </a:r>
          </a:p>
        </p:txBody>
      </p:sp>
      <p:sp>
        <p:nvSpPr>
          <p:cNvPr id="364" name="TextBox 363"/>
          <p:cNvSpPr txBox="1"/>
          <p:nvPr/>
        </p:nvSpPr>
        <p:spPr>
          <a:xfrm>
            <a:off x="4781545" y="1780510"/>
            <a:ext cx="1397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rgbClr val="CC9900"/>
              </a:buClr>
              <a:buFont typeface="+mj-ea"/>
              <a:buAutoNum type="circleNumDbPlain"/>
            </a:pPr>
            <a:r>
              <a:rPr lang="en-US" altLang="zh-CN" sz="1200" dirty="0" smtClean="0">
                <a:solidFill>
                  <a:srgbClr val="000000"/>
                </a:solidFill>
                <a:latin typeface="FrutigerNext LT Regular"/>
                <a:ea typeface="微软雅黑" pitchFamily="34" charset="-122"/>
              </a:rPr>
              <a:t>Alarm analysis for Locating root causes of fault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7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" grpId="0" animBg="1"/>
      <p:bldP spid="357" grpId="0" animBg="1"/>
      <p:bldP spid="361" grpId="0"/>
      <p:bldP spid="362" grpId="0"/>
      <p:bldP spid="363" grpId="0"/>
      <p:bldP spid="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228600" y="1200150"/>
            <a:ext cx="852805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95268" indent="-380976"/>
            <a:r>
              <a:rPr lang="en-GB" sz="1600" kern="0" dirty="0" smtClean="0"/>
              <a:t>Framework for centralized </a:t>
            </a:r>
            <a:r>
              <a:rPr lang="en-GB" sz="1600" kern="0" dirty="0"/>
              <a:t>control of network </a:t>
            </a:r>
            <a:r>
              <a:rPr lang="en-GB" sz="1600" kern="0" dirty="0" smtClean="0"/>
              <a:t>services using well-defined technologies</a:t>
            </a:r>
            <a:endParaRPr lang="en-GB" sz="1600" kern="0" dirty="0"/>
          </a:p>
          <a:p>
            <a:pPr marL="495268" indent="-380976"/>
            <a:r>
              <a:rPr lang="en-GB" sz="1600" kern="0" dirty="0"/>
              <a:t>ABNO provides the mechanisms to request and setup new services, using well-defined standards based path computation, provisioning and reservation protocols and procedures</a:t>
            </a:r>
          </a:p>
          <a:p>
            <a:pPr marL="895318" lvl="1" indent="-380976"/>
            <a:r>
              <a:rPr lang="en-GB" sz="1400" kern="0" dirty="0" smtClean="0"/>
              <a:t>Well-known northbound and southbound interfaces</a:t>
            </a:r>
          </a:p>
          <a:p>
            <a:pPr marL="1295368" lvl="2" indent="-380976"/>
            <a:r>
              <a:rPr lang="en-GB" sz="1200" kern="0" dirty="0" smtClean="0"/>
              <a:t>Application: JSON/XML/SOAP, etc.</a:t>
            </a:r>
          </a:p>
          <a:p>
            <a:pPr marL="1295368" lvl="2" indent="-380976"/>
            <a:r>
              <a:rPr lang="en-GB" sz="1200" kern="0" dirty="0" smtClean="0"/>
              <a:t>Network: PCEP, RSVP-TE, LDP, OSPF, ISIS, etc.</a:t>
            </a:r>
          </a:p>
          <a:p>
            <a:pPr marL="895318" lvl="1" indent="-380976"/>
            <a:r>
              <a:rPr lang="en-GB" sz="1400" kern="0" dirty="0" smtClean="0"/>
              <a:t>Deterministic management of services using PCE</a:t>
            </a:r>
          </a:p>
          <a:p>
            <a:pPr marL="1295368" lvl="2" indent="-380976"/>
            <a:r>
              <a:rPr lang="en-GB" sz="1200" kern="0" dirty="0" smtClean="0"/>
              <a:t>Stateful, stateless, active, P2P/P2MP, concurrent path computation, PCC-initiated, PCE-</a:t>
            </a:r>
            <a:r>
              <a:rPr lang="en-GB" sz="1200" kern="0" dirty="0"/>
              <a:t>initiated</a:t>
            </a:r>
          </a:p>
          <a:p>
            <a:pPr marL="1295368" lvl="2" indent="-380976"/>
            <a:endParaRPr lang="en-GB" sz="1200" kern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239712"/>
            <a:ext cx="8418512" cy="9604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GB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IP RAN Enabling </a:t>
            </a:r>
            <a:r>
              <a:rPr lang="en-GB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Technologies</a:t>
            </a:r>
            <a:br>
              <a:rPr lang="en-GB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</a:br>
            <a:r>
              <a:rPr lang="en-GB" b="0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Application-based Network Operations</a:t>
            </a:r>
            <a:endParaRPr lang="en-GB" b="0" kern="1200" dirty="0">
              <a:solidFill>
                <a:srgbClr val="990000"/>
              </a:solidFill>
              <a:latin typeface="FrutigerNext LT Medium"/>
              <a:ea typeface="黑体" pitchFamily="49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26219-4663-453A-9195-5F69E42CB6BD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2508005" y="3733800"/>
            <a:ext cx="4078778" cy="2640445"/>
            <a:chOff x="36022" y="1245755"/>
            <a:chExt cx="5257497" cy="4320480"/>
          </a:xfrm>
        </p:grpSpPr>
        <p:sp>
          <p:nvSpPr>
            <p:cNvPr id="57" name="Rectángulo 1"/>
            <p:cNvSpPr/>
            <p:nvPr/>
          </p:nvSpPr>
          <p:spPr>
            <a:xfrm>
              <a:off x="108043" y="1893827"/>
              <a:ext cx="5185476" cy="2664296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8" name="Rectángulo 4"/>
            <p:cNvSpPr/>
            <p:nvPr/>
          </p:nvSpPr>
          <p:spPr>
            <a:xfrm>
              <a:off x="108043" y="1245755"/>
              <a:ext cx="5113456" cy="36004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/>
                <a:t>OSS / NMS </a:t>
              </a:r>
              <a:r>
                <a:rPr lang="en-US" sz="900" dirty="0"/>
                <a:t>/ </a:t>
              </a:r>
              <a:r>
                <a:rPr lang="en-US" sz="900" dirty="0" smtClean="0"/>
                <a:t>4G / LTE Service </a:t>
              </a:r>
              <a:r>
                <a:rPr lang="en-US" sz="900" dirty="0"/>
                <a:t>Orchestrator</a:t>
              </a:r>
            </a:p>
          </p:txBody>
        </p:sp>
        <p:sp>
          <p:nvSpPr>
            <p:cNvPr id="59" name="Rectángulo 5"/>
            <p:cNvSpPr/>
            <p:nvPr/>
          </p:nvSpPr>
          <p:spPr>
            <a:xfrm>
              <a:off x="1836536" y="1965835"/>
              <a:ext cx="2160615" cy="5760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ABNO Controller</a:t>
              </a:r>
            </a:p>
          </p:txBody>
        </p:sp>
        <p:sp>
          <p:nvSpPr>
            <p:cNvPr id="60" name="Rectángulo 6"/>
            <p:cNvSpPr/>
            <p:nvPr/>
          </p:nvSpPr>
          <p:spPr>
            <a:xfrm>
              <a:off x="4573315" y="2109851"/>
              <a:ext cx="648185" cy="7200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" dirty="0"/>
                <a:t>OAM Handler</a:t>
              </a:r>
            </a:p>
          </p:txBody>
        </p:sp>
        <p:sp>
          <p:nvSpPr>
            <p:cNvPr id="61" name="Rectángulo 9"/>
            <p:cNvSpPr/>
            <p:nvPr/>
          </p:nvSpPr>
          <p:spPr>
            <a:xfrm>
              <a:off x="1044310" y="2109851"/>
              <a:ext cx="584549" cy="360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Policy Agent</a:t>
              </a:r>
            </a:p>
          </p:txBody>
        </p:sp>
        <p:sp>
          <p:nvSpPr>
            <p:cNvPr id="62" name="Rectángulo 10"/>
            <p:cNvSpPr/>
            <p:nvPr/>
          </p:nvSpPr>
          <p:spPr>
            <a:xfrm>
              <a:off x="756228" y="2757923"/>
              <a:ext cx="584549" cy="360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ALTO Server</a:t>
              </a:r>
            </a:p>
          </p:txBody>
        </p:sp>
        <p:sp>
          <p:nvSpPr>
            <p:cNvPr id="63" name="Rectángulo 11"/>
            <p:cNvSpPr/>
            <p:nvPr/>
          </p:nvSpPr>
          <p:spPr>
            <a:xfrm>
              <a:off x="468146" y="3550011"/>
              <a:ext cx="936267" cy="5760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Databases TED </a:t>
              </a:r>
            </a:p>
            <a:p>
              <a:pPr algn="ctr"/>
              <a:r>
                <a:rPr lang="en-US" sz="600" dirty="0"/>
                <a:t>LSP-DB</a:t>
              </a:r>
            </a:p>
          </p:txBody>
        </p:sp>
        <p:sp>
          <p:nvSpPr>
            <p:cNvPr id="64" name="Rectángulo 12"/>
            <p:cNvSpPr/>
            <p:nvPr/>
          </p:nvSpPr>
          <p:spPr>
            <a:xfrm>
              <a:off x="1836536" y="4054067"/>
              <a:ext cx="2160615" cy="360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Provisioning Manager</a:t>
              </a:r>
            </a:p>
          </p:txBody>
        </p:sp>
        <p:sp>
          <p:nvSpPr>
            <p:cNvPr id="65" name="Trapecio 15"/>
            <p:cNvSpPr/>
            <p:nvPr/>
          </p:nvSpPr>
          <p:spPr>
            <a:xfrm>
              <a:off x="612187" y="4702139"/>
              <a:ext cx="4177189" cy="288032"/>
            </a:xfrm>
            <a:prstGeom prst="trapezoid">
              <a:avLst>
                <a:gd name="adj" fmla="val 54395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Client Network Layer</a:t>
              </a:r>
            </a:p>
          </p:txBody>
        </p:sp>
        <p:sp>
          <p:nvSpPr>
            <p:cNvPr id="66" name="Trapecio 16"/>
            <p:cNvSpPr/>
            <p:nvPr/>
          </p:nvSpPr>
          <p:spPr>
            <a:xfrm>
              <a:off x="36022" y="5278203"/>
              <a:ext cx="5185476" cy="288032"/>
            </a:xfrm>
            <a:prstGeom prst="trapezoid">
              <a:avLst>
                <a:gd name="adj" fmla="val 54395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Server Network Layer</a:t>
              </a:r>
            </a:p>
          </p:txBody>
        </p:sp>
        <p:cxnSp>
          <p:nvCxnSpPr>
            <p:cNvPr id="67" name="Conector angular 14"/>
            <p:cNvCxnSpPr>
              <a:stCxn id="61" idx="2"/>
              <a:endCxn id="62" idx="0"/>
            </p:cNvCxnSpPr>
            <p:nvPr/>
          </p:nvCxnSpPr>
          <p:spPr>
            <a:xfrm rot="5400000">
              <a:off x="1048527" y="2469866"/>
              <a:ext cx="288032" cy="288082"/>
            </a:xfrm>
            <a:prstGeom prst="bentConnector3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Conector angular 17"/>
            <p:cNvCxnSpPr/>
            <p:nvPr/>
          </p:nvCxnSpPr>
          <p:spPr>
            <a:xfrm rot="16200000" flipH="1">
              <a:off x="1388544" y="2561974"/>
              <a:ext cx="468052" cy="283889"/>
            </a:xfrm>
            <a:prstGeom prst="bentConnector2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Conector angular 20"/>
            <p:cNvCxnSpPr/>
            <p:nvPr/>
          </p:nvCxnSpPr>
          <p:spPr>
            <a:xfrm rot="5400000">
              <a:off x="1316520" y="2989793"/>
              <a:ext cx="432048" cy="688388"/>
            </a:xfrm>
            <a:prstGeom prst="bentConnector3">
              <a:avLst>
                <a:gd name="adj1" fmla="val 50000"/>
              </a:avLst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Conector recto 24"/>
            <p:cNvCxnSpPr/>
            <p:nvPr/>
          </p:nvCxnSpPr>
          <p:spPr>
            <a:xfrm>
              <a:off x="324104" y="1605795"/>
              <a:ext cx="0" cy="367240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Conector recto 25"/>
            <p:cNvCxnSpPr/>
            <p:nvPr/>
          </p:nvCxnSpPr>
          <p:spPr>
            <a:xfrm>
              <a:off x="612186" y="1605795"/>
              <a:ext cx="0" cy="194421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Conector recto 28"/>
            <p:cNvCxnSpPr/>
            <p:nvPr/>
          </p:nvCxnSpPr>
          <p:spPr>
            <a:xfrm>
              <a:off x="900268" y="1605795"/>
              <a:ext cx="0" cy="115212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ector recto 31"/>
            <p:cNvCxnSpPr>
              <a:endCxn id="61" idx="0"/>
            </p:cNvCxnSpPr>
            <p:nvPr/>
          </p:nvCxnSpPr>
          <p:spPr>
            <a:xfrm>
              <a:off x="1332392" y="1605795"/>
              <a:ext cx="4193" cy="50405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Conector recto 34"/>
            <p:cNvCxnSpPr/>
            <p:nvPr/>
          </p:nvCxnSpPr>
          <p:spPr>
            <a:xfrm>
              <a:off x="2268658" y="1605795"/>
              <a:ext cx="0" cy="36004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ector recto 37"/>
            <p:cNvCxnSpPr/>
            <p:nvPr/>
          </p:nvCxnSpPr>
          <p:spPr>
            <a:xfrm>
              <a:off x="4861396" y="1605795"/>
              <a:ext cx="0" cy="50405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ector recto 46"/>
            <p:cNvCxnSpPr>
              <a:stCxn id="59" idx="3"/>
            </p:cNvCxnSpPr>
            <p:nvPr/>
          </p:nvCxnSpPr>
          <p:spPr>
            <a:xfrm>
              <a:off x="3997150" y="2253867"/>
              <a:ext cx="57616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ector recto 49"/>
            <p:cNvCxnSpPr/>
            <p:nvPr/>
          </p:nvCxnSpPr>
          <p:spPr>
            <a:xfrm>
              <a:off x="4861396" y="2829931"/>
              <a:ext cx="0" cy="244827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ector recto 56"/>
            <p:cNvCxnSpPr>
              <a:endCxn id="65" idx="1"/>
            </p:cNvCxnSpPr>
            <p:nvPr/>
          </p:nvCxnSpPr>
          <p:spPr>
            <a:xfrm>
              <a:off x="324104" y="4846155"/>
              <a:ext cx="36643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ector recto 59"/>
            <p:cNvCxnSpPr>
              <a:stCxn id="65" idx="3"/>
            </p:cNvCxnSpPr>
            <p:nvPr/>
          </p:nvCxnSpPr>
          <p:spPr>
            <a:xfrm>
              <a:off x="4711025" y="4846155"/>
              <a:ext cx="156703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Conector recto 61"/>
            <p:cNvCxnSpPr/>
            <p:nvPr/>
          </p:nvCxnSpPr>
          <p:spPr>
            <a:xfrm flipV="1">
              <a:off x="828248" y="4990171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Conector recto 64"/>
            <p:cNvCxnSpPr/>
            <p:nvPr/>
          </p:nvCxnSpPr>
          <p:spPr>
            <a:xfrm flipV="1">
              <a:off x="2844822" y="4990171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ector recto 65"/>
            <p:cNvCxnSpPr/>
            <p:nvPr/>
          </p:nvCxnSpPr>
          <p:spPr>
            <a:xfrm flipV="1">
              <a:off x="3565027" y="4990171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ector recto 66"/>
            <p:cNvCxnSpPr/>
            <p:nvPr/>
          </p:nvCxnSpPr>
          <p:spPr>
            <a:xfrm flipV="1">
              <a:off x="4357252" y="4990171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Conector recto 67"/>
            <p:cNvCxnSpPr/>
            <p:nvPr/>
          </p:nvCxnSpPr>
          <p:spPr>
            <a:xfrm flipV="1">
              <a:off x="1980576" y="3117963"/>
              <a:ext cx="0" cy="93610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ector angular 74"/>
            <p:cNvCxnSpPr/>
            <p:nvPr/>
          </p:nvCxnSpPr>
          <p:spPr>
            <a:xfrm>
              <a:off x="3997151" y="2397883"/>
              <a:ext cx="292275" cy="792088"/>
            </a:xfrm>
            <a:prstGeom prst="bentConnector2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Rectángulo 13"/>
            <p:cNvSpPr/>
            <p:nvPr/>
          </p:nvSpPr>
          <p:spPr>
            <a:xfrm>
              <a:off x="3997151" y="3045955"/>
              <a:ext cx="584549" cy="360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I2RS Client</a:t>
              </a:r>
            </a:p>
          </p:txBody>
        </p:sp>
        <p:cxnSp>
          <p:nvCxnSpPr>
            <p:cNvPr id="87" name="Conector recto 83"/>
            <p:cNvCxnSpPr/>
            <p:nvPr/>
          </p:nvCxnSpPr>
          <p:spPr>
            <a:xfrm flipV="1">
              <a:off x="1980576" y="2541899"/>
              <a:ext cx="0" cy="21602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ector recto 84"/>
            <p:cNvCxnSpPr/>
            <p:nvPr/>
          </p:nvCxnSpPr>
          <p:spPr>
            <a:xfrm>
              <a:off x="1620473" y="2253867"/>
              <a:ext cx="21606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ector recto 90"/>
            <p:cNvCxnSpPr/>
            <p:nvPr/>
          </p:nvCxnSpPr>
          <p:spPr>
            <a:xfrm flipV="1">
              <a:off x="3853109" y="2541899"/>
              <a:ext cx="0" cy="151216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ector recto 93"/>
            <p:cNvCxnSpPr/>
            <p:nvPr/>
          </p:nvCxnSpPr>
          <p:spPr>
            <a:xfrm flipV="1">
              <a:off x="4141191" y="3405995"/>
              <a:ext cx="0" cy="129614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ector recto 96"/>
            <p:cNvCxnSpPr/>
            <p:nvPr/>
          </p:nvCxnSpPr>
          <p:spPr>
            <a:xfrm flipV="1">
              <a:off x="4429273" y="3405995"/>
              <a:ext cx="0" cy="129614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ector recto 99"/>
            <p:cNvCxnSpPr/>
            <p:nvPr/>
          </p:nvCxnSpPr>
          <p:spPr>
            <a:xfrm flipV="1">
              <a:off x="900268" y="4126075"/>
              <a:ext cx="0" cy="57606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Conector recto 104"/>
            <p:cNvCxnSpPr/>
            <p:nvPr/>
          </p:nvCxnSpPr>
          <p:spPr>
            <a:xfrm flipV="1">
              <a:off x="1116330" y="4126075"/>
              <a:ext cx="0" cy="57606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onector recto 107"/>
            <p:cNvCxnSpPr>
              <a:endCxn id="62" idx="2"/>
            </p:cNvCxnSpPr>
            <p:nvPr/>
          </p:nvCxnSpPr>
          <p:spPr>
            <a:xfrm flipV="1">
              <a:off x="1044310" y="3117963"/>
              <a:ext cx="4193" cy="43204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Conector recto 110"/>
            <p:cNvCxnSpPr/>
            <p:nvPr/>
          </p:nvCxnSpPr>
          <p:spPr>
            <a:xfrm flipV="1">
              <a:off x="2124617" y="4414107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Conector recto 111"/>
            <p:cNvCxnSpPr/>
            <p:nvPr/>
          </p:nvCxnSpPr>
          <p:spPr>
            <a:xfrm flipV="1">
              <a:off x="2556740" y="4414107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Conector recto 112"/>
            <p:cNvCxnSpPr/>
            <p:nvPr/>
          </p:nvCxnSpPr>
          <p:spPr>
            <a:xfrm flipV="1">
              <a:off x="3204924" y="4414107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Conector recto 113"/>
            <p:cNvCxnSpPr/>
            <p:nvPr/>
          </p:nvCxnSpPr>
          <p:spPr>
            <a:xfrm flipV="1">
              <a:off x="3709068" y="4414107"/>
              <a:ext cx="0" cy="2880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Rectángulo 48"/>
            <p:cNvSpPr/>
            <p:nvPr/>
          </p:nvSpPr>
          <p:spPr>
            <a:xfrm>
              <a:off x="2459649" y="2862403"/>
              <a:ext cx="1067556" cy="90363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smtClean="0"/>
                <a:t>PCE</a:t>
              </a:r>
              <a:endParaRPr lang="en-US" sz="900" dirty="0"/>
            </a:p>
          </p:txBody>
        </p:sp>
        <p:cxnSp>
          <p:nvCxnSpPr>
            <p:cNvPr id="100" name="Conector angular 50"/>
            <p:cNvCxnSpPr/>
            <p:nvPr/>
          </p:nvCxnSpPr>
          <p:spPr>
            <a:xfrm rot="10800000" flipV="1">
              <a:off x="1370785" y="3622017"/>
              <a:ext cx="1073645" cy="1"/>
            </a:xfrm>
            <a:prstGeom prst="bentConnector3">
              <a:avLst>
                <a:gd name="adj1" fmla="val 50000"/>
              </a:avLst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Conector recto 54"/>
            <p:cNvCxnSpPr/>
            <p:nvPr/>
          </p:nvCxnSpPr>
          <p:spPr>
            <a:xfrm flipV="1">
              <a:off x="2700781" y="3766034"/>
              <a:ext cx="6085" cy="28803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Conector recto 71"/>
            <p:cNvCxnSpPr>
              <a:endCxn id="99" idx="1"/>
            </p:cNvCxnSpPr>
            <p:nvPr/>
          </p:nvCxnSpPr>
          <p:spPr>
            <a:xfrm>
              <a:off x="2196637" y="2901939"/>
              <a:ext cx="263012" cy="41228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Rectángulo 8"/>
            <p:cNvSpPr/>
            <p:nvPr/>
          </p:nvSpPr>
          <p:spPr>
            <a:xfrm>
              <a:off x="1620475" y="2757923"/>
              <a:ext cx="584549" cy="360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VNTM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611746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Rectangle 3"/>
          <p:cNvSpPr txBox="1">
            <a:spLocks noChangeArrowheads="1"/>
          </p:cNvSpPr>
          <p:nvPr/>
        </p:nvSpPr>
        <p:spPr bwMode="auto">
          <a:xfrm>
            <a:off x="228600" y="1200150"/>
            <a:ext cx="852805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6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A2A8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495268" indent="-380976"/>
            <a:r>
              <a:rPr lang="en-GB" sz="1600" kern="0" dirty="0" smtClean="0"/>
              <a:t>Scaling management during the deployment and operation of IP RANs. </a:t>
            </a:r>
          </a:p>
          <a:p>
            <a:pPr marL="895318" lvl="1" indent="-380976"/>
            <a:r>
              <a:rPr lang="en-GB" sz="1400" kern="0" dirty="0" smtClean="0"/>
              <a:t>Especially challenging if ASs already exist and are connected</a:t>
            </a:r>
          </a:p>
          <a:p>
            <a:pPr marL="895318" lvl="1" indent="-380976"/>
            <a:r>
              <a:rPr lang="en-GB" sz="1400" kern="0" dirty="0" smtClean="0"/>
              <a:t>Need to reduce network configuration and management of LSAs </a:t>
            </a:r>
          </a:p>
          <a:p>
            <a:pPr marL="495268" indent="-380976"/>
            <a:r>
              <a:rPr lang="en-GB" sz="1600" kern="0" dirty="0" smtClean="0"/>
              <a:t>A </a:t>
            </a:r>
            <a:r>
              <a:rPr lang="en-GB" sz="1600" kern="0" dirty="0"/>
              <a:t>group of routers connected by links with Topology-Transparent </a:t>
            </a:r>
            <a:r>
              <a:rPr lang="en-GB" sz="1600" kern="0" dirty="0" smtClean="0"/>
              <a:t>Zone (TTZ) ID </a:t>
            </a:r>
          </a:p>
          <a:p>
            <a:pPr marL="895318" lvl="1" indent="-380976"/>
            <a:r>
              <a:rPr lang="en-GB" sz="1400" kern="0" dirty="0"/>
              <a:t>Virtualized as a group of TTZ edge routers fully connected or as a single router</a:t>
            </a:r>
          </a:p>
          <a:p>
            <a:pPr marL="895318" lvl="1" indent="-380976"/>
            <a:r>
              <a:rPr lang="en-GB" sz="1400" kern="0" dirty="0" smtClean="0"/>
              <a:t>Links</a:t>
            </a:r>
            <a:r>
              <a:rPr lang="en-GB" sz="1400" kern="0" dirty="0"/>
              <a:t>, routers inside TTZ are NOT advertised to routers outside of TTZ</a:t>
            </a:r>
          </a:p>
          <a:p>
            <a:pPr marL="495268" indent="-380976"/>
            <a:endParaRPr lang="en-GB" sz="1200" kern="0" dirty="0"/>
          </a:p>
        </p:txBody>
      </p:sp>
      <p:sp>
        <p:nvSpPr>
          <p:cNvPr id="51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Page </a:t>
            </a:r>
            <a:fld id="{9455AF3C-5F70-4D16-A2A0-3E86BFE2188F}" type="slidenum">
              <a:rPr lang="de-DE">
                <a:solidFill>
                  <a:srgbClr val="000000"/>
                </a:solidFill>
              </a:rPr>
              <a:pPr/>
              <a:t>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28004" name="Line 4"/>
          <p:cNvSpPr>
            <a:spLocks noChangeShapeType="1"/>
          </p:cNvSpPr>
          <p:nvPr/>
        </p:nvSpPr>
        <p:spPr bwMode="auto">
          <a:xfrm>
            <a:off x="3100388" y="3355975"/>
            <a:ext cx="1465262" cy="22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4017963" y="2911475"/>
            <a:ext cx="395287" cy="279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55" tIns="39177" rIns="78355" bIns="39177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R6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3838575" y="3773487"/>
            <a:ext cx="346075" cy="2587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55" tIns="39177" rIns="78355" bIns="39177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R8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3829050" y="4837112"/>
            <a:ext cx="466725" cy="2714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55" tIns="39177" rIns="78355" bIns="39177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R10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08" name="Line 8"/>
          <p:cNvSpPr>
            <a:spLocks noChangeShapeType="1"/>
          </p:cNvSpPr>
          <p:nvPr/>
        </p:nvSpPr>
        <p:spPr bwMode="auto">
          <a:xfrm>
            <a:off x="3375025" y="4873625"/>
            <a:ext cx="1077913" cy="5794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09" name="Line 9"/>
          <p:cNvSpPr>
            <a:spLocks noChangeShapeType="1"/>
          </p:cNvSpPr>
          <p:nvPr/>
        </p:nvSpPr>
        <p:spPr bwMode="auto">
          <a:xfrm>
            <a:off x="3030538" y="3414712"/>
            <a:ext cx="1439862" cy="9540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10" name="Line 10"/>
          <p:cNvSpPr>
            <a:spLocks noChangeShapeType="1"/>
          </p:cNvSpPr>
          <p:nvPr/>
        </p:nvSpPr>
        <p:spPr bwMode="auto">
          <a:xfrm>
            <a:off x="-76200" y="3703637"/>
            <a:ext cx="1201738" cy="33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114300" y="3263900"/>
            <a:ext cx="474663" cy="2635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55" tIns="39177" rIns="78355" bIns="39177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R2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13" name="Line 13"/>
          <p:cNvSpPr>
            <a:spLocks noChangeShapeType="1"/>
          </p:cNvSpPr>
          <p:nvPr/>
        </p:nvSpPr>
        <p:spPr bwMode="auto">
          <a:xfrm flipH="1">
            <a:off x="3181350" y="4968875"/>
            <a:ext cx="104775" cy="695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14" name="Text Box 14"/>
          <p:cNvSpPr txBox="1">
            <a:spLocks noChangeArrowheads="1"/>
          </p:cNvSpPr>
          <p:nvPr/>
        </p:nvSpPr>
        <p:spPr bwMode="auto">
          <a:xfrm>
            <a:off x="266700" y="4559300"/>
            <a:ext cx="474663" cy="28257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55" tIns="39177" rIns="78355" bIns="39177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R3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015" name="Line 15"/>
          <p:cNvSpPr>
            <a:spLocks noChangeShapeType="1"/>
          </p:cNvSpPr>
          <p:nvPr/>
        </p:nvSpPr>
        <p:spPr bwMode="auto">
          <a:xfrm>
            <a:off x="704850" y="5035550"/>
            <a:ext cx="133350" cy="447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16" name="Line 16"/>
          <p:cNvSpPr>
            <a:spLocks noChangeShapeType="1"/>
          </p:cNvSpPr>
          <p:nvPr/>
        </p:nvSpPr>
        <p:spPr bwMode="auto">
          <a:xfrm flipH="1" flipV="1">
            <a:off x="352425" y="3759200"/>
            <a:ext cx="314325" cy="1123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017" name="Line 17"/>
          <p:cNvSpPr>
            <a:spLocks noChangeShapeType="1"/>
          </p:cNvSpPr>
          <p:nvPr/>
        </p:nvSpPr>
        <p:spPr bwMode="auto">
          <a:xfrm flipH="1">
            <a:off x="295275" y="4435475"/>
            <a:ext cx="942975" cy="742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466725" y="4795837"/>
            <a:ext cx="365125" cy="322263"/>
            <a:chOff x="3810" y="540"/>
            <a:chExt cx="506" cy="480"/>
          </a:xfrm>
        </p:grpSpPr>
        <p:sp>
          <p:nvSpPr>
            <p:cNvPr id="128019" name="Freeform 19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6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0" name="Oval 20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1" name="Freeform 21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7" y="79"/>
                </a:cxn>
                <a:cxn ang="0">
                  <a:pos x="126" y="7"/>
                </a:cxn>
                <a:cxn ang="0">
                  <a:pos x="244" y="79"/>
                </a:cxn>
                <a:cxn ang="0">
                  <a:pos x="126" y="151"/>
                </a:cxn>
                <a:cxn ang="0">
                  <a:pos x="7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2" name="Freeform 22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2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3" name="Freeform 23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7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4" name="Oval 24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5" name="Freeform 25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8" y="79"/>
                </a:cxn>
                <a:cxn ang="0">
                  <a:pos x="126" y="7"/>
                </a:cxn>
                <a:cxn ang="0">
                  <a:pos x="243" y="79"/>
                </a:cxn>
                <a:cxn ang="0">
                  <a:pos x="126" y="151"/>
                </a:cxn>
                <a:cxn ang="0">
                  <a:pos x="8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6" name="Freeform 26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3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7" name="Freeform 27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/>
              <a:ahLst/>
              <a:cxnLst>
                <a:cxn ang="0">
                  <a:pos x="124" y="80"/>
                </a:cxn>
                <a:cxn ang="0">
                  <a:pos x="109" y="62"/>
                </a:cxn>
                <a:cxn ang="0">
                  <a:pos x="113" y="58"/>
                </a:cxn>
                <a:cxn ang="0">
                  <a:pos x="126" y="41"/>
                </a:cxn>
                <a:cxn ang="0">
                  <a:pos x="92" y="60"/>
                </a:cxn>
                <a:cxn ang="0">
                  <a:pos x="92" y="66"/>
                </a:cxn>
                <a:cxn ang="0">
                  <a:pos x="111" y="86"/>
                </a:cxn>
                <a:cxn ang="0">
                  <a:pos x="81" y="94"/>
                </a:cxn>
                <a:cxn ang="0">
                  <a:pos x="144" y="61"/>
                </a:cxn>
                <a:cxn ang="0">
                  <a:pos x="116" y="37"/>
                </a:cxn>
                <a:cxn ang="0">
                  <a:pos x="143" y="37"/>
                </a:cxn>
                <a:cxn ang="0">
                  <a:pos x="170" y="3"/>
                </a:cxn>
                <a:cxn ang="0">
                  <a:pos x="120" y="7"/>
                </a:cxn>
                <a:cxn ang="0">
                  <a:pos x="146" y="11"/>
                </a:cxn>
                <a:cxn ang="0">
                  <a:pos x="110" y="25"/>
                </a:cxn>
                <a:cxn ang="0">
                  <a:pos x="87" y="20"/>
                </a:cxn>
                <a:cxn ang="0">
                  <a:pos x="116" y="37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5" y="38"/>
                </a:cxn>
                <a:cxn ang="0">
                  <a:pos x="79" y="34"/>
                </a:cxn>
                <a:cxn ang="0">
                  <a:pos x="60" y="9"/>
                </a:cxn>
                <a:cxn ang="0">
                  <a:pos x="89" y="1"/>
                </a:cxn>
                <a:cxn ang="0">
                  <a:pos x="33" y="20"/>
                </a:cxn>
                <a:cxn ang="0">
                  <a:pos x="39" y="34"/>
                </a:cxn>
                <a:cxn ang="0">
                  <a:pos x="54" y="58"/>
                </a:cxn>
                <a:cxn ang="0">
                  <a:pos x="28" y="58"/>
                </a:cxn>
                <a:cxn ang="0">
                  <a:pos x="7" y="78"/>
                </a:cxn>
                <a:cxn ang="0">
                  <a:pos x="48" y="93"/>
                </a:cxn>
                <a:cxn ang="0">
                  <a:pos x="25" y="84"/>
                </a:cxn>
                <a:cxn ang="0">
                  <a:pos x="61" y="70"/>
                </a:cxn>
                <a:cxn ang="0">
                  <a:pos x="84" y="75"/>
                </a:cxn>
                <a:cxn ang="0">
                  <a:pos x="54" y="58"/>
                </a:cxn>
              </a:cxnLst>
              <a:rect l="0" t="0" r="r" b="b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28" name="Freeform 28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/>
              <a:ahLst/>
              <a:cxnLst>
                <a:cxn ang="0">
                  <a:pos x="123" y="79"/>
                </a:cxn>
                <a:cxn ang="0">
                  <a:pos x="108" y="62"/>
                </a:cxn>
                <a:cxn ang="0">
                  <a:pos x="113" y="58"/>
                </a:cxn>
                <a:cxn ang="0">
                  <a:pos x="125" y="41"/>
                </a:cxn>
                <a:cxn ang="0">
                  <a:pos x="91" y="60"/>
                </a:cxn>
                <a:cxn ang="0">
                  <a:pos x="92" y="66"/>
                </a:cxn>
                <a:cxn ang="0">
                  <a:pos x="110" y="85"/>
                </a:cxn>
                <a:cxn ang="0">
                  <a:pos x="81" y="93"/>
                </a:cxn>
                <a:cxn ang="0">
                  <a:pos x="144" y="60"/>
                </a:cxn>
                <a:cxn ang="0">
                  <a:pos x="116" y="36"/>
                </a:cxn>
                <a:cxn ang="0">
                  <a:pos x="143" y="36"/>
                </a:cxn>
                <a:cxn ang="0">
                  <a:pos x="170" y="3"/>
                </a:cxn>
                <a:cxn ang="0">
                  <a:pos x="120" y="6"/>
                </a:cxn>
                <a:cxn ang="0">
                  <a:pos x="145" y="11"/>
                </a:cxn>
                <a:cxn ang="0">
                  <a:pos x="109" y="24"/>
                </a:cxn>
                <a:cxn ang="0">
                  <a:pos x="87" y="20"/>
                </a:cxn>
                <a:cxn ang="0">
                  <a:pos x="116" y="36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4" y="38"/>
                </a:cxn>
                <a:cxn ang="0">
                  <a:pos x="79" y="33"/>
                </a:cxn>
                <a:cxn ang="0">
                  <a:pos x="59" y="9"/>
                </a:cxn>
                <a:cxn ang="0">
                  <a:pos x="89" y="1"/>
                </a:cxn>
                <a:cxn ang="0">
                  <a:pos x="32" y="19"/>
                </a:cxn>
                <a:cxn ang="0">
                  <a:pos x="38" y="34"/>
                </a:cxn>
                <a:cxn ang="0">
                  <a:pos x="54" y="57"/>
                </a:cxn>
                <a:cxn ang="0">
                  <a:pos x="27" y="58"/>
                </a:cxn>
                <a:cxn ang="0">
                  <a:pos x="6" y="77"/>
                </a:cxn>
                <a:cxn ang="0">
                  <a:pos x="48" y="92"/>
                </a:cxn>
                <a:cxn ang="0">
                  <a:pos x="25" y="83"/>
                </a:cxn>
                <a:cxn ang="0">
                  <a:pos x="61" y="70"/>
                </a:cxn>
                <a:cxn ang="0">
                  <a:pos x="83" y="74"/>
                </a:cxn>
                <a:cxn ang="0">
                  <a:pos x="54" y="57"/>
                </a:cxn>
              </a:cxnLst>
              <a:rect l="0" t="0" r="r" b="b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3" name="Group 29"/>
          <p:cNvGrpSpPr>
            <a:grpSpLocks noChangeAspect="1"/>
          </p:cNvGrpSpPr>
          <p:nvPr/>
        </p:nvGrpSpPr>
        <p:grpSpPr bwMode="auto">
          <a:xfrm>
            <a:off x="165100" y="3551237"/>
            <a:ext cx="365125" cy="322263"/>
            <a:chOff x="3810" y="540"/>
            <a:chExt cx="506" cy="480"/>
          </a:xfrm>
        </p:grpSpPr>
        <p:sp>
          <p:nvSpPr>
            <p:cNvPr id="128030" name="Freeform 30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6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1" name="Oval 31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2" name="Freeform 32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7" y="79"/>
                </a:cxn>
                <a:cxn ang="0">
                  <a:pos x="126" y="7"/>
                </a:cxn>
                <a:cxn ang="0">
                  <a:pos x="244" y="79"/>
                </a:cxn>
                <a:cxn ang="0">
                  <a:pos x="126" y="151"/>
                </a:cxn>
                <a:cxn ang="0">
                  <a:pos x="7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3" name="Freeform 33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2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4" name="Freeform 34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7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5" name="Oval 35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6" name="Freeform 36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8" y="79"/>
                </a:cxn>
                <a:cxn ang="0">
                  <a:pos x="126" y="7"/>
                </a:cxn>
                <a:cxn ang="0">
                  <a:pos x="243" y="79"/>
                </a:cxn>
                <a:cxn ang="0">
                  <a:pos x="126" y="151"/>
                </a:cxn>
                <a:cxn ang="0">
                  <a:pos x="8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7" name="Freeform 37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3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8" name="Freeform 38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/>
              <a:ahLst/>
              <a:cxnLst>
                <a:cxn ang="0">
                  <a:pos x="124" y="80"/>
                </a:cxn>
                <a:cxn ang="0">
                  <a:pos x="109" y="62"/>
                </a:cxn>
                <a:cxn ang="0">
                  <a:pos x="113" y="58"/>
                </a:cxn>
                <a:cxn ang="0">
                  <a:pos x="126" y="41"/>
                </a:cxn>
                <a:cxn ang="0">
                  <a:pos x="92" y="60"/>
                </a:cxn>
                <a:cxn ang="0">
                  <a:pos x="92" y="66"/>
                </a:cxn>
                <a:cxn ang="0">
                  <a:pos x="111" y="86"/>
                </a:cxn>
                <a:cxn ang="0">
                  <a:pos x="81" y="94"/>
                </a:cxn>
                <a:cxn ang="0">
                  <a:pos x="144" y="61"/>
                </a:cxn>
                <a:cxn ang="0">
                  <a:pos x="116" y="37"/>
                </a:cxn>
                <a:cxn ang="0">
                  <a:pos x="143" y="37"/>
                </a:cxn>
                <a:cxn ang="0">
                  <a:pos x="170" y="3"/>
                </a:cxn>
                <a:cxn ang="0">
                  <a:pos x="120" y="7"/>
                </a:cxn>
                <a:cxn ang="0">
                  <a:pos x="146" y="11"/>
                </a:cxn>
                <a:cxn ang="0">
                  <a:pos x="110" y="25"/>
                </a:cxn>
                <a:cxn ang="0">
                  <a:pos x="87" y="20"/>
                </a:cxn>
                <a:cxn ang="0">
                  <a:pos x="116" y="37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5" y="38"/>
                </a:cxn>
                <a:cxn ang="0">
                  <a:pos x="79" y="34"/>
                </a:cxn>
                <a:cxn ang="0">
                  <a:pos x="60" y="9"/>
                </a:cxn>
                <a:cxn ang="0">
                  <a:pos x="89" y="1"/>
                </a:cxn>
                <a:cxn ang="0">
                  <a:pos x="33" y="20"/>
                </a:cxn>
                <a:cxn ang="0">
                  <a:pos x="39" y="34"/>
                </a:cxn>
                <a:cxn ang="0">
                  <a:pos x="54" y="58"/>
                </a:cxn>
                <a:cxn ang="0">
                  <a:pos x="28" y="58"/>
                </a:cxn>
                <a:cxn ang="0">
                  <a:pos x="7" y="78"/>
                </a:cxn>
                <a:cxn ang="0">
                  <a:pos x="48" y="93"/>
                </a:cxn>
                <a:cxn ang="0">
                  <a:pos x="25" y="84"/>
                </a:cxn>
                <a:cxn ang="0">
                  <a:pos x="61" y="70"/>
                </a:cxn>
                <a:cxn ang="0">
                  <a:pos x="84" y="75"/>
                </a:cxn>
                <a:cxn ang="0">
                  <a:pos x="54" y="58"/>
                </a:cxn>
              </a:cxnLst>
              <a:rect l="0" t="0" r="r" b="b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39" name="Freeform 39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/>
              <a:ahLst/>
              <a:cxnLst>
                <a:cxn ang="0">
                  <a:pos x="123" y="79"/>
                </a:cxn>
                <a:cxn ang="0">
                  <a:pos x="108" y="62"/>
                </a:cxn>
                <a:cxn ang="0">
                  <a:pos x="113" y="58"/>
                </a:cxn>
                <a:cxn ang="0">
                  <a:pos x="125" y="41"/>
                </a:cxn>
                <a:cxn ang="0">
                  <a:pos x="91" y="60"/>
                </a:cxn>
                <a:cxn ang="0">
                  <a:pos x="92" y="66"/>
                </a:cxn>
                <a:cxn ang="0">
                  <a:pos x="110" y="85"/>
                </a:cxn>
                <a:cxn ang="0">
                  <a:pos x="81" y="93"/>
                </a:cxn>
                <a:cxn ang="0">
                  <a:pos x="144" y="60"/>
                </a:cxn>
                <a:cxn ang="0">
                  <a:pos x="116" y="36"/>
                </a:cxn>
                <a:cxn ang="0">
                  <a:pos x="143" y="36"/>
                </a:cxn>
                <a:cxn ang="0">
                  <a:pos x="170" y="3"/>
                </a:cxn>
                <a:cxn ang="0">
                  <a:pos x="120" y="6"/>
                </a:cxn>
                <a:cxn ang="0">
                  <a:pos x="145" y="11"/>
                </a:cxn>
                <a:cxn ang="0">
                  <a:pos x="109" y="24"/>
                </a:cxn>
                <a:cxn ang="0">
                  <a:pos x="87" y="20"/>
                </a:cxn>
                <a:cxn ang="0">
                  <a:pos x="116" y="36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4" y="38"/>
                </a:cxn>
                <a:cxn ang="0">
                  <a:pos x="79" y="33"/>
                </a:cxn>
                <a:cxn ang="0">
                  <a:pos x="59" y="9"/>
                </a:cxn>
                <a:cxn ang="0">
                  <a:pos x="89" y="1"/>
                </a:cxn>
                <a:cxn ang="0">
                  <a:pos x="32" y="19"/>
                </a:cxn>
                <a:cxn ang="0">
                  <a:pos x="38" y="34"/>
                </a:cxn>
                <a:cxn ang="0">
                  <a:pos x="54" y="57"/>
                </a:cxn>
                <a:cxn ang="0">
                  <a:pos x="27" y="58"/>
                </a:cxn>
                <a:cxn ang="0">
                  <a:pos x="6" y="77"/>
                </a:cxn>
                <a:cxn ang="0">
                  <a:pos x="48" y="92"/>
                </a:cxn>
                <a:cxn ang="0">
                  <a:pos x="25" y="83"/>
                </a:cxn>
                <a:cxn ang="0">
                  <a:pos x="61" y="70"/>
                </a:cxn>
                <a:cxn ang="0">
                  <a:pos x="83" y="74"/>
                </a:cxn>
                <a:cxn ang="0">
                  <a:pos x="54" y="57"/>
                </a:cxn>
              </a:cxnLst>
              <a:rect l="0" t="0" r="r" b="b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4" name="Group 40"/>
          <p:cNvGrpSpPr>
            <a:grpSpLocks noChangeAspect="1"/>
          </p:cNvGrpSpPr>
          <p:nvPr/>
        </p:nvGrpSpPr>
        <p:grpSpPr bwMode="auto">
          <a:xfrm>
            <a:off x="3921125" y="5135562"/>
            <a:ext cx="365125" cy="322263"/>
            <a:chOff x="3810" y="540"/>
            <a:chExt cx="506" cy="480"/>
          </a:xfrm>
        </p:grpSpPr>
        <p:sp>
          <p:nvSpPr>
            <p:cNvPr id="128041" name="Freeform 41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6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2" name="Oval 42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3" name="Freeform 43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7" y="79"/>
                </a:cxn>
                <a:cxn ang="0">
                  <a:pos x="126" y="7"/>
                </a:cxn>
                <a:cxn ang="0">
                  <a:pos x="244" y="79"/>
                </a:cxn>
                <a:cxn ang="0">
                  <a:pos x="126" y="151"/>
                </a:cxn>
                <a:cxn ang="0">
                  <a:pos x="7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4" name="Freeform 44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2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5" name="Freeform 45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7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6" name="Oval 46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7" name="Freeform 47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8" y="79"/>
                </a:cxn>
                <a:cxn ang="0">
                  <a:pos x="126" y="7"/>
                </a:cxn>
                <a:cxn ang="0">
                  <a:pos x="243" y="79"/>
                </a:cxn>
                <a:cxn ang="0">
                  <a:pos x="126" y="151"/>
                </a:cxn>
                <a:cxn ang="0">
                  <a:pos x="8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8" name="Freeform 48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3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49" name="Freeform 49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/>
              <a:ahLst/>
              <a:cxnLst>
                <a:cxn ang="0">
                  <a:pos x="124" y="80"/>
                </a:cxn>
                <a:cxn ang="0">
                  <a:pos x="109" y="62"/>
                </a:cxn>
                <a:cxn ang="0">
                  <a:pos x="113" y="58"/>
                </a:cxn>
                <a:cxn ang="0">
                  <a:pos x="126" y="41"/>
                </a:cxn>
                <a:cxn ang="0">
                  <a:pos x="92" y="60"/>
                </a:cxn>
                <a:cxn ang="0">
                  <a:pos x="92" y="66"/>
                </a:cxn>
                <a:cxn ang="0">
                  <a:pos x="111" y="86"/>
                </a:cxn>
                <a:cxn ang="0">
                  <a:pos x="81" y="94"/>
                </a:cxn>
                <a:cxn ang="0">
                  <a:pos x="144" y="61"/>
                </a:cxn>
                <a:cxn ang="0">
                  <a:pos x="116" y="37"/>
                </a:cxn>
                <a:cxn ang="0">
                  <a:pos x="143" y="37"/>
                </a:cxn>
                <a:cxn ang="0">
                  <a:pos x="170" y="3"/>
                </a:cxn>
                <a:cxn ang="0">
                  <a:pos x="120" y="7"/>
                </a:cxn>
                <a:cxn ang="0">
                  <a:pos x="146" y="11"/>
                </a:cxn>
                <a:cxn ang="0">
                  <a:pos x="110" y="25"/>
                </a:cxn>
                <a:cxn ang="0">
                  <a:pos x="87" y="20"/>
                </a:cxn>
                <a:cxn ang="0">
                  <a:pos x="116" y="37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5" y="38"/>
                </a:cxn>
                <a:cxn ang="0">
                  <a:pos x="79" y="34"/>
                </a:cxn>
                <a:cxn ang="0">
                  <a:pos x="60" y="9"/>
                </a:cxn>
                <a:cxn ang="0">
                  <a:pos x="89" y="1"/>
                </a:cxn>
                <a:cxn ang="0">
                  <a:pos x="33" y="20"/>
                </a:cxn>
                <a:cxn ang="0">
                  <a:pos x="39" y="34"/>
                </a:cxn>
                <a:cxn ang="0">
                  <a:pos x="54" y="58"/>
                </a:cxn>
                <a:cxn ang="0">
                  <a:pos x="28" y="58"/>
                </a:cxn>
                <a:cxn ang="0">
                  <a:pos x="7" y="78"/>
                </a:cxn>
                <a:cxn ang="0">
                  <a:pos x="48" y="93"/>
                </a:cxn>
                <a:cxn ang="0">
                  <a:pos x="25" y="84"/>
                </a:cxn>
                <a:cxn ang="0">
                  <a:pos x="61" y="70"/>
                </a:cxn>
                <a:cxn ang="0">
                  <a:pos x="84" y="75"/>
                </a:cxn>
                <a:cxn ang="0">
                  <a:pos x="54" y="58"/>
                </a:cxn>
              </a:cxnLst>
              <a:rect l="0" t="0" r="r" b="b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0" name="Freeform 50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/>
              <a:ahLst/>
              <a:cxnLst>
                <a:cxn ang="0">
                  <a:pos x="123" y="79"/>
                </a:cxn>
                <a:cxn ang="0">
                  <a:pos x="108" y="62"/>
                </a:cxn>
                <a:cxn ang="0">
                  <a:pos x="113" y="58"/>
                </a:cxn>
                <a:cxn ang="0">
                  <a:pos x="125" y="41"/>
                </a:cxn>
                <a:cxn ang="0">
                  <a:pos x="91" y="60"/>
                </a:cxn>
                <a:cxn ang="0">
                  <a:pos x="92" y="66"/>
                </a:cxn>
                <a:cxn ang="0">
                  <a:pos x="110" y="85"/>
                </a:cxn>
                <a:cxn ang="0">
                  <a:pos x="81" y="93"/>
                </a:cxn>
                <a:cxn ang="0">
                  <a:pos x="144" y="60"/>
                </a:cxn>
                <a:cxn ang="0">
                  <a:pos x="116" y="36"/>
                </a:cxn>
                <a:cxn ang="0">
                  <a:pos x="143" y="36"/>
                </a:cxn>
                <a:cxn ang="0">
                  <a:pos x="170" y="3"/>
                </a:cxn>
                <a:cxn ang="0">
                  <a:pos x="120" y="6"/>
                </a:cxn>
                <a:cxn ang="0">
                  <a:pos x="145" y="11"/>
                </a:cxn>
                <a:cxn ang="0">
                  <a:pos x="109" y="24"/>
                </a:cxn>
                <a:cxn ang="0">
                  <a:pos x="87" y="20"/>
                </a:cxn>
                <a:cxn ang="0">
                  <a:pos x="116" y="36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4" y="38"/>
                </a:cxn>
                <a:cxn ang="0">
                  <a:pos x="79" y="33"/>
                </a:cxn>
                <a:cxn ang="0">
                  <a:pos x="59" y="9"/>
                </a:cxn>
                <a:cxn ang="0">
                  <a:pos x="89" y="1"/>
                </a:cxn>
                <a:cxn ang="0">
                  <a:pos x="32" y="19"/>
                </a:cxn>
                <a:cxn ang="0">
                  <a:pos x="38" y="34"/>
                </a:cxn>
                <a:cxn ang="0">
                  <a:pos x="54" y="57"/>
                </a:cxn>
                <a:cxn ang="0">
                  <a:pos x="27" y="58"/>
                </a:cxn>
                <a:cxn ang="0">
                  <a:pos x="6" y="77"/>
                </a:cxn>
                <a:cxn ang="0">
                  <a:pos x="48" y="92"/>
                </a:cxn>
                <a:cxn ang="0">
                  <a:pos x="25" y="83"/>
                </a:cxn>
                <a:cxn ang="0">
                  <a:pos x="61" y="70"/>
                </a:cxn>
                <a:cxn ang="0">
                  <a:pos x="83" y="74"/>
                </a:cxn>
                <a:cxn ang="0">
                  <a:pos x="54" y="57"/>
                </a:cxn>
              </a:cxnLst>
              <a:rect l="0" t="0" r="r" b="b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5" name="Group 51"/>
          <p:cNvGrpSpPr>
            <a:grpSpLocks noChangeAspect="1"/>
          </p:cNvGrpSpPr>
          <p:nvPr/>
        </p:nvGrpSpPr>
        <p:grpSpPr bwMode="auto">
          <a:xfrm>
            <a:off x="3997325" y="3182937"/>
            <a:ext cx="365125" cy="322263"/>
            <a:chOff x="3810" y="540"/>
            <a:chExt cx="506" cy="480"/>
          </a:xfrm>
        </p:grpSpPr>
        <p:sp>
          <p:nvSpPr>
            <p:cNvPr id="128052" name="Freeform 52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6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3" name="Oval 53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4" name="Freeform 54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7" y="79"/>
                </a:cxn>
                <a:cxn ang="0">
                  <a:pos x="126" y="7"/>
                </a:cxn>
                <a:cxn ang="0">
                  <a:pos x="244" y="79"/>
                </a:cxn>
                <a:cxn ang="0">
                  <a:pos x="126" y="151"/>
                </a:cxn>
                <a:cxn ang="0">
                  <a:pos x="7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5" name="Freeform 55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2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6" name="Freeform 56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7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7" name="Oval 57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8" name="Freeform 58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8" y="79"/>
                </a:cxn>
                <a:cxn ang="0">
                  <a:pos x="126" y="7"/>
                </a:cxn>
                <a:cxn ang="0">
                  <a:pos x="243" y="79"/>
                </a:cxn>
                <a:cxn ang="0">
                  <a:pos x="126" y="151"/>
                </a:cxn>
                <a:cxn ang="0">
                  <a:pos x="8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59" name="Freeform 59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3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0" name="Freeform 60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/>
              <a:ahLst/>
              <a:cxnLst>
                <a:cxn ang="0">
                  <a:pos x="124" y="80"/>
                </a:cxn>
                <a:cxn ang="0">
                  <a:pos x="109" y="62"/>
                </a:cxn>
                <a:cxn ang="0">
                  <a:pos x="113" y="58"/>
                </a:cxn>
                <a:cxn ang="0">
                  <a:pos x="126" y="41"/>
                </a:cxn>
                <a:cxn ang="0">
                  <a:pos x="92" y="60"/>
                </a:cxn>
                <a:cxn ang="0">
                  <a:pos x="92" y="66"/>
                </a:cxn>
                <a:cxn ang="0">
                  <a:pos x="111" y="86"/>
                </a:cxn>
                <a:cxn ang="0">
                  <a:pos x="81" y="94"/>
                </a:cxn>
                <a:cxn ang="0">
                  <a:pos x="144" y="61"/>
                </a:cxn>
                <a:cxn ang="0">
                  <a:pos x="116" y="37"/>
                </a:cxn>
                <a:cxn ang="0">
                  <a:pos x="143" y="37"/>
                </a:cxn>
                <a:cxn ang="0">
                  <a:pos x="170" y="3"/>
                </a:cxn>
                <a:cxn ang="0">
                  <a:pos x="120" y="7"/>
                </a:cxn>
                <a:cxn ang="0">
                  <a:pos x="146" y="11"/>
                </a:cxn>
                <a:cxn ang="0">
                  <a:pos x="110" y="25"/>
                </a:cxn>
                <a:cxn ang="0">
                  <a:pos x="87" y="20"/>
                </a:cxn>
                <a:cxn ang="0">
                  <a:pos x="116" y="37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5" y="38"/>
                </a:cxn>
                <a:cxn ang="0">
                  <a:pos x="79" y="34"/>
                </a:cxn>
                <a:cxn ang="0">
                  <a:pos x="60" y="9"/>
                </a:cxn>
                <a:cxn ang="0">
                  <a:pos x="89" y="1"/>
                </a:cxn>
                <a:cxn ang="0">
                  <a:pos x="33" y="20"/>
                </a:cxn>
                <a:cxn ang="0">
                  <a:pos x="39" y="34"/>
                </a:cxn>
                <a:cxn ang="0">
                  <a:pos x="54" y="58"/>
                </a:cxn>
                <a:cxn ang="0">
                  <a:pos x="28" y="58"/>
                </a:cxn>
                <a:cxn ang="0">
                  <a:pos x="7" y="78"/>
                </a:cxn>
                <a:cxn ang="0">
                  <a:pos x="48" y="93"/>
                </a:cxn>
                <a:cxn ang="0">
                  <a:pos x="25" y="84"/>
                </a:cxn>
                <a:cxn ang="0">
                  <a:pos x="61" y="70"/>
                </a:cxn>
                <a:cxn ang="0">
                  <a:pos x="84" y="75"/>
                </a:cxn>
                <a:cxn ang="0">
                  <a:pos x="54" y="58"/>
                </a:cxn>
              </a:cxnLst>
              <a:rect l="0" t="0" r="r" b="b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1" name="Freeform 61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/>
              <a:ahLst/>
              <a:cxnLst>
                <a:cxn ang="0">
                  <a:pos x="123" y="79"/>
                </a:cxn>
                <a:cxn ang="0">
                  <a:pos x="108" y="62"/>
                </a:cxn>
                <a:cxn ang="0">
                  <a:pos x="113" y="58"/>
                </a:cxn>
                <a:cxn ang="0">
                  <a:pos x="125" y="41"/>
                </a:cxn>
                <a:cxn ang="0">
                  <a:pos x="91" y="60"/>
                </a:cxn>
                <a:cxn ang="0">
                  <a:pos x="92" y="66"/>
                </a:cxn>
                <a:cxn ang="0">
                  <a:pos x="110" y="85"/>
                </a:cxn>
                <a:cxn ang="0">
                  <a:pos x="81" y="93"/>
                </a:cxn>
                <a:cxn ang="0">
                  <a:pos x="144" y="60"/>
                </a:cxn>
                <a:cxn ang="0">
                  <a:pos x="116" y="36"/>
                </a:cxn>
                <a:cxn ang="0">
                  <a:pos x="143" y="36"/>
                </a:cxn>
                <a:cxn ang="0">
                  <a:pos x="170" y="3"/>
                </a:cxn>
                <a:cxn ang="0">
                  <a:pos x="120" y="6"/>
                </a:cxn>
                <a:cxn ang="0">
                  <a:pos x="145" y="11"/>
                </a:cxn>
                <a:cxn ang="0">
                  <a:pos x="109" y="24"/>
                </a:cxn>
                <a:cxn ang="0">
                  <a:pos x="87" y="20"/>
                </a:cxn>
                <a:cxn ang="0">
                  <a:pos x="116" y="36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4" y="38"/>
                </a:cxn>
                <a:cxn ang="0">
                  <a:pos x="79" y="33"/>
                </a:cxn>
                <a:cxn ang="0">
                  <a:pos x="59" y="9"/>
                </a:cxn>
                <a:cxn ang="0">
                  <a:pos x="89" y="1"/>
                </a:cxn>
                <a:cxn ang="0">
                  <a:pos x="32" y="19"/>
                </a:cxn>
                <a:cxn ang="0">
                  <a:pos x="38" y="34"/>
                </a:cxn>
                <a:cxn ang="0">
                  <a:pos x="54" y="57"/>
                </a:cxn>
                <a:cxn ang="0">
                  <a:pos x="27" y="58"/>
                </a:cxn>
                <a:cxn ang="0">
                  <a:pos x="6" y="77"/>
                </a:cxn>
                <a:cxn ang="0">
                  <a:pos x="48" y="92"/>
                </a:cxn>
                <a:cxn ang="0">
                  <a:pos x="25" y="83"/>
                </a:cxn>
                <a:cxn ang="0">
                  <a:pos x="61" y="70"/>
                </a:cxn>
                <a:cxn ang="0">
                  <a:pos x="83" y="74"/>
                </a:cxn>
                <a:cxn ang="0">
                  <a:pos x="54" y="57"/>
                </a:cxn>
              </a:cxnLst>
              <a:rect l="0" t="0" r="r" b="b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6" name="Group 62"/>
          <p:cNvGrpSpPr>
            <a:grpSpLocks noChangeAspect="1"/>
          </p:cNvGrpSpPr>
          <p:nvPr/>
        </p:nvGrpSpPr>
        <p:grpSpPr bwMode="auto">
          <a:xfrm>
            <a:off x="3981450" y="4024312"/>
            <a:ext cx="365125" cy="322263"/>
            <a:chOff x="3810" y="540"/>
            <a:chExt cx="506" cy="480"/>
          </a:xfrm>
        </p:grpSpPr>
        <p:sp>
          <p:nvSpPr>
            <p:cNvPr id="128063" name="Freeform 63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6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4" name="Oval 64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5" name="Freeform 65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7" y="79"/>
                </a:cxn>
                <a:cxn ang="0">
                  <a:pos x="126" y="7"/>
                </a:cxn>
                <a:cxn ang="0">
                  <a:pos x="244" y="79"/>
                </a:cxn>
                <a:cxn ang="0">
                  <a:pos x="126" y="151"/>
                </a:cxn>
                <a:cxn ang="0">
                  <a:pos x="7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6" name="Freeform 66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2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7" name="Freeform 67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127" y="117"/>
                </a:cxn>
                <a:cxn ang="0">
                  <a:pos x="253" y="38"/>
                </a:cxn>
                <a:cxn ang="0">
                  <a:pos x="253" y="38"/>
                </a:cxn>
                <a:cxn ang="0">
                  <a:pos x="253" y="0"/>
                </a:cxn>
                <a:cxn ang="0">
                  <a:pos x="0" y="0"/>
                </a:cxn>
              </a:cxnLst>
              <a:rect l="0" t="0" r="r" b="b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8" name="Oval 68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69" name="Freeform 69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126" y="159"/>
                </a:cxn>
                <a:cxn ang="0">
                  <a:pos x="251" y="79"/>
                </a:cxn>
                <a:cxn ang="0">
                  <a:pos x="126" y="0"/>
                </a:cxn>
                <a:cxn ang="0">
                  <a:pos x="0" y="79"/>
                </a:cxn>
                <a:cxn ang="0">
                  <a:pos x="8" y="79"/>
                </a:cxn>
                <a:cxn ang="0">
                  <a:pos x="126" y="7"/>
                </a:cxn>
                <a:cxn ang="0">
                  <a:pos x="243" y="79"/>
                </a:cxn>
                <a:cxn ang="0">
                  <a:pos x="126" y="151"/>
                </a:cxn>
                <a:cxn ang="0">
                  <a:pos x="8" y="79"/>
                </a:cxn>
              </a:cxnLst>
              <a:rect l="0" t="0" r="r" b="b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0" name="Freeform 70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119" y="3"/>
                </a:cxn>
                <a:cxn ang="0">
                  <a:pos x="230" y="51"/>
                </a:cxn>
                <a:cxn ang="0">
                  <a:pos x="118" y="0"/>
                </a:cxn>
                <a:cxn ang="0">
                  <a:pos x="0" y="73"/>
                </a:cxn>
                <a:cxn ang="0">
                  <a:pos x="8" y="99"/>
                </a:cxn>
                <a:cxn ang="0">
                  <a:pos x="2" y="75"/>
                </a:cxn>
              </a:cxnLst>
              <a:rect l="0" t="0" r="r" b="b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1" name="Freeform 71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/>
              <a:ahLst/>
              <a:cxnLst>
                <a:cxn ang="0">
                  <a:pos x="124" y="80"/>
                </a:cxn>
                <a:cxn ang="0">
                  <a:pos x="109" y="62"/>
                </a:cxn>
                <a:cxn ang="0">
                  <a:pos x="113" y="58"/>
                </a:cxn>
                <a:cxn ang="0">
                  <a:pos x="126" y="41"/>
                </a:cxn>
                <a:cxn ang="0">
                  <a:pos x="92" y="60"/>
                </a:cxn>
                <a:cxn ang="0">
                  <a:pos x="92" y="66"/>
                </a:cxn>
                <a:cxn ang="0">
                  <a:pos x="111" y="86"/>
                </a:cxn>
                <a:cxn ang="0">
                  <a:pos x="81" y="94"/>
                </a:cxn>
                <a:cxn ang="0">
                  <a:pos x="144" y="61"/>
                </a:cxn>
                <a:cxn ang="0">
                  <a:pos x="116" y="37"/>
                </a:cxn>
                <a:cxn ang="0">
                  <a:pos x="143" y="37"/>
                </a:cxn>
                <a:cxn ang="0">
                  <a:pos x="170" y="3"/>
                </a:cxn>
                <a:cxn ang="0">
                  <a:pos x="120" y="7"/>
                </a:cxn>
                <a:cxn ang="0">
                  <a:pos x="146" y="11"/>
                </a:cxn>
                <a:cxn ang="0">
                  <a:pos x="110" y="25"/>
                </a:cxn>
                <a:cxn ang="0">
                  <a:pos x="87" y="20"/>
                </a:cxn>
                <a:cxn ang="0">
                  <a:pos x="116" y="37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5" y="38"/>
                </a:cxn>
                <a:cxn ang="0">
                  <a:pos x="79" y="34"/>
                </a:cxn>
                <a:cxn ang="0">
                  <a:pos x="60" y="9"/>
                </a:cxn>
                <a:cxn ang="0">
                  <a:pos x="89" y="1"/>
                </a:cxn>
                <a:cxn ang="0">
                  <a:pos x="33" y="20"/>
                </a:cxn>
                <a:cxn ang="0">
                  <a:pos x="39" y="34"/>
                </a:cxn>
                <a:cxn ang="0">
                  <a:pos x="54" y="58"/>
                </a:cxn>
                <a:cxn ang="0">
                  <a:pos x="28" y="58"/>
                </a:cxn>
                <a:cxn ang="0">
                  <a:pos x="7" y="78"/>
                </a:cxn>
                <a:cxn ang="0">
                  <a:pos x="48" y="93"/>
                </a:cxn>
                <a:cxn ang="0">
                  <a:pos x="25" y="84"/>
                </a:cxn>
                <a:cxn ang="0">
                  <a:pos x="61" y="70"/>
                </a:cxn>
                <a:cxn ang="0">
                  <a:pos x="84" y="75"/>
                </a:cxn>
                <a:cxn ang="0">
                  <a:pos x="54" y="58"/>
                </a:cxn>
              </a:cxnLst>
              <a:rect l="0" t="0" r="r" b="b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2" name="Freeform 72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/>
              <a:ahLst/>
              <a:cxnLst>
                <a:cxn ang="0">
                  <a:pos x="123" y="79"/>
                </a:cxn>
                <a:cxn ang="0">
                  <a:pos x="108" y="62"/>
                </a:cxn>
                <a:cxn ang="0">
                  <a:pos x="113" y="58"/>
                </a:cxn>
                <a:cxn ang="0">
                  <a:pos x="125" y="41"/>
                </a:cxn>
                <a:cxn ang="0">
                  <a:pos x="91" y="60"/>
                </a:cxn>
                <a:cxn ang="0">
                  <a:pos x="92" y="66"/>
                </a:cxn>
                <a:cxn ang="0">
                  <a:pos x="110" y="85"/>
                </a:cxn>
                <a:cxn ang="0">
                  <a:pos x="81" y="93"/>
                </a:cxn>
                <a:cxn ang="0">
                  <a:pos x="144" y="60"/>
                </a:cxn>
                <a:cxn ang="0">
                  <a:pos x="116" y="36"/>
                </a:cxn>
                <a:cxn ang="0">
                  <a:pos x="143" y="36"/>
                </a:cxn>
                <a:cxn ang="0">
                  <a:pos x="170" y="3"/>
                </a:cxn>
                <a:cxn ang="0">
                  <a:pos x="120" y="6"/>
                </a:cxn>
                <a:cxn ang="0">
                  <a:pos x="145" y="11"/>
                </a:cxn>
                <a:cxn ang="0">
                  <a:pos x="109" y="24"/>
                </a:cxn>
                <a:cxn ang="0">
                  <a:pos x="87" y="20"/>
                </a:cxn>
                <a:cxn ang="0">
                  <a:pos x="116" y="36"/>
                </a:cxn>
                <a:cxn ang="0">
                  <a:pos x="61" y="30"/>
                </a:cxn>
                <a:cxn ang="0">
                  <a:pos x="62" y="33"/>
                </a:cxn>
                <a:cxn ang="0">
                  <a:pos x="38" y="46"/>
                </a:cxn>
                <a:cxn ang="0">
                  <a:pos x="74" y="38"/>
                </a:cxn>
                <a:cxn ang="0">
                  <a:pos x="79" y="33"/>
                </a:cxn>
                <a:cxn ang="0">
                  <a:pos x="59" y="9"/>
                </a:cxn>
                <a:cxn ang="0">
                  <a:pos x="89" y="1"/>
                </a:cxn>
                <a:cxn ang="0">
                  <a:pos x="32" y="19"/>
                </a:cxn>
                <a:cxn ang="0">
                  <a:pos x="38" y="34"/>
                </a:cxn>
                <a:cxn ang="0">
                  <a:pos x="54" y="57"/>
                </a:cxn>
                <a:cxn ang="0">
                  <a:pos x="27" y="58"/>
                </a:cxn>
                <a:cxn ang="0">
                  <a:pos x="6" y="77"/>
                </a:cxn>
                <a:cxn ang="0">
                  <a:pos x="48" y="92"/>
                </a:cxn>
                <a:cxn ang="0">
                  <a:pos x="25" y="83"/>
                </a:cxn>
                <a:cxn ang="0">
                  <a:pos x="61" y="70"/>
                </a:cxn>
                <a:cxn ang="0">
                  <a:pos x="83" y="74"/>
                </a:cxn>
                <a:cxn ang="0">
                  <a:pos x="54" y="57"/>
                </a:cxn>
              </a:cxnLst>
              <a:rect l="0" t="0" r="r" b="b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866775" y="2916237"/>
            <a:ext cx="2778125" cy="2438400"/>
            <a:chOff x="1884" y="519"/>
            <a:chExt cx="1750" cy="1536"/>
          </a:xfrm>
        </p:grpSpPr>
        <p:sp>
          <p:nvSpPr>
            <p:cNvPr id="128074" name="Cloud"/>
            <p:cNvSpPr>
              <a:spLocks noChangeAspect="1" noEditPoints="1" noChangeArrowheads="1"/>
            </p:cNvSpPr>
            <p:nvPr/>
          </p:nvSpPr>
          <p:spPr bwMode="auto">
            <a:xfrm rot="567222" flipV="1">
              <a:off x="1884" y="519"/>
              <a:ext cx="1750" cy="1536"/>
            </a:xfrm>
            <a:custGeom>
              <a:avLst/>
              <a:gdLst>
                <a:gd name="G0" fmla="+- 2220906 0 0"/>
                <a:gd name="G1" fmla="+- -10011210 0 0"/>
                <a:gd name="G2" fmla="+- 2220906 0 -10011210"/>
                <a:gd name="G3" fmla="+- 10800 0 0"/>
                <a:gd name="G4" fmla="+- 0 0 2220906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2564 0 0"/>
                <a:gd name="G9" fmla="+- 0 0 -10011210"/>
                <a:gd name="G10" fmla="+- 2564 0 2700"/>
                <a:gd name="G11" fmla="cos G10 2220906"/>
                <a:gd name="G12" fmla="sin G10 2220906"/>
                <a:gd name="G13" fmla="cos 13500 2220906"/>
                <a:gd name="G14" fmla="sin 13500 2220906"/>
                <a:gd name="G15" fmla="+- G11 10800 0"/>
                <a:gd name="G16" fmla="+- G12 10800 0"/>
                <a:gd name="G17" fmla="+- G13 10800 0"/>
                <a:gd name="G18" fmla="+- G14 10800 0"/>
                <a:gd name="G19" fmla="*/ 2564 1 2"/>
                <a:gd name="G20" fmla="+- G19 5400 0"/>
                <a:gd name="G21" fmla="cos G20 2220906"/>
                <a:gd name="G22" fmla="sin G20 2220906"/>
                <a:gd name="G23" fmla="+- G21 10800 0"/>
                <a:gd name="G24" fmla="+- G12 G23 G22"/>
                <a:gd name="G25" fmla="+- G22 G23 G11"/>
                <a:gd name="G26" fmla="cos 10800 2220906"/>
                <a:gd name="G27" fmla="sin 10800 2220906"/>
                <a:gd name="G28" fmla="cos 2564 2220906"/>
                <a:gd name="G29" fmla="sin 2564 2220906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011210"/>
                <a:gd name="G36" fmla="sin G34 -10011210"/>
                <a:gd name="G37" fmla="+/ -10011210 2220906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2564 G39"/>
                <a:gd name="G43" fmla="sin 256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67 w 21600"/>
                <a:gd name="T5" fmla="*/ 10800 h 21600"/>
                <a:gd name="T6" fmla="*/ 10800 w 21600"/>
                <a:gd name="T7" fmla="*/ 21577 h 21600"/>
                <a:gd name="T8" fmla="*/ 21582 w 21600"/>
                <a:gd name="T9" fmla="*/ 10800 h 21600"/>
                <a:gd name="T10" fmla="*/ 10800 w 21600"/>
                <a:gd name="T11" fmla="*/ 1235 h 21600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A5002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5" name="Line 75"/>
            <p:cNvSpPr>
              <a:spLocks noChangeShapeType="1"/>
            </p:cNvSpPr>
            <p:nvPr/>
          </p:nvSpPr>
          <p:spPr bwMode="auto">
            <a:xfrm flipH="1">
              <a:off x="3110" y="1287"/>
              <a:ext cx="282" cy="159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6" name="Line 76"/>
            <p:cNvSpPr>
              <a:spLocks noChangeShapeType="1"/>
            </p:cNvSpPr>
            <p:nvPr/>
          </p:nvSpPr>
          <p:spPr bwMode="auto">
            <a:xfrm flipV="1">
              <a:off x="2673" y="1118"/>
              <a:ext cx="246" cy="102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7" name="Line 77"/>
            <p:cNvSpPr>
              <a:spLocks noChangeShapeType="1"/>
            </p:cNvSpPr>
            <p:nvPr/>
          </p:nvSpPr>
          <p:spPr bwMode="auto">
            <a:xfrm flipV="1">
              <a:off x="2186" y="849"/>
              <a:ext cx="379" cy="16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8" name="Line 78"/>
            <p:cNvSpPr>
              <a:spLocks noChangeShapeType="1"/>
            </p:cNvSpPr>
            <p:nvPr/>
          </p:nvSpPr>
          <p:spPr bwMode="auto">
            <a:xfrm flipV="1">
              <a:off x="2733" y="796"/>
              <a:ext cx="383" cy="53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79" name="Line 79"/>
            <p:cNvSpPr>
              <a:spLocks noChangeShapeType="1"/>
            </p:cNvSpPr>
            <p:nvPr/>
          </p:nvSpPr>
          <p:spPr bwMode="auto">
            <a:xfrm>
              <a:off x="2715" y="1268"/>
              <a:ext cx="270" cy="177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80" name="Line 80"/>
            <p:cNvSpPr>
              <a:spLocks noChangeShapeType="1"/>
            </p:cNvSpPr>
            <p:nvPr/>
          </p:nvSpPr>
          <p:spPr bwMode="auto">
            <a:xfrm flipV="1">
              <a:off x="2259" y="1287"/>
              <a:ext cx="270" cy="17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81" name="Line 81"/>
            <p:cNvSpPr>
              <a:spLocks noChangeShapeType="1"/>
            </p:cNvSpPr>
            <p:nvPr/>
          </p:nvSpPr>
          <p:spPr bwMode="auto">
            <a:xfrm>
              <a:off x="2259" y="1467"/>
              <a:ext cx="251" cy="13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82" name="Text Box 82"/>
            <p:cNvSpPr txBox="1">
              <a:spLocks noChangeArrowheads="1"/>
            </p:cNvSpPr>
            <p:nvPr/>
          </p:nvSpPr>
          <p:spPr bwMode="auto">
            <a:xfrm>
              <a:off x="2023" y="1385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T4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3" name="Text Box 83"/>
            <p:cNvSpPr txBox="1">
              <a:spLocks noChangeArrowheads="1"/>
            </p:cNvSpPr>
            <p:nvPr/>
          </p:nvSpPr>
          <p:spPr bwMode="auto">
            <a:xfrm>
              <a:off x="2472" y="635"/>
              <a:ext cx="253" cy="18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T2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4" name="Text Box 84"/>
            <p:cNvSpPr txBox="1">
              <a:spLocks noChangeArrowheads="1"/>
            </p:cNvSpPr>
            <p:nvPr/>
          </p:nvSpPr>
          <p:spPr bwMode="auto">
            <a:xfrm>
              <a:off x="2474" y="1022"/>
              <a:ext cx="299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T5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5" name="Text Box 85"/>
            <p:cNvSpPr txBox="1">
              <a:spLocks noChangeArrowheads="1"/>
            </p:cNvSpPr>
            <p:nvPr/>
          </p:nvSpPr>
          <p:spPr bwMode="auto">
            <a:xfrm>
              <a:off x="2443" y="1426"/>
              <a:ext cx="300" cy="1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T8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6" name="Text Box 86"/>
            <p:cNvSpPr txBox="1">
              <a:spLocks noChangeArrowheads="1"/>
            </p:cNvSpPr>
            <p:nvPr/>
          </p:nvSpPr>
          <p:spPr bwMode="auto">
            <a:xfrm>
              <a:off x="3057" y="561"/>
              <a:ext cx="299" cy="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T3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7" name="Text Box 87"/>
            <p:cNvSpPr txBox="1">
              <a:spLocks noChangeArrowheads="1"/>
            </p:cNvSpPr>
            <p:nvPr/>
          </p:nvSpPr>
          <p:spPr bwMode="auto">
            <a:xfrm>
              <a:off x="2914" y="1247"/>
              <a:ext cx="300" cy="1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T9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8" name="Text Box 88"/>
            <p:cNvSpPr txBox="1">
              <a:spLocks noChangeArrowheads="1"/>
            </p:cNvSpPr>
            <p:nvPr/>
          </p:nvSpPr>
          <p:spPr bwMode="auto">
            <a:xfrm>
              <a:off x="3166" y="1660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T10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89" name="Text Box 89"/>
            <p:cNvSpPr txBox="1">
              <a:spLocks noChangeArrowheads="1"/>
            </p:cNvSpPr>
            <p:nvPr/>
          </p:nvSpPr>
          <p:spPr bwMode="auto">
            <a:xfrm>
              <a:off x="1966" y="801"/>
              <a:ext cx="300" cy="16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T1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90" name="Text Box 90"/>
            <p:cNvSpPr txBox="1">
              <a:spLocks noChangeArrowheads="1"/>
            </p:cNvSpPr>
            <p:nvPr/>
          </p:nvSpPr>
          <p:spPr bwMode="auto">
            <a:xfrm>
              <a:off x="3195" y="1038"/>
              <a:ext cx="300" cy="2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T7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91" name="Line 91"/>
            <p:cNvSpPr>
              <a:spLocks noChangeShapeType="1"/>
            </p:cNvSpPr>
            <p:nvPr/>
          </p:nvSpPr>
          <p:spPr bwMode="auto">
            <a:xfrm>
              <a:off x="3080" y="1479"/>
              <a:ext cx="264" cy="241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2" name="Line 92"/>
            <p:cNvSpPr>
              <a:spLocks noChangeShapeType="1"/>
            </p:cNvSpPr>
            <p:nvPr/>
          </p:nvSpPr>
          <p:spPr bwMode="auto">
            <a:xfrm>
              <a:off x="2708" y="1670"/>
              <a:ext cx="613" cy="77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3" name="Line 93"/>
            <p:cNvSpPr>
              <a:spLocks noChangeShapeType="1"/>
            </p:cNvSpPr>
            <p:nvPr/>
          </p:nvSpPr>
          <p:spPr bwMode="auto">
            <a:xfrm>
              <a:off x="2186" y="1081"/>
              <a:ext cx="370" cy="139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4" name="Text Box 94"/>
            <p:cNvSpPr txBox="1">
              <a:spLocks noChangeArrowheads="1"/>
            </p:cNvSpPr>
            <p:nvPr/>
          </p:nvSpPr>
          <p:spPr bwMode="auto">
            <a:xfrm>
              <a:off x="2829" y="895"/>
              <a:ext cx="299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T6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95" name="Line 95"/>
            <p:cNvSpPr>
              <a:spLocks noChangeShapeType="1"/>
            </p:cNvSpPr>
            <p:nvPr/>
          </p:nvSpPr>
          <p:spPr bwMode="auto">
            <a:xfrm flipV="1">
              <a:off x="2997" y="829"/>
              <a:ext cx="149" cy="229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6" name="Line 96"/>
            <p:cNvSpPr>
              <a:spLocks noChangeShapeType="1"/>
            </p:cNvSpPr>
            <p:nvPr/>
          </p:nvSpPr>
          <p:spPr bwMode="auto">
            <a:xfrm>
              <a:off x="3086" y="1118"/>
              <a:ext cx="306" cy="82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7" name="Line 97"/>
            <p:cNvSpPr>
              <a:spLocks noChangeShapeType="1"/>
            </p:cNvSpPr>
            <p:nvPr/>
          </p:nvSpPr>
          <p:spPr bwMode="auto">
            <a:xfrm flipH="1" flipV="1">
              <a:off x="2131" y="1079"/>
              <a:ext cx="71" cy="349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8" name="Line 98"/>
            <p:cNvSpPr>
              <a:spLocks noChangeShapeType="1"/>
            </p:cNvSpPr>
            <p:nvPr/>
          </p:nvSpPr>
          <p:spPr bwMode="auto">
            <a:xfrm flipH="1" flipV="1">
              <a:off x="3186" y="810"/>
              <a:ext cx="192" cy="414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099" name="Line 99"/>
            <p:cNvSpPr>
              <a:spLocks noChangeShapeType="1"/>
            </p:cNvSpPr>
            <p:nvPr/>
          </p:nvSpPr>
          <p:spPr bwMode="auto">
            <a:xfrm flipH="1">
              <a:off x="3402" y="1296"/>
              <a:ext cx="30" cy="43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100" name="Text Box 100"/>
            <p:cNvSpPr txBox="1">
              <a:spLocks noChangeArrowheads="1"/>
            </p:cNvSpPr>
            <p:nvPr/>
          </p:nvSpPr>
          <p:spPr bwMode="auto">
            <a:xfrm>
              <a:off x="2375" y="1761"/>
              <a:ext cx="378" cy="1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160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TTZ</a:t>
              </a:r>
            </a:p>
          </p:txBody>
        </p:sp>
        <p:grpSp>
          <p:nvGrpSpPr>
            <p:cNvPr id="8" name="Group 101"/>
            <p:cNvGrpSpPr>
              <a:grpSpLocks noChangeAspect="1"/>
            </p:cNvGrpSpPr>
            <p:nvPr/>
          </p:nvGrpSpPr>
          <p:grpSpPr bwMode="auto">
            <a:xfrm>
              <a:off x="2872" y="1017"/>
              <a:ext cx="230" cy="203"/>
              <a:chOff x="3810" y="540"/>
              <a:chExt cx="506" cy="480"/>
            </a:xfrm>
          </p:grpSpPr>
          <p:sp>
            <p:nvSpPr>
              <p:cNvPr id="128102" name="Freeform 102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3" name="Oval 103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4" name="Freeform 104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5" name="Freeform 105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6" name="Freeform 106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7" name="Oval 107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8" name="Freeform 108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09" name="Freeform 109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0" name="Freeform 110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1" name="Freeform 111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" name="Group 112"/>
            <p:cNvGrpSpPr>
              <a:grpSpLocks noChangeAspect="1"/>
            </p:cNvGrpSpPr>
            <p:nvPr/>
          </p:nvGrpSpPr>
          <p:grpSpPr bwMode="auto">
            <a:xfrm>
              <a:off x="3062" y="727"/>
              <a:ext cx="230" cy="203"/>
              <a:chOff x="3810" y="540"/>
              <a:chExt cx="506" cy="480"/>
            </a:xfrm>
          </p:grpSpPr>
          <p:sp>
            <p:nvSpPr>
              <p:cNvPr id="128113" name="Freeform 113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4" name="Oval 114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5" name="Freeform 115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6" name="Freeform 116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7" name="Freeform 117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8" name="Oval 118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19" name="Freeform 119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0" name="Freeform 120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1" name="Freeform 121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2" name="Freeform 122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" name="Group 123"/>
            <p:cNvGrpSpPr>
              <a:grpSpLocks noChangeAspect="1"/>
            </p:cNvGrpSpPr>
            <p:nvPr/>
          </p:nvGrpSpPr>
          <p:grpSpPr bwMode="auto">
            <a:xfrm>
              <a:off x="2102" y="1357"/>
              <a:ext cx="230" cy="203"/>
              <a:chOff x="3810" y="540"/>
              <a:chExt cx="506" cy="480"/>
            </a:xfrm>
          </p:grpSpPr>
          <p:sp>
            <p:nvSpPr>
              <p:cNvPr id="128124" name="Freeform 124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5" name="Oval 125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6" name="Freeform 126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7" name="Freeform 127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8" name="Freeform 128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29" name="Oval 129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0" name="Freeform 130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1" name="Freeform 131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2" name="Freeform 132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3" name="Freeform 133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1" name="Group 134"/>
            <p:cNvGrpSpPr>
              <a:grpSpLocks noChangeAspect="1"/>
            </p:cNvGrpSpPr>
            <p:nvPr/>
          </p:nvGrpSpPr>
          <p:grpSpPr bwMode="auto">
            <a:xfrm>
              <a:off x="2016" y="947"/>
              <a:ext cx="230" cy="203"/>
              <a:chOff x="3810" y="540"/>
              <a:chExt cx="506" cy="480"/>
            </a:xfrm>
          </p:grpSpPr>
          <p:sp>
            <p:nvSpPr>
              <p:cNvPr id="128135" name="Freeform 135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6" name="Oval 136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7" name="Freeform 137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8" name="Freeform 138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39" name="Freeform 139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0" name="Oval 140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1" name="Freeform 141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2" name="Freeform 142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3" name="Freeform 143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4" name="Freeform 144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" name="Group 145"/>
            <p:cNvGrpSpPr>
              <a:grpSpLocks noChangeAspect="1"/>
            </p:cNvGrpSpPr>
            <p:nvPr/>
          </p:nvGrpSpPr>
          <p:grpSpPr bwMode="auto">
            <a:xfrm>
              <a:off x="2520" y="767"/>
              <a:ext cx="230" cy="203"/>
              <a:chOff x="3810" y="540"/>
              <a:chExt cx="506" cy="480"/>
            </a:xfrm>
          </p:grpSpPr>
          <p:sp>
            <p:nvSpPr>
              <p:cNvPr id="128146" name="Freeform 146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7" name="Oval 147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8" name="Freeform 148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49" name="Freeform 149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0" name="Freeform 150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1" name="Oval 151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2" name="Freeform 152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3" name="Freeform 153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4" name="Freeform 154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5" name="Freeform 155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3" name="Group 156"/>
            <p:cNvGrpSpPr>
              <a:grpSpLocks noChangeAspect="1"/>
            </p:cNvGrpSpPr>
            <p:nvPr/>
          </p:nvGrpSpPr>
          <p:grpSpPr bwMode="auto">
            <a:xfrm>
              <a:off x="2518" y="1155"/>
              <a:ext cx="230" cy="203"/>
              <a:chOff x="3810" y="540"/>
              <a:chExt cx="506" cy="480"/>
            </a:xfrm>
          </p:grpSpPr>
          <p:sp>
            <p:nvSpPr>
              <p:cNvPr id="128157" name="Freeform 157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8" name="Oval 158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59" name="Freeform 159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0" name="Freeform 160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1" name="Freeform 161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2" name="Oval 162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3" name="Freeform 163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4" name="Freeform 164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5" name="Freeform 165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6" name="Freeform 166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4" name="Group 167"/>
            <p:cNvGrpSpPr>
              <a:grpSpLocks noChangeAspect="1"/>
            </p:cNvGrpSpPr>
            <p:nvPr/>
          </p:nvGrpSpPr>
          <p:grpSpPr bwMode="auto">
            <a:xfrm>
              <a:off x="3254" y="1153"/>
              <a:ext cx="230" cy="203"/>
              <a:chOff x="3810" y="540"/>
              <a:chExt cx="506" cy="480"/>
            </a:xfrm>
          </p:grpSpPr>
          <p:sp>
            <p:nvSpPr>
              <p:cNvPr id="128168" name="Freeform 168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69" name="Oval 169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0" name="Freeform 170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1" name="Freeform 171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2" name="Freeform 172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3" name="Oval 173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4" name="Freeform 174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5" name="Freeform 175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6" name="Freeform 176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77" name="Freeform 177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5" name="Group 178"/>
            <p:cNvGrpSpPr>
              <a:grpSpLocks noChangeAspect="1"/>
            </p:cNvGrpSpPr>
            <p:nvPr/>
          </p:nvGrpSpPr>
          <p:grpSpPr bwMode="auto">
            <a:xfrm>
              <a:off x="3276" y="1637"/>
              <a:ext cx="230" cy="203"/>
              <a:chOff x="3810" y="540"/>
              <a:chExt cx="506" cy="480"/>
            </a:xfrm>
          </p:grpSpPr>
          <p:sp>
            <p:nvSpPr>
              <p:cNvPr id="128179" name="Freeform 179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0" name="Oval 180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1" name="Freeform 181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2" name="Freeform 182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3" name="Freeform 183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4" name="Oval 184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5" name="Freeform 185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6" name="Freeform 186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7" name="Freeform 187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88" name="Freeform 188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6" name="Group 189"/>
            <p:cNvGrpSpPr>
              <a:grpSpLocks noChangeAspect="1"/>
            </p:cNvGrpSpPr>
            <p:nvPr/>
          </p:nvGrpSpPr>
          <p:grpSpPr bwMode="auto">
            <a:xfrm>
              <a:off x="2920" y="1383"/>
              <a:ext cx="230" cy="203"/>
              <a:chOff x="3810" y="540"/>
              <a:chExt cx="506" cy="480"/>
            </a:xfrm>
          </p:grpSpPr>
          <p:sp>
            <p:nvSpPr>
              <p:cNvPr id="128190" name="Freeform 190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1" name="Oval 191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2" name="Freeform 192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3" name="Freeform 193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4" name="Freeform 194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5" name="Oval 195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6" name="Freeform 196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7" name="Freeform 197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8" name="Freeform 198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199" name="Freeform 199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7" name="Group 200"/>
            <p:cNvGrpSpPr>
              <a:grpSpLocks noChangeAspect="1"/>
            </p:cNvGrpSpPr>
            <p:nvPr/>
          </p:nvGrpSpPr>
          <p:grpSpPr bwMode="auto">
            <a:xfrm>
              <a:off x="2492" y="1561"/>
              <a:ext cx="230" cy="203"/>
              <a:chOff x="3810" y="540"/>
              <a:chExt cx="506" cy="480"/>
            </a:xfrm>
          </p:grpSpPr>
          <p:sp>
            <p:nvSpPr>
              <p:cNvPr id="128201" name="Freeform 201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2" name="Oval 202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3" name="Freeform 203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4" name="Freeform 204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5" name="Freeform 205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6" name="Oval 206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7" name="Freeform 207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8" name="Freeform 208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09" name="Freeform 209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10" name="Freeform 210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</p:grpSp>
      <p:grpSp>
        <p:nvGrpSpPr>
          <p:cNvPr id="18" name="Group 211"/>
          <p:cNvGrpSpPr>
            <a:grpSpLocks/>
          </p:cNvGrpSpPr>
          <p:nvPr/>
        </p:nvGrpSpPr>
        <p:grpSpPr bwMode="auto">
          <a:xfrm>
            <a:off x="923925" y="2930525"/>
            <a:ext cx="2778125" cy="2438400"/>
            <a:chOff x="1884" y="519"/>
            <a:chExt cx="1750" cy="1536"/>
          </a:xfrm>
        </p:grpSpPr>
        <p:sp>
          <p:nvSpPr>
            <p:cNvPr id="128212" name="Cloud"/>
            <p:cNvSpPr>
              <a:spLocks noChangeAspect="1" noEditPoints="1" noChangeArrowheads="1"/>
            </p:cNvSpPr>
            <p:nvPr/>
          </p:nvSpPr>
          <p:spPr bwMode="auto">
            <a:xfrm rot="567222" flipV="1">
              <a:off x="1884" y="519"/>
              <a:ext cx="1750" cy="1536"/>
            </a:xfrm>
            <a:custGeom>
              <a:avLst/>
              <a:gdLst>
                <a:gd name="G0" fmla="+- 2220906 0 0"/>
                <a:gd name="G1" fmla="+- -10011210 0 0"/>
                <a:gd name="G2" fmla="+- 2220906 0 -10011210"/>
                <a:gd name="G3" fmla="+- 10800 0 0"/>
                <a:gd name="G4" fmla="+- 0 0 2220906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2564 0 0"/>
                <a:gd name="G9" fmla="+- 0 0 -10011210"/>
                <a:gd name="G10" fmla="+- 2564 0 2700"/>
                <a:gd name="G11" fmla="cos G10 2220906"/>
                <a:gd name="G12" fmla="sin G10 2220906"/>
                <a:gd name="G13" fmla="cos 13500 2220906"/>
                <a:gd name="G14" fmla="sin 13500 2220906"/>
                <a:gd name="G15" fmla="+- G11 10800 0"/>
                <a:gd name="G16" fmla="+- G12 10800 0"/>
                <a:gd name="G17" fmla="+- G13 10800 0"/>
                <a:gd name="G18" fmla="+- G14 10800 0"/>
                <a:gd name="G19" fmla="*/ 2564 1 2"/>
                <a:gd name="G20" fmla="+- G19 5400 0"/>
                <a:gd name="G21" fmla="cos G20 2220906"/>
                <a:gd name="G22" fmla="sin G20 2220906"/>
                <a:gd name="G23" fmla="+- G21 10800 0"/>
                <a:gd name="G24" fmla="+- G12 G23 G22"/>
                <a:gd name="G25" fmla="+- G22 G23 G11"/>
                <a:gd name="G26" fmla="cos 10800 2220906"/>
                <a:gd name="G27" fmla="sin 10800 2220906"/>
                <a:gd name="G28" fmla="cos 2564 2220906"/>
                <a:gd name="G29" fmla="sin 2564 2220906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011210"/>
                <a:gd name="G36" fmla="sin G34 -10011210"/>
                <a:gd name="G37" fmla="+/ -10011210 2220906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2564 G39"/>
                <a:gd name="G43" fmla="sin 256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67 w 21600"/>
                <a:gd name="T5" fmla="*/ 10800 h 21600"/>
                <a:gd name="T6" fmla="*/ 10800 w 21600"/>
                <a:gd name="T7" fmla="*/ 21577 h 21600"/>
                <a:gd name="T8" fmla="*/ 21582 w 21600"/>
                <a:gd name="T9" fmla="*/ 10800 h 21600"/>
                <a:gd name="T10" fmla="*/ 10800 w 21600"/>
                <a:gd name="T11" fmla="*/ 1235 h 21600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A5002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13" name="Line 213"/>
            <p:cNvSpPr>
              <a:spLocks noChangeShapeType="1"/>
            </p:cNvSpPr>
            <p:nvPr/>
          </p:nvSpPr>
          <p:spPr bwMode="auto">
            <a:xfrm flipV="1">
              <a:off x="2235" y="796"/>
              <a:ext cx="881" cy="2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14" name="Line 214"/>
            <p:cNvSpPr>
              <a:spLocks noChangeShapeType="1"/>
            </p:cNvSpPr>
            <p:nvPr/>
          </p:nvSpPr>
          <p:spPr bwMode="auto">
            <a:xfrm>
              <a:off x="2259" y="1467"/>
              <a:ext cx="1031" cy="2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15" name="Text Box 215"/>
            <p:cNvSpPr txBox="1">
              <a:spLocks noChangeArrowheads="1"/>
            </p:cNvSpPr>
            <p:nvPr/>
          </p:nvSpPr>
          <p:spPr bwMode="auto">
            <a:xfrm>
              <a:off x="2023" y="1385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T4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216" name="Text Box 216"/>
            <p:cNvSpPr txBox="1">
              <a:spLocks noChangeArrowheads="1"/>
            </p:cNvSpPr>
            <p:nvPr/>
          </p:nvSpPr>
          <p:spPr bwMode="auto">
            <a:xfrm>
              <a:off x="3057" y="561"/>
              <a:ext cx="299" cy="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T3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217" name="Text Box 217"/>
            <p:cNvSpPr txBox="1">
              <a:spLocks noChangeArrowheads="1"/>
            </p:cNvSpPr>
            <p:nvPr/>
          </p:nvSpPr>
          <p:spPr bwMode="auto">
            <a:xfrm>
              <a:off x="3166" y="1660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T10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218" name="Text Box 218"/>
            <p:cNvSpPr txBox="1">
              <a:spLocks noChangeArrowheads="1"/>
            </p:cNvSpPr>
            <p:nvPr/>
          </p:nvSpPr>
          <p:spPr bwMode="auto">
            <a:xfrm>
              <a:off x="1966" y="801"/>
              <a:ext cx="300" cy="16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55" tIns="39177" rIns="78355" bIns="39177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T1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219" name="Line 219"/>
            <p:cNvSpPr>
              <a:spLocks noChangeShapeType="1"/>
            </p:cNvSpPr>
            <p:nvPr/>
          </p:nvSpPr>
          <p:spPr bwMode="auto">
            <a:xfrm>
              <a:off x="3224" y="903"/>
              <a:ext cx="120" cy="8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20" name="Line 220"/>
            <p:cNvSpPr>
              <a:spLocks noChangeShapeType="1"/>
            </p:cNvSpPr>
            <p:nvPr/>
          </p:nvSpPr>
          <p:spPr bwMode="auto">
            <a:xfrm>
              <a:off x="2222" y="1070"/>
              <a:ext cx="1099" cy="5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21" name="Line 221"/>
            <p:cNvSpPr>
              <a:spLocks noChangeShapeType="1"/>
            </p:cNvSpPr>
            <p:nvPr/>
          </p:nvSpPr>
          <p:spPr bwMode="auto">
            <a:xfrm flipV="1">
              <a:off x="2313" y="829"/>
              <a:ext cx="833" cy="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22" name="Line 222"/>
            <p:cNvSpPr>
              <a:spLocks noChangeShapeType="1"/>
            </p:cNvSpPr>
            <p:nvPr/>
          </p:nvSpPr>
          <p:spPr bwMode="auto">
            <a:xfrm flipH="1" flipV="1">
              <a:off x="2131" y="1079"/>
              <a:ext cx="71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9" name="Group 223"/>
            <p:cNvGrpSpPr>
              <a:grpSpLocks noChangeAspect="1"/>
            </p:cNvGrpSpPr>
            <p:nvPr/>
          </p:nvGrpSpPr>
          <p:grpSpPr bwMode="auto">
            <a:xfrm>
              <a:off x="3062" y="727"/>
              <a:ext cx="230" cy="203"/>
              <a:chOff x="3810" y="540"/>
              <a:chExt cx="506" cy="480"/>
            </a:xfrm>
          </p:grpSpPr>
          <p:sp>
            <p:nvSpPr>
              <p:cNvPr id="128224" name="Freeform 224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25" name="Oval 225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26" name="Freeform 226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27" name="Freeform 227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28" name="Freeform 228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29" name="Oval 229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0" name="Freeform 230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1" name="Freeform 231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2" name="Freeform 232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3" name="Freeform 233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0" name="Group 234"/>
            <p:cNvGrpSpPr>
              <a:grpSpLocks noChangeAspect="1"/>
            </p:cNvGrpSpPr>
            <p:nvPr/>
          </p:nvGrpSpPr>
          <p:grpSpPr bwMode="auto">
            <a:xfrm>
              <a:off x="2102" y="1357"/>
              <a:ext cx="230" cy="203"/>
              <a:chOff x="3810" y="540"/>
              <a:chExt cx="506" cy="480"/>
            </a:xfrm>
          </p:grpSpPr>
          <p:sp>
            <p:nvSpPr>
              <p:cNvPr id="128235" name="Freeform 235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6" name="Oval 236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7" name="Freeform 237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8" name="Freeform 238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39" name="Freeform 239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0" name="Oval 240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1" name="Freeform 241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2" name="Freeform 242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3" name="Freeform 243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4" name="Freeform 244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1" name="Group 245"/>
            <p:cNvGrpSpPr>
              <a:grpSpLocks noChangeAspect="1"/>
            </p:cNvGrpSpPr>
            <p:nvPr/>
          </p:nvGrpSpPr>
          <p:grpSpPr bwMode="auto">
            <a:xfrm>
              <a:off x="2016" y="947"/>
              <a:ext cx="230" cy="203"/>
              <a:chOff x="3810" y="540"/>
              <a:chExt cx="506" cy="480"/>
            </a:xfrm>
          </p:grpSpPr>
          <p:sp>
            <p:nvSpPr>
              <p:cNvPr id="128246" name="Freeform 246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7" name="Oval 247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8" name="Freeform 248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49" name="Freeform 249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0" name="Freeform 250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1" name="Oval 251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2" name="Freeform 252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3" name="Freeform 253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4" name="Freeform 254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5" name="Freeform 255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2" name="Group 256"/>
            <p:cNvGrpSpPr>
              <a:grpSpLocks noChangeAspect="1"/>
            </p:cNvGrpSpPr>
            <p:nvPr/>
          </p:nvGrpSpPr>
          <p:grpSpPr bwMode="auto">
            <a:xfrm>
              <a:off x="3276" y="1637"/>
              <a:ext cx="230" cy="203"/>
              <a:chOff x="3810" y="540"/>
              <a:chExt cx="506" cy="480"/>
            </a:xfrm>
          </p:grpSpPr>
          <p:sp>
            <p:nvSpPr>
              <p:cNvPr id="128257" name="Freeform 257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6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8" name="Oval 258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59" name="Freeform 259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7" y="79"/>
                  </a:cxn>
                  <a:cxn ang="0">
                    <a:pos x="126" y="7"/>
                  </a:cxn>
                  <a:cxn ang="0">
                    <a:pos x="244" y="79"/>
                  </a:cxn>
                  <a:cxn ang="0">
                    <a:pos x="126" y="151"/>
                  </a:cxn>
                  <a:cxn ang="0">
                    <a:pos x="7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0" name="Freeform 260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2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1" name="Freeform 261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27" y="117"/>
                  </a:cxn>
                  <a:cxn ang="0">
                    <a:pos x="253" y="38"/>
                  </a:cxn>
                  <a:cxn ang="0">
                    <a:pos x="253" y="38"/>
                  </a:cxn>
                  <a:cxn ang="0">
                    <a:pos x="253" y="0"/>
                  </a:cxn>
                  <a:cxn ang="0">
                    <a:pos x="0" y="0"/>
                  </a:cxn>
                </a:cxnLst>
                <a:rect l="0" t="0" r="r" b="b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2" name="Oval 262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3" name="Freeform 263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126" y="159"/>
                  </a:cxn>
                  <a:cxn ang="0">
                    <a:pos x="251" y="79"/>
                  </a:cxn>
                  <a:cxn ang="0">
                    <a:pos x="126" y="0"/>
                  </a:cxn>
                  <a:cxn ang="0">
                    <a:pos x="0" y="79"/>
                  </a:cxn>
                  <a:cxn ang="0">
                    <a:pos x="8" y="79"/>
                  </a:cxn>
                  <a:cxn ang="0">
                    <a:pos x="126" y="7"/>
                  </a:cxn>
                  <a:cxn ang="0">
                    <a:pos x="243" y="79"/>
                  </a:cxn>
                  <a:cxn ang="0">
                    <a:pos x="126" y="151"/>
                  </a:cxn>
                  <a:cxn ang="0">
                    <a:pos x="8" y="79"/>
                  </a:cxn>
                </a:cxnLst>
                <a:rect l="0" t="0" r="r" b="b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4" name="Freeform 264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/>
                <a:ahLst/>
                <a:cxnLst>
                  <a:cxn ang="0">
                    <a:pos x="2" y="75"/>
                  </a:cxn>
                  <a:cxn ang="0">
                    <a:pos x="119" y="3"/>
                  </a:cxn>
                  <a:cxn ang="0">
                    <a:pos x="230" y="51"/>
                  </a:cxn>
                  <a:cxn ang="0">
                    <a:pos x="118" y="0"/>
                  </a:cxn>
                  <a:cxn ang="0">
                    <a:pos x="0" y="73"/>
                  </a:cxn>
                  <a:cxn ang="0">
                    <a:pos x="8" y="99"/>
                  </a:cxn>
                  <a:cxn ang="0">
                    <a:pos x="2" y="75"/>
                  </a:cxn>
                </a:cxnLst>
                <a:rect l="0" t="0" r="r" b="b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5" name="Freeform 265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/>
                <a:ahLst/>
                <a:cxnLst>
                  <a:cxn ang="0">
                    <a:pos x="124" y="80"/>
                  </a:cxn>
                  <a:cxn ang="0">
                    <a:pos x="109" y="62"/>
                  </a:cxn>
                  <a:cxn ang="0">
                    <a:pos x="113" y="58"/>
                  </a:cxn>
                  <a:cxn ang="0">
                    <a:pos x="126" y="41"/>
                  </a:cxn>
                  <a:cxn ang="0">
                    <a:pos x="92" y="60"/>
                  </a:cxn>
                  <a:cxn ang="0">
                    <a:pos x="92" y="66"/>
                  </a:cxn>
                  <a:cxn ang="0">
                    <a:pos x="111" y="86"/>
                  </a:cxn>
                  <a:cxn ang="0">
                    <a:pos x="81" y="94"/>
                  </a:cxn>
                  <a:cxn ang="0">
                    <a:pos x="144" y="61"/>
                  </a:cxn>
                  <a:cxn ang="0">
                    <a:pos x="116" y="37"/>
                  </a:cxn>
                  <a:cxn ang="0">
                    <a:pos x="143" y="37"/>
                  </a:cxn>
                  <a:cxn ang="0">
                    <a:pos x="170" y="3"/>
                  </a:cxn>
                  <a:cxn ang="0">
                    <a:pos x="120" y="7"/>
                  </a:cxn>
                  <a:cxn ang="0">
                    <a:pos x="146" y="11"/>
                  </a:cxn>
                  <a:cxn ang="0">
                    <a:pos x="110" y="25"/>
                  </a:cxn>
                  <a:cxn ang="0">
                    <a:pos x="87" y="20"/>
                  </a:cxn>
                  <a:cxn ang="0">
                    <a:pos x="116" y="37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5" y="38"/>
                  </a:cxn>
                  <a:cxn ang="0">
                    <a:pos x="79" y="34"/>
                  </a:cxn>
                  <a:cxn ang="0">
                    <a:pos x="60" y="9"/>
                  </a:cxn>
                  <a:cxn ang="0">
                    <a:pos x="89" y="1"/>
                  </a:cxn>
                  <a:cxn ang="0">
                    <a:pos x="33" y="20"/>
                  </a:cxn>
                  <a:cxn ang="0">
                    <a:pos x="39" y="34"/>
                  </a:cxn>
                  <a:cxn ang="0">
                    <a:pos x="54" y="58"/>
                  </a:cxn>
                  <a:cxn ang="0">
                    <a:pos x="28" y="58"/>
                  </a:cxn>
                  <a:cxn ang="0">
                    <a:pos x="7" y="78"/>
                  </a:cxn>
                  <a:cxn ang="0">
                    <a:pos x="48" y="93"/>
                  </a:cxn>
                  <a:cxn ang="0">
                    <a:pos x="25" y="84"/>
                  </a:cxn>
                  <a:cxn ang="0">
                    <a:pos x="61" y="70"/>
                  </a:cxn>
                  <a:cxn ang="0">
                    <a:pos x="84" y="75"/>
                  </a:cxn>
                  <a:cxn ang="0">
                    <a:pos x="54" y="58"/>
                  </a:cxn>
                </a:cxnLst>
                <a:rect l="0" t="0" r="r" b="b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266" name="Freeform 266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/>
                <a:ahLst/>
                <a:cxnLst>
                  <a:cxn ang="0">
                    <a:pos x="123" y="79"/>
                  </a:cxn>
                  <a:cxn ang="0">
                    <a:pos x="108" y="62"/>
                  </a:cxn>
                  <a:cxn ang="0">
                    <a:pos x="113" y="58"/>
                  </a:cxn>
                  <a:cxn ang="0">
                    <a:pos x="125" y="41"/>
                  </a:cxn>
                  <a:cxn ang="0">
                    <a:pos x="91" y="60"/>
                  </a:cxn>
                  <a:cxn ang="0">
                    <a:pos x="92" y="66"/>
                  </a:cxn>
                  <a:cxn ang="0">
                    <a:pos x="110" y="85"/>
                  </a:cxn>
                  <a:cxn ang="0">
                    <a:pos x="81" y="93"/>
                  </a:cxn>
                  <a:cxn ang="0">
                    <a:pos x="144" y="60"/>
                  </a:cxn>
                  <a:cxn ang="0">
                    <a:pos x="116" y="36"/>
                  </a:cxn>
                  <a:cxn ang="0">
                    <a:pos x="143" y="36"/>
                  </a:cxn>
                  <a:cxn ang="0">
                    <a:pos x="170" y="3"/>
                  </a:cxn>
                  <a:cxn ang="0">
                    <a:pos x="120" y="6"/>
                  </a:cxn>
                  <a:cxn ang="0">
                    <a:pos x="145" y="11"/>
                  </a:cxn>
                  <a:cxn ang="0">
                    <a:pos x="109" y="24"/>
                  </a:cxn>
                  <a:cxn ang="0">
                    <a:pos x="87" y="20"/>
                  </a:cxn>
                  <a:cxn ang="0">
                    <a:pos x="116" y="36"/>
                  </a:cxn>
                  <a:cxn ang="0">
                    <a:pos x="61" y="30"/>
                  </a:cxn>
                  <a:cxn ang="0">
                    <a:pos x="62" y="33"/>
                  </a:cxn>
                  <a:cxn ang="0">
                    <a:pos x="38" y="46"/>
                  </a:cxn>
                  <a:cxn ang="0">
                    <a:pos x="74" y="38"/>
                  </a:cxn>
                  <a:cxn ang="0">
                    <a:pos x="79" y="33"/>
                  </a:cxn>
                  <a:cxn ang="0">
                    <a:pos x="59" y="9"/>
                  </a:cxn>
                  <a:cxn ang="0">
                    <a:pos x="89" y="1"/>
                  </a:cxn>
                  <a:cxn ang="0">
                    <a:pos x="32" y="19"/>
                  </a:cxn>
                  <a:cxn ang="0">
                    <a:pos x="38" y="34"/>
                  </a:cxn>
                  <a:cxn ang="0">
                    <a:pos x="54" y="57"/>
                  </a:cxn>
                  <a:cxn ang="0">
                    <a:pos x="27" y="58"/>
                  </a:cxn>
                  <a:cxn ang="0">
                    <a:pos x="6" y="77"/>
                  </a:cxn>
                  <a:cxn ang="0">
                    <a:pos x="48" y="92"/>
                  </a:cxn>
                  <a:cxn ang="0">
                    <a:pos x="25" y="83"/>
                  </a:cxn>
                  <a:cxn ang="0">
                    <a:pos x="61" y="70"/>
                  </a:cxn>
                  <a:cxn ang="0">
                    <a:pos x="83" y="74"/>
                  </a:cxn>
                  <a:cxn ang="0">
                    <a:pos x="54" y="57"/>
                  </a:cxn>
                </a:cxnLst>
                <a:rect l="0" t="0" r="r" b="b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128267" name="Line 5"/>
          <p:cNvSpPr>
            <a:spLocks noChangeShapeType="1"/>
          </p:cNvSpPr>
          <p:nvPr/>
        </p:nvSpPr>
        <p:spPr bwMode="auto">
          <a:xfrm>
            <a:off x="7996238" y="3168650"/>
            <a:ext cx="1071562" cy="22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68" name="Text Box 6"/>
          <p:cNvSpPr txBox="1">
            <a:spLocks noChangeArrowheads="1"/>
          </p:cNvSpPr>
          <p:nvPr/>
        </p:nvSpPr>
        <p:spPr bwMode="auto">
          <a:xfrm>
            <a:off x="8494713" y="2743200"/>
            <a:ext cx="395287" cy="279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R6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269" name="Text Box 8"/>
          <p:cNvSpPr txBox="1">
            <a:spLocks noChangeArrowheads="1"/>
          </p:cNvSpPr>
          <p:nvPr/>
        </p:nvSpPr>
        <p:spPr bwMode="auto">
          <a:xfrm>
            <a:off x="8543925" y="3595687"/>
            <a:ext cx="346075" cy="2587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R8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270" name="Text Box 9"/>
          <p:cNvSpPr txBox="1">
            <a:spLocks noChangeArrowheads="1"/>
          </p:cNvSpPr>
          <p:nvPr/>
        </p:nvSpPr>
        <p:spPr bwMode="auto">
          <a:xfrm>
            <a:off x="8601075" y="4506912"/>
            <a:ext cx="466725" cy="2714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R10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271" name="Line 12"/>
          <p:cNvSpPr>
            <a:spLocks noChangeShapeType="1"/>
          </p:cNvSpPr>
          <p:nvPr/>
        </p:nvSpPr>
        <p:spPr bwMode="auto">
          <a:xfrm>
            <a:off x="8270875" y="4686300"/>
            <a:ext cx="1144588" cy="398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72" name="Line 13"/>
          <p:cNvSpPr>
            <a:spLocks noChangeShapeType="1"/>
          </p:cNvSpPr>
          <p:nvPr/>
        </p:nvSpPr>
        <p:spPr bwMode="auto">
          <a:xfrm>
            <a:off x="8393113" y="3884612"/>
            <a:ext cx="674687" cy="873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73" name="Line 15"/>
          <p:cNvSpPr>
            <a:spLocks noChangeShapeType="1"/>
          </p:cNvSpPr>
          <p:nvPr/>
        </p:nvSpPr>
        <p:spPr bwMode="auto">
          <a:xfrm>
            <a:off x="8899525" y="4030662"/>
            <a:ext cx="469900" cy="469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74" name="Line 16"/>
          <p:cNvSpPr>
            <a:spLocks noChangeShapeType="1"/>
          </p:cNvSpPr>
          <p:nvPr/>
        </p:nvSpPr>
        <p:spPr bwMode="auto">
          <a:xfrm flipV="1">
            <a:off x="8828088" y="4598987"/>
            <a:ext cx="541337" cy="4206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75" name="Line 19"/>
          <p:cNvSpPr>
            <a:spLocks noChangeShapeType="1"/>
          </p:cNvSpPr>
          <p:nvPr/>
        </p:nvSpPr>
        <p:spPr bwMode="auto">
          <a:xfrm>
            <a:off x="5000625" y="3525837"/>
            <a:ext cx="1020763" cy="238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76" name="Text Box 25"/>
          <p:cNvSpPr txBox="1">
            <a:spLocks noChangeArrowheads="1"/>
          </p:cNvSpPr>
          <p:nvPr/>
        </p:nvSpPr>
        <p:spPr bwMode="auto">
          <a:xfrm>
            <a:off x="5095875" y="3105150"/>
            <a:ext cx="474663" cy="2635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R2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277" name="Text Box 26"/>
          <p:cNvSpPr txBox="1">
            <a:spLocks noChangeArrowheads="1"/>
          </p:cNvSpPr>
          <p:nvPr/>
        </p:nvSpPr>
        <p:spPr bwMode="auto">
          <a:xfrm>
            <a:off x="8201025" y="5114925"/>
            <a:ext cx="503238" cy="3016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900" b="0" smtClean="0">
                <a:solidFill>
                  <a:srgbClr val="000000"/>
                </a:solidFill>
                <a:cs typeface="Arial" pitchFamily="34" charset="0"/>
              </a:rPr>
              <a:t>  </a:t>
            </a: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R11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278" name="Line 27"/>
          <p:cNvSpPr>
            <a:spLocks noChangeShapeType="1"/>
          </p:cNvSpPr>
          <p:nvPr/>
        </p:nvSpPr>
        <p:spPr bwMode="auto">
          <a:xfrm flipH="1">
            <a:off x="8010525" y="4781550"/>
            <a:ext cx="171450" cy="1162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79" name="Text Box 28"/>
          <p:cNvSpPr txBox="1">
            <a:spLocks noChangeArrowheads="1"/>
          </p:cNvSpPr>
          <p:nvPr/>
        </p:nvSpPr>
        <p:spPr bwMode="auto">
          <a:xfrm>
            <a:off x="5067300" y="4229100"/>
            <a:ext cx="474663" cy="28257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R3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2141" name="Text Box 29"/>
          <p:cNvSpPr txBox="1">
            <a:spLocks noChangeArrowheads="1"/>
          </p:cNvSpPr>
          <p:nvPr/>
        </p:nvSpPr>
        <p:spPr bwMode="auto">
          <a:xfrm>
            <a:off x="5381625" y="4876800"/>
            <a:ext cx="381000" cy="1968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R5</a:t>
            </a:r>
          </a:p>
        </p:txBody>
      </p:sp>
      <p:sp>
        <p:nvSpPr>
          <p:cNvPr id="128281" name="Line 31"/>
          <p:cNvSpPr>
            <a:spLocks noChangeShapeType="1"/>
          </p:cNvSpPr>
          <p:nvPr/>
        </p:nvSpPr>
        <p:spPr bwMode="auto">
          <a:xfrm>
            <a:off x="5657850" y="4752975"/>
            <a:ext cx="361950" cy="1143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82" name="Line 32"/>
          <p:cNvSpPr>
            <a:spLocks noChangeShapeType="1"/>
          </p:cNvSpPr>
          <p:nvPr/>
        </p:nvSpPr>
        <p:spPr bwMode="auto">
          <a:xfrm flipH="1" flipV="1">
            <a:off x="5334000" y="3600450"/>
            <a:ext cx="314325" cy="1123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283" name="Line 35"/>
          <p:cNvSpPr>
            <a:spLocks noChangeShapeType="1"/>
          </p:cNvSpPr>
          <p:nvPr/>
        </p:nvSpPr>
        <p:spPr bwMode="auto">
          <a:xfrm flipH="1">
            <a:off x="5105400" y="4248150"/>
            <a:ext cx="102870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02148" name="Text Box 36"/>
          <p:cNvSpPr txBox="1">
            <a:spLocks noChangeArrowheads="1"/>
          </p:cNvSpPr>
          <p:nvPr/>
        </p:nvSpPr>
        <p:spPr bwMode="auto">
          <a:xfrm>
            <a:off x="6923088" y="2514600"/>
            <a:ext cx="476250" cy="3063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6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RT</a:t>
            </a:r>
          </a:p>
        </p:txBody>
      </p:sp>
      <p:grpSp>
        <p:nvGrpSpPr>
          <p:cNvPr id="23" name="Group 48"/>
          <p:cNvGrpSpPr>
            <a:grpSpLocks noChangeAspect="1"/>
          </p:cNvGrpSpPr>
          <p:nvPr/>
        </p:nvGrpSpPr>
        <p:grpSpPr bwMode="auto">
          <a:xfrm>
            <a:off x="5419725" y="4427537"/>
            <a:ext cx="365125" cy="322263"/>
            <a:chOff x="3810" y="540"/>
            <a:chExt cx="506" cy="480"/>
          </a:xfrm>
        </p:grpSpPr>
        <p:sp>
          <p:nvSpPr>
            <p:cNvPr id="128286" name="Freeform 49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87" name="Oval 50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288" name="Freeform 51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89" name="Freeform 52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90" name="Freeform 53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91" name="Oval 54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292" name="Freeform 55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93" name="Freeform 56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94" name="Freeform 57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95" name="Freeform 58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4" name="Group 70"/>
          <p:cNvGrpSpPr>
            <a:grpSpLocks noChangeAspect="1"/>
          </p:cNvGrpSpPr>
          <p:nvPr/>
        </p:nvGrpSpPr>
        <p:grpSpPr bwMode="auto">
          <a:xfrm>
            <a:off x="5146675" y="3392487"/>
            <a:ext cx="365125" cy="322263"/>
            <a:chOff x="3810" y="540"/>
            <a:chExt cx="506" cy="480"/>
          </a:xfrm>
        </p:grpSpPr>
        <p:sp>
          <p:nvSpPr>
            <p:cNvPr id="128297" name="Freeform 71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298" name="Oval 72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299" name="Freeform 73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0" name="Freeform 74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1" name="Freeform 75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2" name="Oval 76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03" name="Freeform 77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4" name="Freeform 78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5" name="Freeform 79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6" name="Freeform 80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5" name="Group 92"/>
          <p:cNvGrpSpPr>
            <a:grpSpLocks noChangeAspect="1"/>
          </p:cNvGrpSpPr>
          <p:nvPr/>
        </p:nvGrpSpPr>
        <p:grpSpPr bwMode="auto">
          <a:xfrm>
            <a:off x="8702675" y="4824412"/>
            <a:ext cx="365125" cy="322263"/>
            <a:chOff x="3810" y="540"/>
            <a:chExt cx="506" cy="480"/>
          </a:xfrm>
        </p:grpSpPr>
        <p:sp>
          <p:nvSpPr>
            <p:cNvPr id="128308" name="Freeform 93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09" name="Oval 94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10" name="Freeform 95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11" name="Freeform 96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12" name="Freeform 97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13" name="Oval 98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14" name="Freeform 99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15" name="Freeform 100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16" name="Freeform 101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17" name="Freeform 102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6" name="Group 103"/>
          <p:cNvGrpSpPr>
            <a:grpSpLocks noChangeAspect="1"/>
          </p:cNvGrpSpPr>
          <p:nvPr/>
        </p:nvGrpSpPr>
        <p:grpSpPr bwMode="auto">
          <a:xfrm>
            <a:off x="7908925" y="5249862"/>
            <a:ext cx="365125" cy="322263"/>
            <a:chOff x="3810" y="540"/>
            <a:chExt cx="506" cy="480"/>
          </a:xfrm>
        </p:grpSpPr>
        <p:sp>
          <p:nvSpPr>
            <p:cNvPr id="128319" name="Freeform 104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0" name="Oval 105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21" name="Freeform 106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2" name="Freeform 107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3" name="Freeform 108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4" name="Oval 109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25" name="Freeform 110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6" name="Freeform 111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7" name="Freeform 112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28" name="Freeform 113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7" name="Group 114"/>
          <p:cNvGrpSpPr>
            <a:grpSpLocks noChangeAspect="1"/>
          </p:cNvGrpSpPr>
          <p:nvPr/>
        </p:nvGrpSpPr>
        <p:grpSpPr bwMode="auto">
          <a:xfrm>
            <a:off x="8474075" y="3014662"/>
            <a:ext cx="365125" cy="322263"/>
            <a:chOff x="3810" y="540"/>
            <a:chExt cx="506" cy="480"/>
          </a:xfrm>
        </p:grpSpPr>
        <p:sp>
          <p:nvSpPr>
            <p:cNvPr id="128330" name="Freeform 115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1" name="Oval 116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32" name="Freeform 117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3" name="Freeform 118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4" name="Freeform 119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5" name="Oval 120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36" name="Freeform 121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7" name="Freeform 122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8" name="Freeform 123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39" name="Freeform 124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8" name="Group 136"/>
          <p:cNvGrpSpPr>
            <a:grpSpLocks noChangeAspect="1"/>
          </p:cNvGrpSpPr>
          <p:nvPr/>
        </p:nvGrpSpPr>
        <p:grpSpPr bwMode="auto">
          <a:xfrm>
            <a:off x="8686800" y="3846512"/>
            <a:ext cx="365125" cy="322263"/>
            <a:chOff x="3810" y="540"/>
            <a:chExt cx="506" cy="480"/>
          </a:xfrm>
        </p:grpSpPr>
        <p:sp>
          <p:nvSpPr>
            <p:cNvPr id="128341" name="Freeform 137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42" name="Oval 138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43" name="Freeform 139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44" name="Freeform 140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45" name="Freeform 141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46" name="Oval 142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347" name="Freeform 143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48" name="Freeform 144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49" name="Freeform 145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0" name="Freeform 146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29" name="Group 147"/>
          <p:cNvGrpSpPr>
            <a:grpSpLocks/>
          </p:cNvGrpSpPr>
          <p:nvPr/>
        </p:nvGrpSpPr>
        <p:grpSpPr bwMode="auto">
          <a:xfrm>
            <a:off x="5762625" y="2728912"/>
            <a:ext cx="2805113" cy="2438400"/>
            <a:chOff x="1884" y="519"/>
            <a:chExt cx="1767" cy="1536"/>
          </a:xfrm>
        </p:grpSpPr>
        <p:sp>
          <p:nvSpPr>
            <p:cNvPr id="128352" name="Cloud"/>
            <p:cNvSpPr>
              <a:spLocks noChangeAspect="1" noEditPoints="1" noChangeArrowheads="1"/>
            </p:cNvSpPr>
            <p:nvPr/>
          </p:nvSpPr>
          <p:spPr bwMode="auto">
            <a:xfrm rot="567222" flipV="1">
              <a:off x="1884" y="519"/>
              <a:ext cx="1750" cy="1536"/>
            </a:xfrm>
            <a:custGeom>
              <a:avLst/>
              <a:gdLst>
                <a:gd name="T0" fmla="*/ 5 w 21600"/>
                <a:gd name="T1" fmla="*/ 768 h 21600"/>
                <a:gd name="T2" fmla="*/ 875 w 21600"/>
                <a:gd name="T3" fmla="*/ 1534 h 21600"/>
                <a:gd name="T4" fmla="*/ 1749 w 21600"/>
                <a:gd name="T5" fmla="*/ 768 h 21600"/>
                <a:gd name="T6" fmla="*/ 875 w 21600"/>
                <a:gd name="T7" fmla="*/ 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5 w 21600"/>
                <a:gd name="T13" fmla="*/ 3263 h 21600"/>
                <a:gd name="T14" fmla="*/ 17083 w 21600"/>
                <a:gd name="T15" fmla="*/ 173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A5002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3" name="Line 149"/>
            <p:cNvSpPr>
              <a:spLocks noChangeShapeType="1"/>
            </p:cNvSpPr>
            <p:nvPr/>
          </p:nvSpPr>
          <p:spPr bwMode="auto">
            <a:xfrm flipH="1">
              <a:off x="3110" y="1287"/>
              <a:ext cx="282" cy="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4" name="Line 150"/>
            <p:cNvSpPr>
              <a:spLocks noChangeShapeType="1"/>
            </p:cNvSpPr>
            <p:nvPr/>
          </p:nvSpPr>
          <p:spPr bwMode="auto">
            <a:xfrm flipV="1">
              <a:off x="2673" y="1118"/>
              <a:ext cx="246" cy="1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5" name="Line 151"/>
            <p:cNvSpPr>
              <a:spLocks noChangeShapeType="1"/>
            </p:cNvSpPr>
            <p:nvPr/>
          </p:nvSpPr>
          <p:spPr bwMode="auto">
            <a:xfrm flipV="1">
              <a:off x="2186" y="849"/>
              <a:ext cx="379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6" name="Line 152"/>
            <p:cNvSpPr>
              <a:spLocks noChangeShapeType="1"/>
            </p:cNvSpPr>
            <p:nvPr/>
          </p:nvSpPr>
          <p:spPr bwMode="auto">
            <a:xfrm flipV="1">
              <a:off x="2733" y="796"/>
              <a:ext cx="383" cy="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7" name="Line 153"/>
            <p:cNvSpPr>
              <a:spLocks noChangeShapeType="1"/>
            </p:cNvSpPr>
            <p:nvPr/>
          </p:nvSpPr>
          <p:spPr bwMode="auto">
            <a:xfrm>
              <a:off x="2715" y="1268"/>
              <a:ext cx="270" cy="1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8" name="Line 154"/>
            <p:cNvSpPr>
              <a:spLocks noChangeShapeType="1"/>
            </p:cNvSpPr>
            <p:nvPr/>
          </p:nvSpPr>
          <p:spPr bwMode="auto">
            <a:xfrm flipV="1">
              <a:off x="2259" y="1287"/>
              <a:ext cx="270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59" name="Line 155"/>
            <p:cNvSpPr>
              <a:spLocks noChangeShapeType="1"/>
            </p:cNvSpPr>
            <p:nvPr/>
          </p:nvSpPr>
          <p:spPr bwMode="auto">
            <a:xfrm>
              <a:off x="2259" y="1467"/>
              <a:ext cx="251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60" name="Text Box 156"/>
            <p:cNvSpPr txBox="1">
              <a:spLocks noChangeArrowheads="1"/>
            </p:cNvSpPr>
            <p:nvPr/>
          </p:nvSpPr>
          <p:spPr bwMode="auto">
            <a:xfrm>
              <a:off x="2023" y="1385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T4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1" name="Text Box 157"/>
            <p:cNvSpPr txBox="1">
              <a:spLocks noChangeArrowheads="1"/>
            </p:cNvSpPr>
            <p:nvPr/>
          </p:nvSpPr>
          <p:spPr bwMode="auto">
            <a:xfrm>
              <a:off x="2472" y="635"/>
              <a:ext cx="253" cy="18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T2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2" name="Text Box 158"/>
            <p:cNvSpPr txBox="1">
              <a:spLocks noChangeArrowheads="1"/>
            </p:cNvSpPr>
            <p:nvPr/>
          </p:nvSpPr>
          <p:spPr bwMode="auto">
            <a:xfrm>
              <a:off x="2474" y="1022"/>
              <a:ext cx="299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T5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3" name="Text Box 159"/>
            <p:cNvSpPr txBox="1">
              <a:spLocks noChangeArrowheads="1"/>
            </p:cNvSpPr>
            <p:nvPr/>
          </p:nvSpPr>
          <p:spPr bwMode="auto">
            <a:xfrm>
              <a:off x="2443" y="1426"/>
              <a:ext cx="300" cy="1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T8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4" name="Text Box 160"/>
            <p:cNvSpPr txBox="1">
              <a:spLocks noChangeArrowheads="1"/>
            </p:cNvSpPr>
            <p:nvPr/>
          </p:nvSpPr>
          <p:spPr bwMode="auto">
            <a:xfrm>
              <a:off x="3057" y="561"/>
              <a:ext cx="299" cy="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T3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5" name="Text Box 161"/>
            <p:cNvSpPr txBox="1">
              <a:spLocks noChangeArrowheads="1"/>
            </p:cNvSpPr>
            <p:nvPr/>
          </p:nvSpPr>
          <p:spPr bwMode="auto">
            <a:xfrm>
              <a:off x="2914" y="1247"/>
              <a:ext cx="300" cy="1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T9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6" name="Text Box 162"/>
            <p:cNvSpPr txBox="1">
              <a:spLocks noChangeArrowheads="1"/>
            </p:cNvSpPr>
            <p:nvPr/>
          </p:nvSpPr>
          <p:spPr bwMode="auto">
            <a:xfrm>
              <a:off x="3166" y="1660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T10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7" name="Text Box 163"/>
            <p:cNvSpPr txBox="1">
              <a:spLocks noChangeArrowheads="1"/>
            </p:cNvSpPr>
            <p:nvPr/>
          </p:nvSpPr>
          <p:spPr bwMode="auto">
            <a:xfrm>
              <a:off x="1966" y="801"/>
              <a:ext cx="300" cy="16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T1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8" name="Text Box 164"/>
            <p:cNvSpPr txBox="1">
              <a:spLocks noChangeArrowheads="1"/>
            </p:cNvSpPr>
            <p:nvPr/>
          </p:nvSpPr>
          <p:spPr bwMode="auto">
            <a:xfrm>
              <a:off x="3351" y="1032"/>
              <a:ext cx="300" cy="2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T7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69" name="Line 165"/>
            <p:cNvSpPr>
              <a:spLocks noChangeShapeType="1"/>
            </p:cNvSpPr>
            <p:nvPr/>
          </p:nvSpPr>
          <p:spPr bwMode="auto">
            <a:xfrm>
              <a:off x="3080" y="1479"/>
              <a:ext cx="264" cy="2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0" name="Line 166"/>
            <p:cNvSpPr>
              <a:spLocks noChangeShapeType="1"/>
            </p:cNvSpPr>
            <p:nvPr/>
          </p:nvSpPr>
          <p:spPr bwMode="auto">
            <a:xfrm>
              <a:off x="2708" y="1670"/>
              <a:ext cx="613" cy="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1" name="Line 167"/>
            <p:cNvSpPr>
              <a:spLocks noChangeShapeType="1"/>
            </p:cNvSpPr>
            <p:nvPr/>
          </p:nvSpPr>
          <p:spPr bwMode="auto">
            <a:xfrm>
              <a:off x="2186" y="1081"/>
              <a:ext cx="370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2" name="Text Box 168"/>
            <p:cNvSpPr txBox="1">
              <a:spLocks noChangeArrowheads="1"/>
            </p:cNvSpPr>
            <p:nvPr/>
          </p:nvSpPr>
          <p:spPr bwMode="auto">
            <a:xfrm>
              <a:off x="2829" y="895"/>
              <a:ext cx="299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T6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73" name="Line 169"/>
            <p:cNvSpPr>
              <a:spLocks noChangeShapeType="1"/>
            </p:cNvSpPr>
            <p:nvPr/>
          </p:nvSpPr>
          <p:spPr bwMode="auto">
            <a:xfrm flipV="1">
              <a:off x="2997" y="829"/>
              <a:ext cx="149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4" name="Line 170"/>
            <p:cNvSpPr>
              <a:spLocks noChangeShapeType="1"/>
            </p:cNvSpPr>
            <p:nvPr/>
          </p:nvSpPr>
          <p:spPr bwMode="auto">
            <a:xfrm>
              <a:off x="3086" y="1118"/>
              <a:ext cx="306" cy="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5" name="Line 171"/>
            <p:cNvSpPr>
              <a:spLocks noChangeShapeType="1"/>
            </p:cNvSpPr>
            <p:nvPr/>
          </p:nvSpPr>
          <p:spPr bwMode="auto">
            <a:xfrm flipH="1" flipV="1">
              <a:off x="2131" y="1079"/>
              <a:ext cx="71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6" name="Line 172"/>
            <p:cNvSpPr>
              <a:spLocks noChangeShapeType="1"/>
            </p:cNvSpPr>
            <p:nvPr/>
          </p:nvSpPr>
          <p:spPr bwMode="auto">
            <a:xfrm flipH="1" flipV="1">
              <a:off x="3186" y="810"/>
              <a:ext cx="192" cy="4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7" name="Line 173"/>
            <p:cNvSpPr>
              <a:spLocks noChangeShapeType="1"/>
            </p:cNvSpPr>
            <p:nvPr/>
          </p:nvSpPr>
          <p:spPr bwMode="auto">
            <a:xfrm flipH="1">
              <a:off x="3402" y="1296"/>
              <a:ext cx="3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378" name="Text Box 174"/>
            <p:cNvSpPr txBox="1">
              <a:spLocks noChangeArrowheads="1"/>
            </p:cNvSpPr>
            <p:nvPr/>
          </p:nvSpPr>
          <p:spPr bwMode="auto">
            <a:xfrm>
              <a:off x="2375" y="1761"/>
              <a:ext cx="378" cy="1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160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TTZ</a:t>
              </a:r>
            </a:p>
          </p:txBody>
        </p:sp>
        <p:grpSp>
          <p:nvGrpSpPr>
            <p:cNvPr id="30" name="Group 175"/>
            <p:cNvGrpSpPr>
              <a:grpSpLocks noChangeAspect="1"/>
            </p:cNvGrpSpPr>
            <p:nvPr/>
          </p:nvGrpSpPr>
          <p:grpSpPr bwMode="auto">
            <a:xfrm>
              <a:off x="2872" y="1017"/>
              <a:ext cx="230" cy="203"/>
              <a:chOff x="3810" y="540"/>
              <a:chExt cx="506" cy="480"/>
            </a:xfrm>
          </p:grpSpPr>
          <p:sp>
            <p:nvSpPr>
              <p:cNvPr id="128380" name="Freeform 176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1" name="Oval 177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382" name="Freeform 178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3" name="Freeform 179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4" name="Freeform 180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5" name="Oval 181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386" name="Freeform 182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7" name="Freeform 183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8" name="Freeform 184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89" name="Freeform 185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1" name="Group 186"/>
            <p:cNvGrpSpPr>
              <a:grpSpLocks noChangeAspect="1"/>
            </p:cNvGrpSpPr>
            <p:nvPr/>
          </p:nvGrpSpPr>
          <p:grpSpPr bwMode="auto">
            <a:xfrm>
              <a:off x="3062" y="727"/>
              <a:ext cx="230" cy="203"/>
              <a:chOff x="3810" y="540"/>
              <a:chExt cx="506" cy="480"/>
            </a:xfrm>
          </p:grpSpPr>
          <p:sp>
            <p:nvSpPr>
              <p:cNvPr id="128391" name="Freeform 187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92" name="Oval 188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393" name="Freeform 189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94" name="Freeform 190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95" name="Freeform 191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96" name="Oval 192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397" name="Freeform 193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98" name="Freeform 194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399" name="Freeform 195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00" name="Freeform 196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8073" name="Group 197"/>
            <p:cNvGrpSpPr>
              <a:grpSpLocks noChangeAspect="1"/>
            </p:cNvGrpSpPr>
            <p:nvPr/>
          </p:nvGrpSpPr>
          <p:grpSpPr bwMode="auto">
            <a:xfrm>
              <a:off x="2102" y="1357"/>
              <a:ext cx="230" cy="203"/>
              <a:chOff x="3810" y="540"/>
              <a:chExt cx="506" cy="480"/>
            </a:xfrm>
          </p:grpSpPr>
          <p:sp>
            <p:nvSpPr>
              <p:cNvPr id="128402" name="Freeform 198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03" name="Oval 199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04" name="Freeform 200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05" name="Freeform 201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06" name="Freeform 202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07" name="Oval 203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08" name="Freeform 204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09" name="Freeform 205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10" name="Freeform 206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11" name="Freeform 207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8101" name="Group 208"/>
            <p:cNvGrpSpPr>
              <a:grpSpLocks noChangeAspect="1"/>
            </p:cNvGrpSpPr>
            <p:nvPr/>
          </p:nvGrpSpPr>
          <p:grpSpPr bwMode="auto">
            <a:xfrm>
              <a:off x="2016" y="947"/>
              <a:ext cx="230" cy="203"/>
              <a:chOff x="3810" y="540"/>
              <a:chExt cx="506" cy="480"/>
            </a:xfrm>
          </p:grpSpPr>
          <p:sp>
            <p:nvSpPr>
              <p:cNvPr id="128413" name="Freeform 209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14" name="Oval 210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15" name="Freeform 211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16" name="Freeform 212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17" name="Freeform 213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18" name="Oval 214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19" name="Freeform 215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0" name="Freeform 216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1" name="Freeform 217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2" name="Freeform 218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8112" name="Group 219"/>
            <p:cNvGrpSpPr>
              <a:grpSpLocks noChangeAspect="1"/>
            </p:cNvGrpSpPr>
            <p:nvPr/>
          </p:nvGrpSpPr>
          <p:grpSpPr bwMode="auto">
            <a:xfrm>
              <a:off x="2520" y="767"/>
              <a:ext cx="230" cy="203"/>
              <a:chOff x="3810" y="540"/>
              <a:chExt cx="506" cy="480"/>
            </a:xfrm>
          </p:grpSpPr>
          <p:sp>
            <p:nvSpPr>
              <p:cNvPr id="128424" name="Freeform 220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5" name="Oval 221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26" name="Freeform 222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7" name="Freeform 223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8" name="Freeform 224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29" name="Oval 225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30" name="Freeform 226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31" name="Freeform 227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32" name="Freeform 228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33" name="Freeform 229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8123" name="Group 230"/>
            <p:cNvGrpSpPr>
              <a:grpSpLocks noChangeAspect="1"/>
            </p:cNvGrpSpPr>
            <p:nvPr/>
          </p:nvGrpSpPr>
          <p:grpSpPr bwMode="auto">
            <a:xfrm>
              <a:off x="2518" y="1155"/>
              <a:ext cx="230" cy="203"/>
              <a:chOff x="3810" y="540"/>
              <a:chExt cx="506" cy="480"/>
            </a:xfrm>
          </p:grpSpPr>
          <p:sp>
            <p:nvSpPr>
              <p:cNvPr id="128435" name="Freeform 231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36" name="Oval 232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37" name="Freeform 233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38" name="Freeform 234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39" name="Freeform 235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40" name="Oval 236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41" name="Freeform 237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42" name="Freeform 238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43" name="Freeform 239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44" name="Freeform 240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602112" name="Group 241"/>
            <p:cNvGrpSpPr>
              <a:grpSpLocks noChangeAspect="1"/>
            </p:cNvGrpSpPr>
            <p:nvPr/>
          </p:nvGrpSpPr>
          <p:grpSpPr bwMode="auto">
            <a:xfrm>
              <a:off x="3314" y="1153"/>
              <a:ext cx="230" cy="203"/>
              <a:chOff x="3810" y="540"/>
              <a:chExt cx="506" cy="480"/>
            </a:xfrm>
          </p:grpSpPr>
          <p:sp>
            <p:nvSpPr>
              <p:cNvPr id="128446" name="Freeform 242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47" name="Oval 243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48" name="Freeform 244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49" name="Freeform 245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50" name="Freeform 246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51" name="Oval 247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52" name="Freeform 248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53" name="Freeform 249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54" name="Freeform 250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55" name="Freeform 251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602113" name="Group 252"/>
            <p:cNvGrpSpPr>
              <a:grpSpLocks noChangeAspect="1"/>
            </p:cNvGrpSpPr>
            <p:nvPr/>
          </p:nvGrpSpPr>
          <p:grpSpPr bwMode="auto">
            <a:xfrm>
              <a:off x="3276" y="1637"/>
              <a:ext cx="230" cy="203"/>
              <a:chOff x="3810" y="540"/>
              <a:chExt cx="506" cy="480"/>
            </a:xfrm>
          </p:grpSpPr>
          <p:sp>
            <p:nvSpPr>
              <p:cNvPr id="128457" name="Freeform 253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58" name="Oval 254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59" name="Freeform 255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0" name="Freeform 256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1" name="Freeform 257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2" name="Oval 258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63" name="Freeform 259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4" name="Freeform 260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5" name="Freeform 261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6" name="Freeform 262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602114" name="Group 263"/>
            <p:cNvGrpSpPr>
              <a:grpSpLocks noChangeAspect="1"/>
            </p:cNvGrpSpPr>
            <p:nvPr/>
          </p:nvGrpSpPr>
          <p:grpSpPr bwMode="auto">
            <a:xfrm>
              <a:off x="2920" y="1383"/>
              <a:ext cx="230" cy="203"/>
              <a:chOff x="3810" y="540"/>
              <a:chExt cx="506" cy="480"/>
            </a:xfrm>
          </p:grpSpPr>
          <p:sp>
            <p:nvSpPr>
              <p:cNvPr id="128468" name="Freeform 264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69" name="Oval 265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70" name="Freeform 266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71" name="Freeform 267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72" name="Freeform 268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73" name="Oval 269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74" name="Freeform 270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75" name="Freeform 271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76" name="Freeform 272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77" name="Freeform 273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602115" name="Group 274"/>
            <p:cNvGrpSpPr>
              <a:grpSpLocks noChangeAspect="1"/>
            </p:cNvGrpSpPr>
            <p:nvPr/>
          </p:nvGrpSpPr>
          <p:grpSpPr bwMode="auto">
            <a:xfrm>
              <a:off x="2492" y="1561"/>
              <a:ext cx="230" cy="203"/>
              <a:chOff x="3810" y="540"/>
              <a:chExt cx="506" cy="480"/>
            </a:xfrm>
          </p:grpSpPr>
          <p:sp>
            <p:nvSpPr>
              <p:cNvPr id="128479" name="Freeform 275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38 h 116"/>
                  <a:gd name="T4" fmla="*/ 0 w 253"/>
                  <a:gd name="T5" fmla="*/ 38 h 116"/>
                  <a:gd name="T6" fmla="*/ 127 w 253"/>
                  <a:gd name="T7" fmla="*/ 116 h 116"/>
                  <a:gd name="T8" fmla="*/ 253 w 253"/>
                  <a:gd name="T9" fmla="*/ 38 h 116"/>
                  <a:gd name="T10" fmla="*/ 253 w 253"/>
                  <a:gd name="T11" fmla="*/ 38 h 116"/>
                  <a:gd name="T12" fmla="*/ 253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0" name="Oval 276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81" name="Freeform 277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7 w 251"/>
                  <a:gd name="T11" fmla="*/ 79 h 159"/>
                  <a:gd name="T12" fmla="*/ 126 w 251"/>
                  <a:gd name="T13" fmla="*/ 7 h 159"/>
                  <a:gd name="T14" fmla="*/ 244 w 251"/>
                  <a:gd name="T15" fmla="*/ 79 h 159"/>
                  <a:gd name="T16" fmla="*/ 126 w 251"/>
                  <a:gd name="T17" fmla="*/ 151 h 159"/>
                  <a:gd name="T18" fmla="*/ 7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2" name="Freeform 278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2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3" name="Freeform 279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38 h 117"/>
                  <a:gd name="T4" fmla="*/ 0 w 253"/>
                  <a:gd name="T5" fmla="*/ 38 h 117"/>
                  <a:gd name="T6" fmla="*/ 127 w 253"/>
                  <a:gd name="T7" fmla="*/ 117 h 117"/>
                  <a:gd name="T8" fmla="*/ 253 w 253"/>
                  <a:gd name="T9" fmla="*/ 38 h 117"/>
                  <a:gd name="T10" fmla="*/ 253 w 253"/>
                  <a:gd name="T11" fmla="*/ 38 h 117"/>
                  <a:gd name="T12" fmla="*/ 253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4" name="Oval 280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28485" name="Freeform 281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79 h 159"/>
                  <a:gd name="T2" fmla="*/ 126 w 251"/>
                  <a:gd name="T3" fmla="*/ 159 h 159"/>
                  <a:gd name="T4" fmla="*/ 251 w 251"/>
                  <a:gd name="T5" fmla="*/ 79 h 159"/>
                  <a:gd name="T6" fmla="*/ 126 w 251"/>
                  <a:gd name="T7" fmla="*/ 0 h 159"/>
                  <a:gd name="T8" fmla="*/ 0 w 251"/>
                  <a:gd name="T9" fmla="*/ 79 h 159"/>
                  <a:gd name="T10" fmla="*/ 8 w 251"/>
                  <a:gd name="T11" fmla="*/ 79 h 159"/>
                  <a:gd name="T12" fmla="*/ 126 w 251"/>
                  <a:gd name="T13" fmla="*/ 7 h 159"/>
                  <a:gd name="T14" fmla="*/ 243 w 251"/>
                  <a:gd name="T15" fmla="*/ 79 h 159"/>
                  <a:gd name="T16" fmla="*/ 126 w 251"/>
                  <a:gd name="T17" fmla="*/ 151 h 159"/>
                  <a:gd name="T18" fmla="*/ 8 w 251"/>
                  <a:gd name="T19" fmla="*/ 79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6" name="Freeform 282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2 w 230"/>
                  <a:gd name="T1" fmla="*/ 75 h 99"/>
                  <a:gd name="T2" fmla="*/ 119 w 230"/>
                  <a:gd name="T3" fmla="*/ 3 h 99"/>
                  <a:gd name="T4" fmla="*/ 230 w 230"/>
                  <a:gd name="T5" fmla="*/ 51 h 99"/>
                  <a:gd name="T6" fmla="*/ 118 w 230"/>
                  <a:gd name="T7" fmla="*/ 0 h 99"/>
                  <a:gd name="T8" fmla="*/ 0 w 230"/>
                  <a:gd name="T9" fmla="*/ 73 h 99"/>
                  <a:gd name="T10" fmla="*/ 8 w 230"/>
                  <a:gd name="T11" fmla="*/ 99 h 99"/>
                  <a:gd name="T12" fmla="*/ 2 w 230"/>
                  <a:gd name="T13" fmla="*/ 75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7" name="Freeform 283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124 w 170"/>
                  <a:gd name="T1" fmla="*/ 80 h 95"/>
                  <a:gd name="T2" fmla="*/ 109 w 170"/>
                  <a:gd name="T3" fmla="*/ 62 h 95"/>
                  <a:gd name="T4" fmla="*/ 113 w 170"/>
                  <a:gd name="T5" fmla="*/ 58 h 95"/>
                  <a:gd name="T6" fmla="*/ 126 w 170"/>
                  <a:gd name="T7" fmla="*/ 41 h 95"/>
                  <a:gd name="T8" fmla="*/ 92 w 170"/>
                  <a:gd name="T9" fmla="*/ 60 h 95"/>
                  <a:gd name="T10" fmla="*/ 92 w 170"/>
                  <a:gd name="T11" fmla="*/ 66 h 95"/>
                  <a:gd name="T12" fmla="*/ 111 w 170"/>
                  <a:gd name="T13" fmla="*/ 86 h 95"/>
                  <a:gd name="T14" fmla="*/ 81 w 170"/>
                  <a:gd name="T15" fmla="*/ 94 h 95"/>
                  <a:gd name="T16" fmla="*/ 144 w 170"/>
                  <a:gd name="T17" fmla="*/ 61 h 95"/>
                  <a:gd name="T18" fmla="*/ 116 w 170"/>
                  <a:gd name="T19" fmla="*/ 37 h 95"/>
                  <a:gd name="T20" fmla="*/ 143 w 170"/>
                  <a:gd name="T21" fmla="*/ 37 h 95"/>
                  <a:gd name="T22" fmla="*/ 170 w 170"/>
                  <a:gd name="T23" fmla="*/ 3 h 95"/>
                  <a:gd name="T24" fmla="*/ 120 w 170"/>
                  <a:gd name="T25" fmla="*/ 7 h 95"/>
                  <a:gd name="T26" fmla="*/ 146 w 170"/>
                  <a:gd name="T27" fmla="*/ 11 h 95"/>
                  <a:gd name="T28" fmla="*/ 110 w 170"/>
                  <a:gd name="T29" fmla="*/ 25 h 95"/>
                  <a:gd name="T30" fmla="*/ 87 w 170"/>
                  <a:gd name="T31" fmla="*/ 20 h 95"/>
                  <a:gd name="T32" fmla="*/ 116 w 170"/>
                  <a:gd name="T33" fmla="*/ 37 h 95"/>
                  <a:gd name="T34" fmla="*/ 61 w 170"/>
                  <a:gd name="T35" fmla="*/ 30 h 95"/>
                  <a:gd name="T36" fmla="*/ 62 w 170"/>
                  <a:gd name="T37" fmla="*/ 33 h 95"/>
                  <a:gd name="T38" fmla="*/ 38 w 170"/>
                  <a:gd name="T39" fmla="*/ 46 h 95"/>
                  <a:gd name="T40" fmla="*/ 75 w 170"/>
                  <a:gd name="T41" fmla="*/ 38 h 95"/>
                  <a:gd name="T42" fmla="*/ 79 w 170"/>
                  <a:gd name="T43" fmla="*/ 34 h 95"/>
                  <a:gd name="T44" fmla="*/ 60 w 170"/>
                  <a:gd name="T45" fmla="*/ 9 h 95"/>
                  <a:gd name="T46" fmla="*/ 89 w 170"/>
                  <a:gd name="T47" fmla="*/ 1 h 95"/>
                  <a:gd name="T48" fmla="*/ 33 w 170"/>
                  <a:gd name="T49" fmla="*/ 20 h 95"/>
                  <a:gd name="T50" fmla="*/ 39 w 170"/>
                  <a:gd name="T51" fmla="*/ 34 h 95"/>
                  <a:gd name="T52" fmla="*/ 54 w 170"/>
                  <a:gd name="T53" fmla="*/ 58 h 95"/>
                  <a:gd name="T54" fmla="*/ 28 w 170"/>
                  <a:gd name="T55" fmla="*/ 58 h 95"/>
                  <a:gd name="T56" fmla="*/ 7 w 170"/>
                  <a:gd name="T57" fmla="*/ 78 h 95"/>
                  <a:gd name="T58" fmla="*/ 48 w 170"/>
                  <a:gd name="T59" fmla="*/ 93 h 95"/>
                  <a:gd name="T60" fmla="*/ 25 w 170"/>
                  <a:gd name="T61" fmla="*/ 84 h 95"/>
                  <a:gd name="T62" fmla="*/ 61 w 170"/>
                  <a:gd name="T63" fmla="*/ 70 h 95"/>
                  <a:gd name="T64" fmla="*/ 84 w 170"/>
                  <a:gd name="T65" fmla="*/ 75 h 95"/>
                  <a:gd name="T66" fmla="*/ 54 w 170"/>
                  <a:gd name="T67" fmla="*/ 58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8488" name="Freeform 284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123 w 170"/>
                  <a:gd name="T1" fmla="*/ 79 h 94"/>
                  <a:gd name="T2" fmla="*/ 108 w 170"/>
                  <a:gd name="T3" fmla="*/ 62 h 94"/>
                  <a:gd name="T4" fmla="*/ 113 w 170"/>
                  <a:gd name="T5" fmla="*/ 58 h 94"/>
                  <a:gd name="T6" fmla="*/ 125 w 170"/>
                  <a:gd name="T7" fmla="*/ 41 h 94"/>
                  <a:gd name="T8" fmla="*/ 91 w 170"/>
                  <a:gd name="T9" fmla="*/ 60 h 94"/>
                  <a:gd name="T10" fmla="*/ 92 w 170"/>
                  <a:gd name="T11" fmla="*/ 66 h 94"/>
                  <a:gd name="T12" fmla="*/ 110 w 170"/>
                  <a:gd name="T13" fmla="*/ 85 h 94"/>
                  <a:gd name="T14" fmla="*/ 81 w 170"/>
                  <a:gd name="T15" fmla="*/ 93 h 94"/>
                  <a:gd name="T16" fmla="*/ 144 w 170"/>
                  <a:gd name="T17" fmla="*/ 60 h 94"/>
                  <a:gd name="T18" fmla="*/ 116 w 170"/>
                  <a:gd name="T19" fmla="*/ 36 h 94"/>
                  <a:gd name="T20" fmla="*/ 143 w 170"/>
                  <a:gd name="T21" fmla="*/ 36 h 94"/>
                  <a:gd name="T22" fmla="*/ 170 w 170"/>
                  <a:gd name="T23" fmla="*/ 3 h 94"/>
                  <a:gd name="T24" fmla="*/ 120 w 170"/>
                  <a:gd name="T25" fmla="*/ 6 h 94"/>
                  <a:gd name="T26" fmla="*/ 145 w 170"/>
                  <a:gd name="T27" fmla="*/ 11 h 94"/>
                  <a:gd name="T28" fmla="*/ 109 w 170"/>
                  <a:gd name="T29" fmla="*/ 24 h 94"/>
                  <a:gd name="T30" fmla="*/ 87 w 170"/>
                  <a:gd name="T31" fmla="*/ 20 h 94"/>
                  <a:gd name="T32" fmla="*/ 116 w 170"/>
                  <a:gd name="T33" fmla="*/ 36 h 94"/>
                  <a:gd name="T34" fmla="*/ 61 w 170"/>
                  <a:gd name="T35" fmla="*/ 30 h 94"/>
                  <a:gd name="T36" fmla="*/ 62 w 170"/>
                  <a:gd name="T37" fmla="*/ 33 h 94"/>
                  <a:gd name="T38" fmla="*/ 38 w 170"/>
                  <a:gd name="T39" fmla="*/ 46 h 94"/>
                  <a:gd name="T40" fmla="*/ 74 w 170"/>
                  <a:gd name="T41" fmla="*/ 38 h 94"/>
                  <a:gd name="T42" fmla="*/ 79 w 170"/>
                  <a:gd name="T43" fmla="*/ 33 h 94"/>
                  <a:gd name="T44" fmla="*/ 59 w 170"/>
                  <a:gd name="T45" fmla="*/ 9 h 94"/>
                  <a:gd name="T46" fmla="*/ 89 w 170"/>
                  <a:gd name="T47" fmla="*/ 1 h 94"/>
                  <a:gd name="T48" fmla="*/ 32 w 170"/>
                  <a:gd name="T49" fmla="*/ 19 h 94"/>
                  <a:gd name="T50" fmla="*/ 38 w 170"/>
                  <a:gd name="T51" fmla="*/ 34 h 94"/>
                  <a:gd name="T52" fmla="*/ 54 w 170"/>
                  <a:gd name="T53" fmla="*/ 57 h 94"/>
                  <a:gd name="T54" fmla="*/ 27 w 170"/>
                  <a:gd name="T55" fmla="*/ 58 h 94"/>
                  <a:gd name="T56" fmla="*/ 6 w 170"/>
                  <a:gd name="T57" fmla="*/ 77 h 94"/>
                  <a:gd name="T58" fmla="*/ 48 w 170"/>
                  <a:gd name="T59" fmla="*/ 92 h 94"/>
                  <a:gd name="T60" fmla="*/ 25 w 170"/>
                  <a:gd name="T61" fmla="*/ 83 h 94"/>
                  <a:gd name="T62" fmla="*/ 61 w 170"/>
                  <a:gd name="T63" fmla="*/ 70 h 94"/>
                  <a:gd name="T64" fmla="*/ 83 w 170"/>
                  <a:gd name="T65" fmla="*/ 74 h 94"/>
                  <a:gd name="T66" fmla="*/ 54 w 170"/>
                  <a:gd name="T67" fmla="*/ 57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</p:grpSp>
      <p:grpSp>
        <p:nvGrpSpPr>
          <p:cNvPr id="602116" name="Group 285"/>
          <p:cNvGrpSpPr>
            <a:grpSpLocks noChangeAspect="1"/>
          </p:cNvGrpSpPr>
          <p:nvPr/>
        </p:nvGrpSpPr>
        <p:grpSpPr bwMode="auto">
          <a:xfrm>
            <a:off x="5981700" y="2906712"/>
            <a:ext cx="2427288" cy="2214563"/>
            <a:chOff x="3810" y="540"/>
            <a:chExt cx="506" cy="480"/>
          </a:xfrm>
        </p:grpSpPr>
        <p:sp>
          <p:nvSpPr>
            <p:cNvPr id="128490" name="Freeform 286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1" name="Oval 287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492" name="Freeform 288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3" name="Freeform 289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4" name="Freeform 290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5" name="Oval 291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496" name="Freeform 292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7" name="Freeform 293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8" name="Freeform 294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499" name="Freeform 295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602117" name="Group 296"/>
          <p:cNvGrpSpPr>
            <a:grpSpLocks noChangeAspect="1"/>
          </p:cNvGrpSpPr>
          <p:nvPr/>
        </p:nvGrpSpPr>
        <p:grpSpPr bwMode="auto">
          <a:xfrm>
            <a:off x="5638800" y="5046662"/>
            <a:ext cx="365125" cy="322263"/>
            <a:chOff x="3810" y="540"/>
            <a:chExt cx="506" cy="480"/>
          </a:xfrm>
        </p:grpSpPr>
        <p:sp>
          <p:nvSpPr>
            <p:cNvPr id="128501" name="Freeform 297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38 h 116"/>
                <a:gd name="T4" fmla="*/ 0 w 253"/>
                <a:gd name="T5" fmla="*/ 38 h 116"/>
                <a:gd name="T6" fmla="*/ 127 w 253"/>
                <a:gd name="T7" fmla="*/ 116 h 116"/>
                <a:gd name="T8" fmla="*/ 253 w 253"/>
                <a:gd name="T9" fmla="*/ 38 h 116"/>
                <a:gd name="T10" fmla="*/ 253 w 253"/>
                <a:gd name="T11" fmla="*/ 38 h 116"/>
                <a:gd name="T12" fmla="*/ 253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02" name="Oval 298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503" name="Freeform 299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7 w 251"/>
                <a:gd name="T11" fmla="*/ 79 h 159"/>
                <a:gd name="T12" fmla="*/ 126 w 251"/>
                <a:gd name="T13" fmla="*/ 7 h 159"/>
                <a:gd name="T14" fmla="*/ 244 w 251"/>
                <a:gd name="T15" fmla="*/ 79 h 159"/>
                <a:gd name="T16" fmla="*/ 126 w 251"/>
                <a:gd name="T17" fmla="*/ 151 h 159"/>
                <a:gd name="T18" fmla="*/ 7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04" name="Freeform 300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2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05" name="Freeform 301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38 h 117"/>
                <a:gd name="T4" fmla="*/ 0 w 253"/>
                <a:gd name="T5" fmla="*/ 38 h 117"/>
                <a:gd name="T6" fmla="*/ 127 w 253"/>
                <a:gd name="T7" fmla="*/ 117 h 117"/>
                <a:gd name="T8" fmla="*/ 253 w 253"/>
                <a:gd name="T9" fmla="*/ 38 h 117"/>
                <a:gd name="T10" fmla="*/ 253 w 253"/>
                <a:gd name="T11" fmla="*/ 38 h 117"/>
                <a:gd name="T12" fmla="*/ 253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06" name="Oval 302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28507" name="Freeform 303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79 h 159"/>
                <a:gd name="T2" fmla="*/ 126 w 251"/>
                <a:gd name="T3" fmla="*/ 159 h 159"/>
                <a:gd name="T4" fmla="*/ 251 w 251"/>
                <a:gd name="T5" fmla="*/ 79 h 159"/>
                <a:gd name="T6" fmla="*/ 126 w 251"/>
                <a:gd name="T7" fmla="*/ 0 h 159"/>
                <a:gd name="T8" fmla="*/ 0 w 251"/>
                <a:gd name="T9" fmla="*/ 79 h 159"/>
                <a:gd name="T10" fmla="*/ 8 w 251"/>
                <a:gd name="T11" fmla="*/ 79 h 159"/>
                <a:gd name="T12" fmla="*/ 126 w 251"/>
                <a:gd name="T13" fmla="*/ 7 h 159"/>
                <a:gd name="T14" fmla="*/ 243 w 251"/>
                <a:gd name="T15" fmla="*/ 79 h 159"/>
                <a:gd name="T16" fmla="*/ 126 w 251"/>
                <a:gd name="T17" fmla="*/ 151 h 159"/>
                <a:gd name="T18" fmla="*/ 8 w 251"/>
                <a:gd name="T19" fmla="*/ 79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08" name="Freeform 304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2 w 230"/>
                <a:gd name="T1" fmla="*/ 75 h 99"/>
                <a:gd name="T2" fmla="*/ 119 w 230"/>
                <a:gd name="T3" fmla="*/ 3 h 99"/>
                <a:gd name="T4" fmla="*/ 230 w 230"/>
                <a:gd name="T5" fmla="*/ 51 h 99"/>
                <a:gd name="T6" fmla="*/ 118 w 230"/>
                <a:gd name="T7" fmla="*/ 0 h 99"/>
                <a:gd name="T8" fmla="*/ 0 w 230"/>
                <a:gd name="T9" fmla="*/ 73 h 99"/>
                <a:gd name="T10" fmla="*/ 8 w 230"/>
                <a:gd name="T11" fmla="*/ 99 h 99"/>
                <a:gd name="T12" fmla="*/ 2 w 230"/>
                <a:gd name="T13" fmla="*/ 75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09" name="Freeform 305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124 w 170"/>
                <a:gd name="T1" fmla="*/ 80 h 95"/>
                <a:gd name="T2" fmla="*/ 109 w 170"/>
                <a:gd name="T3" fmla="*/ 62 h 95"/>
                <a:gd name="T4" fmla="*/ 113 w 170"/>
                <a:gd name="T5" fmla="*/ 58 h 95"/>
                <a:gd name="T6" fmla="*/ 126 w 170"/>
                <a:gd name="T7" fmla="*/ 41 h 95"/>
                <a:gd name="T8" fmla="*/ 92 w 170"/>
                <a:gd name="T9" fmla="*/ 60 h 95"/>
                <a:gd name="T10" fmla="*/ 92 w 170"/>
                <a:gd name="T11" fmla="*/ 66 h 95"/>
                <a:gd name="T12" fmla="*/ 111 w 170"/>
                <a:gd name="T13" fmla="*/ 86 h 95"/>
                <a:gd name="T14" fmla="*/ 81 w 170"/>
                <a:gd name="T15" fmla="*/ 94 h 95"/>
                <a:gd name="T16" fmla="*/ 144 w 170"/>
                <a:gd name="T17" fmla="*/ 61 h 95"/>
                <a:gd name="T18" fmla="*/ 116 w 170"/>
                <a:gd name="T19" fmla="*/ 37 h 95"/>
                <a:gd name="T20" fmla="*/ 143 w 170"/>
                <a:gd name="T21" fmla="*/ 37 h 95"/>
                <a:gd name="T22" fmla="*/ 170 w 170"/>
                <a:gd name="T23" fmla="*/ 3 h 95"/>
                <a:gd name="T24" fmla="*/ 120 w 170"/>
                <a:gd name="T25" fmla="*/ 7 h 95"/>
                <a:gd name="T26" fmla="*/ 146 w 170"/>
                <a:gd name="T27" fmla="*/ 11 h 95"/>
                <a:gd name="T28" fmla="*/ 110 w 170"/>
                <a:gd name="T29" fmla="*/ 25 h 95"/>
                <a:gd name="T30" fmla="*/ 87 w 170"/>
                <a:gd name="T31" fmla="*/ 20 h 95"/>
                <a:gd name="T32" fmla="*/ 116 w 170"/>
                <a:gd name="T33" fmla="*/ 37 h 95"/>
                <a:gd name="T34" fmla="*/ 61 w 170"/>
                <a:gd name="T35" fmla="*/ 30 h 95"/>
                <a:gd name="T36" fmla="*/ 62 w 170"/>
                <a:gd name="T37" fmla="*/ 33 h 95"/>
                <a:gd name="T38" fmla="*/ 38 w 170"/>
                <a:gd name="T39" fmla="*/ 46 h 95"/>
                <a:gd name="T40" fmla="*/ 75 w 170"/>
                <a:gd name="T41" fmla="*/ 38 h 95"/>
                <a:gd name="T42" fmla="*/ 79 w 170"/>
                <a:gd name="T43" fmla="*/ 34 h 95"/>
                <a:gd name="T44" fmla="*/ 60 w 170"/>
                <a:gd name="T45" fmla="*/ 9 h 95"/>
                <a:gd name="T46" fmla="*/ 89 w 170"/>
                <a:gd name="T47" fmla="*/ 1 h 95"/>
                <a:gd name="T48" fmla="*/ 33 w 170"/>
                <a:gd name="T49" fmla="*/ 20 h 95"/>
                <a:gd name="T50" fmla="*/ 39 w 170"/>
                <a:gd name="T51" fmla="*/ 34 h 95"/>
                <a:gd name="T52" fmla="*/ 54 w 170"/>
                <a:gd name="T53" fmla="*/ 58 h 95"/>
                <a:gd name="T54" fmla="*/ 28 w 170"/>
                <a:gd name="T55" fmla="*/ 58 h 95"/>
                <a:gd name="T56" fmla="*/ 7 w 170"/>
                <a:gd name="T57" fmla="*/ 78 h 95"/>
                <a:gd name="T58" fmla="*/ 48 w 170"/>
                <a:gd name="T59" fmla="*/ 93 h 95"/>
                <a:gd name="T60" fmla="*/ 25 w 170"/>
                <a:gd name="T61" fmla="*/ 84 h 95"/>
                <a:gd name="T62" fmla="*/ 61 w 170"/>
                <a:gd name="T63" fmla="*/ 70 h 95"/>
                <a:gd name="T64" fmla="*/ 84 w 170"/>
                <a:gd name="T65" fmla="*/ 75 h 95"/>
                <a:gd name="T66" fmla="*/ 54 w 170"/>
                <a:gd name="T67" fmla="*/ 58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8510" name="Freeform 306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123 w 170"/>
                <a:gd name="T1" fmla="*/ 79 h 94"/>
                <a:gd name="T2" fmla="*/ 108 w 170"/>
                <a:gd name="T3" fmla="*/ 62 h 94"/>
                <a:gd name="T4" fmla="*/ 113 w 170"/>
                <a:gd name="T5" fmla="*/ 58 h 94"/>
                <a:gd name="T6" fmla="*/ 125 w 170"/>
                <a:gd name="T7" fmla="*/ 41 h 94"/>
                <a:gd name="T8" fmla="*/ 91 w 170"/>
                <a:gd name="T9" fmla="*/ 60 h 94"/>
                <a:gd name="T10" fmla="*/ 92 w 170"/>
                <a:gd name="T11" fmla="*/ 66 h 94"/>
                <a:gd name="T12" fmla="*/ 110 w 170"/>
                <a:gd name="T13" fmla="*/ 85 h 94"/>
                <a:gd name="T14" fmla="*/ 81 w 170"/>
                <a:gd name="T15" fmla="*/ 93 h 94"/>
                <a:gd name="T16" fmla="*/ 144 w 170"/>
                <a:gd name="T17" fmla="*/ 60 h 94"/>
                <a:gd name="T18" fmla="*/ 116 w 170"/>
                <a:gd name="T19" fmla="*/ 36 h 94"/>
                <a:gd name="T20" fmla="*/ 143 w 170"/>
                <a:gd name="T21" fmla="*/ 36 h 94"/>
                <a:gd name="T22" fmla="*/ 170 w 170"/>
                <a:gd name="T23" fmla="*/ 3 h 94"/>
                <a:gd name="T24" fmla="*/ 120 w 170"/>
                <a:gd name="T25" fmla="*/ 6 h 94"/>
                <a:gd name="T26" fmla="*/ 145 w 170"/>
                <a:gd name="T27" fmla="*/ 11 h 94"/>
                <a:gd name="T28" fmla="*/ 109 w 170"/>
                <a:gd name="T29" fmla="*/ 24 h 94"/>
                <a:gd name="T30" fmla="*/ 87 w 170"/>
                <a:gd name="T31" fmla="*/ 20 h 94"/>
                <a:gd name="T32" fmla="*/ 116 w 170"/>
                <a:gd name="T33" fmla="*/ 36 h 94"/>
                <a:gd name="T34" fmla="*/ 61 w 170"/>
                <a:gd name="T35" fmla="*/ 30 h 94"/>
                <a:gd name="T36" fmla="*/ 62 w 170"/>
                <a:gd name="T37" fmla="*/ 33 h 94"/>
                <a:gd name="T38" fmla="*/ 38 w 170"/>
                <a:gd name="T39" fmla="*/ 46 h 94"/>
                <a:gd name="T40" fmla="*/ 74 w 170"/>
                <a:gd name="T41" fmla="*/ 38 h 94"/>
                <a:gd name="T42" fmla="*/ 79 w 170"/>
                <a:gd name="T43" fmla="*/ 33 h 94"/>
                <a:gd name="T44" fmla="*/ 59 w 170"/>
                <a:gd name="T45" fmla="*/ 9 h 94"/>
                <a:gd name="T46" fmla="*/ 89 w 170"/>
                <a:gd name="T47" fmla="*/ 1 h 94"/>
                <a:gd name="T48" fmla="*/ 32 w 170"/>
                <a:gd name="T49" fmla="*/ 19 h 94"/>
                <a:gd name="T50" fmla="*/ 38 w 170"/>
                <a:gd name="T51" fmla="*/ 34 h 94"/>
                <a:gd name="T52" fmla="*/ 54 w 170"/>
                <a:gd name="T53" fmla="*/ 57 h 94"/>
                <a:gd name="T54" fmla="*/ 27 w 170"/>
                <a:gd name="T55" fmla="*/ 58 h 94"/>
                <a:gd name="T56" fmla="*/ 6 w 170"/>
                <a:gd name="T57" fmla="*/ 77 h 94"/>
                <a:gd name="T58" fmla="*/ 48 w 170"/>
                <a:gd name="T59" fmla="*/ 92 h 94"/>
                <a:gd name="T60" fmla="*/ 25 w 170"/>
                <a:gd name="T61" fmla="*/ 83 h 94"/>
                <a:gd name="T62" fmla="*/ 61 w 170"/>
                <a:gd name="T63" fmla="*/ 70 h 94"/>
                <a:gd name="T64" fmla="*/ 83 w 170"/>
                <a:gd name="T65" fmla="*/ 74 h 94"/>
                <a:gd name="T66" fmla="*/ 54 w 170"/>
                <a:gd name="T67" fmla="*/ 57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28511" name="Line 16"/>
          <p:cNvSpPr>
            <a:spLocks noChangeShapeType="1"/>
          </p:cNvSpPr>
          <p:nvPr/>
        </p:nvSpPr>
        <p:spPr bwMode="auto">
          <a:xfrm>
            <a:off x="6005513" y="5235575"/>
            <a:ext cx="636587" cy="1984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512" name="Line 16"/>
          <p:cNvSpPr>
            <a:spLocks noChangeShapeType="1"/>
          </p:cNvSpPr>
          <p:nvPr/>
        </p:nvSpPr>
        <p:spPr bwMode="auto">
          <a:xfrm flipV="1">
            <a:off x="7335838" y="5421312"/>
            <a:ext cx="617537" cy="2111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8514" name="AutoShape 514"/>
          <p:cNvSpPr>
            <a:spLocks noChangeArrowheads="1"/>
          </p:cNvSpPr>
          <p:nvPr/>
        </p:nvSpPr>
        <p:spPr bwMode="auto">
          <a:xfrm>
            <a:off x="762000" y="6019800"/>
            <a:ext cx="1905000" cy="685800"/>
          </a:xfrm>
          <a:prstGeom prst="wedgeRoundRectCallout">
            <a:avLst>
              <a:gd name="adj1" fmla="val 21250"/>
              <a:gd name="adj2" fmla="val -11713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zh-CN" sz="1600" b="0" dirty="0" smtClean="0">
                <a:solidFill>
                  <a:srgbClr val="0000CC"/>
                </a:solidFill>
                <a:latin typeface="Arial" pitchFamily="34" charset="0"/>
              </a:rPr>
              <a:t>A group of TTZ edge routers</a:t>
            </a:r>
          </a:p>
        </p:txBody>
      </p:sp>
      <p:sp>
        <p:nvSpPr>
          <p:cNvPr id="128515" name="AutoShape 515"/>
          <p:cNvSpPr>
            <a:spLocks noChangeArrowheads="1"/>
          </p:cNvSpPr>
          <p:nvPr/>
        </p:nvSpPr>
        <p:spPr bwMode="auto">
          <a:xfrm>
            <a:off x="4114800" y="5740400"/>
            <a:ext cx="1905000" cy="381000"/>
          </a:xfrm>
          <a:prstGeom prst="wedgeRoundRectCallout">
            <a:avLst>
              <a:gd name="adj1" fmla="val 80750"/>
              <a:gd name="adj2" fmla="val -27833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zh-CN" sz="1600" b="0" smtClean="0">
                <a:solidFill>
                  <a:srgbClr val="000000"/>
                </a:solidFill>
                <a:latin typeface="Arial" pitchFamily="34" charset="0"/>
              </a:rPr>
              <a:t>A single router</a:t>
            </a:r>
          </a:p>
        </p:txBody>
      </p:sp>
      <p:sp>
        <p:nvSpPr>
          <p:cNvPr id="516" name="Title 1"/>
          <p:cNvSpPr txBox="1">
            <a:spLocks/>
          </p:cNvSpPr>
          <p:nvPr/>
        </p:nvSpPr>
        <p:spPr>
          <a:xfrm>
            <a:off x="338138" y="239712"/>
            <a:ext cx="8418512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ＭＳ Ｐゴシック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>
                <a:srgbClr val="CC9900"/>
              </a:buClr>
            </a:pPr>
            <a:r>
              <a:rPr lang="en-GB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IP RAN Enabling Technologies</a:t>
            </a:r>
            <a:br>
              <a:rPr lang="en-GB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</a:br>
            <a:r>
              <a:rPr lang="en-GB" b="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Topology-Transparent </a:t>
            </a:r>
            <a:r>
              <a:rPr lang="en-GB" b="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Zones</a:t>
            </a:r>
            <a:endParaRPr lang="en-GB" b="0" kern="1200" dirty="0">
              <a:solidFill>
                <a:srgbClr val="990000"/>
              </a:solidFill>
              <a:latin typeface="FrutigerNext LT Medium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 idx="4294967295"/>
          </p:nvPr>
        </p:nvSpPr>
        <p:spPr>
          <a:xfrm>
            <a:off x="457200" y="332509"/>
            <a:ext cx="8229600" cy="55418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altLang="zh-CN" sz="2400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IP RAN Enabling </a:t>
            </a:r>
            <a:r>
              <a:rPr lang="en-US" altLang="zh-CN" sz="2400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Technologies:</a:t>
            </a:r>
            <a:r>
              <a:rPr lang="en-US" altLang="zh-CN" sz="2400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/>
            </a:r>
            <a:br>
              <a:rPr lang="en-US" altLang="zh-CN" sz="2400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</a:br>
            <a:r>
              <a:rPr lang="en-US" altLang="zh-CN" sz="2400" b="0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Smooth Migration to TTZ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4294967295"/>
          </p:nvPr>
        </p:nvSpPr>
        <p:spPr>
          <a:xfrm>
            <a:off x="622962" y="990600"/>
            <a:ext cx="8001000" cy="1676400"/>
          </a:xfrm>
        </p:spPr>
        <p:txBody>
          <a:bodyPr lIns="78296" tIns="39147" rIns="78296" bIns="39147"/>
          <a:lstStyle/>
          <a:p>
            <a:pPr marL="0" indent="0" eaLnBrk="1" hangingPunct="1">
              <a:buNone/>
              <a:defRPr/>
            </a:pPr>
            <a:r>
              <a:rPr lang="en-US" altLang="zh-CN" sz="1800" b="1" dirty="0" smtClean="0">
                <a:latin typeface="+mj-lt"/>
              </a:rPr>
              <a:t>Migration to TTZ with minimum interruption  </a:t>
            </a:r>
          </a:p>
          <a:p>
            <a:pPr marL="514350" indent="-457200" eaLnBrk="1" hangingPunct="1">
              <a:buFont typeface="+mj-lt"/>
              <a:buAutoNum type="arabicPeriod"/>
              <a:defRPr/>
            </a:pPr>
            <a:r>
              <a:rPr lang="en-US" altLang="zh-CN" sz="1600" dirty="0" smtClean="0">
                <a:solidFill>
                  <a:srgbClr val="0000CC"/>
                </a:solidFill>
                <a:latin typeface="+mj-lt"/>
              </a:rPr>
              <a:t>Configure TTZ</a:t>
            </a:r>
            <a:r>
              <a:rPr lang="en-US" altLang="zh-CN" sz="1600" dirty="0" smtClean="0">
                <a:latin typeface="+mj-lt"/>
              </a:rPr>
              <a:t>: routers in TTZ work as normal and prepare for TTZ</a:t>
            </a:r>
          </a:p>
          <a:p>
            <a:pPr marL="514350" indent="-457200" eaLnBrk="1" hangingPunct="1">
              <a:buFont typeface="+mj-lt"/>
              <a:buAutoNum type="arabicPeriod"/>
              <a:defRPr/>
            </a:pPr>
            <a:r>
              <a:rPr lang="en-US" altLang="zh-CN" sz="1600" dirty="0" smtClean="0">
                <a:solidFill>
                  <a:srgbClr val="00CC00"/>
                </a:solidFill>
                <a:latin typeface="+mj-lt"/>
              </a:rPr>
              <a:t>Allow router to TTZ </a:t>
            </a:r>
            <a:r>
              <a:rPr lang="en-US" altLang="zh-CN" sz="1600" dirty="0" smtClean="0">
                <a:latin typeface="+mj-lt"/>
              </a:rPr>
              <a:t>after it is ready for TTZ</a:t>
            </a:r>
          </a:p>
          <a:p>
            <a:pPr marL="514350" indent="-457200" eaLnBrk="1" hangingPunct="1">
              <a:buFont typeface="+mj-lt"/>
              <a:buAutoNum type="arabicPeriod"/>
              <a:defRPr/>
            </a:pPr>
            <a:r>
              <a:rPr lang="en-US" altLang="zh-CN" sz="1600" dirty="0" smtClean="0">
                <a:solidFill>
                  <a:srgbClr val="C00000"/>
                </a:solidFill>
                <a:latin typeface="+mj-lt"/>
              </a:rPr>
              <a:t>Activate TTZ</a:t>
            </a:r>
            <a:r>
              <a:rPr lang="en-US" altLang="zh-CN" sz="1600" dirty="0" smtClean="0">
                <a:latin typeface="+mj-lt"/>
              </a:rPr>
              <a:t>: all routers in TTZ transfer to work as TTZ routers in </a:t>
            </a:r>
            <a:r>
              <a:rPr lang="en-US" altLang="zh-CN" sz="1600" dirty="0" smtClean="0">
                <a:solidFill>
                  <a:srgbClr val="FF0000"/>
                </a:solidFill>
                <a:latin typeface="+mj-lt"/>
              </a:rPr>
              <a:t>ms</a:t>
            </a:r>
          </a:p>
        </p:txBody>
      </p:sp>
      <p:sp>
        <p:nvSpPr>
          <p:cNvPr id="19460" name="Date Placeholder 3"/>
          <p:cNvSpPr txBox="1">
            <a:spLocks noGrp="1"/>
          </p:cNvSpPr>
          <p:nvPr/>
        </p:nvSpPr>
        <p:spPr bwMode="auto">
          <a:xfrm>
            <a:off x="5929313" y="6400800"/>
            <a:ext cx="1057275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784225" eaLnBrk="0" hangingPunct="0">
              <a:lnSpc>
                <a:spcPct val="85000"/>
              </a:lnSpc>
            </a:pPr>
            <a:endParaRPr lang="de-DE" sz="1000" b="0" smtClean="0">
              <a:solidFill>
                <a:srgbClr val="000000"/>
              </a:solidFill>
              <a:latin typeface="FrutigerNext LT Medium" pitchFamily="34" charset="0"/>
              <a:ea typeface="MS PGothic" pitchFamily="34" charset="-128"/>
            </a:endParaRPr>
          </a:p>
          <a:p>
            <a:pPr defTabSz="784225" eaLnBrk="0" hangingPunct="0">
              <a:lnSpc>
                <a:spcPct val="85000"/>
              </a:lnSpc>
            </a:pPr>
            <a:r>
              <a:rPr lang="de-DE" sz="1000" b="0" smtClean="0">
                <a:solidFill>
                  <a:srgbClr val="000000"/>
                </a:solidFill>
                <a:latin typeface="FrutigerNext LT Medium" pitchFamily="34" charset="0"/>
                <a:ea typeface="MS PGothic" pitchFamily="34" charset="-128"/>
              </a:rPr>
              <a:t>Page </a:t>
            </a:r>
            <a:fld id="{AD642C68-B115-469F-ADFD-9CD2BD61C900}" type="slidenum">
              <a:rPr lang="de-DE" sz="1000" b="0" smtClean="0">
                <a:solidFill>
                  <a:srgbClr val="000000"/>
                </a:solidFill>
                <a:latin typeface="FrutigerNext LT Medium" pitchFamily="34" charset="0"/>
                <a:ea typeface="MS PGothic" pitchFamily="34" charset="-128"/>
              </a:rPr>
              <a:pPr defTabSz="784225" eaLnBrk="0" hangingPunct="0">
                <a:lnSpc>
                  <a:spcPct val="85000"/>
                </a:lnSpc>
              </a:pPr>
              <a:t>10</a:t>
            </a:fld>
            <a:endParaRPr lang="en-GB" sz="1000" b="0" smtClean="0">
              <a:solidFill>
                <a:srgbClr val="000000"/>
              </a:solidFill>
              <a:latin typeface="FrutigerNext LT Medium" pitchFamily="34" charset="0"/>
              <a:ea typeface="MS PGothic" pitchFamily="34" charset="-128"/>
            </a:endParaRPr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5375275" y="3587750"/>
            <a:ext cx="1465263" cy="20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797675" y="3179763"/>
            <a:ext cx="395288" cy="279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R6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496175" y="3617913"/>
            <a:ext cx="476250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R7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618288" y="4043363"/>
            <a:ext cx="346075" cy="2587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R8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608763" y="5105400"/>
            <a:ext cx="466725" cy="273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R10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7427913" y="4557713"/>
            <a:ext cx="449262" cy="2127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R9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V="1">
            <a:off x="838200" y="5181600"/>
            <a:ext cx="649288" cy="106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5649913" y="5103813"/>
            <a:ext cx="1144587" cy="400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5305425" y="3646488"/>
            <a:ext cx="1535113" cy="781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7121525" y="3676650"/>
            <a:ext cx="436563" cy="306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6973888" y="4476750"/>
            <a:ext cx="469900" cy="469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V="1">
            <a:off x="6902450" y="5046663"/>
            <a:ext cx="541338" cy="419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7723188" y="4856163"/>
            <a:ext cx="48895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7035800" y="5599113"/>
            <a:ext cx="522288" cy="2619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2379663" y="3943350"/>
            <a:ext cx="1020762" cy="2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1446213" y="3910013"/>
            <a:ext cx="688975" cy="30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7646988" y="5075238"/>
            <a:ext cx="512762" cy="382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 flipV="1">
            <a:off x="6992938" y="4024313"/>
            <a:ext cx="603250" cy="336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1247775" y="4775200"/>
            <a:ext cx="474663" cy="3016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R4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>
            <a:off x="1046163" y="3503613"/>
            <a:ext cx="465137" cy="31273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R1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2046288" y="3522663"/>
            <a:ext cx="474662" cy="26511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R2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6105525" y="5386388"/>
            <a:ext cx="503238" cy="3016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900" b="0" smtClean="0">
                <a:solidFill>
                  <a:srgbClr val="000000"/>
                </a:solidFill>
                <a:cs typeface="Arial" pitchFamily="34" charset="0"/>
              </a:rPr>
              <a:t>  </a:t>
            </a: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R11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5561013" y="5199063"/>
            <a:ext cx="458787" cy="3635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2055813" y="4356100"/>
            <a:ext cx="474662" cy="2841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cs typeface="Arial" pitchFamily="34" charset="0"/>
              </a:rPr>
              <a:t>  R3</a:t>
            </a:r>
            <a:endParaRPr lang="en-US" altLang="zh-CN" sz="12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2112963" y="5110163"/>
            <a:ext cx="381000" cy="19843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42" tIns="39171" rIns="78342" bIns="39171"/>
          <a:lstStyle/>
          <a:p>
            <a:pPr algn="just" defTabSz="574675">
              <a:lnSpc>
                <a:spcPct val="140000"/>
              </a:lnSpc>
            </a:pPr>
            <a:r>
              <a:rPr lang="en-US" altLang="zh-CN" sz="1200" b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R5</a:t>
            </a:r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 flipV="1">
            <a:off x="1217613" y="4075113"/>
            <a:ext cx="952500" cy="5524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2493963" y="4832350"/>
            <a:ext cx="127000" cy="515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 flipH="1" flipV="1">
            <a:off x="2284413" y="4017963"/>
            <a:ext cx="153987" cy="630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 flipH="1">
            <a:off x="1751013" y="4813300"/>
            <a:ext cx="590550" cy="314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90" name="Line 34"/>
          <p:cNvSpPr>
            <a:spLocks noChangeShapeType="1"/>
          </p:cNvSpPr>
          <p:nvPr/>
        </p:nvSpPr>
        <p:spPr bwMode="auto">
          <a:xfrm flipH="1">
            <a:off x="7837488" y="3960813"/>
            <a:ext cx="447675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 flipH="1">
            <a:off x="2514600" y="4665663"/>
            <a:ext cx="998538" cy="58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2" name="Group 36"/>
          <p:cNvGrpSpPr>
            <a:grpSpLocks noChangeAspect="1"/>
          </p:cNvGrpSpPr>
          <p:nvPr/>
        </p:nvGrpSpPr>
        <p:grpSpPr bwMode="auto">
          <a:xfrm>
            <a:off x="1430338" y="5014913"/>
            <a:ext cx="365125" cy="322262"/>
            <a:chOff x="3810" y="540"/>
            <a:chExt cx="506" cy="480"/>
          </a:xfrm>
        </p:grpSpPr>
        <p:sp>
          <p:nvSpPr>
            <p:cNvPr id="19765" name="Freeform 37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6" name="Oval 38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67" name="Freeform 39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8" name="Freeform 40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9" name="Freeform 41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70" name="Oval 42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71" name="Freeform 43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72" name="Freeform 44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73" name="Freeform 45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74" name="Freeform 46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3" name="Group 47"/>
          <p:cNvGrpSpPr>
            <a:grpSpLocks noChangeAspect="1"/>
          </p:cNvGrpSpPr>
          <p:nvPr/>
        </p:nvGrpSpPr>
        <p:grpSpPr bwMode="auto">
          <a:xfrm>
            <a:off x="2255838" y="4594225"/>
            <a:ext cx="365125" cy="322263"/>
            <a:chOff x="3810" y="540"/>
            <a:chExt cx="506" cy="480"/>
          </a:xfrm>
        </p:grpSpPr>
        <p:sp>
          <p:nvSpPr>
            <p:cNvPr id="19755" name="Freeform 48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6" name="Oval 49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57" name="Freeform 50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8" name="Freeform 51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9" name="Freeform 52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0" name="Oval 53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61" name="Freeform 54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2" name="Freeform 55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3" name="Freeform 56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64" name="Freeform 57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4" name="Group 58"/>
          <p:cNvGrpSpPr>
            <a:grpSpLocks noChangeAspect="1"/>
          </p:cNvGrpSpPr>
          <p:nvPr/>
        </p:nvGrpSpPr>
        <p:grpSpPr bwMode="auto">
          <a:xfrm>
            <a:off x="1128713" y="3767138"/>
            <a:ext cx="365125" cy="320675"/>
            <a:chOff x="3810" y="540"/>
            <a:chExt cx="506" cy="480"/>
          </a:xfrm>
        </p:grpSpPr>
        <p:sp>
          <p:nvSpPr>
            <p:cNvPr id="19745" name="Freeform 59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6" name="Oval 60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47" name="Freeform 61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8" name="Freeform 62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9" name="Freeform 63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0" name="Oval 64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51" name="Freeform 65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2" name="Freeform 66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3" name="Freeform 67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54" name="Freeform 68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5" name="Group 69"/>
          <p:cNvGrpSpPr>
            <a:grpSpLocks noChangeAspect="1"/>
          </p:cNvGrpSpPr>
          <p:nvPr/>
        </p:nvGrpSpPr>
        <p:grpSpPr bwMode="auto">
          <a:xfrm>
            <a:off x="2097088" y="3810000"/>
            <a:ext cx="365125" cy="322263"/>
            <a:chOff x="3810" y="540"/>
            <a:chExt cx="506" cy="480"/>
          </a:xfrm>
        </p:grpSpPr>
        <p:sp>
          <p:nvSpPr>
            <p:cNvPr id="19735" name="Freeform 70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6" name="Oval 71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37" name="Freeform 72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8" name="Freeform 73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9" name="Freeform 74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0" name="Oval 75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41" name="Freeform 76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2" name="Freeform 77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3" name="Freeform 78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44" name="Freeform 79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6" name="Group 80"/>
          <p:cNvGrpSpPr>
            <a:grpSpLocks noChangeAspect="1"/>
          </p:cNvGrpSpPr>
          <p:nvPr/>
        </p:nvGrpSpPr>
        <p:grpSpPr bwMode="auto">
          <a:xfrm>
            <a:off x="7342188" y="4846638"/>
            <a:ext cx="365125" cy="322262"/>
            <a:chOff x="3810" y="540"/>
            <a:chExt cx="506" cy="480"/>
          </a:xfrm>
        </p:grpSpPr>
        <p:sp>
          <p:nvSpPr>
            <p:cNvPr id="19725" name="Freeform 81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6" name="Oval 82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27" name="Freeform 83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8" name="Freeform 84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9" name="Freeform 85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0" name="Oval 86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31" name="Freeform 87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2" name="Freeform 88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3" name="Freeform 89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34" name="Freeform 90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7" name="Group 91"/>
          <p:cNvGrpSpPr>
            <a:grpSpLocks noChangeAspect="1"/>
          </p:cNvGrpSpPr>
          <p:nvPr/>
        </p:nvGrpSpPr>
        <p:grpSpPr bwMode="auto">
          <a:xfrm>
            <a:off x="6700838" y="5405438"/>
            <a:ext cx="365125" cy="320675"/>
            <a:chOff x="3810" y="540"/>
            <a:chExt cx="506" cy="480"/>
          </a:xfrm>
        </p:grpSpPr>
        <p:sp>
          <p:nvSpPr>
            <p:cNvPr id="19715" name="Freeform 92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6" name="Oval 93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17" name="Freeform 94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8" name="Freeform 95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9" name="Freeform 96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0" name="Oval 97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21" name="Freeform 98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2" name="Freeform 99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3" name="Freeform 100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24" name="Freeform 101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8" name="Group 102"/>
          <p:cNvGrpSpPr>
            <a:grpSpLocks noChangeAspect="1"/>
          </p:cNvGrpSpPr>
          <p:nvPr/>
        </p:nvGrpSpPr>
        <p:grpSpPr bwMode="auto">
          <a:xfrm>
            <a:off x="5867400" y="5562600"/>
            <a:ext cx="366713" cy="322263"/>
            <a:chOff x="3810" y="540"/>
            <a:chExt cx="506" cy="480"/>
          </a:xfrm>
        </p:grpSpPr>
        <p:sp>
          <p:nvSpPr>
            <p:cNvPr id="19705" name="Freeform 103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6" name="Oval 104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07" name="Freeform 105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8" name="Freeform 106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9" name="Freeform 107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0" name="Oval 108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11" name="Freeform 109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2" name="Freeform 110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3" name="Freeform 111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14" name="Freeform 112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9" name="Group 113"/>
          <p:cNvGrpSpPr>
            <a:grpSpLocks noChangeAspect="1"/>
          </p:cNvGrpSpPr>
          <p:nvPr/>
        </p:nvGrpSpPr>
        <p:grpSpPr bwMode="auto">
          <a:xfrm>
            <a:off x="6777038" y="3452813"/>
            <a:ext cx="365125" cy="320675"/>
            <a:chOff x="3810" y="540"/>
            <a:chExt cx="506" cy="480"/>
          </a:xfrm>
        </p:grpSpPr>
        <p:sp>
          <p:nvSpPr>
            <p:cNvPr id="19695" name="Freeform 114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6" name="Oval 115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97" name="Freeform 116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8" name="Freeform 117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9" name="Freeform 118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0" name="Oval 119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701" name="Freeform 120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2" name="Freeform 121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3" name="Freeform 122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704" name="Freeform 123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10" name="Group 124"/>
          <p:cNvGrpSpPr>
            <a:grpSpLocks noChangeAspect="1"/>
          </p:cNvGrpSpPr>
          <p:nvPr/>
        </p:nvGrpSpPr>
        <p:grpSpPr bwMode="auto">
          <a:xfrm>
            <a:off x="7516813" y="3867150"/>
            <a:ext cx="365125" cy="322263"/>
            <a:chOff x="3810" y="540"/>
            <a:chExt cx="506" cy="480"/>
          </a:xfrm>
        </p:grpSpPr>
        <p:sp>
          <p:nvSpPr>
            <p:cNvPr id="19685" name="Freeform 125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6" name="Oval 126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87" name="Freeform 127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8" name="Freeform 128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9" name="Freeform 129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0" name="Oval 130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91" name="Freeform 131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2" name="Freeform 132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3" name="Freeform 133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94" name="Freeform 134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11" name="Group 135"/>
          <p:cNvGrpSpPr>
            <a:grpSpLocks noChangeAspect="1"/>
          </p:cNvGrpSpPr>
          <p:nvPr/>
        </p:nvGrpSpPr>
        <p:grpSpPr bwMode="auto">
          <a:xfrm>
            <a:off x="6761163" y="4294188"/>
            <a:ext cx="365125" cy="322262"/>
            <a:chOff x="3810" y="540"/>
            <a:chExt cx="506" cy="480"/>
          </a:xfrm>
        </p:grpSpPr>
        <p:sp>
          <p:nvSpPr>
            <p:cNvPr id="19675" name="Freeform 136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6" name="Oval 137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77" name="Freeform 138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8" name="Freeform 139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9" name="Freeform 140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0" name="Oval 141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81" name="Freeform 142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2" name="Freeform 143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3" name="Freeform 144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84" name="Freeform 145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12" name="Group 201"/>
          <p:cNvGrpSpPr>
            <a:grpSpLocks noChangeAspect="1"/>
          </p:cNvGrpSpPr>
          <p:nvPr/>
        </p:nvGrpSpPr>
        <p:grpSpPr bwMode="auto">
          <a:xfrm>
            <a:off x="2438400" y="5200650"/>
            <a:ext cx="365125" cy="322263"/>
            <a:chOff x="3810" y="540"/>
            <a:chExt cx="506" cy="480"/>
          </a:xfrm>
        </p:grpSpPr>
        <p:sp>
          <p:nvSpPr>
            <p:cNvPr id="19665" name="Freeform 202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19456 h 116"/>
                <a:gd name="T4" fmla="*/ 0 w 253"/>
                <a:gd name="T5" fmla="*/ 19456 h 116"/>
                <a:gd name="T6" fmla="*/ 65024 w 253"/>
                <a:gd name="T7" fmla="*/ 59392 h 116"/>
                <a:gd name="T8" fmla="*/ 129536 w 253"/>
                <a:gd name="T9" fmla="*/ 19456 h 116"/>
                <a:gd name="T10" fmla="*/ 129536 w 253"/>
                <a:gd name="T11" fmla="*/ 19456 h 116"/>
                <a:gd name="T12" fmla="*/ 12953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66" name="Oval 203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67" name="Freeform 204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3584 w 251"/>
                <a:gd name="T11" fmla="*/ 40448 h 159"/>
                <a:gd name="T12" fmla="*/ 64512 w 251"/>
                <a:gd name="T13" fmla="*/ 3584 h 159"/>
                <a:gd name="T14" fmla="*/ 124928 w 251"/>
                <a:gd name="T15" fmla="*/ 40448 h 159"/>
                <a:gd name="T16" fmla="*/ 64512 w 251"/>
                <a:gd name="T17" fmla="*/ 77312 h 159"/>
                <a:gd name="T18" fmla="*/ 3584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68" name="Freeform 205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6864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69" name="Freeform 206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19456 h 117"/>
                <a:gd name="T4" fmla="*/ 0 w 253"/>
                <a:gd name="T5" fmla="*/ 19456 h 117"/>
                <a:gd name="T6" fmla="*/ 65024 w 253"/>
                <a:gd name="T7" fmla="*/ 59904 h 117"/>
                <a:gd name="T8" fmla="*/ 129536 w 253"/>
                <a:gd name="T9" fmla="*/ 19456 h 117"/>
                <a:gd name="T10" fmla="*/ 129536 w 253"/>
                <a:gd name="T11" fmla="*/ 19456 h 117"/>
                <a:gd name="T12" fmla="*/ 12953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0" name="Oval 207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 lIns="78355" tIns="39177" rIns="78355" bIns="39177"/>
            <a:lstStyle/>
            <a:p>
              <a:pPr algn="ctr" defTabSz="784225" eaLnBrk="0" hangingPunct="0"/>
              <a:endParaRPr lang="en-US" sz="1200" b="0" smtClean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19671" name="Freeform 208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40448 h 159"/>
                <a:gd name="T2" fmla="*/ 64512 w 251"/>
                <a:gd name="T3" fmla="*/ 81408 h 159"/>
                <a:gd name="T4" fmla="*/ 128512 w 251"/>
                <a:gd name="T5" fmla="*/ 40448 h 159"/>
                <a:gd name="T6" fmla="*/ 64512 w 251"/>
                <a:gd name="T7" fmla="*/ 0 h 159"/>
                <a:gd name="T8" fmla="*/ 0 w 251"/>
                <a:gd name="T9" fmla="*/ 40448 h 159"/>
                <a:gd name="T10" fmla="*/ 4096 w 251"/>
                <a:gd name="T11" fmla="*/ 40448 h 159"/>
                <a:gd name="T12" fmla="*/ 64512 w 251"/>
                <a:gd name="T13" fmla="*/ 3584 h 159"/>
                <a:gd name="T14" fmla="*/ 124416 w 251"/>
                <a:gd name="T15" fmla="*/ 40448 h 159"/>
                <a:gd name="T16" fmla="*/ 64512 w 251"/>
                <a:gd name="T17" fmla="*/ 77312 h 159"/>
                <a:gd name="T18" fmla="*/ 4096 w 251"/>
                <a:gd name="T19" fmla="*/ 4044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2" name="Freeform 209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1024 w 230"/>
                <a:gd name="T1" fmla="*/ 38400 h 99"/>
                <a:gd name="T2" fmla="*/ 60928 w 230"/>
                <a:gd name="T3" fmla="*/ 1536 h 99"/>
                <a:gd name="T4" fmla="*/ 117760 w 230"/>
                <a:gd name="T5" fmla="*/ 26112 h 99"/>
                <a:gd name="T6" fmla="*/ 60416 w 230"/>
                <a:gd name="T7" fmla="*/ 0 h 99"/>
                <a:gd name="T8" fmla="*/ 0 w 230"/>
                <a:gd name="T9" fmla="*/ 37376 h 99"/>
                <a:gd name="T10" fmla="*/ 4096 w 230"/>
                <a:gd name="T11" fmla="*/ 50688 h 99"/>
                <a:gd name="T12" fmla="*/ 1024 w 230"/>
                <a:gd name="T13" fmla="*/ 3840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3" name="Freeform 210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63488 w 170"/>
                <a:gd name="T1" fmla="*/ 40960 h 95"/>
                <a:gd name="T2" fmla="*/ 55808 w 170"/>
                <a:gd name="T3" fmla="*/ 31744 h 95"/>
                <a:gd name="T4" fmla="*/ 57856 w 170"/>
                <a:gd name="T5" fmla="*/ 29696 h 95"/>
                <a:gd name="T6" fmla="*/ 64512 w 170"/>
                <a:gd name="T7" fmla="*/ 20992 h 95"/>
                <a:gd name="T8" fmla="*/ 47104 w 170"/>
                <a:gd name="T9" fmla="*/ 30720 h 95"/>
                <a:gd name="T10" fmla="*/ 47104 w 170"/>
                <a:gd name="T11" fmla="*/ 33792 h 95"/>
                <a:gd name="T12" fmla="*/ 56832 w 170"/>
                <a:gd name="T13" fmla="*/ 44032 h 95"/>
                <a:gd name="T14" fmla="*/ 41472 w 170"/>
                <a:gd name="T15" fmla="*/ 48128 h 95"/>
                <a:gd name="T16" fmla="*/ 73728 w 170"/>
                <a:gd name="T17" fmla="*/ 31232 h 95"/>
                <a:gd name="T18" fmla="*/ 59392 w 170"/>
                <a:gd name="T19" fmla="*/ 18944 h 95"/>
                <a:gd name="T20" fmla="*/ 73216 w 170"/>
                <a:gd name="T21" fmla="*/ 18944 h 95"/>
                <a:gd name="T22" fmla="*/ 87040 w 170"/>
                <a:gd name="T23" fmla="*/ 1536 h 95"/>
                <a:gd name="T24" fmla="*/ 61440 w 170"/>
                <a:gd name="T25" fmla="*/ 3584 h 95"/>
                <a:gd name="T26" fmla="*/ 74752 w 170"/>
                <a:gd name="T27" fmla="*/ 5632 h 95"/>
                <a:gd name="T28" fmla="*/ 56320 w 170"/>
                <a:gd name="T29" fmla="*/ 12800 h 95"/>
                <a:gd name="T30" fmla="*/ 44544 w 170"/>
                <a:gd name="T31" fmla="*/ 10240 h 95"/>
                <a:gd name="T32" fmla="*/ 59392 w 170"/>
                <a:gd name="T33" fmla="*/ 18944 h 95"/>
                <a:gd name="T34" fmla="*/ 31232 w 170"/>
                <a:gd name="T35" fmla="*/ 15360 h 95"/>
                <a:gd name="T36" fmla="*/ 31744 w 170"/>
                <a:gd name="T37" fmla="*/ 16896 h 95"/>
                <a:gd name="T38" fmla="*/ 19456 w 170"/>
                <a:gd name="T39" fmla="*/ 23552 h 95"/>
                <a:gd name="T40" fmla="*/ 38400 w 170"/>
                <a:gd name="T41" fmla="*/ 19456 h 95"/>
                <a:gd name="T42" fmla="*/ 40448 w 170"/>
                <a:gd name="T43" fmla="*/ 17408 h 95"/>
                <a:gd name="T44" fmla="*/ 30720 w 170"/>
                <a:gd name="T45" fmla="*/ 4608 h 95"/>
                <a:gd name="T46" fmla="*/ 45568 w 170"/>
                <a:gd name="T47" fmla="*/ 512 h 95"/>
                <a:gd name="T48" fmla="*/ 16896 w 170"/>
                <a:gd name="T49" fmla="*/ 10240 h 95"/>
                <a:gd name="T50" fmla="*/ 19968 w 170"/>
                <a:gd name="T51" fmla="*/ 17408 h 95"/>
                <a:gd name="T52" fmla="*/ 27648 w 170"/>
                <a:gd name="T53" fmla="*/ 29696 h 95"/>
                <a:gd name="T54" fmla="*/ 14336 w 170"/>
                <a:gd name="T55" fmla="*/ 29696 h 95"/>
                <a:gd name="T56" fmla="*/ 3584 w 170"/>
                <a:gd name="T57" fmla="*/ 39936 h 95"/>
                <a:gd name="T58" fmla="*/ 24576 w 170"/>
                <a:gd name="T59" fmla="*/ 47616 h 95"/>
                <a:gd name="T60" fmla="*/ 12800 w 170"/>
                <a:gd name="T61" fmla="*/ 43008 h 95"/>
                <a:gd name="T62" fmla="*/ 31232 w 170"/>
                <a:gd name="T63" fmla="*/ 35840 h 95"/>
                <a:gd name="T64" fmla="*/ 43008 w 170"/>
                <a:gd name="T65" fmla="*/ 38400 h 95"/>
                <a:gd name="T66" fmla="*/ 27648 w 170"/>
                <a:gd name="T67" fmla="*/ 2969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674" name="Freeform 211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62976 w 170"/>
                <a:gd name="T1" fmla="*/ 40448 h 94"/>
                <a:gd name="T2" fmla="*/ 55296 w 170"/>
                <a:gd name="T3" fmla="*/ 31744 h 94"/>
                <a:gd name="T4" fmla="*/ 57856 w 170"/>
                <a:gd name="T5" fmla="*/ 29696 h 94"/>
                <a:gd name="T6" fmla="*/ 64000 w 170"/>
                <a:gd name="T7" fmla="*/ 20992 h 94"/>
                <a:gd name="T8" fmla="*/ 46592 w 170"/>
                <a:gd name="T9" fmla="*/ 30720 h 94"/>
                <a:gd name="T10" fmla="*/ 47104 w 170"/>
                <a:gd name="T11" fmla="*/ 33792 h 94"/>
                <a:gd name="T12" fmla="*/ 56320 w 170"/>
                <a:gd name="T13" fmla="*/ 43520 h 94"/>
                <a:gd name="T14" fmla="*/ 41472 w 170"/>
                <a:gd name="T15" fmla="*/ 47616 h 94"/>
                <a:gd name="T16" fmla="*/ 73728 w 170"/>
                <a:gd name="T17" fmla="*/ 30720 h 94"/>
                <a:gd name="T18" fmla="*/ 59392 w 170"/>
                <a:gd name="T19" fmla="*/ 18432 h 94"/>
                <a:gd name="T20" fmla="*/ 73216 w 170"/>
                <a:gd name="T21" fmla="*/ 18432 h 94"/>
                <a:gd name="T22" fmla="*/ 87040 w 170"/>
                <a:gd name="T23" fmla="*/ 1536 h 94"/>
                <a:gd name="T24" fmla="*/ 61440 w 170"/>
                <a:gd name="T25" fmla="*/ 3072 h 94"/>
                <a:gd name="T26" fmla="*/ 74240 w 170"/>
                <a:gd name="T27" fmla="*/ 5632 h 94"/>
                <a:gd name="T28" fmla="*/ 55808 w 170"/>
                <a:gd name="T29" fmla="*/ 12288 h 94"/>
                <a:gd name="T30" fmla="*/ 44544 w 170"/>
                <a:gd name="T31" fmla="*/ 10240 h 94"/>
                <a:gd name="T32" fmla="*/ 59392 w 170"/>
                <a:gd name="T33" fmla="*/ 18432 h 94"/>
                <a:gd name="T34" fmla="*/ 31232 w 170"/>
                <a:gd name="T35" fmla="*/ 15360 h 94"/>
                <a:gd name="T36" fmla="*/ 31744 w 170"/>
                <a:gd name="T37" fmla="*/ 16896 h 94"/>
                <a:gd name="T38" fmla="*/ 19456 w 170"/>
                <a:gd name="T39" fmla="*/ 23552 h 94"/>
                <a:gd name="T40" fmla="*/ 37888 w 170"/>
                <a:gd name="T41" fmla="*/ 19456 h 94"/>
                <a:gd name="T42" fmla="*/ 40448 w 170"/>
                <a:gd name="T43" fmla="*/ 16896 h 94"/>
                <a:gd name="T44" fmla="*/ 30208 w 170"/>
                <a:gd name="T45" fmla="*/ 4608 h 94"/>
                <a:gd name="T46" fmla="*/ 45568 w 170"/>
                <a:gd name="T47" fmla="*/ 512 h 94"/>
                <a:gd name="T48" fmla="*/ 16384 w 170"/>
                <a:gd name="T49" fmla="*/ 9728 h 94"/>
                <a:gd name="T50" fmla="*/ 19456 w 170"/>
                <a:gd name="T51" fmla="*/ 17408 h 94"/>
                <a:gd name="T52" fmla="*/ 27648 w 170"/>
                <a:gd name="T53" fmla="*/ 29184 h 94"/>
                <a:gd name="T54" fmla="*/ 13824 w 170"/>
                <a:gd name="T55" fmla="*/ 29696 h 94"/>
                <a:gd name="T56" fmla="*/ 3072 w 170"/>
                <a:gd name="T57" fmla="*/ 39424 h 94"/>
                <a:gd name="T58" fmla="*/ 24576 w 170"/>
                <a:gd name="T59" fmla="*/ 47104 h 94"/>
                <a:gd name="T60" fmla="*/ 12800 w 170"/>
                <a:gd name="T61" fmla="*/ 42496 h 94"/>
                <a:gd name="T62" fmla="*/ 31232 w 170"/>
                <a:gd name="T63" fmla="*/ 35840 h 94"/>
                <a:gd name="T64" fmla="*/ 42496 w 170"/>
                <a:gd name="T65" fmla="*/ 37888 h 94"/>
                <a:gd name="T66" fmla="*/ 27648 w 170"/>
                <a:gd name="T67" fmla="*/ 2918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13" name="Group 158"/>
          <p:cNvGrpSpPr>
            <a:grpSpLocks/>
          </p:cNvGrpSpPr>
          <p:nvPr/>
        </p:nvGrpSpPr>
        <p:grpSpPr bwMode="auto">
          <a:xfrm>
            <a:off x="3124200" y="3124200"/>
            <a:ext cx="2778125" cy="2438400"/>
            <a:chOff x="2199" y="606"/>
            <a:chExt cx="2042" cy="1792"/>
          </a:xfrm>
        </p:grpSpPr>
        <p:sp>
          <p:nvSpPr>
            <p:cNvPr id="19528" name="Cloud"/>
            <p:cNvSpPr>
              <a:spLocks noChangeAspect="1" noEditPoints="1" noChangeArrowheads="1"/>
            </p:cNvSpPr>
            <p:nvPr/>
          </p:nvSpPr>
          <p:spPr bwMode="auto">
            <a:xfrm rot="567222" flipV="1">
              <a:off x="2199" y="606"/>
              <a:ext cx="2042" cy="1792"/>
            </a:xfrm>
            <a:custGeom>
              <a:avLst/>
              <a:gdLst>
                <a:gd name="T0" fmla="*/ 145 w 21600"/>
                <a:gd name="T1" fmla="*/ 58 h 21600"/>
                <a:gd name="T2" fmla="*/ 145 w 21600"/>
                <a:gd name="T3" fmla="*/ 58 h 21600"/>
                <a:gd name="T4" fmla="*/ 145 w 21600"/>
                <a:gd name="T5" fmla="*/ 58 h 21600"/>
                <a:gd name="T6" fmla="*/ 145 w 21600"/>
                <a:gd name="T7" fmla="*/ 5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2 w 21600"/>
                <a:gd name="T13" fmla="*/ 3267 h 21600"/>
                <a:gd name="T14" fmla="*/ 17083 w 21600"/>
                <a:gd name="T15" fmla="*/ 1733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A5002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29" name="Line 147"/>
            <p:cNvSpPr>
              <a:spLocks noChangeShapeType="1"/>
            </p:cNvSpPr>
            <p:nvPr/>
          </p:nvSpPr>
          <p:spPr bwMode="auto">
            <a:xfrm flipH="1">
              <a:off x="3599" y="1446"/>
              <a:ext cx="330" cy="185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0" name="Line 148"/>
            <p:cNvSpPr>
              <a:spLocks noChangeShapeType="1"/>
            </p:cNvSpPr>
            <p:nvPr/>
          </p:nvSpPr>
          <p:spPr bwMode="auto">
            <a:xfrm flipV="1">
              <a:off x="3095" y="1278"/>
              <a:ext cx="288" cy="119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1" name="Line 149"/>
            <p:cNvSpPr>
              <a:spLocks noChangeShapeType="1"/>
            </p:cNvSpPr>
            <p:nvPr/>
          </p:nvSpPr>
          <p:spPr bwMode="auto">
            <a:xfrm flipV="1">
              <a:off x="2551" y="990"/>
              <a:ext cx="442" cy="194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2" name="Line 150"/>
            <p:cNvSpPr>
              <a:spLocks noChangeShapeType="1"/>
            </p:cNvSpPr>
            <p:nvPr/>
          </p:nvSpPr>
          <p:spPr bwMode="auto">
            <a:xfrm flipV="1">
              <a:off x="3207" y="886"/>
              <a:ext cx="447" cy="61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3" name="Line 151"/>
            <p:cNvSpPr>
              <a:spLocks noChangeShapeType="1"/>
            </p:cNvSpPr>
            <p:nvPr/>
          </p:nvSpPr>
          <p:spPr bwMode="auto">
            <a:xfrm>
              <a:off x="3168" y="1479"/>
              <a:ext cx="319" cy="1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4" name="Line 152"/>
            <p:cNvSpPr>
              <a:spLocks noChangeShapeType="1"/>
            </p:cNvSpPr>
            <p:nvPr/>
          </p:nvSpPr>
          <p:spPr bwMode="auto">
            <a:xfrm flipV="1">
              <a:off x="2647" y="1446"/>
              <a:ext cx="315" cy="19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5" name="Line 153"/>
            <p:cNvSpPr>
              <a:spLocks noChangeShapeType="1"/>
            </p:cNvSpPr>
            <p:nvPr/>
          </p:nvSpPr>
          <p:spPr bwMode="auto">
            <a:xfrm>
              <a:off x="2647" y="1782"/>
              <a:ext cx="293" cy="16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36" name="Text Box 154"/>
            <p:cNvSpPr txBox="1">
              <a:spLocks noChangeArrowheads="1"/>
            </p:cNvSpPr>
            <p:nvPr/>
          </p:nvSpPr>
          <p:spPr bwMode="auto">
            <a:xfrm>
              <a:off x="2361" y="1616"/>
              <a:ext cx="350" cy="30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T4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37" name="Text Box 155"/>
            <p:cNvSpPr txBox="1">
              <a:spLocks noChangeArrowheads="1"/>
            </p:cNvSpPr>
            <p:nvPr/>
          </p:nvSpPr>
          <p:spPr bwMode="auto">
            <a:xfrm>
              <a:off x="2885" y="741"/>
              <a:ext cx="295" cy="21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T2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38" name="Text Box 156"/>
            <p:cNvSpPr txBox="1">
              <a:spLocks noChangeArrowheads="1"/>
            </p:cNvSpPr>
            <p:nvPr/>
          </p:nvSpPr>
          <p:spPr bwMode="auto">
            <a:xfrm>
              <a:off x="2887" y="1222"/>
              <a:ext cx="320" cy="16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T5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39" name="Text Box 157"/>
            <p:cNvSpPr txBox="1">
              <a:spLocks noChangeArrowheads="1"/>
            </p:cNvSpPr>
            <p:nvPr/>
          </p:nvSpPr>
          <p:spPr bwMode="auto">
            <a:xfrm>
              <a:off x="2851" y="1664"/>
              <a:ext cx="350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T8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0" name="Text Box 158"/>
            <p:cNvSpPr txBox="1">
              <a:spLocks noChangeArrowheads="1"/>
            </p:cNvSpPr>
            <p:nvPr/>
          </p:nvSpPr>
          <p:spPr bwMode="auto">
            <a:xfrm>
              <a:off x="3568" y="655"/>
              <a:ext cx="348" cy="15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T3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1" name="Text Box 159"/>
            <p:cNvSpPr txBox="1">
              <a:spLocks noChangeArrowheads="1"/>
            </p:cNvSpPr>
            <p:nvPr/>
          </p:nvSpPr>
          <p:spPr bwMode="auto">
            <a:xfrm>
              <a:off x="3401" y="1446"/>
              <a:ext cx="254" cy="17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T9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2" name="Text Box 160"/>
            <p:cNvSpPr txBox="1">
              <a:spLocks noChangeArrowheads="1"/>
            </p:cNvSpPr>
            <p:nvPr/>
          </p:nvSpPr>
          <p:spPr bwMode="auto">
            <a:xfrm>
              <a:off x="3695" y="1937"/>
              <a:ext cx="350" cy="30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endParaRPr lang="en-US" altLang="zh-CN" sz="900" b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T10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3" name="Text Box 161"/>
            <p:cNvSpPr txBox="1">
              <a:spLocks noChangeArrowheads="1"/>
            </p:cNvSpPr>
            <p:nvPr/>
          </p:nvSpPr>
          <p:spPr bwMode="auto">
            <a:xfrm>
              <a:off x="2294" y="934"/>
              <a:ext cx="350" cy="19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T1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4" name="Text Box 162"/>
            <p:cNvSpPr txBox="1">
              <a:spLocks noChangeArrowheads="1"/>
            </p:cNvSpPr>
            <p:nvPr/>
          </p:nvSpPr>
          <p:spPr bwMode="auto">
            <a:xfrm>
              <a:off x="3767" y="1211"/>
              <a:ext cx="312" cy="2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T7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5" name="Line 163"/>
            <p:cNvSpPr>
              <a:spLocks noChangeShapeType="1"/>
            </p:cNvSpPr>
            <p:nvPr/>
          </p:nvSpPr>
          <p:spPr bwMode="auto">
            <a:xfrm>
              <a:off x="3594" y="1726"/>
              <a:ext cx="285" cy="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46" name="Line 164"/>
            <p:cNvSpPr>
              <a:spLocks noChangeShapeType="1"/>
            </p:cNvSpPr>
            <p:nvPr/>
          </p:nvSpPr>
          <p:spPr bwMode="auto">
            <a:xfrm>
              <a:off x="3151" y="2006"/>
              <a:ext cx="716" cy="9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47" name="Line 165"/>
            <p:cNvSpPr>
              <a:spLocks noChangeShapeType="1"/>
            </p:cNvSpPr>
            <p:nvPr/>
          </p:nvSpPr>
          <p:spPr bwMode="auto">
            <a:xfrm>
              <a:off x="2479" y="1278"/>
              <a:ext cx="448" cy="16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48" name="Text Box 166"/>
            <p:cNvSpPr txBox="1">
              <a:spLocks noChangeArrowheads="1"/>
            </p:cNvSpPr>
            <p:nvPr/>
          </p:nvSpPr>
          <p:spPr bwMode="auto">
            <a:xfrm>
              <a:off x="3301" y="1044"/>
              <a:ext cx="349" cy="19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900" b="0" smtClean="0">
                  <a:solidFill>
                    <a:srgbClr val="000000"/>
                  </a:solidFill>
                  <a:cs typeface="Arial" pitchFamily="34" charset="0"/>
                </a:rPr>
                <a:t>  T6</a:t>
              </a:r>
              <a:endParaRPr lang="en-US" altLang="zh-CN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49" name="Line 167"/>
            <p:cNvSpPr>
              <a:spLocks noChangeShapeType="1"/>
            </p:cNvSpPr>
            <p:nvPr/>
          </p:nvSpPr>
          <p:spPr bwMode="auto">
            <a:xfrm flipV="1">
              <a:off x="3431" y="998"/>
              <a:ext cx="173" cy="267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50" name="Line 168"/>
            <p:cNvSpPr>
              <a:spLocks noChangeShapeType="1"/>
            </p:cNvSpPr>
            <p:nvPr/>
          </p:nvSpPr>
          <p:spPr bwMode="auto">
            <a:xfrm>
              <a:off x="3601" y="1304"/>
              <a:ext cx="358" cy="9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51" name="Line 169"/>
            <p:cNvSpPr>
              <a:spLocks noChangeShapeType="1"/>
            </p:cNvSpPr>
            <p:nvPr/>
          </p:nvSpPr>
          <p:spPr bwMode="auto">
            <a:xfrm flipH="1" flipV="1">
              <a:off x="2423" y="1278"/>
              <a:ext cx="56" cy="33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52" name="Line 170"/>
            <p:cNvSpPr>
              <a:spLocks noChangeShapeType="1"/>
            </p:cNvSpPr>
            <p:nvPr/>
          </p:nvSpPr>
          <p:spPr bwMode="auto">
            <a:xfrm flipH="1" flipV="1">
              <a:off x="3823" y="998"/>
              <a:ext cx="112" cy="33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53" name="Line 171"/>
            <p:cNvSpPr>
              <a:spLocks noChangeShapeType="1"/>
            </p:cNvSpPr>
            <p:nvPr/>
          </p:nvSpPr>
          <p:spPr bwMode="auto">
            <a:xfrm flipH="1">
              <a:off x="3991" y="1512"/>
              <a:ext cx="14" cy="43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 b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9554" name="Text Box 172"/>
            <p:cNvSpPr txBox="1">
              <a:spLocks noChangeArrowheads="1"/>
            </p:cNvSpPr>
            <p:nvPr/>
          </p:nvSpPr>
          <p:spPr bwMode="auto">
            <a:xfrm>
              <a:off x="2772" y="2055"/>
              <a:ext cx="441" cy="2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78342" tIns="39171" rIns="78342" bIns="39171"/>
            <a:lstStyle/>
            <a:p>
              <a:pPr algn="just" defTabSz="574675">
                <a:lnSpc>
                  <a:spcPct val="140000"/>
                </a:lnSpc>
              </a:pPr>
              <a:r>
                <a:rPr lang="en-US" altLang="zh-CN" sz="160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TTZ</a:t>
              </a:r>
            </a:p>
          </p:txBody>
        </p:sp>
        <p:grpSp>
          <p:nvGrpSpPr>
            <p:cNvPr id="14" name="Group 173"/>
            <p:cNvGrpSpPr>
              <a:grpSpLocks noChangeAspect="1"/>
            </p:cNvGrpSpPr>
            <p:nvPr/>
          </p:nvGrpSpPr>
          <p:grpSpPr bwMode="auto">
            <a:xfrm>
              <a:off x="3352" y="1187"/>
              <a:ext cx="268" cy="236"/>
              <a:chOff x="3810" y="540"/>
              <a:chExt cx="506" cy="480"/>
            </a:xfrm>
          </p:grpSpPr>
          <p:sp>
            <p:nvSpPr>
              <p:cNvPr id="19655" name="Freeform 174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6" name="Oval 175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57" name="Freeform 176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8" name="Freeform 177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9" name="Freeform 178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60" name="Oval 179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61" name="Freeform 180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62" name="Freeform 181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63" name="Freeform 182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64" name="Freeform 183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5" name="Group 184"/>
            <p:cNvGrpSpPr>
              <a:grpSpLocks noChangeAspect="1"/>
            </p:cNvGrpSpPr>
            <p:nvPr/>
          </p:nvGrpSpPr>
          <p:grpSpPr bwMode="auto">
            <a:xfrm>
              <a:off x="3573" y="848"/>
              <a:ext cx="269" cy="237"/>
              <a:chOff x="3810" y="540"/>
              <a:chExt cx="506" cy="480"/>
            </a:xfrm>
          </p:grpSpPr>
          <p:sp>
            <p:nvSpPr>
              <p:cNvPr id="19645" name="Freeform 185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6" name="Oval 186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47" name="Freeform 187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8" name="Freeform 188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9" name="Freeform 189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0" name="Oval 190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51" name="Freeform 191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2" name="Freeform 192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3" name="Freeform 193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54" name="Freeform 194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6" name="Group 195"/>
            <p:cNvGrpSpPr>
              <a:grpSpLocks noChangeAspect="1"/>
            </p:cNvGrpSpPr>
            <p:nvPr/>
          </p:nvGrpSpPr>
          <p:grpSpPr bwMode="auto">
            <a:xfrm>
              <a:off x="2453" y="1583"/>
              <a:ext cx="268" cy="237"/>
              <a:chOff x="3810" y="540"/>
              <a:chExt cx="506" cy="480"/>
            </a:xfrm>
          </p:grpSpPr>
          <p:sp>
            <p:nvSpPr>
              <p:cNvPr id="19635" name="Freeform 196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6" name="Oval 197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37" name="Freeform 198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8" name="Freeform 199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9" name="Freeform 200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0" name="Oval 201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41" name="Freeform 202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2" name="Freeform 203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3" name="Freeform 204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44" name="Freeform 205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7" name="Group 206"/>
            <p:cNvGrpSpPr>
              <a:grpSpLocks noChangeAspect="1"/>
            </p:cNvGrpSpPr>
            <p:nvPr/>
          </p:nvGrpSpPr>
          <p:grpSpPr bwMode="auto">
            <a:xfrm>
              <a:off x="2353" y="1105"/>
              <a:ext cx="268" cy="237"/>
              <a:chOff x="3810" y="540"/>
              <a:chExt cx="506" cy="480"/>
            </a:xfrm>
          </p:grpSpPr>
          <p:sp>
            <p:nvSpPr>
              <p:cNvPr id="19625" name="Freeform 207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6" name="Oval 208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27" name="Freeform 209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8" name="Freeform 210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9" name="Freeform 211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0" name="Oval 212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31" name="Freeform 213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2" name="Freeform 214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3" name="Freeform 215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34" name="Freeform 216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8" name="Group 217"/>
            <p:cNvGrpSpPr>
              <a:grpSpLocks noChangeAspect="1"/>
            </p:cNvGrpSpPr>
            <p:nvPr/>
          </p:nvGrpSpPr>
          <p:grpSpPr bwMode="auto">
            <a:xfrm>
              <a:off x="2941" y="895"/>
              <a:ext cx="268" cy="237"/>
              <a:chOff x="3810" y="540"/>
              <a:chExt cx="506" cy="480"/>
            </a:xfrm>
          </p:grpSpPr>
          <p:sp>
            <p:nvSpPr>
              <p:cNvPr id="19615" name="Freeform 218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6" name="Oval 219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17" name="Freeform 220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8" name="Freeform 221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9" name="Freeform 222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0" name="Oval 223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21" name="Freeform 224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2" name="Freeform 225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3" name="Freeform 226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24" name="Freeform 227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9" name="Group 228"/>
            <p:cNvGrpSpPr>
              <a:grpSpLocks noChangeAspect="1"/>
            </p:cNvGrpSpPr>
            <p:nvPr/>
          </p:nvGrpSpPr>
          <p:grpSpPr bwMode="auto">
            <a:xfrm>
              <a:off x="2939" y="1348"/>
              <a:ext cx="268" cy="236"/>
              <a:chOff x="3810" y="540"/>
              <a:chExt cx="506" cy="480"/>
            </a:xfrm>
          </p:grpSpPr>
          <p:sp>
            <p:nvSpPr>
              <p:cNvPr id="19605" name="Freeform 229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6" name="Oval 230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07" name="Freeform 231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8" name="Freeform 232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9" name="Freeform 233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0" name="Oval 234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11" name="Freeform 235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2" name="Freeform 236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3" name="Freeform 237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14" name="Freeform 238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0" name="Group 239"/>
            <p:cNvGrpSpPr>
              <a:grpSpLocks noChangeAspect="1"/>
            </p:cNvGrpSpPr>
            <p:nvPr/>
          </p:nvGrpSpPr>
          <p:grpSpPr bwMode="auto">
            <a:xfrm>
              <a:off x="3797" y="1345"/>
              <a:ext cx="269" cy="237"/>
              <a:chOff x="3810" y="540"/>
              <a:chExt cx="506" cy="480"/>
            </a:xfrm>
          </p:grpSpPr>
          <p:sp>
            <p:nvSpPr>
              <p:cNvPr id="19595" name="Freeform 240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6" name="Oval 241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97" name="Freeform 242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8" name="Freeform 243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9" name="Freeform 244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0" name="Oval 245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601" name="Freeform 246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2" name="Freeform 247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3" name="Freeform 248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604" name="Freeform 249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1" name="Group 250"/>
            <p:cNvGrpSpPr>
              <a:grpSpLocks noChangeAspect="1"/>
            </p:cNvGrpSpPr>
            <p:nvPr/>
          </p:nvGrpSpPr>
          <p:grpSpPr bwMode="auto">
            <a:xfrm>
              <a:off x="3823" y="1910"/>
              <a:ext cx="269" cy="237"/>
              <a:chOff x="3810" y="540"/>
              <a:chExt cx="506" cy="480"/>
            </a:xfrm>
          </p:grpSpPr>
          <p:sp>
            <p:nvSpPr>
              <p:cNvPr id="19585" name="Freeform 251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6" name="Oval 252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87" name="Freeform 253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8" name="Freeform 254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9" name="Freeform 255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0" name="Oval 256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91" name="Freeform 257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2" name="Freeform 258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3" name="Freeform 259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94" name="Freeform 260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2" name="Group 261"/>
            <p:cNvGrpSpPr>
              <a:grpSpLocks noChangeAspect="1"/>
            </p:cNvGrpSpPr>
            <p:nvPr/>
          </p:nvGrpSpPr>
          <p:grpSpPr bwMode="auto">
            <a:xfrm>
              <a:off x="3408" y="1614"/>
              <a:ext cx="268" cy="236"/>
              <a:chOff x="3810" y="540"/>
              <a:chExt cx="506" cy="480"/>
            </a:xfrm>
          </p:grpSpPr>
          <p:sp>
            <p:nvSpPr>
              <p:cNvPr id="19575" name="Freeform 262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6" name="Oval 263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77" name="Freeform 264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8" name="Freeform 265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9" name="Freeform 266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0" name="Oval 267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81" name="Freeform 268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2" name="Freeform 269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3" name="Freeform 270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84" name="Freeform 271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3" name="Group 272"/>
            <p:cNvGrpSpPr>
              <a:grpSpLocks noChangeAspect="1"/>
            </p:cNvGrpSpPr>
            <p:nvPr/>
          </p:nvGrpSpPr>
          <p:grpSpPr bwMode="auto">
            <a:xfrm>
              <a:off x="2908" y="1821"/>
              <a:ext cx="269" cy="237"/>
              <a:chOff x="3810" y="540"/>
              <a:chExt cx="506" cy="480"/>
            </a:xfrm>
          </p:grpSpPr>
          <p:sp>
            <p:nvSpPr>
              <p:cNvPr id="19565" name="Freeform 273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7824 h 116"/>
                  <a:gd name="T4" fmla="*/ 0 w 253"/>
                  <a:gd name="T5" fmla="*/ 77824 h 116"/>
                  <a:gd name="T6" fmla="*/ 260096 w 253"/>
                  <a:gd name="T7" fmla="*/ 237568 h 116"/>
                  <a:gd name="T8" fmla="*/ 518144 w 253"/>
                  <a:gd name="T9" fmla="*/ 77824 h 116"/>
                  <a:gd name="T10" fmla="*/ 518144 w 253"/>
                  <a:gd name="T11" fmla="*/ 77824 h 116"/>
                  <a:gd name="T12" fmla="*/ 518144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66" name="Oval 274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67" name="Freeform 275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4336 w 251"/>
                  <a:gd name="T11" fmla="*/ 161792 h 159"/>
                  <a:gd name="T12" fmla="*/ 258048 w 251"/>
                  <a:gd name="T13" fmla="*/ 14336 h 159"/>
                  <a:gd name="T14" fmla="*/ 499712 w 251"/>
                  <a:gd name="T15" fmla="*/ 161792 h 159"/>
                  <a:gd name="T16" fmla="*/ 258048 w 251"/>
                  <a:gd name="T17" fmla="*/ 309248 h 159"/>
                  <a:gd name="T18" fmla="*/ 14336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68" name="Freeform 276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7456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69" name="Freeform 277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7824 h 117"/>
                  <a:gd name="T4" fmla="*/ 0 w 253"/>
                  <a:gd name="T5" fmla="*/ 77824 h 117"/>
                  <a:gd name="T6" fmla="*/ 260096 w 253"/>
                  <a:gd name="T7" fmla="*/ 239616 h 117"/>
                  <a:gd name="T8" fmla="*/ 518144 w 253"/>
                  <a:gd name="T9" fmla="*/ 77824 h 117"/>
                  <a:gd name="T10" fmla="*/ 518144 w 253"/>
                  <a:gd name="T11" fmla="*/ 77824 h 117"/>
                  <a:gd name="T12" fmla="*/ 518144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0" name="Oval 278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 lIns="78355" tIns="39177" rIns="78355" bIns="39177"/>
              <a:lstStyle/>
              <a:p>
                <a:pPr algn="ctr" defTabSz="784225" eaLnBrk="0" hangingPunct="0"/>
                <a:endParaRPr lang="en-US" sz="1200" b="0" smtClean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19571" name="Freeform 279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61792 h 159"/>
                  <a:gd name="T2" fmla="*/ 258048 w 251"/>
                  <a:gd name="T3" fmla="*/ 325632 h 159"/>
                  <a:gd name="T4" fmla="*/ 514048 w 251"/>
                  <a:gd name="T5" fmla="*/ 161792 h 159"/>
                  <a:gd name="T6" fmla="*/ 258048 w 251"/>
                  <a:gd name="T7" fmla="*/ 0 h 159"/>
                  <a:gd name="T8" fmla="*/ 0 w 251"/>
                  <a:gd name="T9" fmla="*/ 161792 h 159"/>
                  <a:gd name="T10" fmla="*/ 16384 w 251"/>
                  <a:gd name="T11" fmla="*/ 161792 h 159"/>
                  <a:gd name="T12" fmla="*/ 258048 w 251"/>
                  <a:gd name="T13" fmla="*/ 14336 h 159"/>
                  <a:gd name="T14" fmla="*/ 497664 w 251"/>
                  <a:gd name="T15" fmla="*/ 161792 h 159"/>
                  <a:gd name="T16" fmla="*/ 258048 w 251"/>
                  <a:gd name="T17" fmla="*/ 309248 h 159"/>
                  <a:gd name="T18" fmla="*/ 16384 w 251"/>
                  <a:gd name="T19" fmla="*/ 161792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2" name="Freeform 280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096 w 230"/>
                  <a:gd name="T1" fmla="*/ 153600 h 99"/>
                  <a:gd name="T2" fmla="*/ 243712 w 230"/>
                  <a:gd name="T3" fmla="*/ 6144 h 99"/>
                  <a:gd name="T4" fmla="*/ 471040 w 230"/>
                  <a:gd name="T5" fmla="*/ 104448 h 99"/>
                  <a:gd name="T6" fmla="*/ 241664 w 230"/>
                  <a:gd name="T7" fmla="*/ 0 h 99"/>
                  <a:gd name="T8" fmla="*/ 0 w 230"/>
                  <a:gd name="T9" fmla="*/ 149504 h 99"/>
                  <a:gd name="T10" fmla="*/ 16384 w 230"/>
                  <a:gd name="T11" fmla="*/ 202752 h 99"/>
                  <a:gd name="T12" fmla="*/ 4096 w 230"/>
                  <a:gd name="T13" fmla="*/ 15360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3" name="Freeform 281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53952 w 170"/>
                  <a:gd name="T1" fmla="*/ 163840 h 95"/>
                  <a:gd name="T2" fmla="*/ 223232 w 170"/>
                  <a:gd name="T3" fmla="*/ 126976 h 95"/>
                  <a:gd name="T4" fmla="*/ 231424 w 170"/>
                  <a:gd name="T5" fmla="*/ 118784 h 95"/>
                  <a:gd name="T6" fmla="*/ 258048 w 170"/>
                  <a:gd name="T7" fmla="*/ 83968 h 95"/>
                  <a:gd name="T8" fmla="*/ 188416 w 170"/>
                  <a:gd name="T9" fmla="*/ 122880 h 95"/>
                  <a:gd name="T10" fmla="*/ 188416 w 170"/>
                  <a:gd name="T11" fmla="*/ 135168 h 95"/>
                  <a:gd name="T12" fmla="*/ 227328 w 170"/>
                  <a:gd name="T13" fmla="*/ 176128 h 95"/>
                  <a:gd name="T14" fmla="*/ 165888 w 170"/>
                  <a:gd name="T15" fmla="*/ 192512 h 95"/>
                  <a:gd name="T16" fmla="*/ 294912 w 170"/>
                  <a:gd name="T17" fmla="*/ 124928 h 95"/>
                  <a:gd name="T18" fmla="*/ 237568 w 170"/>
                  <a:gd name="T19" fmla="*/ 75776 h 95"/>
                  <a:gd name="T20" fmla="*/ 292864 w 170"/>
                  <a:gd name="T21" fmla="*/ 75776 h 95"/>
                  <a:gd name="T22" fmla="*/ 348160 w 170"/>
                  <a:gd name="T23" fmla="*/ 6144 h 95"/>
                  <a:gd name="T24" fmla="*/ 245760 w 170"/>
                  <a:gd name="T25" fmla="*/ 14336 h 95"/>
                  <a:gd name="T26" fmla="*/ 299008 w 170"/>
                  <a:gd name="T27" fmla="*/ 22528 h 95"/>
                  <a:gd name="T28" fmla="*/ 225280 w 170"/>
                  <a:gd name="T29" fmla="*/ 51200 h 95"/>
                  <a:gd name="T30" fmla="*/ 178176 w 170"/>
                  <a:gd name="T31" fmla="*/ 40960 h 95"/>
                  <a:gd name="T32" fmla="*/ 237568 w 170"/>
                  <a:gd name="T33" fmla="*/ 75776 h 95"/>
                  <a:gd name="T34" fmla="*/ 124928 w 170"/>
                  <a:gd name="T35" fmla="*/ 61440 h 95"/>
                  <a:gd name="T36" fmla="*/ 126976 w 170"/>
                  <a:gd name="T37" fmla="*/ 67584 h 95"/>
                  <a:gd name="T38" fmla="*/ 77824 w 170"/>
                  <a:gd name="T39" fmla="*/ 94208 h 95"/>
                  <a:gd name="T40" fmla="*/ 153600 w 170"/>
                  <a:gd name="T41" fmla="*/ 77824 h 95"/>
                  <a:gd name="T42" fmla="*/ 161792 w 170"/>
                  <a:gd name="T43" fmla="*/ 69632 h 95"/>
                  <a:gd name="T44" fmla="*/ 122880 w 170"/>
                  <a:gd name="T45" fmla="*/ 18432 h 95"/>
                  <a:gd name="T46" fmla="*/ 182272 w 170"/>
                  <a:gd name="T47" fmla="*/ 2048 h 95"/>
                  <a:gd name="T48" fmla="*/ 67584 w 170"/>
                  <a:gd name="T49" fmla="*/ 40960 h 95"/>
                  <a:gd name="T50" fmla="*/ 79872 w 170"/>
                  <a:gd name="T51" fmla="*/ 69632 h 95"/>
                  <a:gd name="T52" fmla="*/ 110592 w 170"/>
                  <a:gd name="T53" fmla="*/ 118784 h 95"/>
                  <a:gd name="T54" fmla="*/ 57344 w 170"/>
                  <a:gd name="T55" fmla="*/ 118784 h 95"/>
                  <a:gd name="T56" fmla="*/ 14336 w 170"/>
                  <a:gd name="T57" fmla="*/ 159744 h 95"/>
                  <a:gd name="T58" fmla="*/ 98304 w 170"/>
                  <a:gd name="T59" fmla="*/ 190464 h 95"/>
                  <a:gd name="T60" fmla="*/ 51200 w 170"/>
                  <a:gd name="T61" fmla="*/ 172032 h 95"/>
                  <a:gd name="T62" fmla="*/ 124928 w 170"/>
                  <a:gd name="T63" fmla="*/ 143360 h 95"/>
                  <a:gd name="T64" fmla="*/ 172032 w 170"/>
                  <a:gd name="T65" fmla="*/ 153600 h 95"/>
                  <a:gd name="T66" fmla="*/ 110592 w 170"/>
                  <a:gd name="T67" fmla="*/ 118784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9574" name="Freeform 282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51904 w 170"/>
                  <a:gd name="T1" fmla="*/ 161792 h 94"/>
                  <a:gd name="T2" fmla="*/ 221184 w 170"/>
                  <a:gd name="T3" fmla="*/ 126976 h 94"/>
                  <a:gd name="T4" fmla="*/ 231424 w 170"/>
                  <a:gd name="T5" fmla="*/ 118784 h 94"/>
                  <a:gd name="T6" fmla="*/ 256000 w 170"/>
                  <a:gd name="T7" fmla="*/ 83968 h 94"/>
                  <a:gd name="T8" fmla="*/ 186368 w 170"/>
                  <a:gd name="T9" fmla="*/ 122880 h 94"/>
                  <a:gd name="T10" fmla="*/ 188416 w 170"/>
                  <a:gd name="T11" fmla="*/ 135168 h 94"/>
                  <a:gd name="T12" fmla="*/ 225280 w 170"/>
                  <a:gd name="T13" fmla="*/ 174080 h 94"/>
                  <a:gd name="T14" fmla="*/ 165888 w 170"/>
                  <a:gd name="T15" fmla="*/ 190464 h 94"/>
                  <a:gd name="T16" fmla="*/ 294912 w 170"/>
                  <a:gd name="T17" fmla="*/ 122880 h 94"/>
                  <a:gd name="T18" fmla="*/ 237568 w 170"/>
                  <a:gd name="T19" fmla="*/ 73728 h 94"/>
                  <a:gd name="T20" fmla="*/ 292864 w 170"/>
                  <a:gd name="T21" fmla="*/ 73728 h 94"/>
                  <a:gd name="T22" fmla="*/ 348160 w 170"/>
                  <a:gd name="T23" fmla="*/ 6144 h 94"/>
                  <a:gd name="T24" fmla="*/ 245760 w 170"/>
                  <a:gd name="T25" fmla="*/ 12288 h 94"/>
                  <a:gd name="T26" fmla="*/ 296960 w 170"/>
                  <a:gd name="T27" fmla="*/ 22528 h 94"/>
                  <a:gd name="T28" fmla="*/ 223232 w 170"/>
                  <a:gd name="T29" fmla="*/ 49152 h 94"/>
                  <a:gd name="T30" fmla="*/ 178176 w 170"/>
                  <a:gd name="T31" fmla="*/ 40960 h 94"/>
                  <a:gd name="T32" fmla="*/ 237568 w 170"/>
                  <a:gd name="T33" fmla="*/ 73728 h 94"/>
                  <a:gd name="T34" fmla="*/ 124928 w 170"/>
                  <a:gd name="T35" fmla="*/ 61440 h 94"/>
                  <a:gd name="T36" fmla="*/ 126976 w 170"/>
                  <a:gd name="T37" fmla="*/ 67584 h 94"/>
                  <a:gd name="T38" fmla="*/ 77824 w 170"/>
                  <a:gd name="T39" fmla="*/ 94208 h 94"/>
                  <a:gd name="T40" fmla="*/ 151552 w 170"/>
                  <a:gd name="T41" fmla="*/ 77824 h 94"/>
                  <a:gd name="T42" fmla="*/ 161792 w 170"/>
                  <a:gd name="T43" fmla="*/ 67584 h 94"/>
                  <a:gd name="T44" fmla="*/ 120832 w 170"/>
                  <a:gd name="T45" fmla="*/ 18432 h 94"/>
                  <a:gd name="T46" fmla="*/ 182272 w 170"/>
                  <a:gd name="T47" fmla="*/ 2048 h 94"/>
                  <a:gd name="T48" fmla="*/ 65536 w 170"/>
                  <a:gd name="T49" fmla="*/ 38912 h 94"/>
                  <a:gd name="T50" fmla="*/ 77824 w 170"/>
                  <a:gd name="T51" fmla="*/ 69632 h 94"/>
                  <a:gd name="T52" fmla="*/ 110592 w 170"/>
                  <a:gd name="T53" fmla="*/ 116736 h 94"/>
                  <a:gd name="T54" fmla="*/ 55296 w 170"/>
                  <a:gd name="T55" fmla="*/ 118784 h 94"/>
                  <a:gd name="T56" fmla="*/ 12288 w 170"/>
                  <a:gd name="T57" fmla="*/ 157696 h 94"/>
                  <a:gd name="T58" fmla="*/ 98304 w 170"/>
                  <a:gd name="T59" fmla="*/ 188416 h 94"/>
                  <a:gd name="T60" fmla="*/ 51200 w 170"/>
                  <a:gd name="T61" fmla="*/ 169984 h 94"/>
                  <a:gd name="T62" fmla="*/ 124928 w 170"/>
                  <a:gd name="T63" fmla="*/ 143360 h 94"/>
                  <a:gd name="T64" fmla="*/ 169984 w 170"/>
                  <a:gd name="T65" fmla="*/ 151552 h 94"/>
                  <a:gd name="T66" fmla="*/ 110592 w 170"/>
                  <a:gd name="T67" fmla="*/ 116736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800" b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19504" name="Line 149"/>
          <p:cNvSpPr>
            <a:spLocks noChangeShapeType="1"/>
          </p:cNvSpPr>
          <p:nvPr/>
        </p:nvSpPr>
        <p:spPr bwMode="auto">
          <a:xfrm flipV="1">
            <a:off x="3657600" y="3733800"/>
            <a:ext cx="601663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05" name="Line 150"/>
          <p:cNvSpPr>
            <a:spLocks noChangeShapeType="1"/>
          </p:cNvSpPr>
          <p:nvPr/>
        </p:nvSpPr>
        <p:spPr bwMode="auto">
          <a:xfrm flipV="1">
            <a:off x="4495800" y="3581400"/>
            <a:ext cx="608013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06" name="Line 170"/>
          <p:cNvSpPr>
            <a:spLocks noChangeShapeType="1"/>
          </p:cNvSpPr>
          <p:nvPr/>
        </p:nvSpPr>
        <p:spPr bwMode="auto">
          <a:xfrm flipH="1" flipV="1">
            <a:off x="5257800" y="37338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07" name="Line 171"/>
          <p:cNvSpPr>
            <a:spLocks noChangeShapeType="1"/>
          </p:cNvSpPr>
          <p:nvPr/>
        </p:nvSpPr>
        <p:spPr bwMode="auto">
          <a:xfrm flipH="1">
            <a:off x="5486400" y="4419600"/>
            <a:ext cx="1905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08" name="Line 164"/>
          <p:cNvSpPr>
            <a:spLocks noChangeShapeType="1"/>
          </p:cNvSpPr>
          <p:nvPr/>
        </p:nvSpPr>
        <p:spPr bwMode="auto">
          <a:xfrm>
            <a:off x="4419600" y="4953000"/>
            <a:ext cx="974725" cy="122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09" name="Line 153"/>
          <p:cNvSpPr>
            <a:spLocks noChangeShapeType="1"/>
          </p:cNvSpPr>
          <p:nvPr/>
        </p:nvSpPr>
        <p:spPr bwMode="auto">
          <a:xfrm>
            <a:off x="3810000" y="4648200"/>
            <a:ext cx="398463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0" name="Line 169"/>
          <p:cNvSpPr>
            <a:spLocks noChangeShapeType="1"/>
          </p:cNvSpPr>
          <p:nvPr/>
        </p:nvSpPr>
        <p:spPr bwMode="auto">
          <a:xfrm flipH="1" flipV="1">
            <a:off x="3505200" y="4038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1" name="Line 165"/>
          <p:cNvSpPr>
            <a:spLocks noChangeShapeType="1"/>
          </p:cNvSpPr>
          <p:nvPr/>
        </p:nvSpPr>
        <p:spPr bwMode="auto">
          <a:xfrm>
            <a:off x="3657600" y="40386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2" name="Line 152"/>
          <p:cNvSpPr>
            <a:spLocks noChangeShapeType="1"/>
          </p:cNvSpPr>
          <p:nvPr/>
        </p:nvSpPr>
        <p:spPr bwMode="auto">
          <a:xfrm flipV="1">
            <a:off x="3733800" y="4343400"/>
            <a:ext cx="428625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3" name="Line 151"/>
          <p:cNvSpPr>
            <a:spLocks noChangeShapeType="1"/>
          </p:cNvSpPr>
          <p:nvPr/>
        </p:nvSpPr>
        <p:spPr bwMode="auto">
          <a:xfrm>
            <a:off x="4343400" y="4343400"/>
            <a:ext cx="506413" cy="280988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4" name="Line 163"/>
          <p:cNvSpPr>
            <a:spLocks noChangeShapeType="1"/>
          </p:cNvSpPr>
          <p:nvPr/>
        </p:nvSpPr>
        <p:spPr bwMode="auto">
          <a:xfrm>
            <a:off x="5029200" y="4724400"/>
            <a:ext cx="387350" cy="3048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5" name="Line 147"/>
          <p:cNvSpPr>
            <a:spLocks noChangeShapeType="1"/>
          </p:cNvSpPr>
          <p:nvPr/>
        </p:nvSpPr>
        <p:spPr bwMode="auto">
          <a:xfrm flipH="1">
            <a:off x="5029200" y="4343400"/>
            <a:ext cx="449263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6" name="Line 148"/>
          <p:cNvSpPr>
            <a:spLocks noChangeShapeType="1"/>
          </p:cNvSpPr>
          <p:nvPr/>
        </p:nvSpPr>
        <p:spPr bwMode="auto">
          <a:xfrm flipV="1">
            <a:off x="4495800" y="4038600"/>
            <a:ext cx="392113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7" name="Line 167"/>
          <p:cNvSpPr>
            <a:spLocks noChangeShapeType="1"/>
          </p:cNvSpPr>
          <p:nvPr/>
        </p:nvSpPr>
        <p:spPr bwMode="auto">
          <a:xfrm flipV="1">
            <a:off x="4876800" y="3657600"/>
            <a:ext cx="234950" cy="363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8" name="Line 168"/>
          <p:cNvSpPr>
            <a:spLocks noChangeShapeType="1"/>
          </p:cNvSpPr>
          <p:nvPr/>
        </p:nvSpPr>
        <p:spPr bwMode="auto">
          <a:xfrm>
            <a:off x="4953000" y="4114800"/>
            <a:ext cx="487363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19" name="Line 153"/>
          <p:cNvSpPr>
            <a:spLocks noChangeShapeType="1"/>
          </p:cNvSpPr>
          <p:nvPr/>
        </p:nvSpPr>
        <p:spPr bwMode="auto">
          <a:xfrm>
            <a:off x="6858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520" name="Line 153"/>
          <p:cNvSpPr>
            <a:spLocks noChangeShapeType="1"/>
          </p:cNvSpPr>
          <p:nvPr/>
        </p:nvSpPr>
        <p:spPr bwMode="auto">
          <a:xfrm>
            <a:off x="685800" y="2743200"/>
            <a:ext cx="5334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13" name="Rounded Rectangular Callout 312"/>
          <p:cNvSpPr/>
          <p:nvPr/>
        </p:nvSpPr>
        <p:spPr>
          <a:xfrm>
            <a:off x="2057400" y="2667000"/>
            <a:ext cx="1143000" cy="533400"/>
          </a:xfrm>
          <a:prstGeom prst="wedgeRoundRectCallout">
            <a:avLst>
              <a:gd name="adj1" fmla="val 105833"/>
              <a:gd name="adj2" fmla="val 183929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Normal links</a:t>
            </a:r>
          </a:p>
        </p:txBody>
      </p:sp>
      <p:sp>
        <p:nvSpPr>
          <p:cNvPr id="314" name="Rounded Rectangular Callout 313"/>
          <p:cNvSpPr/>
          <p:nvPr/>
        </p:nvSpPr>
        <p:spPr>
          <a:xfrm>
            <a:off x="3429000" y="2286000"/>
            <a:ext cx="2362200" cy="762000"/>
          </a:xfrm>
          <a:prstGeom prst="wedgeRoundRectCallout">
            <a:avLst>
              <a:gd name="adj1" fmla="val 1144"/>
              <a:gd name="adj2" fmla="val 116580"/>
              <a:gd name="adj3" fmla="val 16667"/>
            </a:avLst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TTZ link states “viewed” after configure TTZ</a:t>
            </a:r>
          </a:p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(LSA with TTZ TLV or LSA with I bit generated and distributed)</a:t>
            </a:r>
          </a:p>
        </p:txBody>
      </p:sp>
      <p:sp>
        <p:nvSpPr>
          <p:cNvPr id="315" name="Rounded Rectangular Callout 314"/>
          <p:cNvSpPr/>
          <p:nvPr/>
        </p:nvSpPr>
        <p:spPr>
          <a:xfrm>
            <a:off x="6096000" y="2362200"/>
            <a:ext cx="1828800" cy="762000"/>
          </a:xfrm>
          <a:prstGeom prst="wedgeRoundRectCallout">
            <a:avLst>
              <a:gd name="adj1" fmla="val -95710"/>
              <a:gd name="adj2" fmla="val 117188"/>
              <a:gd name="adj3" fmla="val 16667"/>
            </a:avLst>
          </a:prstGeom>
          <a:ln>
            <a:solidFill>
              <a:srgbClr val="00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Allow it to TTZ after it has a complete TTZ topology as configured</a:t>
            </a:r>
          </a:p>
        </p:txBody>
      </p:sp>
      <p:sp>
        <p:nvSpPr>
          <p:cNvPr id="316" name="Rounded Rectangular Callout 315"/>
          <p:cNvSpPr/>
          <p:nvPr/>
        </p:nvSpPr>
        <p:spPr>
          <a:xfrm>
            <a:off x="1295400" y="5562600"/>
            <a:ext cx="2286000" cy="914400"/>
          </a:xfrm>
          <a:prstGeom prst="wedgeRoundRectCallout">
            <a:avLst>
              <a:gd name="adj1" fmla="val 45389"/>
              <a:gd name="adj2" fmla="val -150104"/>
              <a:gd name="adj3" fmla="val 16667"/>
            </a:avLst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Activate TTZ after all routers in TTZ are allowed to TTZ. </a:t>
            </a:r>
          </a:p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(Generate and distribute LSA for virtualizing TTZ. </a:t>
            </a:r>
          </a:p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Transfer to TTZ)</a:t>
            </a:r>
          </a:p>
        </p:txBody>
      </p:sp>
      <p:sp>
        <p:nvSpPr>
          <p:cNvPr id="317" name="Rounded Rectangular Callout 316"/>
          <p:cNvSpPr/>
          <p:nvPr/>
        </p:nvSpPr>
        <p:spPr>
          <a:xfrm>
            <a:off x="4038600" y="5562600"/>
            <a:ext cx="1828800" cy="914400"/>
          </a:xfrm>
          <a:prstGeom prst="wedgeRoundRectCallout">
            <a:avLst>
              <a:gd name="adj1" fmla="val 37636"/>
              <a:gd name="adj2" fmla="val -93853"/>
              <a:gd name="adj3" fmla="val 16667"/>
            </a:avLst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12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Generate and distribute LSA for virtualizing TTZ after receiving LSA. Transfer to TTZ.</a:t>
            </a:r>
          </a:p>
        </p:txBody>
      </p:sp>
      <p:sp>
        <p:nvSpPr>
          <p:cNvPr id="19526" name="TextBox 317"/>
          <p:cNvSpPr txBox="1">
            <a:spLocks noChangeArrowheads="1"/>
          </p:cNvSpPr>
          <p:nvPr/>
        </p:nvSpPr>
        <p:spPr bwMode="auto">
          <a:xfrm>
            <a:off x="1219200" y="2286000"/>
            <a:ext cx="990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0" smtClean="0">
                <a:solidFill>
                  <a:srgbClr val="000000"/>
                </a:solidFill>
                <a:latin typeface="Arial" pitchFamily="34" charset="0"/>
              </a:rPr>
              <a:t>Normal link</a:t>
            </a:r>
          </a:p>
        </p:txBody>
      </p:sp>
      <p:sp>
        <p:nvSpPr>
          <p:cNvPr id="19527" name="TextBox 318"/>
          <p:cNvSpPr txBox="1">
            <a:spLocks noChangeArrowheads="1"/>
          </p:cNvSpPr>
          <p:nvPr/>
        </p:nvSpPr>
        <p:spPr bwMode="auto">
          <a:xfrm>
            <a:off x="1219200" y="2590800"/>
            <a:ext cx="990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0" smtClean="0">
                <a:solidFill>
                  <a:srgbClr val="000000"/>
                </a:solidFill>
                <a:latin typeface="Arial" pitchFamily="34" charset="0"/>
              </a:rPr>
              <a:t>TTZ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  <a:p>
            <a:r>
              <a:rPr lang="de-DE">
                <a:solidFill>
                  <a:srgbClr val="000000"/>
                </a:solidFill>
              </a:rPr>
              <a:t>Page </a:t>
            </a:r>
            <a:fld id="{B8126E41-F38D-4D7B-B97A-47C2A78E4626}" type="slidenum">
              <a:rPr lang="de-DE">
                <a:solidFill>
                  <a:srgbClr val="000000"/>
                </a:solidFill>
              </a:rPr>
              <a:pPr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653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altLang="zh-CN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Simple Set </a:t>
            </a:r>
            <a:r>
              <a:rPr lang="en-US" altLang="zh-CN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up </a:t>
            </a:r>
            <a:r>
              <a:rPr lang="en-US" altLang="zh-CN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of E2E </a:t>
            </a:r>
            <a:r>
              <a:rPr lang="en-US" altLang="zh-CN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TE LSP in AS with </a:t>
            </a:r>
            <a:r>
              <a:rPr lang="en-US" altLang="zh-CN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TTZ</a:t>
            </a:r>
            <a:endParaRPr lang="en-US" altLang="zh-CN" kern="1200" dirty="0">
              <a:solidFill>
                <a:srgbClr val="990000"/>
              </a:solidFill>
              <a:latin typeface="FrutigerNext LT Medium"/>
              <a:ea typeface="黑体" pitchFamily="49" charset="-122"/>
              <a:cs typeface="+mn-cs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2949" y="698047"/>
            <a:ext cx="7929244" cy="36766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zh-CN" altLang="en-US" sz="800" dirty="0" smtClean="0"/>
              <a:t> </a:t>
            </a:r>
          </a:p>
        </p:txBody>
      </p:sp>
      <p:sp>
        <p:nvSpPr>
          <p:cNvPr id="51205" name="Rectangle 4"/>
          <p:cNvSpPr>
            <a:spLocks noChangeArrowheads="1"/>
          </p:cNvSpPr>
          <p:nvPr/>
        </p:nvSpPr>
        <p:spPr bwMode="auto">
          <a:xfrm>
            <a:off x="1029756" y="4965248"/>
            <a:ext cx="7940126" cy="122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marL="293781" indent="-293781">
              <a:lnSpc>
                <a:spcPct val="130000"/>
              </a:lnSpc>
            </a:pPr>
            <a:r>
              <a:rPr lang="en-US" altLang="zh-CN" dirty="0">
                <a:solidFill>
                  <a:srgbClr val="000000"/>
                </a:solidFill>
                <a:latin typeface="Arial" charset="0"/>
              </a:rPr>
              <a:t>Path for LSP is computed easily in a normal way</a:t>
            </a:r>
          </a:p>
          <a:p>
            <a:pPr marL="293781" indent="-293781">
              <a:lnSpc>
                <a:spcPct val="130000"/>
              </a:lnSpc>
            </a:pPr>
            <a:r>
              <a:rPr lang="en-US" altLang="zh-CN" dirty="0">
                <a:solidFill>
                  <a:srgbClr val="000000"/>
                </a:solidFill>
                <a:latin typeface="Arial" charset="0"/>
              </a:rPr>
              <a:t>LSP can set up along the path computed</a:t>
            </a:r>
          </a:p>
          <a:p>
            <a:pPr marL="293781" indent="-293781">
              <a:lnSpc>
                <a:spcPct val="130000"/>
              </a:lnSpc>
            </a:pPr>
            <a:endParaRPr lang="zh-CN" altLang="en-US" sz="25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06" name="Line 5"/>
          <p:cNvSpPr>
            <a:spLocks noChangeShapeType="1"/>
          </p:cNvSpPr>
          <p:nvPr/>
        </p:nvSpPr>
        <p:spPr bwMode="auto">
          <a:xfrm>
            <a:off x="5224950" y="1264104"/>
            <a:ext cx="1465053" cy="2177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07" name="Text Box 6"/>
          <p:cNvSpPr txBox="1">
            <a:spLocks noChangeArrowheads="1"/>
          </p:cNvSpPr>
          <p:nvPr/>
        </p:nvSpPr>
        <p:spPr bwMode="auto">
          <a:xfrm>
            <a:off x="6646473" y="857251"/>
            <a:ext cx="395850" cy="27894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R5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08" name="Text Box 7"/>
          <p:cNvSpPr txBox="1">
            <a:spLocks noChangeArrowheads="1"/>
          </p:cNvSpPr>
          <p:nvPr/>
        </p:nvSpPr>
        <p:spPr bwMode="auto">
          <a:xfrm>
            <a:off x="7345672" y="1294040"/>
            <a:ext cx="476108" cy="30616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200" b="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rPr>
              <a:t>R6</a:t>
            </a:r>
          </a:p>
        </p:txBody>
      </p:sp>
      <p:sp>
        <p:nvSpPr>
          <p:cNvPr id="51209" name="Text Box 8"/>
          <p:cNvSpPr txBox="1">
            <a:spLocks noChangeArrowheads="1"/>
          </p:cNvSpPr>
          <p:nvPr/>
        </p:nvSpPr>
        <p:spPr bwMode="auto">
          <a:xfrm>
            <a:off x="6466913" y="1719943"/>
            <a:ext cx="346879" cy="25853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R7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10" name="Text Box 9"/>
          <p:cNvSpPr txBox="1">
            <a:spLocks noChangeArrowheads="1"/>
          </p:cNvSpPr>
          <p:nvPr/>
        </p:nvSpPr>
        <p:spPr bwMode="auto">
          <a:xfrm>
            <a:off x="6457390" y="2782662"/>
            <a:ext cx="467946" cy="27214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R9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11" name="Text Box 10"/>
          <p:cNvSpPr txBox="1">
            <a:spLocks noChangeArrowheads="1"/>
          </p:cNvSpPr>
          <p:nvPr/>
        </p:nvSpPr>
        <p:spPr bwMode="auto">
          <a:xfrm>
            <a:off x="7277657" y="2234294"/>
            <a:ext cx="448902" cy="21363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R8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12" name="Line 11"/>
          <p:cNvSpPr>
            <a:spLocks noChangeShapeType="1"/>
          </p:cNvSpPr>
          <p:nvPr/>
        </p:nvSpPr>
        <p:spPr bwMode="auto">
          <a:xfrm flipV="1">
            <a:off x="829789" y="3389541"/>
            <a:ext cx="650228" cy="34970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3" name="Line 12"/>
          <p:cNvSpPr>
            <a:spLocks noChangeShapeType="1"/>
          </p:cNvSpPr>
          <p:nvPr/>
        </p:nvSpPr>
        <p:spPr bwMode="auto">
          <a:xfrm>
            <a:off x="5499733" y="2781300"/>
            <a:ext cx="1144020" cy="3986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4" name="Line 13"/>
          <p:cNvSpPr>
            <a:spLocks noChangeShapeType="1"/>
          </p:cNvSpPr>
          <p:nvPr/>
        </p:nvSpPr>
        <p:spPr bwMode="auto">
          <a:xfrm>
            <a:off x="5620800" y="1979840"/>
            <a:ext cx="1069203" cy="12518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5" name="Line 14"/>
          <p:cNvSpPr>
            <a:spLocks noChangeShapeType="1"/>
          </p:cNvSpPr>
          <p:nvPr/>
        </p:nvSpPr>
        <p:spPr bwMode="auto">
          <a:xfrm>
            <a:off x="6970225" y="1353913"/>
            <a:ext cx="436660" cy="3061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6" name="Line 15"/>
          <p:cNvSpPr>
            <a:spLocks noChangeShapeType="1"/>
          </p:cNvSpPr>
          <p:nvPr/>
        </p:nvSpPr>
        <p:spPr bwMode="auto">
          <a:xfrm>
            <a:off x="6823312" y="2154012"/>
            <a:ext cx="469307" cy="4694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7" name="Line 16"/>
          <p:cNvSpPr>
            <a:spLocks noChangeShapeType="1"/>
          </p:cNvSpPr>
          <p:nvPr/>
        </p:nvSpPr>
        <p:spPr bwMode="auto">
          <a:xfrm flipV="1">
            <a:off x="6751218" y="2722790"/>
            <a:ext cx="541403" cy="4204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8" name="Line 17"/>
          <p:cNvSpPr>
            <a:spLocks noChangeShapeType="1"/>
          </p:cNvSpPr>
          <p:nvPr/>
        </p:nvSpPr>
        <p:spPr bwMode="auto">
          <a:xfrm flipV="1">
            <a:off x="7572844" y="2532290"/>
            <a:ext cx="488351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19" name="Line 18"/>
          <p:cNvSpPr>
            <a:spLocks noChangeShapeType="1"/>
          </p:cNvSpPr>
          <p:nvPr/>
        </p:nvSpPr>
        <p:spPr bwMode="auto">
          <a:xfrm>
            <a:off x="6884528" y="3275240"/>
            <a:ext cx="643426" cy="74431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20" name="Line 19"/>
          <p:cNvSpPr>
            <a:spLocks noChangeShapeType="1"/>
          </p:cNvSpPr>
          <p:nvPr/>
        </p:nvSpPr>
        <p:spPr bwMode="auto">
          <a:xfrm>
            <a:off x="2228188" y="1620613"/>
            <a:ext cx="1021593" cy="2449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21" name="Line 20"/>
          <p:cNvSpPr>
            <a:spLocks noChangeShapeType="1"/>
          </p:cNvSpPr>
          <p:nvPr/>
        </p:nvSpPr>
        <p:spPr bwMode="auto">
          <a:xfrm>
            <a:off x="1009350" y="1567543"/>
            <a:ext cx="975342" cy="4898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22" name="Line 21"/>
          <p:cNvSpPr>
            <a:spLocks noChangeShapeType="1"/>
          </p:cNvSpPr>
          <p:nvPr/>
        </p:nvSpPr>
        <p:spPr bwMode="auto">
          <a:xfrm>
            <a:off x="7496666" y="2751366"/>
            <a:ext cx="512836" cy="38372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23" name="Line 22"/>
          <p:cNvSpPr>
            <a:spLocks noChangeShapeType="1"/>
          </p:cNvSpPr>
          <p:nvPr/>
        </p:nvSpPr>
        <p:spPr bwMode="auto">
          <a:xfrm flipV="1">
            <a:off x="6842357" y="1700894"/>
            <a:ext cx="602618" cy="33609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24" name="Text Box 23"/>
          <p:cNvSpPr txBox="1">
            <a:spLocks noChangeArrowheads="1"/>
          </p:cNvSpPr>
          <p:nvPr/>
        </p:nvSpPr>
        <p:spPr bwMode="auto">
          <a:xfrm>
            <a:off x="1239243" y="2913291"/>
            <a:ext cx="474748" cy="30207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zh-CN" altLang="en-US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  </a:t>
            </a: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R3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25" name="Text Box 24"/>
          <p:cNvSpPr txBox="1">
            <a:spLocks noChangeArrowheads="1"/>
          </p:cNvSpPr>
          <p:nvPr/>
        </p:nvSpPr>
        <p:spPr bwMode="auto">
          <a:xfrm>
            <a:off x="1894912" y="1200150"/>
            <a:ext cx="474748" cy="26397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zh-CN" altLang="en-US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  </a:t>
            </a: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R1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26" name="Text Box 25"/>
          <p:cNvSpPr txBox="1">
            <a:spLocks noChangeArrowheads="1"/>
          </p:cNvSpPr>
          <p:nvPr/>
        </p:nvSpPr>
        <p:spPr bwMode="auto">
          <a:xfrm>
            <a:off x="5286163" y="3800476"/>
            <a:ext cx="503314" cy="30207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zh-CN" altLang="en-US" sz="9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  </a:t>
            </a: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R10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51227" name="Line 26"/>
          <p:cNvSpPr>
            <a:spLocks noChangeShapeType="1"/>
          </p:cNvSpPr>
          <p:nvPr/>
        </p:nvSpPr>
        <p:spPr bwMode="auto">
          <a:xfrm flipH="1">
            <a:off x="5238553" y="2876550"/>
            <a:ext cx="171399" cy="1162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28" name="Text Box 27"/>
          <p:cNvSpPr txBox="1">
            <a:spLocks noChangeArrowheads="1"/>
          </p:cNvSpPr>
          <p:nvPr/>
        </p:nvSpPr>
        <p:spPr bwMode="auto">
          <a:xfrm>
            <a:off x="2047266" y="2495551"/>
            <a:ext cx="474748" cy="28302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zh-CN" altLang="en-US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  </a:t>
            </a:r>
            <a:r>
              <a:rPr lang="en-US" altLang="zh-CN" sz="1200" b="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R2</a:t>
            </a:r>
            <a:endParaRPr lang="en-US" altLang="zh-CN" sz="1200" dirty="0">
              <a:solidFill>
                <a:srgbClr val="000000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621596" name="Text Box 28"/>
          <p:cNvSpPr txBox="1">
            <a:spLocks noChangeArrowheads="1"/>
          </p:cNvSpPr>
          <p:nvPr/>
        </p:nvSpPr>
        <p:spPr bwMode="auto">
          <a:xfrm>
            <a:off x="2400946" y="3790950"/>
            <a:ext cx="380887" cy="19730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200" b="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rPr>
              <a:t>R4</a:t>
            </a:r>
          </a:p>
        </p:txBody>
      </p:sp>
      <p:sp>
        <p:nvSpPr>
          <p:cNvPr id="51230" name="Line 29"/>
          <p:cNvSpPr>
            <a:spLocks noChangeShapeType="1"/>
          </p:cNvSpPr>
          <p:nvPr/>
        </p:nvSpPr>
        <p:spPr bwMode="auto">
          <a:xfrm flipV="1">
            <a:off x="1066482" y="1752600"/>
            <a:ext cx="952217" cy="5524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31" name="Line 30"/>
          <p:cNvSpPr>
            <a:spLocks noChangeShapeType="1"/>
          </p:cNvSpPr>
          <p:nvPr/>
        </p:nvSpPr>
        <p:spPr bwMode="auto">
          <a:xfrm>
            <a:off x="2486646" y="2971800"/>
            <a:ext cx="361842" cy="1143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32" name="Line 31"/>
          <p:cNvSpPr>
            <a:spLocks noChangeShapeType="1"/>
          </p:cNvSpPr>
          <p:nvPr/>
        </p:nvSpPr>
        <p:spPr bwMode="auto">
          <a:xfrm flipH="1" flipV="1">
            <a:off x="2132965" y="1695450"/>
            <a:ext cx="315592" cy="1123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33" name="Line 32"/>
          <p:cNvSpPr>
            <a:spLocks noChangeShapeType="1"/>
          </p:cNvSpPr>
          <p:nvPr/>
        </p:nvSpPr>
        <p:spPr bwMode="auto">
          <a:xfrm flipH="1">
            <a:off x="1742557" y="2952752"/>
            <a:ext cx="591734" cy="314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34" name="Line 33"/>
          <p:cNvSpPr>
            <a:spLocks noChangeShapeType="1"/>
          </p:cNvSpPr>
          <p:nvPr/>
        </p:nvSpPr>
        <p:spPr bwMode="auto">
          <a:xfrm flipH="1">
            <a:off x="7687111" y="1638300"/>
            <a:ext cx="447541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51235" name="Line 34"/>
          <p:cNvSpPr>
            <a:spLocks noChangeShapeType="1"/>
          </p:cNvSpPr>
          <p:nvPr/>
        </p:nvSpPr>
        <p:spPr bwMode="auto">
          <a:xfrm flipH="1">
            <a:off x="2572347" y="2343152"/>
            <a:ext cx="790339" cy="466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78342" tIns="39171" rIns="78342" bIns="39171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603" name="Text Box 35"/>
          <p:cNvSpPr txBox="1">
            <a:spLocks noChangeArrowheads="1"/>
          </p:cNvSpPr>
          <p:nvPr/>
        </p:nvSpPr>
        <p:spPr bwMode="auto">
          <a:xfrm>
            <a:off x="4075488" y="613684"/>
            <a:ext cx="476108" cy="30752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lIns="78328" tIns="39165" rIns="78328" bIns="39165"/>
          <a:lstStyle/>
          <a:p>
            <a:pPr algn="just" defTabSz="573962">
              <a:lnSpc>
                <a:spcPct val="1400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Arial" charset="0"/>
                <a:ea typeface="宋体" pitchFamily="2" charset="-122"/>
                <a:cs typeface="Arial" charset="0"/>
              </a:rPr>
              <a:t>RT</a:t>
            </a:r>
          </a:p>
        </p:txBody>
      </p:sp>
      <p:grpSp>
        <p:nvGrpSpPr>
          <p:cNvPr id="2" name="Group 36"/>
          <p:cNvGrpSpPr>
            <a:grpSpLocks noChangeAspect="1"/>
          </p:cNvGrpSpPr>
          <p:nvPr/>
        </p:nvGrpSpPr>
        <p:grpSpPr bwMode="auto">
          <a:xfrm>
            <a:off x="1422884" y="3154136"/>
            <a:ext cx="364563" cy="322490"/>
            <a:chOff x="3810" y="540"/>
            <a:chExt cx="506" cy="480"/>
          </a:xfrm>
        </p:grpSpPr>
        <p:sp>
          <p:nvSpPr>
            <p:cNvPr id="51497" name="Freeform 37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8" name="Oval 38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9" name="Freeform 39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0" name="Freeform 40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1" name="Freeform 41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2" name="Oval 42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3" name="Freeform 43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4" name="Freeform 44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5" name="Freeform 45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506" name="Freeform 46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3" name="Group 47"/>
          <p:cNvGrpSpPr>
            <a:grpSpLocks noChangeAspect="1"/>
          </p:cNvGrpSpPr>
          <p:nvPr/>
        </p:nvGrpSpPr>
        <p:grpSpPr bwMode="auto">
          <a:xfrm>
            <a:off x="2247231" y="2732314"/>
            <a:ext cx="365924" cy="322490"/>
            <a:chOff x="3810" y="540"/>
            <a:chExt cx="506" cy="480"/>
          </a:xfrm>
        </p:grpSpPr>
        <p:sp>
          <p:nvSpPr>
            <p:cNvPr id="51487" name="Freeform 48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8" name="Oval 49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9" name="Freeform 50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0" name="Freeform 51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1" name="Freeform 52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2" name="Oval 53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3" name="Freeform 54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4" name="Freeform 55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5" name="Freeform 56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96" name="Freeform 57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4" name="Group 58"/>
          <p:cNvGrpSpPr>
            <a:grpSpLocks noChangeAspect="1"/>
          </p:cNvGrpSpPr>
          <p:nvPr/>
        </p:nvGrpSpPr>
        <p:grpSpPr bwMode="auto">
          <a:xfrm>
            <a:off x="1946603" y="1487263"/>
            <a:ext cx="364563" cy="322489"/>
            <a:chOff x="3810" y="540"/>
            <a:chExt cx="506" cy="480"/>
          </a:xfrm>
        </p:grpSpPr>
        <p:sp>
          <p:nvSpPr>
            <p:cNvPr id="51477" name="Freeform 59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8" name="Oval 60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9" name="Freeform 61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0" name="Freeform 62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1" name="Freeform 63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2" name="Oval 64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3" name="Freeform 65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4" name="Freeform 66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5" name="Freeform 67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86" name="Freeform 68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5" name="Group 69"/>
          <p:cNvGrpSpPr>
            <a:grpSpLocks noChangeAspect="1"/>
          </p:cNvGrpSpPr>
          <p:nvPr/>
        </p:nvGrpSpPr>
        <p:grpSpPr bwMode="auto">
          <a:xfrm>
            <a:off x="7191956" y="2522764"/>
            <a:ext cx="364563" cy="322490"/>
            <a:chOff x="3810" y="540"/>
            <a:chExt cx="506" cy="480"/>
          </a:xfrm>
        </p:grpSpPr>
        <p:sp>
          <p:nvSpPr>
            <p:cNvPr id="51467" name="Freeform 70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8" name="Oval 71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9" name="Freeform 72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0" name="Freeform 73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1" name="Freeform 74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2" name="Oval 75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3" name="Freeform 76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4" name="Freeform 77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5" name="Freeform 78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76" name="Freeform 79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6" name="Group 80"/>
          <p:cNvGrpSpPr>
            <a:grpSpLocks noChangeAspect="1"/>
          </p:cNvGrpSpPr>
          <p:nvPr/>
        </p:nvGrpSpPr>
        <p:grpSpPr bwMode="auto">
          <a:xfrm>
            <a:off x="6549892" y="3082019"/>
            <a:ext cx="365923" cy="321129"/>
            <a:chOff x="3810" y="540"/>
            <a:chExt cx="506" cy="480"/>
          </a:xfrm>
        </p:grpSpPr>
        <p:sp>
          <p:nvSpPr>
            <p:cNvPr id="51457" name="Freeform 81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8" name="Oval 82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9" name="Freeform 83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0" name="Freeform 84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1" name="Freeform 85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2" name="Oval 86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3" name="Freeform 87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4" name="Freeform 88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5" name="Freeform 89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66" name="Freeform 90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7" name="Group 91"/>
          <p:cNvGrpSpPr>
            <a:grpSpLocks noChangeAspect="1"/>
          </p:cNvGrpSpPr>
          <p:nvPr/>
        </p:nvGrpSpPr>
        <p:grpSpPr bwMode="auto">
          <a:xfrm>
            <a:off x="4984174" y="3954236"/>
            <a:ext cx="365924" cy="322490"/>
            <a:chOff x="3810" y="540"/>
            <a:chExt cx="506" cy="480"/>
          </a:xfrm>
        </p:grpSpPr>
        <p:sp>
          <p:nvSpPr>
            <p:cNvPr id="51447" name="Freeform 92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8" name="Oval 93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9" name="Freeform 94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0" name="Freeform 95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1" name="Freeform 96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2" name="Oval 97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3" name="Freeform 98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4" name="Freeform 99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5" name="Freeform 100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56" name="Freeform 101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8" name="Group 102"/>
          <p:cNvGrpSpPr>
            <a:grpSpLocks noChangeAspect="1"/>
          </p:cNvGrpSpPr>
          <p:nvPr/>
        </p:nvGrpSpPr>
        <p:grpSpPr bwMode="auto">
          <a:xfrm>
            <a:off x="6626069" y="1129394"/>
            <a:ext cx="365923" cy="321129"/>
            <a:chOff x="3810" y="540"/>
            <a:chExt cx="506" cy="480"/>
          </a:xfrm>
        </p:grpSpPr>
        <p:sp>
          <p:nvSpPr>
            <p:cNvPr id="51437" name="Freeform 103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8" name="Oval 104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9" name="Freeform 105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0" name="Freeform 106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1" name="Freeform 107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2" name="Oval 108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3" name="Freeform 109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4" name="Freeform 110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5" name="Freeform 111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46" name="Freeform 112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9" name="Group 113"/>
          <p:cNvGrpSpPr>
            <a:grpSpLocks noChangeAspect="1"/>
          </p:cNvGrpSpPr>
          <p:nvPr/>
        </p:nvGrpSpPr>
        <p:grpSpPr bwMode="auto">
          <a:xfrm>
            <a:off x="7366077" y="1544413"/>
            <a:ext cx="364563" cy="322489"/>
            <a:chOff x="3810" y="540"/>
            <a:chExt cx="506" cy="480"/>
          </a:xfrm>
        </p:grpSpPr>
        <p:sp>
          <p:nvSpPr>
            <p:cNvPr id="51427" name="Freeform 114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8" name="Oval 115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9" name="Freeform 116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0" name="Freeform 117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1" name="Freeform 118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2" name="Oval 119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3" name="Freeform 120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4" name="Freeform 121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5" name="Freeform 122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36" name="Freeform 123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10" name="Group 124"/>
          <p:cNvGrpSpPr>
            <a:grpSpLocks noChangeAspect="1"/>
          </p:cNvGrpSpPr>
          <p:nvPr/>
        </p:nvGrpSpPr>
        <p:grpSpPr bwMode="auto">
          <a:xfrm>
            <a:off x="6609745" y="1970314"/>
            <a:ext cx="365923" cy="322490"/>
            <a:chOff x="3810" y="540"/>
            <a:chExt cx="506" cy="480"/>
          </a:xfrm>
        </p:grpSpPr>
        <p:sp>
          <p:nvSpPr>
            <p:cNvPr id="51417" name="Freeform 125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18" name="Oval 126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19" name="Freeform 127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0" name="Freeform 128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1" name="Freeform 129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2" name="Oval 130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3" name="Freeform 131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4" name="Freeform 132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5" name="Freeform 133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426" name="Freeform 134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grpSp>
        <p:nvGrpSpPr>
          <p:cNvPr id="11" name="Group 135"/>
          <p:cNvGrpSpPr>
            <a:grpSpLocks/>
          </p:cNvGrpSpPr>
          <p:nvPr/>
        </p:nvGrpSpPr>
        <p:grpSpPr bwMode="auto">
          <a:xfrm>
            <a:off x="2991321" y="824593"/>
            <a:ext cx="2804958" cy="2438400"/>
            <a:chOff x="1884" y="519"/>
            <a:chExt cx="1767" cy="1536"/>
          </a:xfrm>
        </p:grpSpPr>
        <p:sp>
          <p:nvSpPr>
            <p:cNvPr id="51280" name="Cloud"/>
            <p:cNvSpPr>
              <a:spLocks noChangeAspect="1" noEditPoints="1" noChangeArrowheads="1"/>
            </p:cNvSpPr>
            <p:nvPr/>
          </p:nvSpPr>
          <p:spPr bwMode="auto">
            <a:xfrm rot="567222" flipV="1">
              <a:off x="1884" y="519"/>
              <a:ext cx="1750" cy="1536"/>
            </a:xfrm>
            <a:custGeom>
              <a:avLst/>
              <a:gdLst>
                <a:gd name="T0" fmla="*/ 0 w 21600"/>
                <a:gd name="T1" fmla="*/ 55 h 21600"/>
                <a:gd name="T2" fmla="*/ 71 w 21600"/>
                <a:gd name="T3" fmla="*/ 109 h 21600"/>
                <a:gd name="T4" fmla="*/ 142 w 21600"/>
                <a:gd name="T5" fmla="*/ 55 h 21600"/>
                <a:gd name="T6" fmla="*/ 71 w 21600"/>
                <a:gd name="T7" fmla="*/ 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5 w 21600"/>
                <a:gd name="T13" fmla="*/ 3263 h 21600"/>
                <a:gd name="T14" fmla="*/ 17083 w 21600"/>
                <a:gd name="T15" fmla="*/ 1733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9525">
              <a:solidFill>
                <a:srgbClr val="A5002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1" name="Line 137"/>
            <p:cNvSpPr>
              <a:spLocks noChangeShapeType="1"/>
            </p:cNvSpPr>
            <p:nvPr/>
          </p:nvSpPr>
          <p:spPr bwMode="auto">
            <a:xfrm flipH="1">
              <a:off x="3110" y="1287"/>
              <a:ext cx="282" cy="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2" name="Line 138"/>
            <p:cNvSpPr>
              <a:spLocks noChangeShapeType="1"/>
            </p:cNvSpPr>
            <p:nvPr/>
          </p:nvSpPr>
          <p:spPr bwMode="auto">
            <a:xfrm flipV="1">
              <a:off x="2673" y="1118"/>
              <a:ext cx="246" cy="1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3" name="Line 139"/>
            <p:cNvSpPr>
              <a:spLocks noChangeShapeType="1"/>
            </p:cNvSpPr>
            <p:nvPr/>
          </p:nvSpPr>
          <p:spPr bwMode="auto">
            <a:xfrm flipV="1">
              <a:off x="2186" y="849"/>
              <a:ext cx="379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4" name="Line 140"/>
            <p:cNvSpPr>
              <a:spLocks noChangeShapeType="1"/>
            </p:cNvSpPr>
            <p:nvPr/>
          </p:nvSpPr>
          <p:spPr bwMode="auto">
            <a:xfrm flipV="1">
              <a:off x="2733" y="796"/>
              <a:ext cx="383" cy="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5" name="Line 141"/>
            <p:cNvSpPr>
              <a:spLocks noChangeShapeType="1"/>
            </p:cNvSpPr>
            <p:nvPr/>
          </p:nvSpPr>
          <p:spPr bwMode="auto">
            <a:xfrm>
              <a:off x="2715" y="1268"/>
              <a:ext cx="270" cy="1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6" name="Line 142"/>
            <p:cNvSpPr>
              <a:spLocks noChangeShapeType="1"/>
            </p:cNvSpPr>
            <p:nvPr/>
          </p:nvSpPr>
          <p:spPr bwMode="auto">
            <a:xfrm flipV="1">
              <a:off x="2259" y="1287"/>
              <a:ext cx="270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7" name="Line 143"/>
            <p:cNvSpPr>
              <a:spLocks noChangeShapeType="1"/>
            </p:cNvSpPr>
            <p:nvPr/>
          </p:nvSpPr>
          <p:spPr bwMode="auto">
            <a:xfrm>
              <a:off x="2259" y="1467"/>
              <a:ext cx="251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88" name="Text Box 144"/>
            <p:cNvSpPr txBox="1">
              <a:spLocks noChangeArrowheads="1"/>
            </p:cNvSpPr>
            <p:nvPr/>
          </p:nvSpPr>
          <p:spPr bwMode="auto">
            <a:xfrm>
              <a:off x="2023" y="1385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endParaRPr lang="zh-CN" altLang="en-US" sz="900" b="0" dirty="0">
                <a:solidFill>
                  <a:srgbClr val="000000"/>
                </a:solidFill>
                <a:ea typeface="宋体" pitchFamily="2" charset="-122"/>
                <a:cs typeface="Arial" charset="0"/>
              </a:endParaRPr>
            </a:p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T4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89" name="Text Box 145"/>
            <p:cNvSpPr txBox="1">
              <a:spLocks noChangeArrowheads="1"/>
            </p:cNvSpPr>
            <p:nvPr/>
          </p:nvSpPr>
          <p:spPr bwMode="auto">
            <a:xfrm>
              <a:off x="2472" y="635"/>
              <a:ext cx="253" cy="18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T2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0" name="Text Box 146"/>
            <p:cNvSpPr txBox="1">
              <a:spLocks noChangeArrowheads="1"/>
            </p:cNvSpPr>
            <p:nvPr/>
          </p:nvSpPr>
          <p:spPr bwMode="auto">
            <a:xfrm>
              <a:off x="2474" y="1022"/>
              <a:ext cx="299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T5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1" name="Text Box 147"/>
            <p:cNvSpPr txBox="1">
              <a:spLocks noChangeArrowheads="1"/>
            </p:cNvSpPr>
            <p:nvPr/>
          </p:nvSpPr>
          <p:spPr bwMode="auto">
            <a:xfrm>
              <a:off x="2443" y="1426"/>
              <a:ext cx="300" cy="1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T8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2" name="Text Box 148"/>
            <p:cNvSpPr txBox="1">
              <a:spLocks noChangeArrowheads="1"/>
            </p:cNvSpPr>
            <p:nvPr/>
          </p:nvSpPr>
          <p:spPr bwMode="auto">
            <a:xfrm>
              <a:off x="3057" y="561"/>
              <a:ext cx="299" cy="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T3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3" name="Text Box 149"/>
            <p:cNvSpPr txBox="1">
              <a:spLocks noChangeArrowheads="1"/>
            </p:cNvSpPr>
            <p:nvPr/>
          </p:nvSpPr>
          <p:spPr bwMode="auto">
            <a:xfrm>
              <a:off x="2914" y="1247"/>
              <a:ext cx="300" cy="1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T9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4" name="Text Box 150"/>
            <p:cNvSpPr txBox="1">
              <a:spLocks noChangeArrowheads="1"/>
            </p:cNvSpPr>
            <p:nvPr/>
          </p:nvSpPr>
          <p:spPr bwMode="auto">
            <a:xfrm>
              <a:off x="3166" y="1660"/>
              <a:ext cx="300" cy="26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endParaRPr lang="zh-CN" altLang="en-US" sz="900" b="0" dirty="0">
                <a:solidFill>
                  <a:srgbClr val="000000"/>
                </a:solidFill>
                <a:ea typeface="宋体" pitchFamily="2" charset="-122"/>
                <a:cs typeface="Arial" charset="0"/>
              </a:endParaRPr>
            </a:p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T10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5" name="Text Box 151"/>
            <p:cNvSpPr txBox="1">
              <a:spLocks noChangeArrowheads="1"/>
            </p:cNvSpPr>
            <p:nvPr/>
          </p:nvSpPr>
          <p:spPr bwMode="auto">
            <a:xfrm>
              <a:off x="1966" y="801"/>
              <a:ext cx="300" cy="16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T1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6" name="Text Box 152"/>
            <p:cNvSpPr txBox="1">
              <a:spLocks noChangeArrowheads="1"/>
            </p:cNvSpPr>
            <p:nvPr/>
          </p:nvSpPr>
          <p:spPr bwMode="auto">
            <a:xfrm>
              <a:off x="3351" y="1032"/>
              <a:ext cx="300" cy="2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T7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297" name="Line 153"/>
            <p:cNvSpPr>
              <a:spLocks noChangeShapeType="1"/>
            </p:cNvSpPr>
            <p:nvPr/>
          </p:nvSpPr>
          <p:spPr bwMode="auto">
            <a:xfrm>
              <a:off x="3080" y="1479"/>
              <a:ext cx="264" cy="2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98" name="Line 154"/>
            <p:cNvSpPr>
              <a:spLocks noChangeShapeType="1"/>
            </p:cNvSpPr>
            <p:nvPr/>
          </p:nvSpPr>
          <p:spPr bwMode="auto">
            <a:xfrm>
              <a:off x="2708" y="1670"/>
              <a:ext cx="613" cy="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99" name="Line 155"/>
            <p:cNvSpPr>
              <a:spLocks noChangeShapeType="1"/>
            </p:cNvSpPr>
            <p:nvPr/>
          </p:nvSpPr>
          <p:spPr bwMode="auto">
            <a:xfrm>
              <a:off x="2186" y="1081"/>
              <a:ext cx="370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300" name="Text Box 156"/>
            <p:cNvSpPr txBox="1">
              <a:spLocks noChangeArrowheads="1"/>
            </p:cNvSpPr>
            <p:nvPr/>
          </p:nvSpPr>
          <p:spPr bwMode="auto">
            <a:xfrm>
              <a:off x="2829" y="895"/>
              <a:ext cx="299" cy="1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zh-CN" altLang="en-US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  </a:t>
              </a:r>
              <a:r>
                <a:rPr lang="en-US" altLang="zh-CN" sz="900" b="0" dirty="0">
                  <a:solidFill>
                    <a:srgbClr val="000000"/>
                  </a:solidFill>
                  <a:ea typeface="宋体" pitchFamily="2" charset="-122"/>
                  <a:cs typeface="Arial" charset="0"/>
                </a:rPr>
                <a:t>T6</a:t>
              </a:r>
              <a:endParaRPr lang="en-US" altLang="zh-CN" sz="1200" dirty="0">
                <a:solidFill>
                  <a:srgbClr val="000000"/>
                </a:solidFill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51301" name="Line 157"/>
            <p:cNvSpPr>
              <a:spLocks noChangeShapeType="1"/>
            </p:cNvSpPr>
            <p:nvPr/>
          </p:nvSpPr>
          <p:spPr bwMode="auto">
            <a:xfrm flipV="1">
              <a:off x="2997" y="829"/>
              <a:ext cx="149" cy="22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302" name="Line 158"/>
            <p:cNvSpPr>
              <a:spLocks noChangeShapeType="1"/>
            </p:cNvSpPr>
            <p:nvPr/>
          </p:nvSpPr>
          <p:spPr bwMode="auto">
            <a:xfrm>
              <a:off x="3086" y="1118"/>
              <a:ext cx="306" cy="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303" name="Line 159"/>
            <p:cNvSpPr>
              <a:spLocks noChangeShapeType="1"/>
            </p:cNvSpPr>
            <p:nvPr/>
          </p:nvSpPr>
          <p:spPr bwMode="auto">
            <a:xfrm flipH="1" flipV="1">
              <a:off x="2131" y="1079"/>
              <a:ext cx="71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304" name="Line 160"/>
            <p:cNvSpPr>
              <a:spLocks noChangeShapeType="1"/>
            </p:cNvSpPr>
            <p:nvPr/>
          </p:nvSpPr>
          <p:spPr bwMode="auto">
            <a:xfrm flipH="1" flipV="1">
              <a:off x="3186" y="810"/>
              <a:ext cx="192" cy="4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305" name="Line 161"/>
            <p:cNvSpPr>
              <a:spLocks noChangeShapeType="1"/>
            </p:cNvSpPr>
            <p:nvPr/>
          </p:nvSpPr>
          <p:spPr bwMode="auto">
            <a:xfrm flipH="1">
              <a:off x="3402" y="1296"/>
              <a:ext cx="30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306" name="Text Box 162"/>
            <p:cNvSpPr txBox="1">
              <a:spLocks noChangeArrowheads="1"/>
            </p:cNvSpPr>
            <p:nvPr/>
          </p:nvSpPr>
          <p:spPr bwMode="auto">
            <a:xfrm>
              <a:off x="2375" y="1761"/>
              <a:ext cx="378" cy="1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12" rIns="91425" bIns="45712"/>
            <a:lstStyle/>
            <a:p>
              <a:pPr algn="just" defTabSz="573962">
                <a:lnSpc>
                  <a:spcPct val="140000"/>
                </a:lnSpc>
              </a:pPr>
              <a:r>
                <a:rPr lang="en-US" altLang="zh-CN" sz="1600" dirty="0">
                  <a:solidFill>
                    <a:srgbClr val="FF0000"/>
                  </a:solidFill>
                  <a:latin typeface="Arial" charset="0"/>
                  <a:ea typeface="宋体" pitchFamily="2" charset="-122"/>
                  <a:cs typeface="Arial" charset="0"/>
                </a:rPr>
                <a:t>TTZ</a:t>
              </a:r>
            </a:p>
          </p:txBody>
        </p:sp>
        <p:grpSp>
          <p:nvGrpSpPr>
            <p:cNvPr id="12" name="Group 163"/>
            <p:cNvGrpSpPr>
              <a:grpSpLocks noChangeAspect="1"/>
            </p:cNvGrpSpPr>
            <p:nvPr/>
          </p:nvGrpSpPr>
          <p:grpSpPr bwMode="auto">
            <a:xfrm>
              <a:off x="2872" y="1017"/>
              <a:ext cx="230" cy="203"/>
              <a:chOff x="3810" y="540"/>
              <a:chExt cx="506" cy="480"/>
            </a:xfrm>
          </p:grpSpPr>
          <p:sp>
            <p:nvSpPr>
              <p:cNvPr id="51407" name="Freeform 164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8" name="Oval 165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9" name="Freeform 166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0" name="Freeform 167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1" name="Freeform 168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2" name="Oval 169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3" name="Freeform 170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4" name="Freeform 171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5" name="Freeform 172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16" name="Freeform 173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3" name="Group 174"/>
            <p:cNvGrpSpPr>
              <a:grpSpLocks noChangeAspect="1"/>
            </p:cNvGrpSpPr>
            <p:nvPr/>
          </p:nvGrpSpPr>
          <p:grpSpPr bwMode="auto">
            <a:xfrm>
              <a:off x="3062" y="727"/>
              <a:ext cx="230" cy="203"/>
              <a:chOff x="3810" y="540"/>
              <a:chExt cx="506" cy="480"/>
            </a:xfrm>
          </p:grpSpPr>
          <p:sp>
            <p:nvSpPr>
              <p:cNvPr id="51397" name="Freeform 175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8" name="Oval 176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9" name="Freeform 177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0" name="Freeform 178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1" name="Freeform 179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2" name="Oval 180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3" name="Freeform 181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4" name="Freeform 182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5" name="Freeform 183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406" name="Freeform 184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4" name="Group 185"/>
            <p:cNvGrpSpPr>
              <a:grpSpLocks noChangeAspect="1"/>
            </p:cNvGrpSpPr>
            <p:nvPr/>
          </p:nvGrpSpPr>
          <p:grpSpPr bwMode="auto">
            <a:xfrm>
              <a:off x="2102" y="1357"/>
              <a:ext cx="230" cy="203"/>
              <a:chOff x="3810" y="540"/>
              <a:chExt cx="506" cy="480"/>
            </a:xfrm>
          </p:grpSpPr>
          <p:sp>
            <p:nvSpPr>
              <p:cNvPr id="51387" name="Freeform 186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8" name="Oval 187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9" name="Freeform 188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0" name="Freeform 189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1" name="Freeform 190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2" name="Oval 191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3" name="Freeform 192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4" name="Freeform 193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5" name="Freeform 194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96" name="Freeform 195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5" name="Group 196"/>
            <p:cNvGrpSpPr>
              <a:grpSpLocks noChangeAspect="1"/>
            </p:cNvGrpSpPr>
            <p:nvPr/>
          </p:nvGrpSpPr>
          <p:grpSpPr bwMode="auto">
            <a:xfrm>
              <a:off x="2016" y="947"/>
              <a:ext cx="230" cy="203"/>
              <a:chOff x="3810" y="540"/>
              <a:chExt cx="506" cy="480"/>
            </a:xfrm>
          </p:grpSpPr>
          <p:sp>
            <p:nvSpPr>
              <p:cNvPr id="51377" name="Freeform 197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8" name="Oval 198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9" name="Freeform 199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0" name="Freeform 200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1" name="Freeform 201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2" name="Oval 202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3" name="Freeform 203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4" name="Freeform 204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5" name="Freeform 205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86" name="Freeform 206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6" name="Group 207"/>
            <p:cNvGrpSpPr>
              <a:grpSpLocks noChangeAspect="1"/>
            </p:cNvGrpSpPr>
            <p:nvPr/>
          </p:nvGrpSpPr>
          <p:grpSpPr bwMode="auto">
            <a:xfrm>
              <a:off x="2520" y="767"/>
              <a:ext cx="230" cy="203"/>
              <a:chOff x="3810" y="540"/>
              <a:chExt cx="506" cy="480"/>
            </a:xfrm>
          </p:grpSpPr>
          <p:sp>
            <p:nvSpPr>
              <p:cNvPr id="51367" name="Freeform 208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8" name="Oval 209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9" name="Freeform 210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0" name="Freeform 211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1" name="Freeform 212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2" name="Oval 213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3" name="Freeform 214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4" name="Freeform 215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5" name="Freeform 216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76" name="Freeform 217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7" name="Group 218"/>
            <p:cNvGrpSpPr>
              <a:grpSpLocks noChangeAspect="1"/>
            </p:cNvGrpSpPr>
            <p:nvPr/>
          </p:nvGrpSpPr>
          <p:grpSpPr bwMode="auto">
            <a:xfrm>
              <a:off x="2518" y="1155"/>
              <a:ext cx="230" cy="203"/>
              <a:chOff x="3810" y="540"/>
              <a:chExt cx="506" cy="480"/>
            </a:xfrm>
          </p:grpSpPr>
          <p:sp>
            <p:nvSpPr>
              <p:cNvPr id="51357" name="Freeform 219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8" name="Oval 220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9" name="Freeform 221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0" name="Freeform 222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1" name="Freeform 223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2" name="Oval 224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3" name="Freeform 225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4" name="Freeform 226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5" name="Freeform 227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66" name="Freeform 228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8" name="Group 229"/>
            <p:cNvGrpSpPr>
              <a:grpSpLocks noChangeAspect="1"/>
            </p:cNvGrpSpPr>
            <p:nvPr/>
          </p:nvGrpSpPr>
          <p:grpSpPr bwMode="auto">
            <a:xfrm>
              <a:off x="3314" y="1153"/>
              <a:ext cx="230" cy="203"/>
              <a:chOff x="3810" y="540"/>
              <a:chExt cx="506" cy="480"/>
            </a:xfrm>
          </p:grpSpPr>
          <p:sp>
            <p:nvSpPr>
              <p:cNvPr id="51347" name="Freeform 230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8" name="Oval 231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9" name="Freeform 232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0" name="Freeform 233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1" name="Freeform 234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2" name="Oval 235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3" name="Freeform 236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4" name="Freeform 237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5" name="Freeform 238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56" name="Freeform 239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19" name="Group 240"/>
            <p:cNvGrpSpPr>
              <a:grpSpLocks noChangeAspect="1"/>
            </p:cNvGrpSpPr>
            <p:nvPr/>
          </p:nvGrpSpPr>
          <p:grpSpPr bwMode="auto">
            <a:xfrm>
              <a:off x="3276" y="1637"/>
              <a:ext cx="230" cy="203"/>
              <a:chOff x="3810" y="540"/>
              <a:chExt cx="506" cy="480"/>
            </a:xfrm>
          </p:grpSpPr>
          <p:sp>
            <p:nvSpPr>
              <p:cNvPr id="51337" name="Freeform 241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8" name="Oval 242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9" name="Freeform 243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0" name="Freeform 244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1" name="Freeform 245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2" name="Oval 246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3" name="Freeform 247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4" name="Freeform 248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5" name="Freeform 249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46" name="Freeform 250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20" name="Group 251"/>
            <p:cNvGrpSpPr>
              <a:grpSpLocks noChangeAspect="1"/>
            </p:cNvGrpSpPr>
            <p:nvPr/>
          </p:nvGrpSpPr>
          <p:grpSpPr bwMode="auto">
            <a:xfrm>
              <a:off x="2920" y="1383"/>
              <a:ext cx="230" cy="203"/>
              <a:chOff x="3810" y="540"/>
              <a:chExt cx="506" cy="480"/>
            </a:xfrm>
          </p:grpSpPr>
          <p:sp>
            <p:nvSpPr>
              <p:cNvPr id="51327" name="Freeform 252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8" name="Oval 253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9" name="Freeform 254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0" name="Freeform 255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1" name="Freeform 256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2" name="Oval 257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3" name="Freeform 258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4" name="Freeform 259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5" name="Freeform 260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36" name="Freeform 261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21" name="Group 262"/>
            <p:cNvGrpSpPr>
              <a:grpSpLocks noChangeAspect="1"/>
            </p:cNvGrpSpPr>
            <p:nvPr/>
          </p:nvGrpSpPr>
          <p:grpSpPr bwMode="auto">
            <a:xfrm>
              <a:off x="2492" y="1561"/>
              <a:ext cx="230" cy="203"/>
              <a:chOff x="3810" y="540"/>
              <a:chExt cx="506" cy="480"/>
            </a:xfrm>
          </p:grpSpPr>
          <p:sp>
            <p:nvSpPr>
              <p:cNvPr id="51317" name="Freeform 263"/>
              <p:cNvSpPr>
                <a:spLocks noChangeAspect="1"/>
              </p:cNvSpPr>
              <p:nvPr/>
            </p:nvSpPr>
            <p:spPr bwMode="auto">
              <a:xfrm>
                <a:off x="3810" y="788"/>
                <a:ext cx="506" cy="232"/>
              </a:xfrm>
              <a:custGeom>
                <a:avLst/>
                <a:gdLst>
                  <a:gd name="T0" fmla="*/ 0 w 253"/>
                  <a:gd name="T1" fmla="*/ 0 h 116"/>
                  <a:gd name="T2" fmla="*/ 0 w 253"/>
                  <a:gd name="T3" fmla="*/ 76 h 116"/>
                  <a:gd name="T4" fmla="*/ 0 w 253"/>
                  <a:gd name="T5" fmla="*/ 76 h 116"/>
                  <a:gd name="T6" fmla="*/ 254 w 253"/>
                  <a:gd name="T7" fmla="*/ 232 h 116"/>
                  <a:gd name="T8" fmla="*/ 506 w 253"/>
                  <a:gd name="T9" fmla="*/ 76 h 116"/>
                  <a:gd name="T10" fmla="*/ 506 w 253"/>
                  <a:gd name="T11" fmla="*/ 76 h 116"/>
                  <a:gd name="T12" fmla="*/ 506 w 253"/>
                  <a:gd name="T13" fmla="*/ 0 h 116"/>
                  <a:gd name="T14" fmla="*/ 0 w 253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6"/>
                  <a:gd name="T26" fmla="*/ 253 w 253"/>
                  <a:gd name="T27" fmla="*/ 116 h 1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6"/>
                      <a:pt x="127" y="116"/>
                    </a:cubicBezTo>
                    <a:cubicBezTo>
                      <a:pt x="196" y="116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18" name="Oval 264"/>
              <p:cNvSpPr>
                <a:spLocks noChangeAspect="1" noChangeArrowheads="1"/>
              </p:cNvSpPr>
              <p:nvPr/>
            </p:nvSpPr>
            <p:spPr bwMode="auto">
              <a:xfrm>
                <a:off x="3810" y="630"/>
                <a:ext cx="506" cy="316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19" name="Freeform 265"/>
              <p:cNvSpPr>
                <a:spLocks noChangeAspect="1" noEditPoints="1"/>
              </p:cNvSpPr>
              <p:nvPr/>
            </p:nvSpPr>
            <p:spPr bwMode="auto">
              <a:xfrm>
                <a:off x="3812" y="63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4 w 251"/>
                  <a:gd name="T11" fmla="*/ 158 h 159"/>
                  <a:gd name="T12" fmla="*/ 252 w 251"/>
                  <a:gd name="T13" fmla="*/ 14 h 159"/>
                  <a:gd name="T14" fmla="*/ 488 w 251"/>
                  <a:gd name="T15" fmla="*/ 158 h 159"/>
                  <a:gd name="T16" fmla="*/ 252 w 251"/>
                  <a:gd name="T17" fmla="*/ 302 h 159"/>
                  <a:gd name="T18" fmla="*/ 14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6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5"/>
                      <a:pt x="195" y="0"/>
                      <a:pt x="126" y="0"/>
                    </a:cubicBezTo>
                    <a:cubicBezTo>
                      <a:pt x="56" y="0"/>
                      <a:pt x="0" y="35"/>
                      <a:pt x="0" y="79"/>
                    </a:cubicBezTo>
                    <a:close/>
                    <a:moveTo>
                      <a:pt x="7" y="79"/>
                    </a:moveTo>
                    <a:cubicBezTo>
                      <a:pt x="7" y="39"/>
                      <a:pt x="60" y="7"/>
                      <a:pt x="126" y="7"/>
                    </a:cubicBezTo>
                    <a:cubicBezTo>
                      <a:pt x="191" y="7"/>
                      <a:pt x="244" y="39"/>
                      <a:pt x="244" y="79"/>
                    </a:cubicBezTo>
                    <a:cubicBezTo>
                      <a:pt x="244" y="119"/>
                      <a:pt x="191" y="151"/>
                      <a:pt x="126" y="151"/>
                    </a:cubicBezTo>
                    <a:cubicBezTo>
                      <a:pt x="60" y="151"/>
                      <a:pt x="7" y="119"/>
                      <a:pt x="7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0" name="Freeform 266"/>
              <p:cNvSpPr>
                <a:spLocks noChangeAspect="1"/>
              </p:cNvSpPr>
              <p:nvPr/>
            </p:nvSpPr>
            <p:spPr bwMode="auto">
              <a:xfrm>
                <a:off x="3828" y="64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4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5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2"/>
                    </a:cubicBezTo>
                    <a:cubicBezTo>
                      <a:pt x="0" y="82"/>
                      <a:pt x="3" y="90"/>
                      <a:pt x="8" y="99"/>
                    </a:cubicBezTo>
                    <a:cubicBezTo>
                      <a:pt x="4" y="91"/>
                      <a:pt x="2" y="83"/>
                      <a:pt x="2" y="75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1" name="Freeform 267"/>
              <p:cNvSpPr>
                <a:spLocks noChangeAspect="1"/>
              </p:cNvSpPr>
              <p:nvPr/>
            </p:nvSpPr>
            <p:spPr bwMode="auto">
              <a:xfrm>
                <a:off x="3810" y="698"/>
                <a:ext cx="506" cy="234"/>
              </a:xfrm>
              <a:custGeom>
                <a:avLst/>
                <a:gdLst>
                  <a:gd name="T0" fmla="*/ 0 w 253"/>
                  <a:gd name="T1" fmla="*/ 0 h 117"/>
                  <a:gd name="T2" fmla="*/ 0 w 253"/>
                  <a:gd name="T3" fmla="*/ 76 h 117"/>
                  <a:gd name="T4" fmla="*/ 0 w 253"/>
                  <a:gd name="T5" fmla="*/ 76 h 117"/>
                  <a:gd name="T6" fmla="*/ 254 w 253"/>
                  <a:gd name="T7" fmla="*/ 234 h 117"/>
                  <a:gd name="T8" fmla="*/ 506 w 253"/>
                  <a:gd name="T9" fmla="*/ 76 h 117"/>
                  <a:gd name="T10" fmla="*/ 506 w 253"/>
                  <a:gd name="T11" fmla="*/ 76 h 117"/>
                  <a:gd name="T12" fmla="*/ 506 w 253"/>
                  <a:gd name="T13" fmla="*/ 0 h 117"/>
                  <a:gd name="T14" fmla="*/ 0 w 253"/>
                  <a:gd name="T15" fmla="*/ 0 h 1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17"/>
                  <a:gd name="T26" fmla="*/ 253 w 253"/>
                  <a:gd name="T27" fmla="*/ 117 h 1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17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1"/>
                      <a:pt x="57" y="117"/>
                      <a:pt x="127" y="117"/>
                    </a:cubicBezTo>
                    <a:cubicBezTo>
                      <a:pt x="196" y="117"/>
                      <a:pt x="253" y="81"/>
                      <a:pt x="253" y="38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3" y="0"/>
                      <a:pt x="253" y="0"/>
                      <a:pt x="2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2" name="Oval 268"/>
              <p:cNvSpPr>
                <a:spLocks noChangeAspect="1" noChangeArrowheads="1"/>
              </p:cNvSpPr>
              <p:nvPr/>
            </p:nvSpPr>
            <p:spPr bwMode="auto">
              <a:xfrm>
                <a:off x="3810" y="542"/>
                <a:ext cx="506" cy="314"/>
              </a:xfrm>
              <a:prstGeom prst="ellipse">
                <a:avLst/>
              </a:prstGeom>
              <a:solidFill>
                <a:srgbClr val="5D76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zh-CN" alt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3" name="Freeform 269"/>
              <p:cNvSpPr>
                <a:spLocks noChangeAspect="1" noEditPoints="1"/>
              </p:cNvSpPr>
              <p:nvPr/>
            </p:nvSpPr>
            <p:spPr bwMode="auto">
              <a:xfrm>
                <a:off x="3812" y="540"/>
                <a:ext cx="502" cy="318"/>
              </a:xfrm>
              <a:custGeom>
                <a:avLst/>
                <a:gdLst>
                  <a:gd name="T0" fmla="*/ 0 w 251"/>
                  <a:gd name="T1" fmla="*/ 158 h 159"/>
                  <a:gd name="T2" fmla="*/ 252 w 251"/>
                  <a:gd name="T3" fmla="*/ 318 h 159"/>
                  <a:gd name="T4" fmla="*/ 502 w 251"/>
                  <a:gd name="T5" fmla="*/ 158 h 159"/>
                  <a:gd name="T6" fmla="*/ 252 w 251"/>
                  <a:gd name="T7" fmla="*/ 0 h 159"/>
                  <a:gd name="T8" fmla="*/ 0 w 251"/>
                  <a:gd name="T9" fmla="*/ 158 h 159"/>
                  <a:gd name="T10" fmla="*/ 16 w 251"/>
                  <a:gd name="T11" fmla="*/ 158 h 159"/>
                  <a:gd name="T12" fmla="*/ 252 w 251"/>
                  <a:gd name="T13" fmla="*/ 14 h 159"/>
                  <a:gd name="T14" fmla="*/ 486 w 251"/>
                  <a:gd name="T15" fmla="*/ 158 h 159"/>
                  <a:gd name="T16" fmla="*/ 252 w 251"/>
                  <a:gd name="T17" fmla="*/ 302 h 159"/>
                  <a:gd name="T18" fmla="*/ 16 w 251"/>
                  <a:gd name="T19" fmla="*/ 158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1"/>
                  <a:gd name="T31" fmla="*/ 0 h 159"/>
                  <a:gd name="T32" fmla="*/ 251 w 251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1" h="159">
                    <a:moveTo>
                      <a:pt x="0" y="79"/>
                    </a:moveTo>
                    <a:cubicBezTo>
                      <a:pt x="0" y="123"/>
                      <a:pt x="57" y="159"/>
                      <a:pt x="126" y="159"/>
                    </a:cubicBezTo>
                    <a:cubicBezTo>
                      <a:pt x="195" y="159"/>
                      <a:pt x="251" y="123"/>
                      <a:pt x="251" y="79"/>
                    </a:cubicBezTo>
                    <a:cubicBezTo>
                      <a:pt x="251" y="36"/>
                      <a:pt x="195" y="0"/>
                      <a:pt x="126" y="0"/>
                    </a:cubicBezTo>
                    <a:cubicBezTo>
                      <a:pt x="57" y="0"/>
                      <a:pt x="0" y="36"/>
                      <a:pt x="0" y="79"/>
                    </a:cubicBezTo>
                    <a:close/>
                    <a:moveTo>
                      <a:pt x="8" y="79"/>
                    </a:moveTo>
                    <a:cubicBezTo>
                      <a:pt x="8" y="40"/>
                      <a:pt x="61" y="7"/>
                      <a:pt x="126" y="7"/>
                    </a:cubicBezTo>
                    <a:cubicBezTo>
                      <a:pt x="190" y="7"/>
                      <a:pt x="243" y="40"/>
                      <a:pt x="243" y="79"/>
                    </a:cubicBezTo>
                    <a:cubicBezTo>
                      <a:pt x="243" y="119"/>
                      <a:pt x="190" y="151"/>
                      <a:pt x="126" y="151"/>
                    </a:cubicBezTo>
                    <a:cubicBezTo>
                      <a:pt x="61" y="151"/>
                      <a:pt x="8" y="119"/>
                      <a:pt x="8" y="79"/>
                    </a:cubicBezTo>
                    <a:close/>
                  </a:path>
                </a:pathLst>
              </a:custGeom>
              <a:solidFill>
                <a:srgbClr val="8BA6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4" name="Freeform 270"/>
              <p:cNvSpPr>
                <a:spLocks noChangeAspect="1"/>
              </p:cNvSpPr>
              <p:nvPr/>
            </p:nvSpPr>
            <p:spPr bwMode="auto">
              <a:xfrm>
                <a:off x="3828" y="554"/>
                <a:ext cx="460" cy="198"/>
              </a:xfrm>
              <a:custGeom>
                <a:avLst/>
                <a:gdLst>
                  <a:gd name="T0" fmla="*/ 4 w 230"/>
                  <a:gd name="T1" fmla="*/ 150 h 99"/>
                  <a:gd name="T2" fmla="*/ 238 w 230"/>
                  <a:gd name="T3" fmla="*/ 6 h 99"/>
                  <a:gd name="T4" fmla="*/ 460 w 230"/>
                  <a:gd name="T5" fmla="*/ 102 h 99"/>
                  <a:gd name="T6" fmla="*/ 236 w 230"/>
                  <a:gd name="T7" fmla="*/ 0 h 99"/>
                  <a:gd name="T8" fmla="*/ 0 w 230"/>
                  <a:gd name="T9" fmla="*/ 146 h 99"/>
                  <a:gd name="T10" fmla="*/ 16 w 230"/>
                  <a:gd name="T11" fmla="*/ 198 h 99"/>
                  <a:gd name="T12" fmla="*/ 4 w 230"/>
                  <a:gd name="T13" fmla="*/ 15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0"/>
                  <a:gd name="T22" fmla="*/ 0 h 99"/>
                  <a:gd name="T23" fmla="*/ 230 w 230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0" h="99">
                    <a:moveTo>
                      <a:pt x="2" y="75"/>
                    </a:moveTo>
                    <a:cubicBezTo>
                      <a:pt x="2" y="36"/>
                      <a:pt x="54" y="3"/>
                      <a:pt x="119" y="3"/>
                    </a:cubicBezTo>
                    <a:cubicBezTo>
                      <a:pt x="170" y="3"/>
                      <a:pt x="214" y="23"/>
                      <a:pt x="230" y="51"/>
                    </a:cubicBezTo>
                    <a:cubicBezTo>
                      <a:pt x="215" y="22"/>
                      <a:pt x="170" y="0"/>
                      <a:pt x="118" y="0"/>
                    </a:cubicBezTo>
                    <a:cubicBezTo>
                      <a:pt x="53" y="0"/>
                      <a:pt x="0" y="33"/>
                      <a:pt x="0" y="73"/>
                    </a:cubicBezTo>
                    <a:cubicBezTo>
                      <a:pt x="0" y="82"/>
                      <a:pt x="3" y="91"/>
                      <a:pt x="8" y="99"/>
                    </a:cubicBezTo>
                    <a:cubicBezTo>
                      <a:pt x="4" y="92"/>
                      <a:pt x="2" y="84"/>
                      <a:pt x="2" y="75"/>
                    </a:cubicBezTo>
                    <a:close/>
                  </a:path>
                </a:pathLst>
              </a:custGeom>
              <a:solidFill>
                <a:srgbClr val="2B4F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5" name="Freeform 271"/>
              <p:cNvSpPr>
                <a:spLocks noChangeAspect="1" noEditPoints="1"/>
              </p:cNvSpPr>
              <p:nvPr/>
            </p:nvSpPr>
            <p:spPr bwMode="auto">
              <a:xfrm>
                <a:off x="3900" y="612"/>
                <a:ext cx="340" cy="190"/>
              </a:xfrm>
              <a:custGeom>
                <a:avLst/>
                <a:gdLst>
                  <a:gd name="T0" fmla="*/ 248 w 170"/>
                  <a:gd name="T1" fmla="*/ 160 h 95"/>
                  <a:gd name="T2" fmla="*/ 218 w 170"/>
                  <a:gd name="T3" fmla="*/ 124 h 95"/>
                  <a:gd name="T4" fmla="*/ 226 w 170"/>
                  <a:gd name="T5" fmla="*/ 116 h 95"/>
                  <a:gd name="T6" fmla="*/ 252 w 170"/>
                  <a:gd name="T7" fmla="*/ 82 h 95"/>
                  <a:gd name="T8" fmla="*/ 184 w 170"/>
                  <a:gd name="T9" fmla="*/ 120 h 95"/>
                  <a:gd name="T10" fmla="*/ 184 w 170"/>
                  <a:gd name="T11" fmla="*/ 132 h 95"/>
                  <a:gd name="T12" fmla="*/ 222 w 170"/>
                  <a:gd name="T13" fmla="*/ 172 h 95"/>
                  <a:gd name="T14" fmla="*/ 162 w 170"/>
                  <a:gd name="T15" fmla="*/ 188 h 95"/>
                  <a:gd name="T16" fmla="*/ 288 w 170"/>
                  <a:gd name="T17" fmla="*/ 122 h 95"/>
                  <a:gd name="T18" fmla="*/ 232 w 170"/>
                  <a:gd name="T19" fmla="*/ 74 h 95"/>
                  <a:gd name="T20" fmla="*/ 286 w 170"/>
                  <a:gd name="T21" fmla="*/ 74 h 95"/>
                  <a:gd name="T22" fmla="*/ 340 w 170"/>
                  <a:gd name="T23" fmla="*/ 6 h 95"/>
                  <a:gd name="T24" fmla="*/ 240 w 170"/>
                  <a:gd name="T25" fmla="*/ 14 h 95"/>
                  <a:gd name="T26" fmla="*/ 292 w 170"/>
                  <a:gd name="T27" fmla="*/ 22 h 95"/>
                  <a:gd name="T28" fmla="*/ 220 w 170"/>
                  <a:gd name="T29" fmla="*/ 50 h 95"/>
                  <a:gd name="T30" fmla="*/ 174 w 170"/>
                  <a:gd name="T31" fmla="*/ 40 h 95"/>
                  <a:gd name="T32" fmla="*/ 232 w 170"/>
                  <a:gd name="T33" fmla="*/ 74 h 95"/>
                  <a:gd name="T34" fmla="*/ 122 w 170"/>
                  <a:gd name="T35" fmla="*/ 60 h 95"/>
                  <a:gd name="T36" fmla="*/ 124 w 170"/>
                  <a:gd name="T37" fmla="*/ 66 h 95"/>
                  <a:gd name="T38" fmla="*/ 76 w 170"/>
                  <a:gd name="T39" fmla="*/ 92 h 95"/>
                  <a:gd name="T40" fmla="*/ 150 w 170"/>
                  <a:gd name="T41" fmla="*/ 76 h 95"/>
                  <a:gd name="T42" fmla="*/ 158 w 170"/>
                  <a:gd name="T43" fmla="*/ 68 h 95"/>
                  <a:gd name="T44" fmla="*/ 120 w 170"/>
                  <a:gd name="T45" fmla="*/ 18 h 95"/>
                  <a:gd name="T46" fmla="*/ 178 w 170"/>
                  <a:gd name="T47" fmla="*/ 2 h 95"/>
                  <a:gd name="T48" fmla="*/ 66 w 170"/>
                  <a:gd name="T49" fmla="*/ 40 h 95"/>
                  <a:gd name="T50" fmla="*/ 78 w 170"/>
                  <a:gd name="T51" fmla="*/ 68 h 95"/>
                  <a:gd name="T52" fmla="*/ 108 w 170"/>
                  <a:gd name="T53" fmla="*/ 116 h 95"/>
                  <a:gd name="T54" fmla="*/ 56 w 170"/>
                  <a:gd name="T55" fmla="*/ 116 h 95"/>
                  <a:gd name="T56" fmla="*/ 14 w 170"/>
                  <a:gd name="T57" fmla="*/ 156 h 95"/>
                  <a:gd name="T58" fmla="*/ 96 w 170"/>
                  <a:gd name="T59" fmla="*/ 186 h 95"/>
                  <a:gd name="T60" fmla="*/ 50 w 170"/>
                  <a:gd name="T61" fmla="*/ 168 h 95"/>
                  <a:gd name="T62" fmla="*/ 122 w 170"/>
                  <a:gd name="T63" fmla="*/ 140 h 95"/>
                  <a:gd name="T64" fmla="*/ 168 w 170"/>
                  <a:gd name="T65" fmla="*/ 150 h 95"/>
                  <a:gd name="T66" fmla="*/ 108 w 170"/>
                  <a:gd name="T67" fmla="*/ 116 h 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5"/>
                  <a:gd name="T104" fmla="*/ 170 w 170"/>
                  <a:gd name="T105" fmla="*/ 95 h 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5">
                    <a:moveTo>
                      <a:pt x="132" y="61"/>
                    </a:moveTo>
                    <a:cubicBezTo>
                      <a:pt x="132" y="62"/>
                      <a:pt x="124" y="80"/>
                      <a:pt x="124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4"/>
                      <a:pt x="108" y="63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1"/>
                      <a:pt x="111" y="60"/>
                      <a:pt x="113" y="58"/>
                    </a:cubicBezTo>
                    <a:cubicBezTo>
                      <a:pt x="113" y="58"/>
                      <a:pt x="131" y="49"/>
                      <a:pt x="133" y="48"/>
                    </a:cubicBezTo>
                    <a:cubicBezTo>
                      <a:pt x="132" y="48"/>
                      <a:pt x="126" y="42"/>
                      <a:pt x="126" y="41"/>
                    </a:cubicBezTo>
                    <a:cubicBezTo>
                      <a:pt x="122" y="43"/>
                      <a:pt x="96" y="57"/>
                      <a:pt x="96" y="57"/>
                    </a:cubicBezTo>
                    <a:cubicBezTo>
                      <a:pt x="94" y="58"/>
                      <a:pt x="93" y="59"/>
                      <a:pt x="92" y="60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1" y="63"/>
                      <a:pt x="91" y="65"/>
                      <a:pt x="92" y="66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6"/>
                      <a:pt x="87" y="85"/>
                      <a:pt x="85" y="85"/>
                    </a:cubicBezTo>
                    <a:cubicBezTo>
                      <a:pt x="85" y="86"/>
                      <a:pt x="82" y="93"/>
                      <a:pt x="81" y="94"/>
                    </a:cubicBezTo>
                    <a:cubicBezTo>
                      <a:pt x="83" y="94"/>
                      <a:pt x="127" y="95"/>
                      <a:pt x="129" y="95"/>
                    </a:cubicBezTo>
                    <a:cubicBezTo>
                      <a:pt x="130" y="93"/>
                      <a:pt x="144" y="62"/>
                      <a:pt x="144" y="61"/>
                    </a:cubicBezTo>
                    <a:cubicBezTo>
                      <a:pt x="143" y="61"/>
                      <a:pt x="134" y="61"/>
                      <a:pt x="132" y="61"/>
                    </a:cubicBezTo>
                    <a:close/>
                    <a:moveTo>
                      <a:pt x="116" y="37"/>
                    </a:moveTo>
                    <a:cubicBezTo>
                      <a:pt x="151" y="19"/>
                      <a:pt x="151" y="19"/>
                      <a:pt x="151" y="19"/>
                    </a:cubicBezTo>
                    <a:cubicBezTo>
                      <a:pt x="151" y="19"/>
                      <a:pt x="143" y="36"/>
                      <a:pt x="143" y="37"/>
                    </a:cubicBezTo>
                    <a:cubicBezTo>
                      <a:pt x="144" y="37"/>
                      <a:pt x="154" y="37"/>
                      <a:pt x="155" y="37"/>
                    </a:cubicBezTo>
                    <a:cubicBezTo>
                      <a:pt x="156" y="35"/>
                      <a:pt x="170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2" y="3"/>
                      <a:pt x="120" y="7"/>
                      <a:pt x="120" y="7"/>
                    </a:cubicBezTo>
                    <a:cubicBezTo>
                      <a:pt x="120" y="7"/>
                      <a:pt x="119" y="10"/>
                      <a:pt x="119" y="10"/>
                    </a:cubicBezTo>
                    <a:cubicBezTo>
                      <a:pt x="120" y="11"/>
                      <a:pt x="146" y="11"/>
                      <a:pt x="146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3" y="28"/>
                      <a:pt x="112" y="27"/>
                      <a:pt x="110" y="25"/>
                    </a:cubicBezTo>
                    <a:cubicBezTo>
                      <a:pt x="110" y="25"/>
                      <a:pt x="100" y="15"/>
                      <a:pt x="99" y="14"/>
                    </a:cubicBezTo>
                    <a:cubicBezTo>
                      <a:pt x="98" y="15"/>
                      <a:pt x="88" y="20"/>
                      <a:pt x="87" y="20"/>
                    </a:cubicBezTo>
                    <a:cubicBezTo>
                      <a:pt x="89" y="22"/>
                      <a:pt x="103" y="37"/>
                      <a:pt x="103" y="37"/>
                    </a:cubicBezTo>
                    <a:cubicBezTo>
                      <a:pt x="105" y="39"/>
                      <a:pt x="111" y="40"/>
                      <a:pt x="116" y="37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1"/>
                      <a:pt x="63" y="32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60" y="35"/>
                      <a:pt x="57" y="37"/>
                    </a:cubicBezTo>
                    <a:cubicBezTo>
                      <a:pt x="57" y="37"/>
                      <a:pt x="40" y="46"/>
                      <a:pt x="38" y="46"/>
                    </a:cubicBezTo>
                    <a:cubicBezTo>
                      <a:pt x="39" y="47"/>
                      <a:pt x="44" y="53"/>
                      <a:pt x="45" y="54"/>
                    </a:cubicBezTo>
                    <a:cubicBezTo>
                      <a:pt x="49" y="52"/>
                      <a:pt x="75" y="38"/>
                      <a:pt x="75" y="38"/>
                    </a:cubicBezTo>
                    <a:cubicBezTo>
                      <a:pt x="76" y="37"/>
                      <a:pt x="78" y="36"/>
                      <a:pt x="79" y="35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80" y="32"/>
                      <a:pt x="80" y="30"/>
                      <a:pt x="78" y="2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84" y="10"/>
                      <a:pt x="86" y="10"/>
                    </a:cubicBezTo>
                    <a:cubicBezTo>
                      <a:pt x="86" y="9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1" y="2"/>
                      <a:pt x="33" y="20"/>
                      <a:pt x="33" y="20"/>
                    </a:cubicBezTo>
                    <a:cubicBezTo>
                      <a:pt x="33" y="20"/>
                      <a:pt x="27" y="33"/>
                      <a:pt x="26" y="34"/>
                    </a:cubicBezTo>
                    <a:cubicBezTo>
                      <a:pt x="27" y="34"/>
                      <a:pt x="37" y="34"/>
                      <a:pt x="39" y="34"/>
                    </a:cubicBezTo>
                    <a:cubicBezTo>
                      <a:pt x="39" y="33"/>
                      <a:pt x="47" y="15"/>
                      <a:pt x="47" y="15"/>
                    </a:cubicBezTo>
                    <a:close/>
                    <a:moveTo>
                      <a:pt x="54" y="58"/>
                    </a:moveTo>
                    <a:cubicBezTo>
                      <a:pt x="20" y="76"/>
                      <a:pt x="20" y="76"/>
                      <a:pt x="20" y="76"/>
                    </a:cubicBezTo>
                    <a:cubicBezTo>
                      <a:pt x="20" y="76"/>
                      <a:pt x="27" y="59"/>
                      <a:pt x="28" y="58"/>
                    </a:cubicBezTo>
                    <a:cubicBezTo>
                      <a:pt x="27" y="58"/>
                      <a:pt x="17" y="58"/>
                      <a:pt x="15" y="58"/>
                    </a:cubicBezTo>
                    <a:cubicBezTo>
                      <a:pt x="15" y="60"/>
                      <a:pt x="7" y="78"/>
                      <a:pt x="7" y="78"/>
                    </a:cubicBezTo>
                    <a:cubicBezTo>
                      <a:pt x="7" y="78"/>
                      <a:pt x="1" y="91"/>
                      <a:pt x="0" y="92"/>
                    </a:cubicBezTo>
                    <a:cubicBezTo>
                      <a:pt x="2" y="92"/>
                      <a:pt x="46" y="93"/>
                      <a:pt x="48" y="93"/>
                    </a:cubicBezTo>
                    <a:cubicBezTo>
                      <a:pt x="49" y="92"/>
                      <a:pt x="52" y="85"/>
                      <a:pt x="52" y="84"/>
                    </a:cubicBezTo>
                    <a:cubicBezTo>
                      <a:pt x="51" y="84"/>
                      <a:pt x="25" y="84"/>
                      <a:pt x="25" y="84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8" y="67"/>
                      <a:pt x="59" y="68"/>
                      <a:pt x="61" y="70"/>
                    </a:cubicBezTo>
                    <a:cubicBezTo>
                      <a:pt x="61" y="70"/>
                      <a:pt x="71" y="80"/>
                      <a:pt x="71" y="81"/>
                    </a:cubicBezTo>
                    <a:cubicBezTo>
                      <a:pt x="73" y="81"/>
                      <a:pt x="82" y="76"/>
                      <a:pt x="84" y="75"/>
                    </a:cubicBezTo>
                    <a:cubicBezTo>
                      <a:pt x="82" y="73"/>
                      <a:pt x="68" y="58"/>
                      <a:pt x="68" y="58"/>
                    </a:cubicBezTo>
                    <a:cubicBezTo>
                      <a:pt x="66" y="56"/>
                      <a:pt x="60" y="55"/>
                      <a:pt x="54" y="58"/>
                    </a:cubicBezTo>
                    <a:close/>
                  </a:path>
                </a:pathLst>
              </a:custGeom>
              <a:solidFill>
                <a:srgbClr val="0B3C6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  <p:sp>
            <p:nvSpPr>
              <p:cNvPr id="51326" name="Freeform 272"/>
              <p:cNvSpPr>
                <a:spLocks noChangeAspect="1" noEditPoints="1"/>
              </p:cNvSpPr>
              <p:nvPr/>
            </p:nvSpPr>
            <p:spPr bwMode="auto">
              <a:xfrm>
                <a:off x="3892" y="604"/>
                <a:ext cx="340" cy="188"/>
              </a:xfrm>
              <a:custGeom>
                <a:avLst/>
                <a:gdLst>
                  <a:gd name="T0" fmla="*/ 246 w 170"/>
                  <a:gd name="T1" fmla="*/ 158 h 94"/>
                  <a:gd name="T2" fmla="*/ 216 w 170"/>
                  <a:gd name="T3" fmla="*/ 124 h 94"/>
                  <a:gd name="T4" fmla="*/ 226 w 170"/>
                  <a:gd name="T5" fmla="*/ 116 h 94"/>
                  <a:gd name="T6" fmla="*/ 250 w 170"/>
                  <a:gd name="T7" fmla="*/ 82 h 94"/>
                  <a:gd name="T8" fmla="*/ 182 w 170"/>
                  <a:gd name="T9" fmla="*/ 120 h 94"/>
                  <a:gd name="T10" fmla="*/ 184 w 170"/>
                  <a:gd name="T11" fmla="*/ 132 h 94"/>
                  <a:gd name="T12" fmla="*/ 220 w 170"/>
                  <a:gd name="T13" fmla="*/ 170 h 94"/>
                  <a:gd name="T14" fmla="*/ 162 w 170"/>
                  <a:gd name="T15" fmla="*/ 186 h 94"/>
                  <a:gd name="T16" fmla="*/ 288 w 170"/>
                  <a:gd name="T17" fmla="*/ 120 h 94"/>
                  <a:gd name="T18" fmla="*/ 232 w 170"/>
                  <a:gd name="T19" fmla="*/ 72 h 94"/>
                  <a:gd name="T20" fmla="*/ 286 w 170"/>
                  <a:gd name="T21" fmla="*/ 72 h 94"/>
                  <a:gd name="T22" fmla="*/ 340 w 170"/>
                  <a:gd name="T23" fmla="*/ 6 h 94"/>
                  <a:gd name="T24" fmla="*/ 240 w 170"/>
                  <a:gd name="T25" fmla="*/ 12 h 94"/>
                  <a:gd name="T26" fmla="*/ 290 w 170"/>
                  <a:gd name="T27" fmla="*/ 22 h 94"/>
                  <a:gd name="T28" fmla="*/ 218 w 170"/>
                  <a:gd name="T29" fmla="*/ 48 h 94"/>
                  <a:gd name="T30" fmla="*/ 174 w 170"/>
                  <a:gd name="T31" fmla="*/ 40 h 94"/>
                  <a:gd name="T32" fmla="*/ 232 w 170"/>
                  <a:gd name="T33" fmla="*/ 72 h 94"/>
                  <a:gd name="T34" fmla="*/ 122 w 170"/>
                  <a:gd name="T35" fmla="*/ 60 h 94"/>
                  <a:gd name="T36" fmla="*/ 124 w 170"/>
                  <a:gd name="T37" fmla="*/ 66 h 94"/>
                  <a:gd name="T38" fmla="*/ 76 w 170"/>
                  <a:gd name="T39" fmla="*/ 92 h 94"/>
                  <a:gd name="T40" fmla="*/ 148 w 170"/>
                  <a:gd name="T41" fmla="*/ 76 h 94"/>
                  <a:gd name="T42" fmla="*/ 158 w 170"/>
                  <a:gd name="T43" fmla="*/ 66 h 94"/>
                  <a:gd name="T44" fmla="*/ 118 w 170"/>
                  <a:gd name="T45" fmla="*/ 18 h 94"/>
                  <a:gd name="T46" fmla="*/ 178 w 170"/>
                  <a:gd name="T47" fmla="*/ 2 h 94"/>
                  <a:gd name="T48" fmla="*/ 64 w 170"/>
                  <a:gd name="T49" fmla="*/ 38 h 94"/>
                  <a:gd name="T50" fmla="*/ 76 w 170"/>
                  <a:gd name="T51" fmla="*/ 68 h 94"/>
                  <a:gd name="T52" fmla="*/ 108 w 170"/>
                  <a:gd name="T53" fmla="*/ 114 h 94"/>
                  <a:gd name="T54" fmla="*/ 54 w 170"/>
                  <a:gd name="T55" fmla="*/ 116 h 94"/>
                  <a:gd name="T56" fmla="*/ 12 w 170"/>
                  <a:gd name="T57" fmla="*/ 154 h 94"/>
                  <a:gd name="T58" fmla="*/ 96 w 170"/>
                  <a:gd name="T59" fmla="*/ 184 h 94"/>
                  <a:gd name="T60" fmla="*/ 50 w 170"/>
                  <a:gd name="T61" fmla="*/ 166 h 94"/>
                  <a:gd name="T62" fmla="*/ 122 w 170"/>
                  <a:gd name="T63" fmla="*/ 140 h 94"/>
                  <a:gd name="T64" fmla="*/ 166 w 170"/>
                  <a:gd name="T65" fmla="*/ 148 h 94"/>
                  <a:gd name="T66" fmla="*/ 108 w 170"/>
                  <a:gd name="T67" fmla="*/ 114 h 9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0"/>
                  <a:gd name="T103" fmla="*/ 0 h 94"/>
                  <a:gd name="T104" fmla="*/ 170 w 170"/>
                  <a:gd name="T105" fmla="*/ 94 h 9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0" h="94">
                    <a:moveTo>
                      <a:pt x="132" y="60"/>
                    </a:moveTo>
                    <a:cubicBezTo>
                      <a:pt x="131" y="62"/>
                      <a:pt x="123" y="79"/>
                      <a:pt x="123" y="79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8" y="63"/>
                      <a:pt x="108" y="63"/>
                      <a:pt x="108" y="62"/>
                    </a:cubicBezTo>
                    <a:cubicBezTo>
                      <a:pt x="108" y="61"/>
                      <a:pt x="108" y="61"/>
                      <a:pt x="108" y="61"/>
                    </a:cubicBezTo>
                    <a:cubicBezTo>
                      <a:pt x="109" y="60"/>
                      <a:pt x="111" y="59"/>
                      <a:pt x="113" y="58"/>
                    </a:cubicBezTo>
                    <a:cubicBezTo>
                      <a:pt x="113" y="58"/>
                      <a:pt x="130" y="49"/>
                      <a:pt x="132" y="48"/>
                    </a:cubicBezTo>
                    <a:cubicBezTo>
                      <a:pt x="131" y="47"/>
                      <a:pt x="126" y="41"/>
                      <a:pt x="125" y="41"/>
                    </a:cubicBezTo>
                    <a:cubicBezTo>
                      <a:pt x="121" y="43"/>
                      <a:pt x="95" y="56"/>
                      <a:pt x="95" y="56"/>
                    </a:cubicBezTo>
                    <a:cubicBezTo>
                      <a:pt x="94" y="57"/>
                      <a:pt x="92" y="58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0" y="62"/>
                      <a:pt x="90" y="64"/>
                      <a:pt x="92" y="66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10" y="85"/>
                      <a:pt x="110" y="85"/>
                      <a:pt x="110" y="85"/>
                    </a:cubicBezTo>
                    <a:cubicBezTo>
                      <a:pt x="110" y="85"/>
                      <a:pt x="86" y="85"/>
                      <a:pt x="85" y="85"/>
                    </a:cubicBezTo>
                    <a:cubicBezTo>
                      <a:pt x="84" y="86"/>
                      <a:pt x="81" y="92"/>
                      <a:pt x="81" y="93"/>
                    </a:cubicBezTo>
                    <a:cubicBezTo>
                      <a:pt x="82" y="93"/>
                      <a:pt x="127" y="94"/>
                      <a:pt x="129" y="94"/>
                    </a:cubicBezTo>
                    <a:cubicBezTo>
                      <a:pt x="129" y="93"/>
                      <a:pt x="143" y="61"/>
                      <a:pt x="144" y="60"/>
                    </a:cubicBezTo>
                    <a:cubicBezTo>
                      <a:pt x="143" y="60"/>
                      <a:pt x="133" y="60"/>
                      <a:pt x="132" y="60"/>
                    </a:cubicBezTo>
                    <a:close/>
                    <a:moveTo>
                      <a:pt x="116" y="36"/>
                    </a:moveTo>
                    <a:cubicBezTo>
                      <a:pt x="150" y="19"/>
                      <a:pt x="150" y="19"/>
                      <a:pt x="150" y="19"/>
                    </a:cubicBezTo>
                    <a:cubicBezTo>
                      <a:pt x="150" y="19"/>
                      <a:pt x="143" y="35"/>
                      <a:pt x="143" y="36"/>
                    </a:cubicBezTo>
                    <a:cubicBezTo>
                      <a:pt x="144" y="36"/>
                      <a:pt x="153" y="36"/>
                      <a:pt x="155" y="36"/>
                    </a:cubicBezTo>
                    <a:cubicBezTo>
                      <a:pt x="155" y="35"/>
                      <a:pt x="169" y="4"/>
                      <a:pt x="170" y="3"/>
                    </a:cubicBezTo>
                    <a:cubicBezTo>
                      <a:pt x="169" y="3"/>
                      <a:pt x="124" y="2"/>
                      <a:pt x="122" y="2"/>
                    </a:cubicBezTo>
                    <a:cubicBezTo>
                      <a:pt x="121" y="3"/>
                      <a:pt x="120" y="6"/>
                      <a:pt x="120" y="6"/>
                    </a:cubicBezTo>
                    <a:cubicBezTo>
                      <a:pt x="120" y="6"/>
                      <a:pt x="118" y="9"/>
                      <a:pt x="118" y="10"/>
                    </a:cubicBezTo>
                    <a:cubicBezTo>
                      <a:pt x="119" y="10"/>
                      <a:pt x="145" y="11"/>
                      <a:pt x="145" y="11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2" y="27"/>
                      <a:pt x="111" y="26"/>
                      <a:pt x="109" y="24"/>
                    </a:cubicBezTo>
                    <a:cubicBezTo>
                      <a:pt x="109" y="24"/>
                      <a:pt x="99" y="14"/>
                      <a:pt x="99" y="13"/>
                    </a:cubicBezTo>
                    <a:cubicBezTo>
                      <a:pt x="97" y="14"/>
                      <a:pt x="88" y="19"/>
                      <a:pt x="87" y="20"/>
                    </a:cubicBezTo>
                    <a:cubicBezTo>
                      <a:pt x="89" y="22"/>
                      <a:pt x="102" y="36"/>
                      <a:pt x="102" y="36"/>
                    </a:cubicBezTo>
                    <a:cubicBezTo>
                      <a:pt x="104" y="39"/>
                      <a:pt x="110" y="39"/>
                      <a:pt x="116" y="36"/>
                    </a:cubicBezTo>
                    <a:close/>
                    <a:moveTo>
                      <a:pt x="47" y="15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1"/>
                      <a:pt x="62" y="32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1" y="34"/>
                      <a:pt x="59" y="35"/>
                      <a:pt x="57" y="36"/>
                    </a:cubicBezTo>
                    <a:cubicBezTo>
                      <a:pt x="57" y="36"/>
                      <a:pt x="40" y="45"/>
                      <a:pt x="38" y="46"/>
                    </a:cubicBezTo>
                    <a:cubicBezTo>
                      <a:pt x="38" y="47"/>
                      <a:pt x="44" y="53"/>
                      <a:pt x="44" y="53"/>
                    </a:cubicBezTo>
                    <a:cubicBezTo>
                      <a:pt x="49" y="51"/>
                      <a:pt x="74" y="38"/>
                      <a:pt x="74" y="38"/>
                    </a:cubicBezTo>
                    <a:cubicBezTo>
                      <a:pt x="76" y="37"/>
                      <a:pt x="77" y="36"/>
                      <a:pt x="78" y="34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9" y="32"/>
                      <a:pt x="79" y="30"/>
                      <a:pt x="78" y="2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9"/>
                      <a:pt x="83" y="9"/>
                      <a:pt x="85" y="9"/>
                    </a:cubicBezTo>
                    <a:cubicBezTo>
                      <a:pt x="86" y="8"/>
                      <a:pt x="89" y="2"/>
                      <a:pt x="89" y="1"/>
                    </a:cubicBezTo>
                    <a:cubicBezTo>
                      <a:pt x="88" y="1"/>
                      <a:pt x="43" y="0"/>
                      <a:pt x="41" y="0"/>
                    </a:cubicBezTo>
                    <a:cubicBezTo>
                      <a:pt x="40" y="1"/>
                      <a:pt x="32" y="19"/>
                      <a:pt x="32" y="19"/>
                    </a:cubicBezTo>
                    <a:cubicBezTo>
                      <a:pt x="32" y="19"/>
                      <a:pt x="26" y="32"/>
                      <a:pt x="26" y="33"/>
                    </a:cubicBezTo>
                    <a:cubicBezTo>
                      <a:pt x="27" y="33"/>
                      <a:pt x="36" y="34"/>
                      <a:pt x="38" y="34"/>
                    </a:cubicBezTo>
                    <a:cubicBezTo>
                      <a:pt x="39" y="32"/>
                      <a:pt x="47" y="15"/>
                      <a:pt x="47" y="15"/>
                    </a:cubicBezTo>
                    <a:close/>
                    <a:moveTo>
                      <a:pt x="54" y="57"/>
                    </a:move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75"/>
                      <a:pt x="27" y="59"/>
                      <a:pt x="27" y="58"/>
                    </a:cubicBezTo>
                    <a:cubicBezTo>
                      <a:pt x="26" y="58"/>
                      <a:pt x="17" y="58"/>
                      <a:pt x="15" y="58"/>
                    </a:cubicBezTo>
                    <a:cubicBezTo>
                      <a:pt x="14" y="59"/>
                      <a:pt x="6" y="77"/>
                      <a:pt x="6" y="77"/>
                    </a:cubicBezTo>
                    <a:cubicBezTo>
                      <a:pt x="6" y="77"/>
                      <a:pt x="0" y="90"/>
                      <a:pt x="0" y="91"/>
                    </a:cubicBezTo>
                    <a:cubicBezTo>
                      <a:pt x="1" y="91"/>
                      <a:pt x="46" y="92"/>
                      <a:pt x="48" y="92"/>
                    </a:cubicBezTo>
                    <a:cubicBezTo>
                      <a:pt x="48" y="91"/>
                      <a:pt x="51" y="85"/>
                      <a:pt x="52" y="84"/>
                    </a:cubicBezTo>
                    <a:cubicBezTo>
                      <a:pt x="50" y="84"/>
                      <a:pt x="25" y="83"/>
                      <a:pt x="25" y="83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7" y="66"/>
                      <a:pt x="59" y="67"/>
                      <a:pt x="61" y="70"/>
                    </a:cubicBezTo>
                    <a:cubicBezTo>
                      <a:pt x="61" y="70"/>
                      <a:pt x="70" y="80"/>
                      <a:pt x="71" y="81"/>
                    </a:cubicBezTo>
                    <a:cubicBezTo>
                      <a:pt x="72" y="80"/>
                      <a:pt x="82" y="75"/>
                      <a:pt x="83" y="74"/>
                    </a:cubicBezTo>
                    <a:cubicBezTo>
                      <a:pt x="81" y="72"/>
                      <a:pt x="68" y="58"/>
                      <a:pt x="68" y="58"/>
                    </a:cubicBezTo>
                    <a:cubicBezTo>
                      <a:pt x="65" y="55"/>
                      <a:pt x="59" y="54"/>
                      <a:pt x="54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 sz="1200" b="0" dirty="0">
                  <a:solidFill>
                    <a:srgbClr val="000000"/>
                  </a:solidFill>
                  <a:latin typeface="FrutigerNext LT BlackCn" pitchFamily="34" charset="0"/>
                  <a:ea typeface="MS PGothic" pitchFamily="34" charset="-128"/>
                </a:endParaRPr>
              </a:p>
            </p:txBody>
          </p:sp>
        </p:grpSp>
      </p:grpSp>
      <p:grpSp>
        <p:nvGrpSpPr>
          <p:cNvPr id="22" name="Group 273"/>
          <p:cNvGrpSpPr>
            <a:grpSpLocks noChangeAspect="1"/>
          </p:cNvGrpSpPr>
          <p:nvPr/>
        </p:nvGrpSpPr>
        <p:grpSpPr bwMode="auto">
          <a:xfrm>
            <a:off x="2658045" y="3961041"/>
            <a:ext cx="364563" cy="322489"/>
            <a:chOff x="3810" y="540"/>
            <a:chExt cx="506" cy="480"/>
          </a:xfrm>
        </p:grpSpPr>
        <p:sp>
          <p:nvSpPr>
            <p:cNvPr id="51270" name="Freeform 274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1" name="Oval 275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2" name="Freeform 276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3" name="Freeform 277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4" name="Freeform 278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5" name="Oval 279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6" name="Freeform 280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7" name="Freeform 281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8" name="Freeform 282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79" name="Freeform 283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  <p:sp>
        <p:nvSpPr>
          <p:cNvPr id="51248" name="AutoShape 284"/>
          <p:cNvSpPr>
            <a:spLocks noChangeArrowheads="1"/>
          </p:cNvSpPr>
          <p:nvPr/>
        </p:nvSpPr>
        <p:spPr bwMode="auto">
          <a:xfrm>
            <a:off x="599897" y="3743325"/>
            <a:ext cx="828428" cy="266700"/>
          </a:xfrm>
          <a:prstGeom prst="wedgeRoundRectCallout">
            <a:avLst>
              <a:gd name="adj1" fmla="val 52106"/>
              <a:gd name="adj2" fmla="val -167856"/>
              <a:gd name="adj3" fmla="val 16667"/>
            </a:avLst>
          </a:prstGeom>
          <a:noFill/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lIns="53982" tIns="10796" rIns="53982" bIns="10796"/>
          <a:lstStyle/>
          <a:p>
            <a:pPr algn="ctr" defTabSz="913987" eaLnBrk="0" hangingPunct="0"/>
            <a:r>
              <a:rPr lang="en-US" altLang="zh-CN" sz="1400" b="0" dirty="0">
                <a:solidFill>
                  <a:srgbClr val="000066"/>
                </a:solidFill>
                <a:latin typeface="Arial" charset="0"/>
                <a:ea typeface="宋体" pitchFamily="2" charset="-122"/>
              </a:rPr>
              <a:t>Source</a:t>
            </a:r>
          </a:p>
        </p:txBody>
      </p:sp>
      <p:sp>
        <p:nvSpPr>
          <p:cNvPr id="51249" name="AutoShape 285"/>
          <p:cNvSpPr>
            <a:spLocks noChangeArrowheads="1"/>
          </p:cNvSpPr>
          <p:nvPr/>
        </p:nvSpPr>
        <p:spPr bwMode="auto">
          <a:xfrm>
            <a:off x="7629977" y="2207079"/>
            <a:ext cx="1085527" cy="266700"/>
          </a:xfrm>
          <a:prstGeom prst="wedgeRoundRectCallout">
            <a:avLst>
              <a:gd name="adj1" fmla="val -44005"/>
              <a:gd name="adj2" fmla="val -178569"/>
              <a:gd name="adj3" fmla="val 16667"/>
            </a:avLst>
          </a:prstGeom>
          <a:noFill/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 lIns="53982" tIns="10796" rIns="53982" bIns="10796"/>
          <a:lstStyle/>
          <a:p>
            <a:pPr algn="ctr" defTabSz="913987" eaLnBrk="0" hangingPunct="0"/>
            <a:r>
              <a:rPr lang="en-US" altLang="zh-CN" sz="1400" b="0" dirty="0">
                <a:solidFill>
                  <a:srgbClr val="000066"/>
                </a:solidFill>
                <a:latin typeface="Arial" charset="0"/>
                <a:ea typeface="宋体" pitchFamily="2" charset="-122"/>
              </a:rPr>
              <a:t>Destination</a:t>
            </a:r>
          </a:p>
        </p:txBody>
      </p:sp>
      <p:sp>
        <p:nvSpPr>
          <p:cNvPr id="621854" name="Line 286"/>
          <p:cNvSpPr>
            <a:spLocks noChangeShapeType="1"/>
          </p:cNvSpPr>
          <p:nvPr/>
        </p:nvSpPr>
        <p:spPr bwMode="auto">
          <a:xfrm flipV="1">
            <a:off x="1761603" y="3038476"/>
            <a:ext cx="639345" cy="352425"/>
          </a:xfrm>
          <a:prstGeom prst="line">
            <a:avLst/>
          </a:prstGeom>
          <a:noFill/>
          <a:ln w="158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55" name="Line 287"/>
          <p:cNvSpPr>
            <a:spLocks noChangeShapeType="1"/>
          </p:cNvSpPr>
          <p:nvPr/>
        </p:nvSpPr>
        <p:spPr bwMode="auto">
          <a:xfrm flipV="1">
            <a:off x="2577788" y="2569030"/>
            <a:ext cx="637985" cy="352425"/>
          </a:xfrm>
          <a:prstGeom prst="line">
            <a:avLst/>
          </a:prstGeom>
          <a:noFill/>
          <a:ln w="158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56" name="Line 288"/>
          <p:cNvSpPr>
            <a:spLocks noChangeShapeType="1"/>
          </p:cNvSpPr>
          <p:nvPr/>
        </p:nvSpPr>
        <p:spPr bwMode="auto">
          <a:xfrm flipV="1">
            <a:off x="6864122" y="1816554"/>
            <a:ext cx="561808" cy="323850"/>
          </a:xfrm>
          <a:prstGeom prst="line">
            <a:avLst/>
          </a:prstGeom>
          <a:noFill/>
          <a:ln w="158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57" name="Line 289"/>
          <p:cNvSpPr>
            <a:spLocks noChangeShapeType="1"/>
          </p:cNvSpPr>
          <p:nvPr/>
        </p:nvSpPr>
        <p:spPr bwMode="auto">
          <a:xfrm>
            <a:off x="5683373" y="2083254"/>
            <a:ext cx="914128" cy="95250"/>
          </a:xfrm>
          <a:prstGeom prst="line">
            <a:avLst/>
          </a:prstGeom>
          <a:noFill/>
          <a:ln w="158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58" name="Line 290"/>
          <p:cNvSpPr>
            <a:spLocks noChangeShapeType="1"/>
          </p:cNvSpPr>
          <p:nvPr/>
        </p:nvSpPr>
        <p:spPr bwMode="auto">
          <a:xfrm flipV="1">
            <a:off x="3715007" y="2133600"/>
            <a:ext cx="323754" cy="190500"/>
          </a:xfrm>
          <a:prstGeom prst="line">
            <a:avLst/>
          </a:prstGeom>
          <a:noFill/>
          <a:ln w="285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59" name="Line 291"/>
          <p:cNvSpPr>
            <a:spLocks noChangeShapeType="1"/>
          </p:cNvSpPr>
          <p:nvPr/>
        </p:nvSpPr>
        <p:spPr bwMode="auto">
          <a:xfrm>
            <a:off x="4312182" y="2130880"/>
            <a:ext cx="304709" cy="209550"/>
          </a:xfrm>
          <a:prstGeom prst="line">
            <a:avLst/>
          </a:prstGeom>
          <a:noFill/>
          <a:ln w="285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60" name="Line 292"/>
          <p:cNvSpPr>
            <a:spLocks noChangeShapeType="1"/>
          </p:cNvSpPr>
          <p:nvPr/>
        </p:nvSpPr>
        <p:spPr bwMode="auto">
          <a:xfrm flipV="1">
            <a:off x="4988256" y="2149930"/>
            <a:ext cx="380887" cy="209550"/>
          </a:xfrm>
          <a:prstGeom prst="line">
            <a:avLst/>
          </a:prstGeom>
          <a:noFill/>
          <a:ln w="28575">
            <a:solidFill>
              <a:srgbClr val="167B05"/>
            </a:solidFill>
            <a:round/>
            <a:headEnd/>
            <a:tailEnd type="triangle" w="med" len="med"/>
          </a:ln>
        </p:spPr>
        <p:txBody>
          <a:bodyPr lIns="46265" tIns="9254" rIns="46265" bIns="9254"/>
          <a:lstStyle/>
          <a:p>
            <a:pPr algn="ctr" eaLnBrk="0" hangingPunct="0"/>
            <a:endParaRPr lang="en-US" sz="1200" b="0" dirty="0">
              <a:solidFill>
                <a:srgbClr val="000000"/>
              </a:solidFill>
              <a:latin typeface="FrutigerNext LT BlackCn" pitchFamily="34" charset="0"/>
              <a:ea typeface="MS PGothic" pitchFamily="34" charset="-128"/>
            </a:endParaRPr>
          </a:p>
        </p:txBody>
      </p:sp>
      <p:sp>
        <p:nvSpPr>
          <p:cNvPr id="621861" name="AutoShape 293"/>
          <p:cNvSpPr>
            <a:spLocks noChangeArrowheads="1"/>
          </p:cNvSpPr>
          <p:nvPr/>
        </p:nvSpPr>
        <p:spPr bwMode="auto">
          <a:xfrm>
            <a:off x="1168506" y="4140654"/>
            <a:ext cx="1494980" cy="714375"/>
          </a:xfrm>
          <a:prstGeom prst="wedgeRoundRectCallout">
            <a:avLst>
              <a:gd name="adj1" fmla="val -13801"/>
              <a:gd name="adj2" fmla="val -148667"/>
              <a:gd name="adj3" fmla="val 16667"/>
            </a:avLst>
          </a:prstGeom>
          <a:noFill/>
          <a:ln w="15875" algn="ctr">
            <a:solidFill>
              <a:srgbClr val="0000CC"/>
            </a:solidFill>
            <a:miter lim="800000"/>
            <a:headEnd/>
            <a:tailEnd/>
          </a:ln>
        </p:spPr>
        <p:txBody>
          <a:bodyPr lIns="53982" tIns="10796" rIns="53982" bIns="10796"/>
          <a:lstStyle/>
          <a:p>
            <a:pPr algn="ctr" defTabSz="913987" eaLnBrk="0" hangingPunct="0"/>
            <a:r>
              <a:rPr lang="en-US" altLang="zh-CN" sz="1400" b="0" dirty="0">
                <a:solidFill>
                  <a:srgbClr val="000066"/>
                </a:solidFill>
                <a:latin typeface="Arial" charset="0"/>
                <a:ea typeface="宋体" pitchFamily="2" charset="-122"/>
              </a:rPr>
              <a:t>Find path from R3 to R6 in a normal way</a:t>
            </a:r>
          </a:p>
        </p:txBody>
      </p:sp>
      <p:sp>
        <p:nvSpPr>
          <p:cNvPr id="621862" name="AutoShape 294"/>
          <p:cNvSpPr>
            <a:spLocks noChangeArrowheads="1"/>
          </p:cNvSpPr>
          <p:nvPr/>
        </p:nvSpPr>
        <p:spPr bwMode="auto">
          <a:xfrm>
            <a:off x="3413017" y="4165148"/>
            <a:ext cx="1494980" cy="714375"/>
          </a:xfrm>
          <a:prstGeom prst="wedgeRoundRectCallout">
            <a:avLst>
              <a:gd name="adj1" fmla="val -42463"/>
              <a:gd name="adj2" fmla="val -278000"/>
              <a:gd name="adj3" fmla="val 16667"/>
            </a:avLst>
          </a:prstGeom>
          <a:noFill/>
          <a:ln w="15875" algn="ctr">
            <a:solidFill>
              <a:srgbClr val="0000CC"/>
            </a:solidFill>
            <a:miter lim="800000"/>
            <a:headEnd/>
            <a:tailEnd/>
          </a:ln>
        </p:spPr>
        <p:txBody>
          <a:bodyPr lIns="53982" tIns="10796" rIns="53982" bIns="10796"/>
          <a:lstStyle/>
          <a:p>
            <a:pPr algn="ctr" defTabSz="913987" eaLnBrk="0" hangingPunct="0"/>
            <a:r>
              <a:rPr lang="en-US" altLang="zh-CN" sz="1400" b="0" dirty="0">
                <a:solidFill>
                  <a:srgbClr val="000066"/>
                </a:solidFill>
                <a:latin typeface="Arial" charset="0"/>
                <a:ea typeface="宋体" pitchFamily="2" charset="-122"/>
              </a:rPr>
              <a:t>Find path from T4 to T7 in a normal way</a:t>
            </a:r>
          </a:p>
        </p:txBody>
      </p:sp>
      <p:grpSp>
        <p:nvGrpSpPr>
          <p:cNvPr id="23" name="Group 295"/>
          <p:cNvGrpSpPr>
            <a:grpSpLocks noChangeAspect="1"/>
          </p:cNvGrpSpPr>
          <p:nvPr/>
        </p:nvGrpSpPr>
        <p:grpSpPr bwMode="auto">
          <a:xfrm>
            <a:off x="3229375" y="933451"/>
            <a:ext cx="2426792" cy="2215243"/>
            <a:chOff x="3810" y="540"/>
            <a:chExt cx="506" cy="480"/>
          </a:xfrm>
        </p:grpSpPr>
        <p:sp>
          <p:nvSpPr>
            <p:cNvPr id="51260" name="Freeform 296"/>
            <p:cNvSpPr>
              <a:spLocks noChangeAspect="1"/>
            </p:cNvSpPr>
            <p:nvPr/>
          </p:nvSpPr>
          <p:spPr bwMode="auto">
            <a:xfrm>
              <a:off x="3810" y="788"/>
              <a:ext cx="506" cy="232"/>
            </a:xfrm>
            <a:custGeom>
              <a:avLst/>
              <a:gdLst>
                <a:gd name="T0" fmla="*/ 0 w 253"/>
                <a:gd name="T1" fmla="*/ 0 h 116"/>
                <a:gd name="T2" fmla="*/ 0 w 253"/>
                <a:gd name="T3" fmla="*/ 76 h 116"/>
                <a:gd name="T4" fmla="*/ 0 w 253"/>
                <a:gd name="T5" fmla="*/ 76 h 116"/>
                <a:gd name="T6" fmla="*/ 254 w 253"/>
                <a:gd name="T7" fmla="*/ 232 h 116"/>
                <a:gd name="T8" fmla="*/ 506 w 253"/>
                <a:gd name="T9" fmla="*/ 76 h 116"/>
                <a:gd name="T10" fmla="*/ 506 w 253"/>
                <a:gd name="T11" fmla="*/ 76 h 116"/>
                <a:gd name="T12" fmla="*/ 506 w 253"/>
                <a:gd name="T13" fmla="*/ 0 h 116"/>
                <a:gd name="T14" fmla="*/ 0 w 253"/>
                <a:gd name="T15" fmla="*/ 0 h 1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6"/>
                <a:gd name="T26" fmla="*/ 253 w 253"/>
                <a:gd name="T27" fmla="*/ 116 h 1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6"/>
                    <a:pt x="127" y="116"/>
                  </a:cubicBezTo>
                  <a:cubicBezTo>
                    <a:pt x="196" y="116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1" name="Oval 297"/>
            <p:cNvSpPr>
              <a:spLocks noChangeAspect="1" noChangeArrowheads="1"/>
            </p:cNvSpPr>
            <p:nvPr/>
          </p:nvSpPr>
          <p:spPr bwMode="auto">
            <a:xfrm>
              <a:off x="3810" y="630"/>
              <a:ext cx="506" cy="316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2" name="Freeform 298"/>
            <p:cNvSpPr>
              <a:spLocks noChangeAspect="1" noEditPoints="1"/>
            </p:cNvSpPr>
            <p:nvPr/>
          </p:nvSpPr>
          <p:spPr bwMode="auto">
            <a:xfrm>
              <a:off x="3812" y="63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4 w 251"/>
                <a:gd name="T11" fmla="*/ 158 h 159"/>
                <a:gd name="T12" fmla="*/ 252 w 251"/>
                <a:gd name="T13" fmla="*/ 14 h 159"/>
                <a:gd name="T14" fmla="*/ 488 w 251"/>
                <a:gd name="T15" fmla="*/ 158 h 159"/>
                <a:gd name="T16" fmla="*/ 252 w 251"/>
                <a:gd name="T17" fmla="*/ 302 h 159"/>
                <a:gd name="T18" fmla="*/ 14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6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5"/>
                    <a:pt x="195" y="0"/>
                    <a:pt x="126" y="0"/>
                  </a:cubicBezTo>
                  <a:cubicBezTo>
                    <a:pt x="56" y="0"/>
                    <a:pt x="0" y="35"/>
                    <a:pt x="0" y="79"/>
                  </a:cubicBezTo>
                  <a:close/>
                  <a:moveTo>
                    <a:pt x="7" y="79"/>
                  </a:moveTo>
                  <a:cubicBezTo>
                    <a:pt x="7" y="39"/>
                    <a:pt x="60" y="7"/>
                    <a:pt x="126" y="7"/>
                  </a:cubicBezTo>
                  <a:cubicBezTo>
                    <a:pt x="191" y="7"/>
                    <a:pt x="244" y="39"/>
                    <a:pt x="244" y="79"/>
                  </a:cubicBezTo>
                  <a:cubicBezTo>
                    <a:pt x="244" y="119"/>
                    <a:pt x="191" y="151"/>
                    <a:pt x="126" y="151"/>
                  </a:cubicBezTo>
                  <a:cubicBezTo>
                    <a:pt x="60" y="151"/>
                    <a:pt x="7" y="119"/>
                    <a:pt x="7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3" name="Freeform 299"/>
            <p:cNvSpPr>
              <a:spLocks noChangeAspect="1"/>
            </p:cNvSpPr>
            <p:nvPr/>
          </p:nvSpPr>
          <p:spPr bwMode="auto">
            <a:xfrm>
              <a:off x="3828" y="64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4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5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2"/>
                  </a:cubicBezTo>
                  <a:cubicBezTo>
                    <a:pt x="0" y="82"/>
                    <a:pt x="3" y="90"/>
                    <a:pt x="8" y="99"/>
                  </a:cubicBezTo>
                  <a:cubicBezTo>
                    <a:pt x="4" y="91"/>
                    <a:pt x="2" y="83"/>
                    <a:pt x="2" y="75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4" name="Freeform 300"/>
            <p:cNvSpPr>
              <a:spLocks noChangeAspect="1"/>
            </p:cNvSpPr>
            <p:nvPr/>
          </p:nvSpPr>
          <p:spPr bwMode="auto">
            <a:xfrm>
              <a:off x="3810" y="698"/>
              <a:ext cx="506" cy="234"/>
            </a:xfrm>
            <a:custGeom>
              <a:avLst/>
              <a:gdLst>
                <a:gd name="T0" fmla="*/ 0 w 253"/>
                <a:gd name="T1" fmla="*/ 0 h 117"/>
                <a:gd name="T2" fmla="*/ 0 w 253"/>
                <a:gd name="T3" fmla="*/ 76 h 117"/>
                <a:gd name="T4" fmla="*/ 0 w 253"/>
                <a:gd name="T5" fmla="*/ 76 h 117"/>
                <a:gd name="T6" fmla="*/ 254 w 253"/>
                <a:gd name="T7" fmla="*/ 234 h 117"/>
                <a:gd name="T8" fmla="*/ 506 w 253"/>
                <a:gd name="T9" fmla="*/ 76 h 117"/>
                <a:gd name="T10" fmla="*/ 506 w 253"/>
                <a:gd name="T11" fmla="*/ 76 h 117"/>
                <a:gd name="T12" fmla="*/ 506 w 253"/>
                <a:gd name="T13" fmla="*/ 0 h 117"/>
                <a:gd name="T14" fmla="*/ 0 w 253"/>
                <a:gd name="T15" fmla="*/ 0 h 1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3"/>
                <a:gd name="T25" fmla="*/ 0 h 117"/>
                <a:gd name="T26" fmla="*/ 253 w 253"/>
                <a:gd name="T27" fmla="*/ 117 h 1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3" h="117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81"/>
                    <a:pt x="57" y="117"/>
                    <a:pt x="127" y="117"/>
                  </a:cubicBezTo>
                  <a:cubicBezTo>
                    <a:pt x="196" y="117"/>
                    <a:pt x="253" y="81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3" y="0"/>
                    <a:pt x="253" y="0"/>
                    <a:pt x="2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5" name="Oval 301"/>
            <p:cNvSpPr>
              <a:spLocks noChangeAspect="1" noChangeArrowheads="1"/>
            </p:cNvSpPr>
            <p:nvPr/>
          </p:nvSpPr>
          <p:spPr bwMode="auto">
            <a:xfrm>
              <a:off x="3810" y="542"/>
              <a:ext cx="506" cy="314"/>
            </a:xfrm>
            <a:prstGeom prst="ellipse">
              <a:avLst/>
            </a:prstGeom>
            <a:solidFill>
              <a:srgbClr val="5D76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zh-CN" alt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6" name="Freeform 302"/>
            <p:cNvSpPr>
              <a:spLocks noChangeAspect="1" noEditPoints="1"/>
            </p:cNvSpPr>
            <p:nvPr/>
          </p:nvSpPr>
          <p:spPr bwMode="auto">
            <a:xfrm>
              <a:off x="3812" y="540"/>
              <a:ext cx="502" cy="318"/>
            </a:xfrm>
            <a:custGeom>
              <a:avLst/>
              <a:gdLst>
                <a:gd name="T0" fmla="*/ 0 w 251"/>
                <a:gd name="T1" fmla="*/ 158 h 159"/>
                <a:gd name="T2" fmla="*/ 252 w 251"/>
                <a:gd name="T3" fmla="*/ 318 h 159"/>
                <a:gd name="T4" fmla="*/ 502 w 251"/>
                <a:gd name="T5" fmla="*/ 158 h 159"/>
                <a:gd name="T6" fmla="*/ 252 w 251"/>
                <a:gd name="T7" fmla="*/ 0 h 159"/>
                <a:gd name="T8" fmla="*/ 0 w 251"/>
                <a:gd name="T9" fmla="*/ 158 h 159"/>
                <a:gd name="T10" fmla="*/ 16 w 251"/>
                <a:gd name="T11" fmla="*/ 158 h 159"/>
                <a:gd name="T12" fmla="*/ 252 w 251"/>
                <a:gd name="T13" fmla="*/ 14 h 159"/>
                <a:gd name="T14" fmla="*/ 486 w 251"/>
                <a:gd name="T15" fmla="*/ 158 h 159"/>
                <a:gd name="T16" fmla="*/ 252 w 251"/>
                <a:gd name="T17" fmla="*/ 302 h 159"/>
                <a:gd name="T18" fmla="*/ 16 w 251"/>
                <a:gd name="T19" fmla="*/ 158 h 1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1"/>
                <a:gd name="T31" fmla="*/ 0 h 159"/>
                <a:gd name="T32" fmla="*/ 251 w 251"/>
                <a:gd name="T33" fmla="*/ 159 h 1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1" h="159">
                  <a:moveTo>
                    <a:pt x="0" y="79"/>
                  </a:moveTo>
                  <a:cubicBezTo>
                    <a:pt x="0" y="123"/>
                    <a:pt x="57" y="159"/>
                    <a:pt x="126" y="159"/>
                  </a:cubicBezTo>
                  <a:cubicBezTo>
                    <a:pt x="195" y="159"/>
                    <a:pt x="251" y="123"/>
                    <a:pt x="251" y="79"/>
                  </a:cubicBezTo>
                  <a:cubicBezTo>
                    <a:pt x="251" y="36"/>
                    <a:pt x="195" y="0"/>
                    <a:pt x="126" y="0"/>
                  </a:cubicBezTo>
                  <a:cubicBezTo>
                    <a:pt x="57" y="0"/>
                    <a:pt x="0" y="36"/>
                    <a:pt x="0" y="79"/>
                  </a:cubicBezTo>
                  <a:close/>
                  <a:moveTo>
                    <a:pt x="8" y="79"/>
                  </a:moveTo>
                  <a:cubicBezTo>
                    <a:pt x="8" y="40"/>
                    <a:pt x="61" y="7"/>
                    <a:pt x="126" y="7"/>
                  </a:cubicBezTo>
                  <a:cubicBezTo>
                    <a:pt x="190" y="7"/>
                    <a:pt x="243" y="40"/>
                    <a:pt x="243" y="79"/>
                  </a:cubicBezTo>
                  <a:cubicBezTo>
                    <a:pt x="243" y="119"/>
                    <a:pt x="190" y="151"/>
                    <a:pt x="126" y="151"/>
                  </a:cubicBezTo>
                  <a:cubicBezTo>
                    <a:pt x="61" y="151"/>
                    <a:pt x="8" y="119"/>
                    <a:pt x="8" y="79"/>
                  </a:cubicBezTo>
                  <a:close/>
                </a:path>
              </a:pathLst>
            </a:custGeom>
            <a:solidFill>
              <a:srgbClr val="8BA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7" name="Freeform 303"/>
            <p:cNvSpPr>
              <a:spLocks noChangeAspect="1"/>
            </p:cNvSpPr>
            <p:nvPr/>
          </p:nvSpPr>
          <p:spPr bwMode="auto">
            <a:xfrm>
              <a:off x="3828" y="554"/>
              <a:ext cx="460" cy="198"/>
            </a:xfrm>
            <a:custGeom>
              <a:avLst/>
              <a:gdLst>
                <a:gd name="T0" fmla="*/ 4 w 230"/>
                <a:gd name="T1" fmla="*/ 150 h 99"/>
                <a:gd name="T2" fmla="*/ 238 w 230"/>
                <a:gd name="T3" fmla="*/ 6 h 99"/>
                <a:gd name="T4" fmla="*/ 460 w 230"/>
                <a:gd name="T5" fmla="*/ 102 h 99"/>
                <a:gd name="T6" fmla="*/ 236 w 230"/>
                <a:gd name="T7" fmla="*/ 0 h 99"/>
                <a:gd name="T8" fmla="*/ 0 w 230"/>
                <a:gd name="T9" fmla="*/ 146 h 99"/>
                <a:gd name="T10" fmla="*/ 16 w 230"/>
                <a:gd name="T11" fmla="*/ 198 h 99"/>
                <a:gd name="T12" fmla="*/ 4 w 230"/>
                <a:gd name="T13" fmla="*/ 15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0"/>
                <a:gd name="T22" fmla="*/ 0 h 99"/>
                <a:gd name="T23" fmla="*/ 230 w 230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0" h="99">
                  <a:moveTo>
                    <a:pt x="2" y="75"/>
                  </a:moveTo>
                  <a:cubicBezTo>
                    <a:pt x="2" y="36"/>
                    <a:pt x="54" y="3"/>
                    <a:pt x="119" y="3"/>
                  </a:cubicBezTo>
                  <a:cubicBezTo>
                    <a:pt x="170" y="3"/>
                    <a:pt x="214" y="23"/>
                    <a:pt x="230" y="51"/>
                  </a:cubicBezTo>
                  <a:cubicBezTo>
                    <a:pt x="215" y="22"/>
                    <a:pt x="170" y="0"/>
                    <a:pt x="118" y="0"/>
                  </a:cubicBezTo>
                  <a:cubicBezTo>
                    <a:pt x="53" y="0"/>
                    <a:pt x="0" y="33"/>
                    <a:pt x="0" y="73"/>
                  </a:cubicBezTo>
                  <a:cubicBezTo>
                    <a:pt x="0" y="82"/>
                    <a:pt x="3" y="91"/>
                    <a:pt x="8" y="99"/>
                  </a:cubicBezTo>
                  <a:cubicBezTo>
                    <a:pt x="4" y="92"/>
                    <a:pt x="2" y="84"/>
                    <a:pt x="2" y="75"/>
                  </a:cubicBezTo>
                  <a:close/>
                </a:path>
              </a:pathLst>
            </a:custGeom>
            <a:solidFill>
              <a:srgbClr val="2B4F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8" name="Freeform 304"/>
            <p:cNvSpPr>
              <a:spLocks noChangeAspect="1" noEditPoints="1"/>
            </p:cNvSpPr>
            <p:nvPr/>
          </p:nvSpPr>
          <p:spPr bwMode="auto">
            <a:xfrm>
              <a:off x="3900" y="612"/>
              <a:ext cx="340" cy="190"/>
            </a:xfrm>
            <a:custGeom>
              <a:avLst/>
              <a:gdLst>
                <a:gd name="T0" fmla="*/ 248 w 170"/>
                <a:gd name="T1" fmla="*/ 160 h 95"/>
                <a:gd name="T2" fmla="*/ 218 w 170"/>
                <a:gd name="T3" fmla="*/ 124 h 95"/>
                <a:gd name="T4" fmla="*/ 226 w 170"/>
                <a:gd name="T5" fmla="*/ 116 h 95"/>
                <a:gd name="T6" fmla="*/ 252 w 170"/>
                <a:gd name="T7" fmla="*/ 82 h 95"/>
                <a:gd name="T8" fmla="*/ 184 w 170"/>
                <a:gd name="T9" fmla="*/ 120 h 95"/>
                <a:gd name="T10" fmla="*/ 184 w 170"/>
                <a:gd name="T11" fmla="*/ 132 h 95"/>
                <a:gd name="T12" fmla="*/ 222 w 170"/>
                <a:gd name="T13" fmla="*/ 172 h 95"/>
                <a:gd name="T14" fmla="*/ 162 w 170"/>
                <a:gd name="T15" fmla="*/ 188 h 95"/>
                <a:gd name="T16" fmla="*/ 288 w 170"/>
                <a:gd name="T17" fmla="*/ 122 h 95"/>
                <a:gd name="T18" fmla="*/ 232 w 170"/>
                <a:gd name="T19" fmla="*/ 74 h 95"/>
                <a:gd name="T20" fmla="*/ 286 w 170"/>
                <a:gd name="T21" fmla="*/ 74 h 95"/>
                <a:gd name="T22" fmla="*/ 340 w 170"/>
                <a:gd name="T23" fmla="*/ 6 h 95"/>
                <a:gd name="T24" fmla="*/ 240 w 170"/>
                <a:gd name="T25" fmla="*/ 14 h 95"/>
                <a:gd name="T26" fmla="*/ 292 w 170"/>
                <a:gd name="T27" fmla="*/ 22 h 95"/>
                <a:gd name="T28" fmla="*/ 220 w 170"/>
                <a:gd name="T29" fmla="*/ 50 h 95"/>
                <a:gd name="T30" fmla="*/ 174 w 170"/>
                <a:gd name="T31" fmla="*/ 40 h 95"/>
                <a:gd name="T32" fmla="*/ 232 w 170"/>
                <a:gd name="T33" fmla="*/ 74 h 95"/>
                <a:gd name="T34" fmla="*/ 122 w 170"/>
                <a:gd name="T35" fmla="*/ 60 h 95"/>
                <a:gd name="T36" fmla="*/ 124 w 170"/>
                <a:gd name="T37" fmla="*/ 66 h 95"/>
                <a:gd name="T38" fmla="*/ 76 w 170"/>
                <a:gd name="T39" fmla="*/ 92 h 95"/>
                <a:gd name="T40" fmla="*/ 150 w 170"/>
                <a:gd name="T41" fmla="*/ 76 h 95"/>
                <a:gd name="T42" fmla="*/ 158 w 170"/>
                <a:gd name="T43" fmla="*/ 68 h 95"/>
                <a:gd name="T44" fmla="*/ 120 w 170"/>
                <a:gd name="T45" fmla="*/ 18 h 95"/>
                <a:gd name="T46" fmla="*/ 178 w 170"/>
                <a:gd name="T47" fmla="*/ 2 h 95"/>
                <a:gd name="T48" fmla="*/ 66 w 170"/>
                <a:gd name="T49" fmla="*/ 40 h 95"/>
                <a:gd name="T50" fmla="*/ 78 w 170"/>
                <a:gd name="T51" fmla="*/ 68 h 95"/>
                <a:gd name="T52" fmla="*/ 108 w 170"/>
                <a:gd name="T53" fmla="*/ 116 h 95"/>
                <a:gd name="T54" fmla="*/ 56 w 170"/>
                <a:gd name="T55" fmla="*/ 116 h 95"/>
                <a:gd name="T56" fmla="*/ 14 w 170"/>
                <a:gd name="T57" fmla="*/ 156 h 95"/>
                <a:gd name="T58" fmla="*/ 96 w 170"/>
                <a:gd name="T59" fmla="*/ 186 h 95"/>
                <a:gd name="T60" fmla="*/ 50 w 170"/>
                <a:gd name="T61" fmla="*/ 168 h 95"/>
                <a:gd name="T62" fmla="*/ 122 w 170"/>
                <a:gd name="T63" fmla="*/ 140 h 95"/>
                <a:gd name="T64" fmla="*/ 168 w 170"/>
                <a:gd name="T65" fmla="*/ 150 h 95"/>
                <a:gd name="T66" fmla="*/ 108 w 170"/>
                <a:gd name="T67" fmla="*/ 116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5"/>
                <a:gd name="T104" fmla="*/ 170 w 170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5">
                  <a:moveTo>
                    <a:pt x="132" y="61"/>
                  </a:moveTo>
                  <a:cubicBezTo>
                    <a:pt x="132" y="62"/>
                    <a:pt x="124" y="80"/>
                    <a:pt x="124" y="8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1"/>
                    <a:pt x="111" y="60"/>
                    <a:pt x="113" y="58"/>
                  </a:cubicBezTo>
                  <a:cubicBezTo>
                    <a:pt x="113" y="58"/>
                    <a:pt x="131" y="49"/>
                    <a:pt x="133" y="48"/>
                  </a:cubicBezTo>
                  <a:cubicBezTo>
                    <a:pt x="132" y="48"/>
                    <a:pt x="126" y="42"/>
                    <a:pt x="126" y="41"/>
                  </a:cubicBezTo>
                  <a:cubicBezTo>
                    <a:pt x="122" y="43"/>
                    <a:pt x="96" y="57"/>
                    <a:pt x="96" y="57"/>
                  </a:cubicBezTo>
                  <a:cubicBezTo>
                    <a:pt x="94" y="58"/>
                    <a:pt x="93" y="59"/>
                    <a:pt x="92" y="60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3"/>
                    <a:pt x="91" y="65"/>
                    <a:pt x="92" y="66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87" y="85"/>
                    <a:pt x="85" y="85"/>
                  </a:cubicBezTo>
                  <a:cubicBezTo>
                    <a:pt x="85" y="86"/>
                    <a:pt x="82" y="93"/>
                    <a:pt x="81" y="94"/>
                  </a:cubicBezTo>
                  <a:cubicBezTo>
                    <a:pt x="83" y="94"/>
                    <a:pt x="127" y="95"/>
                    <a:pt x="129" y="95"/>
                  </a:cubicBezTo>
                  <a:cubicBezTo>
                    <a:pt x="130" y="93"/>
                    <a:pt x="144" y="62"/>
                    <a:pt x="144" y="61"/>
                  </a:cubicBezTo>
                  <a:cubicBezTo>
                    <a:pt x="143" y="61"/>
                    <a:pt x="134" y="61"/>
                    <a:pt x="132" y="61"/>
                  </a:cubicBezTo>
                  <a:close/>
                  <a:moveTo>
                    <a:pt x="116" y="37"/>
                  </a:moveTo>
                  <a:cubicBezTo>
                    <a:pt x="151" y="19"/>
                    <a:pt x="151" y="19"/>
                    <a:pt x="151" y="19"/>
                  </a:cubicBezTo>
                  <a:cubicBezTo>
                    <a:pt x="151" y="19"/>
                    <a:pt x="143" y="36"/>
                    <a:pt x="143" y="37"/>
                  </a:cubicBezTo>
                  <a:cubicBezTo>
                    <a:pt x="144" y="37"/>
                    <a:pt x="154" y="37"/>
                    <a:pt x="155" y="37"/>
                  </a:cubicBezTo>
                  <a:cubicBezTo>
                    <a:pt x="156" y="35"/>
                    <a:pt x="170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2" y="3"/>
                    <a:pt x="120" y="7"/>
                    <a:pt x="120" y="7"/>
                  </a:cubicBezTo>
                  <a:cubicBezTo>
                    <a:pt x="120" y="7"/>
                    <a:pt x="119" y="10"/>
                    <a:pt x="119" y="10"/>
                  </a:cubicBezTo>
                  <a:cubicBezTo>
                    <a:pt x="120" y="11"/>
                    <a:pt x="146" y="11"/>
                    <a:pt x="146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3" y="28"/>
                    <a:pt x="112" y="27"/>
                    <a:pt x="110" y="25"/>
                  </a:cubicBezTo>
                  <a:cubicBezTo>
                    <a:pt x="110" y="25"/>
                    <a:pt x="100" y="15"/>
                    <a:pt x="99" y="14"/>
                  </a:cubicBezTo>
                  <a:cubicBezTo>
                    <a:pt x="98" y="15"/>
                    <a:pt x="88" y="20"/>
                    <a:pt x="87" y="20"/>
                  </a:cubicBezTo>
                  <a:cubicBezTo>
                    <a:pt x="89" y="22"/>
                    <a:pt x="103" y="37"/>
                    <a:pt x="103" y="37"/>
                  </a:cubicBezTo>
                  <a:cubicBezTo>
                    <a:pt x="105" y="39"/>
                    <a:pt x="111" y="40"/>
                    <a:pt x="116" y="37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1"/>
                    <a:pt x="63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0" y="35"/>
                    <a:pt x="57" y="37"/>
                  </a:cubicBezTo>
                  <a:cubicBezTo>
                    <a:pt x="57" y="37"/>
                    <a:pt x="40" y="46"/>
                    <a:pt x="38" y="46"/>
                  </a:cubicBezTo>
                  <a:cubicBezTo>
                    <a:pt x="39" y="47"/>
                    <a:pt x="44" y="53"/>
                    <a:pt x="45" y="54"/>
                  </a:cubicBezTo>
                  <a:cubicBezTo>
                    <a:pt x="49" y="52"/>
                    <a:pt x="75" y="38"/>
                    <a:pt x="75" y="38"/>
                  </a:cubicBezTo>
                  <a:cubicBezTo>
                    <a:pt x="76" y="37"/>
                    <a:pt x="78" y="36"/>
                    <a:pt x="79" y="35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2"/>
                    <a:pt x="80" y="30"/>
                    <a:pt x="78" y="2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84" y="10"/>
                    <a:pt x="86" y="10"/>
                  </a:cubicBezTo>
                  <a:cubicBezTo>
                    <a:pt x="86" y="9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1" y="2"/>
                    <a:pt x="33" y="20"/>
                    <a:pt x="33" y="20"/>
                  </a:cubicBezTo>
                  <a:cubicBezTo>
                    <a:pt x="33" y="20"/>
                    <a:pt x="27" y="33"/>
                    <a:pt x="26" y="34"/>
                  </a:cubicBezTo>
                  <a:cubicBezTo>
                    <a:pt x="27" y="34"/>
                    <a:pt x="37" y="34"/>
                    <a:pt x="39" y="34"/>
                  </a:cubicBezTo>
                  <a:cubicBezTo>
                    <a:pt x="39" y="33"/>
                    <a:pt x="47" y="15"/>
                    <a:pt x="47" y="15"/>
                  </a:cubicBezTo>
                  <a:close/>
                  <a:moveTo>
                    <a:pt x="54" y="58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7" y="59"/>
                    <a:pt x="28" y="58"/>
                  </a:cubicBezTo>
                  <a:cubicBezTo>
                    <a:pt x="27" y="58"/>
                    <a:pt x="17" y="58"/>
                    <a:pt x="15" y="58"/>
                  </a:cubicBezTo>
                  <a:cubicBezTo>
                    <a:pt x="15" y="60"/>
                    <a:pt x="7" y="78"/>
                    <a:pt x="7" y="78"/>
                  </a:cubicBezTo>
                  <a:cubicBezTo>
                    <a:pt x="7" y="78"/>
                    <a:pt x="1" y="91"/>
                    <a:pt x="0" y="92"/>
                  </a:cubicBezTo>
                  <a:cubicBezTo>
                    <a:pt x="2" y="92"/>
                    <a:pt x="46" y="93"/>
                    <a:pt x="48" y="93"/>
                  </a:cubicBezTo>
                  <a:cubicBezTo>
                    <a:pt x="49" y="92"/>
                    <a:pt x="52" y="85"/>
                    <a:pt x="52" y="84"/>
                  </a:cubicBezTo>
                  <a:cubicBezTo>
                    <a:pt x="51" y="84"/>
                    <a:pt x="25" y="84"/>
                    <a:pt x="25" y="8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8" y="67"/>
                    <a:pt x="59" y="68"/>
                    <a:pt x="61" y="70"/>
                  </a:cubicBezTo>
                  <a:cubicBezTo>
                    <a:pt x="61" y="70"/>
                    <a:pt x="71" y="80"/>
                    <a:pt x="71" y="81"/>
                  </a:cubicBezTo>
                  <a:cubicBezTo>
                    <a:pt x="73" y="81"/>
                    <a:pt x="82" y="76"/>
                    <a:pt x="84" y="75"/>
                  </a:cubicBezTo>
                  <a:cubicBezTo>
                    <a:pt x="82" y="73"/>
                    <a:pt x="68" y="58"/>
                    <a:pt x="68" y="58"/>
                  </a:cubicBezTo>
                  <a:cubicBezTo>
                    <a:pt x="66" y="56"/>
                    <a:pt x="60" y="55"/>
                    <a:pt x="54" y="58"/>
                  </a:cubicBezTo>
                  <a:close/>
                </a:path>
              </a:pathLst>
            </a:custGeom>
            <a:solidFill>
              <a:srgbClr val="0B3C6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  <p:sp>
          <p:nvSpPr>
            <p:cNvPr id="51269" name="Freeform 305"/>
            <p:cNvSpPr>
              <a:spLocks noChangeAspect="1" noEditPoints="1"/>
            </p:cNvSpPr>
            <p:nvPr/>
          </p:nvSpPr>
          <p:spPr bwMode="auto">
            <a:xfrm>
              <a:off x="3892" y="604"/>
              <a:ext cx="340" cy="188"/>
            </a:xfrm>
            <a:custGeom>
              <a:avLst/>
              <a:gdLst>
                <a:gd name="T0" fmla="*/ 246 w 170"/>
                <a:gd name="T1" fmla="*/ 158 h 94"/>
                <a:gd name="T2" fmla="*/ 216 w 170"/>
                <a:gd name="T3" fmla="*/ 124 h 94"/>
                <a:gd name="T4" fmla="*/ 226 w 170"/>
                <a:gd name="T5" fmla="*/ 116 h 94"/>
                <a:gd name="T6" fmla="*/ 250 w 170"/>
                <a:gd name="T7" fmla="*/ 82 h 94"/>
                <a:gd name="T8" fmla="*/ 182 w 170"/>
                <a:gd name="T9" fmla="*/ 120 h 94"/>
                <a:gd name="T10" fmla="*/ 184 w 170"/>
                <a:gd name="T11" fmla="*/ 132 h 94"/>
                <a:gd name="T12" fmla="*/ 220 w 170"/>
                <a:gd name="T13" fmla="*/ 170 h 94"/>
                <a:gd name="T14" fmla="*/ 162 w 170"/>
                <a:gd name="T15" fmla="*/ 186 h 94"/>
                <a:gd name="T16" fmla="*/ 288 w 170"/>
                <a:gd name="T17" fmla="*/ 120 h 94"/>
                <a:gd name="T18" fmla="*/ 232 w 170"/>
                <a:gd name="T19" fmla="*/ 72 h 94"/>
                <a:gd name="T20" fmla="*/ 286 w 170"/>
                <a:gd name="T21" fmla="*/ 72 h 94"/>
                <a:gd name="T22" fmla="*/ 340 w 170"/>
                <a:gd name="T23" fmla="*/ 6 h 94"/>
                <a:gd name="T24" fmla="*/ 240 w 170"/>
                <a:gd name="T25" fmla="*/ 12 h 94"/>
                <a:gd name="T26" fmla="*/ 290 w 170"/>
                <a:gd name="T27" fmla="*/ 22 h 94"/>
                <a:gd name="T28" fmla="*/ 218 w 170"/>
                <a:gd name="T29" fmla="*/ 48 h 94"/>
                <a:gd name="T30" fmla="*/ 174 w 170"/>
                <a:gd name="T31" fmla="*/ 40 h 94"/>
                <a:gd name="T32" fmla="*/ 232 w 170"/>
                <a:gd name="T33" fmla="*/ 72 h 94"/>
                <a:gd name="T34" fmla="*/ 122 w 170"/>
                <a:gd name="T35" fmla="*/ 60 h 94"/>
                <a:gd name="T36" fmla="*/ 124 w 170"/>
                <a:gd name="T37" fmla="*/ 66 h 94"/>
                <a:gd name="T38" fmla="*/ 76 w 170"/>
                <a:gd name="T39" fmla="*/ 92 h 94"/>
                <a:gd name="T40" fmla="*/ 148 w 170"/>
                <a:gd name="T41" fmla="*/ 76 h 94"/>
                <a:gd name="T42" fmla="*/ 158 w 170"/>
                <a:gd name="T43" fmla="*/ 66 h 94"/>
                <a:gd name="T44" fmla="*/ 118 w 170"/>
                <a:gd name="T45" fmla="*/ 18 h 94"/>
                <a:gd name="T46" fmla="*/ 178 w 170"/>
                <a:gd name="T47" fmla="*/ 2 h 94"/>
                <a:gd name="T48" fmla="*/ 64 w 170"/>
                <a:gd name="T49" fmla="*/ 38 h 94"/>
                <a:gd name="T50" fmla="*/ 76 w 170"/>
                <a:gd name="T51" fmla="*/ 68 h 94"/>
                <a:gd name="T52" fmla="*/ 108 w 170"/>
                <a:gd name="T53" fmla="*/ 114 h 94"/>
                <a:gd name="T54" fmla="*/ 54 w 170"/>
                <a:gd name="T55" fmla="*/ 116 h 94"/>
                <a:gd name="T56" fmla="*/ 12 w 170"/>
                <a:gd name="T57" fmla="*/ 154 h 94"/>
                <a:gd name="T58" fmla="*/ 96 w 170"/>
                <a:gd name="T59" fmla="*/ 184 h 94"/>
                <a:gd name="T60" fmla="*/ 50 w 170"/>
                <a:gd name="T61" fmla="*/ 166 h 94"/>
                <a:gd name="T62" fmla="*/ 122 w 170"/>
                <a:gd name="T63" fmla="*/ 140 h 94"/>
                <a:gd name="T64" fmla="*/ 166 w 170"/>
                <a:gd name="T65" fmla="*/ 148 h 94"/>
                <a:gd name="T66" fmla="*/ 108 w 170"/>
                <a:gd name="T67" fmla="*/ 114 h 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0"/>
                <a:gd name="T103" fmla="*/ 0 h 94"/>
                <a:gd name="T104" fmla="*/ 170 w 170"/>
                <a:gd name="T105" fmla="*/ 94 h 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0" h="94">
                  <a:moveTo>
                    <a:pt x="132" y="60"/>
                  </a:moveTo>
                  <a:cubicBezTo>
                    <a:pt x="131" y="62"/>
                    <a:pt x="123" y="79"/>
                    <a:pt x="123" y="79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3"/>
                    <a:pt x="108" y="63"/>
                    <a:pt x="108" y="62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0"/>
                    <a:pt x="111" y="59"/>
                    <a:pt x="113" y="58"/>
                  </a:cubicBezTo>
                  <a:cubicBezTo>
                    <a:pt x="113" y="58"/>
                    <a:pt x="130" y="49"/>
                    <a:pt x="132" y="48"/>
                  </a:cubicBezTo>
                  <a:cubicBezTo>
                    <a:pt x="131" y="47"/>
                    <a:pt x="126" y="41"/>
                    <a:pt x="125" y="41"/>
                  </a:cubicBezTo>
                  <a:cubicBezTo>
                    <a:pt x="121" y="43"/>
                    <a:pt x="95" y="56"/>
                    <a:pt x="95" y="56"/>
                  </a:cubicBezTo>
                  <a:cubicBezTo>
                    <a:pt x="94" y="57"/>
                    <a:pt x="92" y="58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0" y="62"/>
                    <a:pt x="90" y="64"/>
                    <a:pt x="92" y="66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0" y="85"/>
                    <a:pt x="86" y="85"/>
                    <a:pt x="85" y="85"/>
                  </a:cubicBezTo>
                  <a:cubicBezTo>
                    <a:pt x="84" y="86"/>
                    <a:pt x="81" y="92"/>
                    <a:pt x="81" y="93"/>
                  </a:cubicBezTo>
                  <a:cubicBezTo>
                    <a:pt x="82" y="93"/>
                    <a:pt x="127" y="94"/>
                    <a:pt x="129" y="94"/>
                  </a:cubicBezTo>
                  <a:cubicBezTo>
                    <a:pt x="129" y="93"/>
                    <a:pt x="143" y="61"/>
                    <a:pt x="144" y="60"/>
                  </a:cubicBezTo>
                  <a:cubicBezTo>
                    <a:pt x="143" y="60"/>
                    <a:pt x="133" y="60"/>
                    <a:pt x="132" y="60"/>
                  </a:cubicBezTo>
                  <a:close/>
                  <a:moveTo>
                    <a:pt x="116" y="36"/>
                  </a:moveTo>
                  <a:cubicBezTo>
                    <a:pt x="150" y="19"/>
                    <a:pt x="150" y="19"/>
                    <a:pt x="150" y="19"/>
                  </a:cubicBezTo>
                  <a:cubicBezTo>
                    <a:pt x="150" y="19"/>
                    <a:pt x="143" y="35"/>
                    <a:pt x="143" y="36"/>
                  </a:cubicBezTo>
                  <a:cubicBezTo>
                    <a:pt x="144" y="36"/>
                    <a:pt x="153" y="36"/>
                    <a:pt x="155" y="36"/>
                  </a:cubicBezTo>
                  <a:cubicBezTo>
                    <a:pt x="155" y="35"/>
                    <a:pt x="169" y="4"/>
                    <a:pt x="170" y="3"/>
                  </a:cubicBezTo>
                  <a:cubicBezTo>
                    <a:pt x="169" y="3"/>
                    <a:pt x="124" y="2"/>
                    <a:pt x="122" y="2"/>
                  </a:cubicBezTo>
                  <a:cubicBezTo>
                    <a:pt x="121" y="3"/>
                    <a:pt x="120" y="6"/>
                    <a:pt x="120" y="6"/>
                  </a:cubicBezTo>
                  <a:cubicBezTo>
                    <a:pt x="120" y="6"/>
                    <a:pt x="118" y="9"/>
                    <a:pt x="118" y="10"/>
                  </a:cubicBezTo>
                  <a:cubicBezTo>
                    <a:pt x="119" y="10"/>
                    <a:pt x="145" y="11"/>
                    <a:pt x="145" y="11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2" y="27"/>
                    <a:pt x="111" y="26"/>
                    <a:pt x="109" y="24"/>
                  </a:cubicBezTo>
                  <a:cubicBezTo>
                    <a:pt x="109" y="24"/>
                    <a:pt x="99" y="14"/>
                    <a:pt x="99" y="13"/>
                  </a:cubicBezTo>
                  <a:cubicBezTo>
                    <a:pt x="97" y="14"/>
                    <a:pt x="88" y="19"/>
                    <a:pt x="87" y="20"/>
                  </a:cubicBezTo>
                  <a:cubicBezTo>
                    <a:pt x="89" y="22"/>
                    <a:pt x="102" y="36"/>
                    <a:pt x="102" y="36"/>
                  </a:cubicBezTo>
                  <a:cubicBezTo>
                    <a:pt x="104" y="39"/>
                    <a:pt x="110" y="39"/>
                    <a:pt x="116" y="36"/>
                  </a:cubicBezTo>
                  <a:close/>
                  <a:moveTo>
                    <a:pt x="47" y="15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1"/>
                    <a:pt x="62" y="32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59" y="35"/>
                    <a:pt x="57" y="36"/>
                  </a:cubicBezTo>
                  <a:cubicBezTo>
                    <a:pt x="57" y="36"/>
                    <a:pt x="40" y="45"/>
                    <a:pt x="38" y="46"/>
                  </a:cubicBezTo>
                  <a:cubicBezTo>
                    <a:pt x="38" y="47"/>
                    <a:pt x="44" y="53"/>
                    <a:pt x="44" y="53"/>
                  </a:cubicBezTo>
                  <a:cubicBezTo>
                    <a:pt x="49" y="51"/>
                    <a:pt x="74" y="38"/>
                    <a:pt x="74" y="38"/>
                  </a:cubicBezTo>
                  <a:cubicBezTo>
                    <a:pt x="76" y="37"/>
                    <a:pt x="77" y="36"/>
                    <a:pt x="78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2"/>
                    <a:pt x="79" y="30"/>
                    <a:pt x="78" y="28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83" y="9"/>
                    <a:pt x="85" y="9"/>
                  </a:cubicBezTo>
                  <a:cubicBezTo>
                    <a:pt x="86" y="8"/>
                    <a:pt x="89" y="2"/>
                    <a:pt x="89" y="1"/>
                  </a:cubicBezTo>
                  <a:cubicBezTo>
                    <a:pt x="88" y="1"/>
                    <a:pt x="43" y="0"/>
                    <a:pt x="41" y="0"/>
                  </a:cubicBezTo>
                  <a:cubicBezTo>
                    <a:pt x="40" y="1"/>
                    <a:pt x="32" y="19"/>
                    <a:pt x="32" y="19"/>
                  </a:cubicBezTo>
                  <a:cubicBezTo>
                    <a:pt x="32" y="19"/>
                    <a:pt x="26" y="32"/>
                    <a:pt x="26" y="33"/>
                  </a:cubicBezTo>
                  <a:cubicBezTo>
                    <a:pt x="27" y="33"/>
                    <a:pt x="36" y="34"/>
                    <a:pt x="38" y="34"/>
                  </a:cubicBezTo>
                  <a:cubicBezTo>
                    <a:pt x="39" y="32"/>
                    <a:pt x="47" y="15"/>
                    <a:pt x="47" y="15"/>
                  </a:cubicBezTo>
                  <a:close/>
                  <a:moveTo>
                    <a:pt x="54" y="57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27" y="59"/>
                    <a:pt x="27" y="58"/>
                  </a:cubicBezTo>
                  <a:cubicBezTo>
                    <a:pt x="26" y="58"/>
                    <a:pt x="17" y="58"/>
                    <a:pt x="15" y="58"/>
                  </a:cubicBezTo>
                  <a:cubicBezTo>
                    <a:pt x="14" y="59"/>
                    <a:pt x="6" y="77"/>
                    <a:pt x="6" y="77"/>
                  </a:cubicBezTo>
                  <a:cubicBezTo>
                    <a:pt x="6" y="77"/>
                    <a:pt x="0" y="90"/>
                    <a:pt x="0" y="91"/>
                  </a:cubicBezTo>
                  <a:cubicBezTo>
                    <a:pt x="1" y="91"/>
                    <a:pt x="46" y="92"/>
                    <a:pt x="48" y="92"/>
                  </a:cubicBezTo>
                  <a:cubicBezTo>
                    <a:pt x="48" y="91"/>
                    <a:pt x="51" y="85"/>
                    <a:pt x="52" y="84"/>
                  </a:cubicBezTo>
                  <a:cubicBezTo>
                    <a:pt x="50" y="84"/>
                    <a:pt x="25" y="83"/>
                    <a:pt x="25" y="8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66"/>
                    <a:pt x="59" y="67"/>
                    <a:pt x="61" y="70"/>
                  </a:cubicBezTo>
                  <a:cubicBezTo>
                    <a:pt x="61" y="70"/>
                    <a:pt x="70" y="80"/>
                    <a:pt x="71" y="81"/>
                  </a:cubicBezTo>
                  <a:cubicBezTo>
                    <a:pt x="72" y="80"/>
                    <a:pt x="82" y="75"/>
                    <a:pt x="83" y="74"/>
                  </a:cubicBezTo>
                  <a:cubicBezTo>
                    <a:pt x="81" y="72"/>
                    <a:pt x="68" y="58"/>
                    <a:pt x="68" y="58"/>
                  </a:cubicBezTo>
                  <a:cubicBezTo>
                    <a:pt x="65" y="55"/>
                    <a:pt x="59" y="54"/>
                    <a:pt x="54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200" b="0" dirty="0">
                <a:solidFill>
                  <a:srgbClr val="000000"/>
                </a:solidFill>
                <a:latin typeface="FrutigerNext LT BlackCn" pitchFamily="34" charset="0"/>
                <a:ea typeface="MS PGothic" pitchFamily="34" charset="-128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2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1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2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21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62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62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6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6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6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62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62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96" grpId="0" animBg="1"/>
      <p:bldP spid="621603" grpId="0" animBg="1"/>
      <p:bldP spid="621854" grpId="0" animBg="1"/>
      <p:bldP spid="621854" grpId="1" animBg="1"/>
      <p:bldP spid="621855" grpId="0" animBg="1"/>
      <p:bldP spid="621855" grpId="1" animBg="1"/>
      <p:bldP spid="621856" grpId="0" animBg="1"/>
      <p:bldP spid="621856" grpId="1" animBg="1"/>
      <p:bldP spid="621857" grpId="0" animBg="1"/>
      <p:bldP spid="621857" grpId="1" animBg="1"/>
      <p:bldP spid="621858" grpId="0" animBg="1"/>
      <p:bldP spid="621858" grpId="1" animBg="1"/>
      <p:bldP spid="621859" grpId="0" animBg="1"/>
      <p:bldP spid="621859" grpId="1" animBg="1"/>
      <p:bldP spid="621860" grpId="0" animBg="1"/>
      <p:bldP spid="621860" grpId="1" animBg="1"/>
      <p:bldP spid="621861" grpId="0" animBg="1"/>
      <p:bldP spid="6218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784225">
              <a:defRPr/>
            </a:pPr>
            <a:endParaRPr lang="de-DE" smtClean="0">
              <a:solidFill>
                <a:srgbClr val="000000"/>
              </a:solidFill>
            </a:endParaRPr>
          </a:p>
          <a:p>
            <a:pPr defTabSz="784225">
              <a:defRPr/>
            </a:pPr>
            <a:r>
              <a:rPr lang="de-DE" smtClean="0">
                <a:solidFill>
                  <a:srgbClr val="000000"/>
                </a:solidFill>
              </a:rPr>
              <a:t>Page </a:t>
            </a:r>
            <a:fld id="{724420D8-7169-4B74-A2E1-8987632EC66E}" type="slidenum">
              <a:rPr lang="de-DE" smtClean="0">
                <a:solidFill>
                  <a:srgbClr val="000000"/>
                </a:solidFill>
              </a:rPr>
              <a:pPr defTabSz="784225">
                <a:defRPr/>
              </a:pPr>
              <a:t>12</a:t>
            </a:fld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11" name="Rectangle 3"/>
          <p:cNvSpPr txBox="1">
            <a:spLocks noChangeArrowheads="1"/>
          </p:cNvSpPr>
          <p:nvPr/>
        </p:nvSpPr>
        <p:spPr>
          <a:xfrm>
            <a:off x="162560" y="1095952"/>
            <a:ext cx="3942080" cy="2019786"/>
          </a:xfrm>
          <a:prstGeom prst="rect">
            <a:avLst/>
          </a:prstGeom>
        </p:spPr>
        <p:txBody>
          <a:bodyPr/>
          <a:lstStyle/>
          <a:p>
            <a:pPr marL="495268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400" kern="0" dirty="0">
                <a:latin typeface="+mn-lt"/>
              </a:rPr>
              <a:t>Proposed a new virtual network ID design where the single network ID is used to across the service and  IGP/MPLS/SDN/ domains to identify the virtual topology corresponding to each individual abstract topology based on the physical topology where the each topology is corresponding to an VPN service and topology pair.</a:t>
            </a:r>
          </a:p>
          <a:p>
            <a:pPr marL="709613" lvl="1" indent="-252413" defTabSz="671513" eaLnBrk="0" hangingPunct="0">
              <a:lnSpc>
                <a:spcPct val="140000"/>
              </a:lnSpc>
              <a:defRPr/>
            </a:pPr>
            <a:endParaRPr lang="en-US" sz="1200" kern="0" dirty="0" smtClean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512" name="Rectangle 2"/>
          <p:cNvSpPr txBox="1">
            <a:spLocks noChangeArrowheads="1"/>
          </p:cNvSpPr>
          <p:nvPr/>
        </p:nvSpPr>
        <p:spPr bwMode="auto">
          <a:xfrm>
            <a:off x="663734" y="1053089"/>
            <a:ext cx="1713053" cy="51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8151" tIns="39081" rIns="78151" bIns="39081" numCol="1" anchor="ctr" anchorCtr="0" compatLnSpc="1">
            <a:prstTxWarp prst="textNoShape">
              <a:avLst/>
            </a:prstTxWarp>
          </a:bodyPr>
          <a:lstStyle/>
          <a:p>
            <a:pPr defTabSz="784225" fontAlgn="ctr">
              <a:defRPr/>
            </a:pPr>
            <a:endParaRPr lang="en-US" altLang="zh-CN" sz="2000" kern="0" dirty="0" smtClean="0">
              <a:solidFill>
                <a:srgbClr val="990000"/>
              </a:solidFill>
              <a:latin typeface="Arial"/>
              <a:cs typeface="Arial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83696" y="4405284"/>
            <a:ext cx="5410200" cy="1911350"/>
            <a:chOff x="1024" y="2210"/>
            <a:chExt cx="511" cy="2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024" y="2212"/>
              <a:ext cx="510" cy="290"/>
              <a:chOff x="1024" y="2212"/>
              <a:chExt cx="510" cy="290"/>
            </a:xfrm>
          </p:grpSpPr>
          <p:sp>
            <p:nvSpPr>
              <p:cNvPr id="23" name="Oval 4"/>
              <p:cNvSpPr>
                <a:spLocks noChangeArrowheads="1"/>
              </p:cNvSpPr>
              <p:nvPr/>
            </p:nvSpPr>
            <p:spPr bwMode="auto">
              <a:xfrm>
                <a:off x="1200" y="2212"/>
                <a:ext cx="221" cy="118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Oval 5"/>
              <p:cNvSpPr>
                <a:spLocks noChangeArrowheads="1"/>
              </p:cNvSpPr>
              <p:nvPr/>
            </p:nvSpPr>
            <p:spPr bwMode="auto">
              <a:xfrm>
                <a:off x="1077" y="2246"/>
                <a:ext cx="169" cy="115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Oval 6"/>
              <p:cNvSpPr>
                <a:spLocks noChangeArrowheads="1"/>
              </p:cNvSpPr>
              <p:nvPr/>
            </p:nvSpPr>
            <p:spPr bwMode="auto">
              <a:xfrm>
                <a:off x="1024" y="2317"/>
                <a:ext cx="114" cy="96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Oval 7"/>
              <p:cNvSpPr>
                <a:spLocks noChangeArrowheads="1"/>
              </p:cNvSpPr>
              <p:nvPr/>
            </p:nvSpPr>
            <p:spPr bwMode="auto">
              <a:xfrm>
                <a:off x="1059" y="2361"/>
                <a:ext cx="171" cy="105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Oval 8"/>
              <p:cNvSpPr>
                <a:spLocks noChangeArrowheads="1"/>
              </p:cNvSpPr>
              <p:nvPr/>
            </p:nvSpPr>
            <p:spPr bwMode="auto">
              <a:xfrm>
                <a:off x="1183" y="2379"/>
                <a:ext cx="255" cy="123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Oval 9"/>
              <p:cNvSpPr>
                <a:spLocks noChangeArrowheads="1"/>
              </p:cNvSpPr>
              <p:nvPr/>
            </p:nvSpPr>
            <p:spPr bwMode="auto">
              <a:xfrm>
                <a:off x="1347" y="2247"/>
                <a:ext cx="165" cy="92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Oval 10"/>
              <p:cNvSpPr>
                <a:spLocks noChangeArrowheads="1"/>
              </p:cNvSpPr>
              <p:nvPr/>
            </p:nvSpPr>
            <p:spPr bwMode="auto">
              <a:xfrm>
                <a:off x="1373" y="2309"/>
                <a:ext cx="161" cy="92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Oval 11"/>
              <p:cNvSpPr>
                <a:spLocks noChangeArrowheads="1"/>
              </p:cNvSpPr>
              <p:nvPr/>
            </p:nvSpPr>
            <p:spPr bwMode="auto">
              <a:xfrm>
                <a:off x="1355" y="2330"/>
                <a:ext cx="162" cy="153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Oval 12"/>
              <p:cNvSpPr>
                <a:spLocks noChangeArrowheads="1"/>
              </p:cNvSpPr>
              <p:nvPr/>
            </p:nvSpPr>
            <p:spPr bwMode="auto">
              <a:xfrm>
                <a:off x="1119" y="2282"/>
                <a:ext cx="327" cy="154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1025" y="2210"/>
              <a:ext cx="510" cy="292"/>
              <a:chOff x="1025" y="2210"/>
              <a:chExt cx="510" cy="292"/>
            </a:xfrm>
          </p:grpSpPr>
          <p:sp>
            <p:nvSpPr>
              <p:cNvPr id="15" name="Arc 14"/>
              <p:cNvSpPr>
                <a:spLocks/>
              </p:cNvSpPr>
              <p:nvPr/>
            </p:nvSpPr>
            <p:spPr bwMode="auto">
              <a:xfrm>
                <a:off x="1204" y="2210"/>
                <a:ext cx="212" cy="61"/>
              </a:xfrm>
              <a:custGeom>
                <a:avLst/>
                <a:gdLst>
                  <a:gd name="T0" fmla="*/ 0 w 40686"/>
                  <a:gd name="T1" fmla="*/ 0 h 21600"/>
                  <a:gd name="T2" fmla="*/ 0 w 40686"/>
                  <a:gd name="T3" fmla="*/ 0 h 21600"/>
                  <a:gd name="T4" fmla="*/ 0 w 40686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0686"/>
                  <a:gd name="T10" fmla="*/ 0 h 21600"/>
                  <a:gd name="T11" fmla="*/ 40686 w 4068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686" h="21600" fill="none" extrusionOk="0">
                    <a:moveTo>
                      <a:pt x="0" y="14561"/>
                    </a:moveTo>
                    <a:cubicBezTo>
                      <a:pt x="3003" y="5847"/>
                      <a:pt x="11204" y="-1"/>
                      <a:pt x="20421" y="0"/>
                    </a:cubicBezTo>
                    <a:cubicBezTo>
                      <a:pt x="29467" y="0"/>
                      <a:pt x="37555" y="5637"/>
                      <a:pt x="40686" y="14124"/>
                    </a:cubicBezTo>
                  </a:path>
                  <a:path w="40686" h="21600" stroke="0" extrusionOk="0">
                    <a:moveTo>
                      <a:pt x="0" y="14561"/>
                    </a:moveTo>
                    <a:cubicBezTo>
                      <a:pt x="3003" y="5847"/>
                      <a:pt x="11204" y="-1"/>
                      <a:pt x="20421" y="0"/>
                    </a:cubicBezTo>
                    <a:cubicBezTo>
                      <a:pt x="29467" y="0"/>
                      <a:pt x="37555" y="5637"/>
                      <a:pt x="40686" y="14124"/>
                    </a:cubicBezTo>
                    <a:lnTo>
                      <a:pt x="20421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Arc 15"/>
              <p:cNvSpPr>
                <a:spLocks/>
              </p:cNvSpPr>
              <p:nvPr/>
            </p:nvSpPr>
            <p:spPr bwMode="auto">
              <a:xfrm>
                <a:off x="1077" y="2243"/>
                <a:ext cx="134" cy="71"/>
              </a:xfrm>
              <a:custGeom>
                <a:avLst/>
                <a:gdLst>
                  <a:gd name="T0" fmla="*/ 0 w 32039"/>
                  <a:gd name="T1" fmla="*/ 0 h 28267"/>
                  <a:gd name="T2" fmla="*/ 0 w 32039"/>
                  <a:gd name="T3" fmla="*/ 0 h 28267"/>
                  <a:gd name="T4" fmla="*/ 0 w 32039"/>
                  <a:gd name="T5" fmla="*/ 0 h 28267"/>
                  <a:gd name="T6" fmla="*/ 0 60000 65536"/>
                  <a:gd name="T7" fmla="*/ 0 60000 65536"/>
                  <a:gd name="T8" fmla="*/ 0 60000 65536"/>
                  <a:gd name="T9" fmla="*/ 0 w 32039"/>
                  <a:gd name="T10" fmla="*/ 0 h 28267"/>
                  <a:gd name="T11" fmla="*/ 32039 w 32039"/>
                  <a:gd name="T12" fmla="*/ 28267 h 282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039" h="28267" fill="none" extrusionOk="0">
                    <a:moveTo>
                      <a:pt x="1054" y="28266"/>
                    </a:moveTo>
                    <a:cubicBezTo>
                      <a:pt x="355" y="26113"/>
                      <a:pt x="0" y="2386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5251" y="-1"/>
                      <a:pt x="28842" y="925"/>
                      <a:pt x="32038" y="2690"/>
                    </a:cubicBezTo>
                  </a:path>
                  <a:path w="32039" h="28267" stroke="0" extrusionOk="0">
                    <a:moveTo>
                      <a:pt x="1054" y="28266"/>
                    </a:moveTo>
                    <a:cubicBezTo>
                      <a:pt x="355" y="26113"/>
                      <a:pt x="0" y="2386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5251" y="-1"/>
                      <a:pt x="28842" y="925"/>
                      <a:pt x="32038" y="269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7" name="Arc 16"/>
              <p:cNvSpPr>
                <a:spLocks/>
              </p:cNvSpPr>
              <p:nvPr/>
            </p:nvSpPr>
            <p:spPr bwMode="auto">
              <a:xfrm>
                <a:off x="1025" y="2312"/>
                <a:ext cx="82" cy="100"/>
              </a:xfrm>
              <a:custGeom>
                <a:avLst/>
                <a:gdLst>
                  <a:gd name="T0" fmla="*/ 0 w 21600"/>
                  <a:gd name="T1" fmla="*/ 0 h 37829"/>
                  <a:gd name="T2" fmla="*/ 0 w 21600"/>
                  <a:gd name="T3" fmla="*/ 0 h 37829"/>
                  <a:gd name="T4" fmla="*/ 0 w 21600"/>
                  <a:gd name="T5" fmla="*/ 0 h 3782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829"/>
                  <a:gd name="T11" fmla="*/ 21600 w 21600"/>
                  <a:gd name="T12" fmla="*/ 37829 h 378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829" fill="none" extrusionOk="0">
                    <a:moveTo>
                      <a:pt x="8695" y="37829"/>
                    </a:moveTo>
                    <a:cubicBezTo>
                      <a:pt x="3223" y="33753"/>
                      <a:pt x="0" y="27331"/>
                      <a:pt x="0" y="20508"/>
                    </a:cubicBezTo>
                    <a:cubicBezTo>
                      <a:pt x="-1" y="11191"/>
                      <a:pt x="5973" y="2924"/>
                      <a:pt x="14819" y="-1"/>
                    </a:cubicBezTo>
                  </a:path>
                  <a:path w="21600" h="37829" stroke="0" extrusionOk="0">
                    <a:moveTo>
                      <a:pt x="8695" y="37829"/>
                    </a:moveTo>
                    <a:cubicBezTo>
                      <a:pt x="3223" y="33753"/>
                      <a:pt x="0" y="27331"/>
                      <a:pt x="0" y="20508"/>
                    </a:cubicBezTo>
                    <a:cubicBezTo>
                      <a:pt x="-1" y="11191"/>
                      <a:pt x="5973" y="2924"/>
                      <a:pt x="14819" y="-1"/>
                    </a:cubicBezTo>
                    <a:lnTo>
                      <a:pt x="21600" y="20508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" name="Arc 17"/>
              <p:cNvSpPr>
                <a:spLocks/>
              </p:cNvSpPr>
              <p:nvPr/>
            </p:nvSpPr>
            <p:spPr bwMode="auto">
              <a:xfrm>
                <a:off x="1058" y="2411"/>
                <a:ext cx="134" cy="57"/>
              </a:xfrm>
              <a:custGeom>
                <a:avLst/>
                <a:gdLst>
                  <a:gd name="T0" fmla="*/ 0 w 31221"/>
                  <a:gd name="T1" fmla="*/ 0 h 22381"/>
                  <a:gd name="T2" fmla="*/ 0 w 31221"/>
                  <a:gd name="T3" fmla="*/ 0 h 22381"/>
                  <a:gd name="T4" fmla="*/ 0 w 31221"/>
                  <a:gd name="T5" fmla="*/ 0 h 22381"/>
                  <a:gd name="T6" fmla="*/ 0 60000 65536"/>
                  <a:gd name="T7" fmla="*/ 0 60000 65536"/>
                  <a:gd name="T8" fmla="*/ 0 60000 65536"/>
                  <a:gd name="T9" fmla="*/ 0 w 31221"/>
                  <a:gd name="T10" fmla="*/ 0 h 22381"/>
                  <a:gd name="T11" fmla="*/ 31221 w 31221"/>
                  <a:gd name="T12" fmla="*/ 22381 h 223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21" h="22381" fill="none" extrusionOk="0">
                    <a:moveTo>
                      <a:pt x="31220" y="20119"/>
                    </a:moveTo>
                    <a:cubicBezTo>
                      <a:pt x="28231" y="21607"/>
                      <a:pt x="24938" y="22380"/>
                      <a:pt x="21600" y="22381"/>
                    </a:cubicBezTo>
                    <a:cubicBezTo>
                      <a:pt x="9670" y="22381"/>
                      <a:pt x="0" y="12710"/>
                      <a:pt x="0" y="781"/>
                    </a:cubicBezTo>
                    <a:cubicBezTo>
                      <a:pt x="-1" y="520"/>
                      <a:pt x="4" y="260"/>
                      <a:pt x="14" y="0"/>
                    </a:cubicBezTo>
                  </a:path>
                  <a:path w="31221" h="22381" stroke="0" extrusionOk="0">
                    <a:moveTo>
                      <a:pt x="31220" y="20119"/>
                    </a:moveTo>
                    <a:cubicBezTo>
                      <a:pt x="28231" y="21607"/>
                      <a:pt x="24938" y="22380"/>
                      <a:pt x="21600" y="22381"/>
                    </a:cubicBezTo>
                    <a:cubicBezTo>
                      <a:pt x="9670" y="22381"/>
                      <a:pt x="0" y="12710"/>
                      <a:pt x="0" y="781"/>
                    </a:cubicBezTo>
                    <a:cubicBezTo>
                      <a:pt x="-1" y="520"/>
                      <a:pt x="4" y="260"/>
                      <a:pt x="14" y="0"/>
                    </a:cubicBezTo>
                    <a:lnTo>
                      <a:pt x="21600" y="78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" name="Arc 18"/>
              <p:cNvSpPr>
                <a:spLocks/>
              </p:cNvSpPr>
              <p:nvPr/>
            </p:nvSpPr>
            <p:spPr bwMode="auto">
              <a:xfrm>
                <a:off x="1190" y="2449"/>
                <a:ext cx="226" cy="53"/>
              </a:xfrm>
              <a:custGeom>
                <a:avLst/>
                <a:gdLst>
                  <a:gd name="T0" fmla="*/ 0 w 39463"/>
                  <a:gd name="T1" fmla="*/ 0 h 21600"/>
                  <a:gd name="T2" fmla="*/ 0 w 39463"/>
                  <a:gd name="T3" fmla="*/ 0 h 21600"/>
                  <a:gd name="T4" fmla="*/ 0 w 39463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9463"/>
                  <a:gd name="T10" fmla="*/ 0 h 21600"/>
                  <a:gd name="T11" fmla="*/ 39463 w 3946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9463" h="21600" fill="none" extrusionOk="0">
                    <a:moveTo>
                      <a:pt x="39462" y="11558"/>
                    </a:moveTo>
                    <a:cubicBezTo>
                      <a:pt x="35502" y="17810"/>
                      <a:pt x="28616" y="21599"/>
                      <a:pt x="21216" y="21600"/>
                    </a:cubicBezTo>
                    <a:cubicBezTo>
                      <a:pt x="10849" y="21600"/>
                      <a:pt x="1944" y="14234"/>
                      <a:pt x="-1" y="4052"/>
                    </a:cubicBezTo>
                  </a:path>
                  <a:path w="39463" h="21600" stroke="0" extrusionOk="0">
                    <a:moveTo>
                      <a:pt x="39462" y="11558"/>
                    </a:moveTo>
                    <a:cubicBezTo>
                      <a:pt x="35502" y="17810"/>
                      <a:pt x="28616" y="21599"/>
                      <a:pt x="21216" y="21600"/>
                    </a:cubicBezTo>
                    <a:cubicBezTo>
                      <a:pt x="10849" y="21600"/>
                      <a:pt x="1944" y="14234"/>
                      <a:pt x="-1" y="4052"/>
                    </a:cubicBezTo>
                    <a:lnTo>
                      <a:pt x="21216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0" name="Arc 19"/>
              <p:cNvSpPr>
                <a:spLocks/>
              </p:cNvSpPr>
              <p:nvPr/>
            </p:nvSpPr>
            <p:spPr bwMode="auto">
              <a:xfrm>
                <a:off x="1413" y="2248"/>
                <a:ext cx="100" cy="70"/>
              </a:xfrm>
              <a:custGeom>
                <a:avLst/>
                <a:gdLst>
                  <a:gd name="T0" fmla="*/ 0 w 26302"/>
                  <a:gd name="T1" fmla="*/ 0 h 33032"/>
                  <a:gd name="T2" fmla="*/ 0 w 26302"/>
                  <a:gd name="T3" fmla="*/ 0 h 33032"/>
                  <a:gd name="T4" fmla="*/ 0 w 26302"/>
                  <a:gd name="T5" fmla="*/ 0 h 33032"/>
                  <a:gd name="T6" fmla="*/ 0 60000 65536"/>
                  <a:gd name="T7" fmla="*/ 0 60000 65536"/>
                  <a:gd name="T8" fmla="*/ 0 60000 65536"/>
                  <a:gd name="T9" fmla="*/ 0 w 26302"/>
                  <a:gd name="T10" fmla="*/ 0 h 33032"/>
                  <a:gd name="T11" fmla="*/ 26302 w 26302"/>
                  <a:gd name="T12" fmla="*/ 33032 h 330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302" h="33032" fill="none" extrusionOk="0">
                    <a:moveTo>
                      <a:pt x="-1" y="517"/>
                    </a:moveTo>
                    <a:cubicBezTo>
                      <a:pt x="1543" y="173"/>
                      <a:pt x="3120" y="-1"/>
                      <a:pt x="4702" y="0"/>
                    </a:cubicBezTo>
                    <a:cubicBezTo>
                      <a:pt x="16631" y="0"/>
                      <a:pt x="26302" y="9670"/>
                      <a:pt x="26302" y="21600"/>
                    </a:cubicBezTo>
                    <a:cubicBezTo>
                      <a:pt x="26302" y="25641"/>
                      <a:pt x="25167" y="29602"/>
                      <a:pt x="23028" y="33032"/>
                    </a:cubicBezTo>
                  </a:path>
                  <a:path w="26302" h="33032" stroke="0" extrusionOk="0">
                    <a:moveTo>
                      <a:pt x="-1" y="517"/>
                    </a:moveTo>
                    <a:cubicBezTo>
                      <a:pt x="1543" y="173"/>
                      <a:pt x="3120" y="-1"/>
                      <a:pt x="4702" y="0"/>
                    </a:cubicBezTo>
                    <a:cubicBezTo>
                      <a:pt x="16631" y="0"/>
                      <a:pt x="26302" y="9670"/>
                      <a:pt x="26302" y="21600"/>
                    </a:cubicBezTo>
                    <a:cubicBezTo>
                      <a:pt x="26302" y="25641"/>
                      <a:pt x="25167" y="29602"/>
                      <a:pt x="23028" y="33032"/>
                    </a:cubicBezTo>
                    <a:lnTo>
                      <a:pt x="4702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1" name="Arc 20"/>
              <p:cNvSpPr>
                <a:spLocks/>
              </p:cNvSpPr>
              <p:nvPr/>
            </p:nvSpPr>
            <p:spPr bwMode="auto">
              <a:xfrm>
                <a:off x="1441" y="2317"/>
                <a:ext cx="94" cy="70"/>
              </a:xfrm>
              <a:custGeom>
                <a:avLst/>
                <a:gdLst>
                  <a:gd name="T0" fmla="*/ 0 w 21600"/>
                  <a:gd name="T1" fmla="*/ 0 h 30033"/>
                  <a:gd name="T2" fmla="*/ 0 w 21600"/>
                  <a:gd name="T3" fmla="*/ 0 h 30033"/>
                  <a:gd name="T4" fmla="*/ 0 w 21600"/>
                  <a:gd name="T5" fmla="*/ 0 h 30033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033"/>
                  <a:gd name="T11" fmla="*/ 21600 w 21600"/>
                  <a:gd name="T12" fmla="*/ 30033 h 30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033" fill="none" extrusionOk="0">
                    <a:moveTo>
                      <a:pt x="12778" y="0"/>
                    </a:moveTo>
                    <a:cubicBezTo>
                      <a:pt x="18324" y="4069"/>
                      <a:pt x="21600" y="10536"/>
                      <a:pt x="21600" y="17415"/>
                    </a:cubicBezTo>
                    <a:cubicBezTo>
                      <a:pt x="21600" y="21943"/>
                      <a:pt x="20176" y="26357"/>
                      <a:pt x="17531" y="30033"/>
                    </a:cubicBezTo>
                  </a:path>
                  <a:path w="21600" h="30033" stroke="0" extrusionOk="0">
                    <a:moveTo>
                      <a:pt x="12778" y="0"/>
                    </a:moveTo>
                    <a:cubicBezTo>
                      <a:pt x="18324" y="4069"/>
                      <a:pt x="21600" y="10536"/>
                      <a:pt x="21600" y="17415"/>
                    </a:cubicBezTo>
                    <a:cubicBezTo>
                      <a:pt x="21600" y="21943"/>
                      <a:pt x="20176" y="26357"/>
                      <a:pt x="17531" y="30033"/>
                    </a:cubicBezTo>
                    <a:lnTo>
                      <a:pt x="0" y="17415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>
                <a:off x="1406" y="2385"/>
                <a:ext cx="115" cy="103"/>
              </a:xfrm>
              <a:custGeom>
                <a:avLst/>
                <a:gdLst>
                  <a:gd name="T0" fmla="*/ 0 w 28630"/>
                  <a:gd name="T1" fmla="*/ 0 h 29390"/>
                  <a:gd name="T2" fmla="*/ 0 w 28630"/>
                  <a:gd name="T3" fmla="*/ 0 h 29390"/>
                  <a:gd name="T4" fmla="*/ 0 w 28630"/>
                  <a:gd name="T5" fmla="*/ 0 h 29390"/>
                  <a:gd name="T6" fmla="*/ 0 60000 65536"/>
                  <a:gd name="T7" fmla="*/ 0 60000 65536"/>
                  <a:gd name="T8" fmla="*/ 0 60000 65536"/>
                  <a:gd name="T9" fmla="*/ 0 w 28630"/>
                  <a:gd name="T10" fmla="*/ 0 h 29390"/>
                  <a:gd name="T11" fmla="*/ 28630 w 28630"/>
                  <a:gd name="T12" fmla="*/ 29390 h 2939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630" h="29390" fill="none" extrusionOk="0">
                    <a:moveTo>
                      <a:pt x="27176" y="-1"/>
                    </a:moveTo>
                    <a:cubicBezTo>
                      <a:pt x="28137" y="2484"/>
                      <a:pt x="28630" y="5125"/>
                      <a:pt x="28630" y="7790"/>
                    </a:cubicBezTo>
                    <a:cubicBezTo>
                      <a:pt x="28630" y="19719"/>
                      <a:pt x="18959" y="29390"/>
                      <a:pt x="7030" y="29390"/>
                    </a:cubicBezTo>
                    <a:cubicBezTo>
                      <a:pt x="4637" y="29390"/>
                      <a:pt x="2262" y="28992"/>
                      <a:pt x="0" y="28213"/>
                    </a:cubicBezTo>
                  </a:path>
                  <a:path w="28630" h="29390" stroke="0" extrusionOk="0">
                    <a:moveTo>
                      <a:pt x="27176" y="-1"/>
                    </a:moveTo>
                    <a:cubicBezTo>
                      <a:pt x="28137" y="2484"/>
                      <a:pt x="28630" y="5125"/>
                      <a:pt x="28630" y="7790"/>
                    </a:cubicBezTo>
                    <a:cubicBezTo>
                      <a:pt x="28630" y="19719"/>
                      <a:pt x="18959" y="29390"/>
                      <a:pt x="7030" y="29390"/>
                    </a:cubicBezTo>
                    <a:cubicBezTo>
                      <a:pt x="4637" y="29390"/>
                      <a:pt x="2262" y="28992"/>
                      <a:pt x="0" y="28213"/>
                    </a:cubicBezTo>
                    <a:lnTo>
                      <a:pt x="7030" y="779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496164"/>
                </a:solidFill>
                <a:round/>
                <a:headEnd/>
                <a:tailEnd/>
              </a:ln>
            </p:spPr>
            <p:txBody>
              <a:bodyPr wrap="none" lIns="42991" tIns="21502" rIns="42991" bIns="21502">
                <a:spAutoFit/>
              </a:bodyPr>
              <a:lstStyle/>
              <a:p>
                <a:pPr>
                  <a:lnSpc>
                    <a:spcPct val="140000"/>
                  </a:lnSpc>
                </a:pPr>
                <a:endParaRPr lang="zh-CN" altLang="en-US" sz="140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grpSp>
        <p:nvGrpSpPr>
          <p:cNvPr id="5" name="Group 43"/>
          <p:cNvGrpSpPr>
            <a:grpSpLocks noChangeAspect="1"/>
          </p:cNvGrpSpPr>
          <p:nvPr/>
        </p:nvGrpSpPr>
        <p:grpSpPr bwMode="auto">
          <a:xfrm>
            <a:off x="2140896" y="5091084"/>
            <a:ext cx="769938" cy="458788"/>
            <a:chOff x="1365" y="2558"/>
            <a:chExt cx="567" cy="338"/>
          </a:xfrm>
        </p:grpSpPr>
        <p:sp>
          <p:nvSpPr>
            <p:cNvPr id="33" name="AutoShape 44"/>
            <p:cNvSpPr>
              <a:spLocks noChangeAspect="1" noChangeArrowheads="1" noTextEdit="1"/>
            </p:cNvSpPr>
            <p:nvPr/>
          </p:nvSpPr>
          <p:spPr bwMode="auto">
            <a:xfrm>
              <a:off x="1365" y="2558"/>
              <a:ext cx="567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" name="Oval 45"/>
            <p:cNvSpPr>
              <a:spLocks noChangeArrowheads="1"/>
            </p:cNvSpPr>
            <p:nvPr/>
          </p:nvSpPr>
          <p:spPr bwMode="auto">
            <a:xfrm>
              <a:off x="1366" y="2698"/>
              <a:ext cx="565" cy="197"/>
            </a:xfrm>
            <a:prstGeom prst="ellipse">
              <a:avLst/>
            </a:prstGeom>
            <a:solidFill>
              <a:srgbClr val="AAAAAA"/>
            </a:solidFill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" name="Rectangle 46"/>
            <p:cNvSpPr>
              <a:spLocks noChangeArrowheads="1"/>
            </p:cNvSpPr>
            <p:nvPr/>
          </p:nvSpPr>
          <p:spPr bwMode="auto">
            <a:xfrm>
              <a:off x="1365" y="2659"/>
              <a:ext cx="564" cy="139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" name="Rectangle 47"/>
            <p:cNvSpPr>
              <a:spLocks noChangeArrowheads="1"/>
            </p:cNvSpPr>
            <p:nvPr/>
          </p:nvSpPr>
          <p:spPr bwMode="auto">
            <a:xfrm>
              <a:off x="1365" y="2659"/>
              <a:ext cx="564" cy="139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Oval 48"/>
            <p:cNvSpPr>
              <a:spLocks noChangeArrowheads="1"/>
            </p:cNvSpPr>
            <p:nvPr/>
          </p:nvSpPr>
          <p:spPr bwMode="auto">
            <a:xfrm>
              <a:off x="1366" y="2559"/>
              <a:ext cx="565" cy="197"/>
            </a:xfrm>
            <a:prstGeom prst="ellipse">
              <a:avLst/>
            </a:prstGeom>
            <a:solidFill>
              <a:schemeClr val="accent1"/>
            </a:solidFill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1451" y="2582"/>
              <a:ext cx="392" cy="150"/>
              <a:chOff x="1451" y="2582"/>
              <a:chExt cx="392" cy="150"/>
            </a:xfrm>
          </p:grpSpPr>
          <p:grpSp>
            <p:nvGrpSpPr>
              <p:cNvPr id="7" name="Group 50"/>
              <p:cNvGrpSpPr>
                <a:grpSpLocks/>
              </p:cNvGrpSpPr>
              <p:nvPr/>
            </p:nvGrpSpPr>
            <p:grpSpPr bwMode="auto">
              <a:xfrm>
                <a:off x="1451" y="2582"/>
                <a:ext cx="388" cy="147"/>
                <a:chOff x="1451" y="2582"/>
                <a:chExt cx="388" cy="147"/>
              </a:xfrm>
            </p:grpSpPr>
            <p:sp>
              <p:nvSpPr>
                <p:cNvPr id="52" name="Freeform 51"/>
                <p:cNvSpPr>
                  <a:spLocks/>
                </p:cNvSpPr>
                <p:nvPr/>
              </p:nvSpPr>
              <p:spPr bwMode="auto">
                <a:xfrm>
                  <a:off x="1654" y="2586"/>
                  <a:ext cx="185" cy="63"/>
                </a:xfrm>
                <a:custGeom>
                  <a:avLst/>
                  <a:gdLst>
                    <a:gd name="T0" fmla="*/ 0 w 185"/>
                    <a:gd name="T1" fmla="*/ 49 h 63"/>
                    <a:gd name="T2" fmla="*/ 41 w 185"/>
                    <a:gd name="T3" fmla="*/ 63 h 63"/>
                    <a:gd name="T4" fmla="*/ 141 w 185"/>
                    <a:gd name="T5" fmla="*/ 21 h 63"/>
                    <a:gd name="T6" fmla="*/ 185 w 185"/>
                    <a:gd name="T7" fmla="*/ 35 h 63"/>
                    <a:gd name="T8" fmla="*/ 161 w 185"/>
                    <a:gd name="T9" fmla="*/ 0 h 63"/>
                    <a:gd name="T10" fmla="*/ 44 w 185"/>
                    <a:gd name="T11" fmla="*/ 0 h 63"/>
                    <a:gd name="T12" fmla="*/ 92 w 185"/>
                    <a:gd name="T13" fmla="*/ 10 h 63"/>
                    <a:gd name="T14" fmla="*/ 0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5" y="35"/>
                      </a:lnTo>
                      <a:lnTo>
                        <a:pt x="161" y="0"/>
                      </a:lnTo>
                      <a:lnTo>
                        <a:pt x="44" y="0"/>
                      </a:lnTo>
                      <a:lnTo>
                        <a:pt x="92" y="1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3" name="Freeform 52"/>
                <p:cNvSpPr>
                  <a:spLocks/>
                </p:cNvSpPr>
                <p:nvPr/>
              </p:nvSpPr>
              <p:spPr bwMode="auto">
                <a:xfrm>
                  <a:off x="1654" y="2586"/>
                  <a:ext cx="185" cy="63"/>
                </a:xfrm>
                <a:custGeom>
                  <a:avLst/>
                  <a:gdLst>
                    <a:gd name="T0" fmla="*/ 0 w 185"/>
                    <a:gd name="T1" fmla="*/ 49 h 63"/>
                    <a:gd name="T2" fmla="*/ 41 w 185"/>
                    <a:gd name="T3" fmla="*/ 63 h 63"/>
                    <a:gd name="T4" fmla="*/ 141 w 185"/>
                    <a:gd name="T5" fmla="*/ 21 h 63"/>
                    <a:gd name="T6" fmla="*/ 185 w 185"/>
                    <a:gd name="T7" fmla="*/ 35 h 63"/>
                    <a:gd name="T8" fmla="*/ 161 w 185"/>
                    <a:gd name="T9" fmla="*/ 0 h 63"/>
                    <a:gd name="T10" fmla="*/ 44 w 185"/>
                    <a:gd name="T11" fmla="*/ 0 h 63"/>
                    <a:gd name="T12" fmla="*/ 92 w 185"/>
                    <a:gd name="T13" fmla="*/ 10 h 63"/>
                    <a:gd name="T14" fmla="*/ 0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5" y="35"/>
                      </a:lnTo>
                      <a:lnTo>
                        <a:pt x="161" y="0"/>
                      </a:lnTo>
                      <a:lnTo>
                        <a:pt x="44" y="0"/>
                      </a:lnTo>
                      <a:lnTo>
                        <a:pt x="92" y="1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4" name="Freeform 53"/>
                <p:cNvSpPr>
                  <a:spLocks/>
                </p:cNvSpPr>
                <p:nvPr/>
              </p:nvSpPr>
              <p:spPr bwMode="auto">
                <a:xfrm>
                  <a:off x="1451" y="2659"/>
                  <a:ext cx="185" cy="66"/>
                </a:xfrm>
                <a:custGeom>
                  <a:avLst/>
                  <a:gdLst>
                    <a:gd name="T0" fmla="*/ 185 w 185"/>
                    <a:gd name="T1" fmla="*/ 14 h 66"/>
                    <a:gd name="T2" fmla="*/ 144 w 185"/>
                    <a:gd name="T3" fmla="*/ 0 h 66"/>
                    <a:gd name="T4" fmla="*/ 48 w 185"/>
                    <a:gd name="T5" fmla="*/ 42 h 66"/>
                    <a:gd name="T6" fmla="*/ 0 w 185"/>
                    <a:gd name="T7" fmla="*/ 28 h 66"/>
                    <a:gd name="T8" fmla="*/ 24 w 185"/>
                    <a:gd name="T9" fmla="*/ 66 h 66"/>
                    <a:gd name="T10" fmla="*/ 144 w 185"/>
                    <a:gd name="T11" fmla="*/ 66 h 66"/>
                    <a:gd name="T12" fmla="*/ 93 w 185"/>
                    <a:gd name="T13" fmla="*/ 52 h 66"/>
                    <a:gd name="T14" fmla="*/ 185 w 185"/>
                    <a:gd name="T15" fmla="*/ 14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6"/>
                    <a:gd name="T26" fmla="*/ 185 w 185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6">
                      <a:moveTo>
                        <a:pt x="185" y="14"/>
                      </a:moveTo>
                      <a:lnTo>
                        <a:pt x="144" y="0"/>
                      </a:lnTo>
                      <a:lnTo>
                        <a:pt x="48" y="42"/>
                      </a:lnTo>
                      <a:lnTo>
                        <a:pt x="0" y="28"/>
                      </a:lnTo>
                      <a:lnTo>
                        <a:pt x="24" y="66"/>
                      </a:lnTo>
                      <a:lnTo>
                        <a:pt x="144" y="66"/>
                      </a:lnTo>
                      <a:lnTo>
                        <a:pt x="93" y="52"/>
                      </a:lnTo>
                      <a:lnTo>
                        <a:pt x="18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5" name="Freeform 54"/>
                <p:cNvSpPr>
                  <a:spLocks/>
                </p:cNvSpPr>
                <p:nvPr/>
              </p:nvSpPr>
              <p:spPr bwMode="auto">
                <a:xfrm>
                  <a:off x="1451" y="2659"/>
                  <a:ext cx="185" cy="66"/>
                </a:xfrm>
                <a:custGeom>
                  <a:avLst/>
                  <a:gdLst>
                    <a:gd name="T0" fmla="*/ 185 w 185"/>
                    <a:gd name="T1" fmla="*/ 14 h 66"/>
                    <a:gd name="T2" fmla="*/ 144 w 185"/>
                    <a:gd name="T3" fmla="*/ 0 h 66"/>
                    <a:gd name="T4" fmla="*/ 48 w 185"/>
                    <a:gd name="T5" fmla="*/ 42 h 66"/>
                    <a:gd name="T6" fmla="*/ 0 w 185"/>
                    <a:gd name="T7" fmla="*/ 28 h 66"/>
                    <a:gd name="T8" fmla="*/ 24 w 185"/>
                    <a:gd name="T9" fmla="*/ 66 h 66"/>
                    <a:gd name="T10" fmla="*/ 144 w 185"/>
                    <a:gd name="T11" fmla="*/ 66 h 66"/>
                    <a:gd name="T12" fmla="*/ 93 w 185"/>
                    <a:gd name="T13" fmla="*/ 52 h 66"/>
                    <a:gd name="T14" fmla="*/ 185 w 185"/>
                    <a:gd name="T15" fmla="*/ 14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6"/>
                    <a:gd name="T26" fmla="*/ 185 w 185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6">
                      <a:moveTo>
                        <a:pt x="185" y="14"/>
                      </a:moveTo>
                      <a:lnTo>
                        <a:pt x="144" y="0"/>
                      </a:lnTo>
                      <a:lnTo>
                        <a:pt x="48" y="42"/>
                      </a:lnTo>
                      <a:lnTo>
                        <a:pt x="0" y="28"/>
                      </a:lnTo>
                      <a:lnTo>
                        <a:pt x="24" y="66"/>
                      </a:lnTo>
                      <a:lnTo>
                        <a:pt x="144" y="66"/>
                      </a:lnTo>
                      <a:lnTo>
                        <a:pt x="93" y="52"/>
                      </a:lnTo>
                      <a:lnTo>
                        <a:pt x="18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6" name="Freeform 55"/>
                <p:cNvSpPr>
                  <a:spLocks/>
                </p:cNvSpPr>
                <p:nvPr/>
              </p:nvSpPr>
              <p:spPr bwMode="auto">
                <a:xfrm>
                  <a:off x="1461" y="2582"/>
                  <a:ext cx="186" cy="63"/>
                </a:xfrm>
                <a:custGeom>
                  <a:avLst/>
                  <a:gdLst>
                    <a:gd name="T0" fmla="*/ 0 w 186"/>
                    <a:gd name="T1" fmla="*/ 14 h 63"/>
                    <a:gd name="T2" fmla="*/ 41 w 186"/>
                    <a:gd name="T3" fmla="*/ 0 h 63"/>
                    <a:gd name="T4" fmla="*/ 141 w 186"/>
                    <a:gd name="T5" fmla="*/ 39 h 63"/>
                    <a:gd name="T6" fmla="*/ 186 w 186"/>
                    <a:gd name="T7" fmla="*/ 28 h 63"/>
                    <a:gd name="T8" fmla="*/ 162 w 186"/>
                    <a:gd name="T9" fmla="*/ 63 h 63"/>
                    <a:gd name="T10" fmla="*/ 45 w 186"/>
                    <a:gd name="T11" fmla="*/ 63 h 63"/>
                    <a:gd name="T12" fmla="*/ 93 w 186"/>
                    <a:gd name="T13" fmla="*/ 53 h 63"/>
                    <a:gd name="T14" fmla="*/ 0 w 186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9"/>
                      </a:lnTo>
                      <a:lnTo>
                        <a:pt x="186" y="28"/>
                      </a:lnTo>
                      <a:lnTo>
                        <a:pt x="162" y="63"/>
                      </a:lnTo>
                      <a:lnTo>
                        <a:pt x="45" y="63"/>
                      </a:lnTo>
                      <a:lnTo>
                        <a:pt x="93" y="53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7" name="Freeform 56"/>
                <p:cNvSpPr>
                  <a:spLocks/>
                </p:cNvSpPr>
                <p:nvPr/>
              </p:nvSpPr>
              <p:spPr bwMode="auto">
                <a:xfrm>
                  <a:off x="1461" y="2582"/>
                  <a:ext cx="186" cy="63"/>
                </a:xfrm>
                <a:custGeom>
                  <a:avLst/>
                  <a:gdLst>
                    <a:gd name="T0" fmla="*/ 0 w 186"/>
                    <a:gd name="T1" fmla="*/ 14 h 63"/>
                    <a:gd name="T2" fmla="*/ 41 w 186"/>
                    <a:gd name="T3" fmla="*/ 0 h 63"/>
                    <a:gd name="T4" fmla="*/ 141 w 186"/>
                    <a:gd name="T5" fmla="*/ 39 h 63"/>
                    <a:gd name="T6" fmla="*/ 186 w 186"/>
                    <a:gd name="T7" fmla="*/ 28 h 63"/>
                    <a:gd name="T8" fmla="*/ 162 w 186"/>
                    <a:gd name="T9" fmla="*/ 63 h 63"/>
                    <a:gd name="T10" fmla="*/ 45 w 186"/>
                    <a:gd name="T11" fmla="*/ 63 h 63"/>
                    <a:gd name="T12" fmla="*/ 93 w 186"/>
                    <a:gd name="T13" fmla="*/ 53 h 63"/>
                    <a:gd name="T14" fmla="*/ 0 w 186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9"/>
                      </a:lnTo>
                      <a:lnTo>
                        <a:pt x="186" y="28"/>
                      </a:lnTo>
                      <a:lnTo>
                        <a:pt x="162" y="63"/>
                      </a:lnTo>
                      <a:lnTo>
                        <a:pt x="45" y="63"/>
                      </a:lnTo>
                      <a:lnTo>
                        <a:pt x="93" y="53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" name="Freeform 57"/>
                <p:cNvSpPr>
                  <a:spLocks/>
                </p:cNvSpPr>
                <p:nvPr/>
              </p:nvSpPr>
              <p:spPr bwMode="auto">
                <a:xfrm>
                  <a:off x="1647" y="2666"/>
                  <a:ext cx="185" cy="63"/>
                </a:xfrm>
                <a:custGeom>
                  <a:avLst/>
                  <a:gdLst>
                    <a:gd name="T0" fmla="*/ 185 w 185"/>
                    <a:gd name="T1" fmla="*/ 49 h 63"/>
                    <a:gd name="T2" fmla="*/ 144 w 185"/>
                    <a:gd name="T3" fmla="*/ 63 h 63"/>
                    <a:gd name="T4" fmla="*/ 48 w 185"/>
                    <a:gd name="T5" fmla="*/ 21 h 63"/>
                    <a:gd name="T6" fmla="*/ 0 w 185"/>
                    <a:gd name="T7" fmla="*/ 35 h 63"/>
                    <a:gd name="T8" fmla="*/ 24 w 185"/>
                    <a:gd name="T9" fmla="*/ 0 h 63"/>
                    <a:gd name="T10" fmla="*/ 144 w 185"/>
                    <a:gd name="T11" fmla="*/ 0 h 63"/>
                    <a:gd name="T12" fmla="*/ 93 w 185"/>
                    <a:gd name="T13" fmla="*/ 10 h 63"/>
                    <a:gd name="T14" fmla="*/ 185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185" y="49"/>
                      </a:moveTo>
                      <a:lnTo>
                        <a:pt x="144" y="63"/>
                      </a:lnTo>
                      <a:lnTo>
                        <a:pt x="48" y="21"/>
                      </a:lnTo>
                      <a:lnTo>
                        <a:pt x="0" y="35"/>
                      </a:lnTo>
                      <a:lnTo>
                        <a:pt x="24" y="0"/>
                      </a:lnTo>
                      <a:lnTo>
                        <a:pt x="144" y="0"/>
                      </a:lnTo>
                      <a:lnTo>
                        <a:pt x="93" y="10"/>
                      </a:lnTo>
                      <a:lnTo>
                        <a:pt x="185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9" name="Freeform 58"/>
                <p:cNvSpPr>
                  <a:spLocks/>
                </p:cNvSpPr>
                <p:nvPr/>
              </p:nvSpPr>
              <p:spPr bwMode="auto">
                <a:xfrm>
                  <a:off x="1647" y="2666"/>
                  <a:ext cx="185" cy="63"/>
                </a:xfrm>
                <a:custGeom>
                  <a:avLst/>
                  <a:gdLst>
                    <a:gd name="T0" fmla="*/ 185 w 185"/>
                    <a:gd name="T1" fmla="*/ 49 h 63"/>
                    <a:gd name="T2" fmla="*/ 144 w 185"/>
                    <a:gd name="T3" fmla="*/ 63 h 63"/>
                    <a:gd name="T4" fmla="*/ 48 w 185"/>
                    <a:gd name="T5" fmla="*/ 21 h 63"/>
                    <a:gd name="T6" fmla="*/ 0 w 185"/>
                    <a:gd name="T7" fmla="*/ 35 h 63"/>
                    <a:gd name="T8" fmla="*/ 24 w 185"/>
                    <a:gd name="T9" fmla="*/ 0 h 63"/>
                    <a:gd name="T10" fmla="*/ 144 w 185"/>
                    <a:gd name="T11" fmla="*/ 0 h 63"/>
                    <a:gd name="T12" fmla="*/ 93 w 185"/>
                    <a:gd name="T13" fmla="*/ 10 h 63"/>
                    <a:gd name="T14" fmla="*/ 185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185" y="49"/>
                      </a:moveTo>
                      <a:lnTo>
                        <a:pt x="144" y="63"/>
                      </a:lnTo>
                      <a:lnTo>
                        <a:pt x="48" y="21"/>
                      </a:lnTo>
                      <a:lnTo>
                        <a:pt x="0" y="35"/>
                      </a:lnTo>
                      <a:lnTo>
                        <a:pt x="24" y="0"/>
                      </a:lnTo>
                      <a:lnTo>
                        <a:pt x="144" y="0"/>
                      </a:lnTo>
                      <a:lnTo>
                        <a:pt x="93" y="10"/>
                      </a:lnTo>
                      <a:lnTo>
                        <a:pt x="185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8" name="Group 59"/>
              <p:cNvGrpSpPr>
                <a:grpSpLocks/>
              </p:cNvGrpSpPr>
              <p:nvPr/>
            </p:nvGrpSpPr>
            <p:grpSpPr bwMode="auto">
              <a:xfrm>
                <a:off x="1454" y="2586"/>
                <a:ext cx="389" cy="146"/>
                <a:chOff x="1454" y="2586"/>
                <a:chExt cx="389" cy="146"/>
              </a:xfrm>
            </p:grpSpPr>
            <p:sp>
              <p:nvSpPr>
                <p:cNvPr id="44" name="Freeform 60"/>
                <p:cNvSpPr>
                  <a:spLocks/>
                </p:cNvSpPr>
                <p:nvPr/>
              </p:nvSpPr>
              <p:spPr bwMode="auto">
                <a:xfrm>
                  <a:off x="1657" y="2589"/>
                  <a:ext cx="186" cy="63"/>
                </a:xfrm>
                <a:custGeom>
                  <a:avLst/>
                  <a:gdLst>
                    <a:gd name="T0" fmla="*/ 0 w 186"/>
                    <a:gd name="T1" fmla="*/ 49 h 63"/>
                    <a:gd name="T2" fmla="*/ 41 w 186"/>
                    <a:gd name="T3" fmla="*/ 63 h 63"/>
                    <a:gd name="T4" fmla="*/ 141 w 186"/>
                    <a:gd name="T5" fmla="*/ 21 h 63"/>
                    <a:gd name="T6" fmla="*/ 186 w 186"/>
                    <a:gd name="T7" fmla="*/ 35 h 63"/>
                    <a:gd name="T8" fmla="*/ 162 w 186"/>
                    <a:gd name="T9" fmla="*/ 0 h 63"/>
                    <a:gd name="T10" fmla="*/ 45 w 186"/>
                    <a:gd name="T11" fmla="*/ 0 h 63"/>
                    <a:gd name="T12" fmla="*/ 93 w 186"/>
                    <a:gd name="T13" fmla="*/ 11 h 63"/>
                    <a:gd name="T14" fmla="*/ 0 w 186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6" y="35"/>
                      </a:lnTo>
                      <a:lnTo>
                        <a:pt x="162" y="0"/>
                      </a:lnTo>
                      <a:lnTo>
                        <a:pt x="45" y="0"/>
                      </a:lnTo>
                      <a:lnTo>
                        <a:pt x="93" y="11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5" name="Freeform 61"/>
                <p:cNvSpPr>
                  <a:spLocks/>
                </p:cNvSpPr>
                <p:nvPr/>
              </p:nvSpPr>
              <p:spPr bwMode="auto">
                <a:xfrm>
                  <a:off x="1657" y="2589"/>
                  <a:ext cx="186" cy="63"/>
                </a:xfrm>
                <a:custGeom>
                  <a:avLst/>
                  <a:gdLst>
                    <a:gd name="T0" fmla="*/ 0 w 186"/>
                    <a:gd name="T1" fmla="*/ 49 h 63"/>
                    <a:gd name="T2" fmla="*/ 41 w 186"/>
                    <a:gd name="T3" fmla="*/ 63 h 63"/>
                    <a:gd name="T4" fmla="*/ 141 w 186"/>
                    <a:gd name="T5" fmla="*/ 21 h 63"/>
                    <a:gd name="T6" fmla="*/ 186 w 186"/>
                    <a:gd name="T7" fmla="*/ 35 h 63"/>
                    <a:gd name="T8" fmla="*/ 162 w 186"/>
                    <a:gd name="T9" fmla="*/ 0 h 63"/>
                    <a:gd name="T10" fmla="*/ 45 w 186"/>
                    <a:gd name="T11" fmla="*/ 0 h 63"/>
                    <a:gd name="T12" fmla="*/ 93 w 186"/>
                    <a:gd name="T13" fmla="*/ 11 h 63"/>
                    <a:gd name="T14" fmla="*/ 0 w 186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6" y="35"/>
                      </a:lnTo>
                      <a:lnTo>
                        <a:pt x="162" y="0"/>
                      </a:lnTo>
                      <a:lnTo>
                        <a:pt x="45" y="0"/>
                      </a:lnTo>
                      <a:lnTo>
                        <a:pt x="93" y="11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6" name="Freeform 62"/>
                <p:cNvSpPr>
                  <a:spLocks/>
                </p:cNvSpPr>
                <p:nvPr/>
              </p:nvSpPr>
              <p:spPr bwMode="auto">
                <a:xfrm>
                  <a:off x="1454" y="2663"/>
                  <a:ext cx="186" cy="66"/>
                </a:xfrm>
                <a:custGeom>
                  <a:avLst/>
                  <a:gdLst>
                    <a:gd name="T0" fmla="*/ 186 w 186"/>
                    <a:gd name="T1" fmla="*/ 13 h 66"/>
                    <a:gd name="T2" fmla="*/ 145 w 186"/>
                    <a:gd name="T3" fmla="*/ 0 h 66"/>
                    <a:gd name="T4" fmla="*/ 48 w 186"/>
                    <a:gd name="T5" fmla="*/ 41 h 66"/>
                    <a:gd name="T6" fmla="*/ 0 w 186"/>
                    <a:gd name="T7" fmla="*/ 27 h 66"/>
                    <a:gd name="T8" fmla="*/ 24 w 186"/>
                    <a:gd name="T9" fmla="*/ 66 h 66"/>
                    <a:gd name="T10" fmla="*/ 145 w 186"/>
                    <a:gd name="T11" fmla="*/ 66 h 66"/>
                    <a:gd name="T12" fmla="*/ 93 w 186"/>
                    <a:gd name="T13" fmla="*/ 52 h 66"/>
                    <a:gd name="T14" fmla="*/ 186 w 186"/>
                    <a:gd name="T15" fmla="*/ 13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6"/>
                    <a:gd name="T26" fmla="*/ 186 w 186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6">
                      <a:moveTo>
                        <a:pt x="186" y="13"/>
                      </a:moveTo>
                      <a:lnTo>
                        <a:pt x="145" y="0"/>
                      </a:lnTo>
                      <a:lnTo>
                        <a:pt x="48" y="41"/>
                      </a:lnTo>
                      <a:lnTo>
                        <a:pt x="0" y="27"/>
                      </a:lnTo>
                      <a:lnTo>
                        <a:pt x="24" y="66"/>
                      </a:lnTo>
                      <a:lnTo>
                        <a:pt x="145" y="66"/>
                      </a:lnTo>
                      <a:lnTo>
                        <a:pt x="93" y="52"/>
                      </a:lnTo>
                      <a:lnTo>
                        <a:pt x="186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7" name="Freeform 63"/>
                <p:cNvSpPr>
                  <a:spLocks/>
                </p:cNvSpPr>
                <p:nvPr/>
              </p:nvSpPr>
              <p:spPr bwMode="auto">
                <a:xfrm>
                  <a:off x="1454" y="2663"/>
                  <a:ext cx="186" cy="66"/>
                </a:xfrm>
                <a:custGeom>
                  <a:avLst/>
                  <a:gdLst>
                    <a:gd name="T0" fmla="*/ 186 w 186"/>
                    <a:gd name="T1" fmla="*/ 13 h 66"/>
                    <a:gd name="T2" fmla="*/ 145 w 186"/>
                    <a:gd name="T3" fmla="*/ 0 h 66"/>
                    <a:gd name="T4" fmla="*/ 48 w 186"/>
                    <a:gd name="T5" fmla="*/ 41 h 66"/>
                    <a:gd name="T6" fmla="*/ 0 w 186"/>
                    <a:gd name="T7" fmla="*/ 27 h 66"/>
                    <a:gd name="T8" fmla="*/ 24 w 186"/>
                    <a:gd name="T9" fmla="*/ 66 h 66"/>
                    <a:gd name="T10" fmla="*/ 145 w 186"/>
                    <a:gd name="T11" fmla="*/ 66 h 66"/>
                    <a:gd name="T12" fmla="*/ 93 w 186"/>
                    <a:gd name="T13" fmla="*/ 52 h 66"/>
                    <a:gd name="T14" fmla="*/ 186 w 186"/>
                    <a:gd name="T15" fmla="*/ 13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6"/>
                    <a:gd name="T26" fmla="*/ 186 w 186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6">
                      <a:moveTo>
                        <a:pt x="186" y="13"/>
                      </a:moveTo>
                      <a:lnTo>
                        <a:pt x="145" y="0"/>
                      </a:lnTo>
                      <a:lnTo>
                        <a:pt x="48" y="41"/>
                      </a:lnTo>
                      <a:lnTo>
                        <a:pt x="0" y="27"/>
                      </a:lnTo>
                      <a:lnTo>
                        <a:pt x="24" y="66"/>
                      </a:lnTo>
                      <a:lnTo>
                        <a:pt x="145" y="66"/>
                      </a:lnTo>
                      <a:lnTo>
                        <a:pt x="93" y="52"/>
                      </a:lnTo>
                      <a:lnTo>
                        <a:pt x="186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8" name="Freeform 64"/>
                <p:cNvSpPr>
                  <a:spLocks/>
                </p:cNvSpPr>
                <p:nvPr/>
              </p:nvSpPr>
              <p:spPr bwMode="auto">
                <a:xfrm>
                  <a:off x="1465" y="2586"/>
                  <a:ext cx="185" cy="63"/>
                </a:xfrm>
                <a:custGeom>
                  <a:avLst/>
                  <a:gdLst>
                    <a:gd name="T0" fmla="*/ 0 w 185"/>
                    <a:gd name="T1" fmla="*/ 14 h 63"/>
                    <a:gd name="T2" fmla="*/ 41 w 185"/>
                    <a:gd name="T3" fmla="*/ 0 h 63"/>
                    <a:gd name="T4" fmla="*/ 141 w 185"/>
                    <a:gd name="T5" fmla="*/ 38 h 63"/>
                    <a:gd name="T6" fmla="*/ 185 w 185"/>
                    <a:gd name="T7" fmla="*/ 28 h 63"/>
                    <a:gd name="T8" fmla="*/ 161 w 185"/>
                    <a:gd name="T9" fmla="*/ 63 h 63"/>
                    <a:gd name="T10" fmla="*/ 44 w 185"/>
                    <a:gd name="T11" fmla="*/ 63 h 63"/>
                    <a:gd name="T12" fmla="*/ 92 w 185"/>
                    <a:gd name="T13" fmla="*/ 52 h 63"/>
                    <a:gd name="T14" fmla="*/ 0 w 185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8"/>
                      </a:lnTo>
                      <a:lnTo>
                        <a:pt x="185" y="28"/>
                      </a:lnTo>
                      <a:lnTo>
                        <a:pt x="161" y="63"/>
                      </a:lnTo>
                      <a:lnTo>
                        <a:pt x="44" y="63"/>
                      </a:lnTo>
                      <a:lnTo>
                        <a:pt x="92" y="5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9" name="Freeform 65"/>
                <p:cNvSpPr>
                  <a:spLocks/>
                </p:cNvSpPr>
                <p:nvPr/>
              </p:nvSpPr>
              <p:spPr bwMode="auto">
                <a:xfrm>
                  <a:off x="1465" y="2586"/>
                  <a:ext cx="185" cy="63"/>
                </a:xfrm>
                <a:custGeom>
                  <a:avLst/>
                  <a:gdLst>
                    <a:gd name="T0" fmla="*/ 0 w 185"/>
                    <a:gd name="T1" fmla="*/ 14 h 63"/>
                    <a:gd name="T2" fmla="*/ 41 w 185"/>
                    <a:gd name="T3" fmla="*/ 0 h 63"/>
                    <a:gd name="T4" fmla="*/ 141 w 185"/>
                    <a:gd name="T5" fmla="*/ 38 h 63"/>
                    <a:gd name="T6" fmla="*/ 185 w 185"/>
                    <a:gd name="T7" fmla="*/ 28 h 63"/>
                    <a:gd name="T8" fmla="*/ 161 w 185"/>
                    <a:gd name="T9" fmla="*/ 63 h 63"/>
                    <a:gd name="T10" fmla="*/ 44 w 185"/>
                    <a:gd name="T11" fmla="*/ 63 h 63"/>
                    <a:gd name="T12" fmla="*/ 92 w 185"/>
                    <a:gd name="T13" fmla="*/ 52 h 63"/>
                    <a:gd name="T14" fmla="*/ 0 w 185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8"/>
                      </a:lnTo>
                      <a:lnTo>
                        <a:pt x="185" y="28"/>
                      </a:lnTo>
                      <a:lnTo>
                        <a:pt x="161" y="63"/>
                      </a:lnTo>
                      <a:lnTo>
                        <a:pt x="44" y="63"/>
                      </a:lnTo>
                      <a:lnTo>
                        <a:pt x="92" y="5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0" name="Freeform 66"/>
                <p:cNvSpPr>
                  <a:spLocks/>
                </p:cNvSpPr>
                <p:nvPr/>
              </p:nvSpPr>
              <p:spPr bwMode="auto">
                <a:xfrm>
                  <a:off x="1650" y="2670"/>
                  <a:ext cx="186" cy="62"/>
                </a:xfrm>
                <a:custGeom>
                  <a:avLst/>
                  <a:gdLst>
                    <a:gd name="T0" fmla="*/ 186 w 186"/>
                    <a:gd name="T1" fmla="*/ 48 h 62"/>
                    <a:gd name="T2" fmla="*/ 145 w 186"/>
                    <a:gd name="T3" fmla="*/ 62 h 62"/>
                    <a:gd name="T4" fmla="*/ 48 w 186"/>
                    <a:gd name="T5" fmla="*/ 20 h 62"/>
                    <a:gd name="T6" fmla="*/ 0 w 186"/>
                    <a:gd name="T7" fmla="*/ 34 h 62"/>
                    <a:gd name="T8" fmla="*/ 24 w 186"/>
                    <a:gd name="T9" fmla="*/ 0 h 62"/>
                    <a:gd name="T10" fmla="*/ 145 w 186"/>
                    <a:gd name="T11" fmla="*/ 0 h 62"/>
                    <a:gd name="T12" fmla="*/ 93 w 186"/>
                    <a:gd name="T13" fmla="*/ 10 h 62"/>
                    <a:gd name="T14" fmla="*/ 186 w 186"/>
                    <a:gd name="T15" fmla="*/ 48 h 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2"/>
                    <a:gd name="T26" fmla="*/ 186 w 186"/>
                    <a:gd name="T27" fmla="*/ 62 h 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2">
                      <a:moveTo>
                        <a:pt x="186" y="48"/>
                      </a:moveTo>
                      <a:lnTo>
                        <a:pt x="145" y="62"/>
                      </a:lnTo>
                      <a:lnTo>
                        <a:pt x="48" y="20"/>
                      </a:lnTo>
                      <a:lnTo>
                        <a:pt x="0" y="34"/>
                      </a:lnTo>
                      <a:lnTo>
                        <a:pt x="24" y="0"/>
                      </a:lnTo>
                      <a:lnTo>
                        <a:pt x="145" y="0"/>
                      </a:lnTo>
                      <a:lnTo>
                        <a:pt x="93" y="10"/>
                      </a:lnTo>
                      <a:lnTo>
                        <a:pt x="18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1" name="Freeform 67"/>
                <p:cNvSpPr>
                  <a:spLocks/>
                </p:cNvSpPr>
                <p:nvPr/>
              </p:nvSpPr>
              <p:spPr bwMode="auto">
                <a:xfrm>
                  <a:off x="1650" y="2670"/>
                  <a:ext cx="186" cy="62"/>
                </a:xfrm>
                <a:custGeom>
                  <a:avLst/>
                  <a:gdLst>
                    <a:gd name="T0" fmla="*/ 186 w 186"/>
                    <a:gd name="T1" fmla="*/ 48 h 62"/>
                    <a:gd name="T2" fmla="*/ 145 w 186"/>
                    <a:gd name="T3" fmla="*/ 62 h 62"/>
                    <a:gd name="T4" fmla="*/ 48 w 186"/>
                    <a:gd name="T5" fmla="*/ 20 h 62"/>
                    <a:gd name="T6" fmla="*/ 0 w 186"/>
                    <a:gd name="T7" fmla="*/ 34 h 62"/>
                    <a:gd name="T8" fmla="*/ 24 w 186"/>
                    <a:gd name="T9" fmla="*/ 0 h 62"/>
                    <a:gd name="T10" fmla="*/ 145 w 186"/>
                    <a:gd name="T11" fmla="*/ 0 h 62"/>
                    <a:gd name="T12" fmla="*/ 93 w 186"/>
                    <a:gd name="T13" fmla="*/ 10 h 62"/>
                    <a:gd name="T14" fmla="*/ 186 w 186"/>
                    <a:gd name="T15" fmla="*/ 48 h 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2"/>
                    <a:gd name="T26" fmla="*/ 186 w 186"/>
                    <a:gd name="T27" fmla="*/ 62 h 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2">
                      <a:moveTo>
                        <a:pt x="186" y="48"/>
                      </a:moveTo>
                      <a:lnTo>
                        <a:pt x="145" y="62"/>
                      </a:lnTo>
                      <a:lnTo>
                        <a:pt x="48" y="20"/>
                      </a:lnTo>
                      <a:lnTo>
                        <a:pt x="0" y="34"/>
                      </a:lnTo>
                      <a:lnTo>
                        <a:pt x="24" y="0"/>
                      </a:lnTo>
                      <a:lnTo>
                        <a:pt x="145" y="0"/>
                      </a:lnTo>
                      <a:lnTo>
                        <a:pt x="93" y="10"/>
                      </a:lnTo>
                      <a:lnTo>
                        <a:pt x="18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40" name="Line 68"/>
            <p:cNvSpPr>
              <a:spLocks noChangeShapeType="1"/>
            </p:cNvSpPr>
            <p:nvPr/>
          </p:nvSpPr>
          <p:spPr bwMode="auto">
            <a:xfrm>
              <a:off x="1365" y="2656"/>
              <a:ext cx="1" cy="139"/>
            </a:xfrm>
            <a:prstGeom prst="line">
              <a:avLst/>
            </a:prstGeom>
            <a:noFill/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Line 69"/>
            <p:cNvSpPr>
              <a:spLocks noChangeShapeType="1"/>
            </p:cNvSpPr>
            <p:nvPr/>
          </p:nvSpPr>
          <p:spPr bwMode="auto">
            <a:xfrm>
              <a:off x="1929" y="2656"/>
              <a:ext cx="1" cy="139"/>
            </a:xfrm>
            <a:prstGeom prst="line">
              <a:avLst/>
            </a:prstGeom>
            <a:noFill/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9" name="Group 70"/>
          <p:cNvGrpSpPr>
            <a:grpSpLocks noChangeAspect="1"/>
          </p:cNvGrpSpPr>
          <p:nvPr/>
        </p:nvGrpSpPr>
        <p:grpSpPr bwMode="auto">
          <a:xfrm>
            <a:off x="152768" y="5617557"/>
            <a:ext cx="768350" cy="515938"/>
            <a:chOff x="1623" y="1394"/>
            <a:chExt cx="964" cy="647"/>
          </a:xfrm>
        </p:grpSpPr>
        <p:sp>
          <p:nvSpPr>
            <p:cNvPr id="61" name="AutoShape 71"/>
            <p:cNvSpPr>
              <a:spLocks noChangeAspect="1" noChangeArrowheads="1" noTextEdit="1"/>
            </p:cNvSpPr>
            <p:nvPr/>
          </p:nvSpPr>
          <p:spPr bwMode="auto">
            <a:xfrm>
              <a:off x="1623" y="1394"/>
              <a:ext cx="964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2" name="Oval 72"/>
            <p:cNvSpPr>
              <a:spLocks noChangeArrowheads="1"/>
            </p:cNvSpPr>
            <p:nvPr/>
          </p:nvSpPr>
          <p:spPr bwMode="auto">
            <a:xfrm>
              <a:off x="1626" y="1664"/>
              <a:ext cx="958" cy="374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3" name="Rectangle 73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4" name="Rectangle 74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" name="Oval 75"/>
            <p:cNvSpPr>
              <a:spLocks noChangeArrowheads="1"/>
            </p:cNvSpPr>
            <p:nvPr/>
          </p:nvSpPr>
          <p:spPr bwMode="auto">
            <a:xfrm>
              <a:off x="1626" y="1397"/>
              <a:ext cx="958" cy="374"/>
            </a:xfrm>
            <a:prstGeom prst="ellipse">
              <a:avLst/>
            </a:prstGeom>
            <a:solidFill>
              <a:srgbClr val="C7C7C7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0" name="Group 76"/>
            <p:cNvGrpSpPr>
              <a:grpSpLocks/>
            </p:cNvGrpSpPr>
            <p:nvPr/>
          </p:nvGrpSpPr>
          <p:grpSpPr bwMode="auto">
            <a:xfrm>
              <a:off x="1769" y="1441"/>
              <a:ext cx="666" cy="287"/>
              <a:chOff x="1769" y="1441"/>
              <a:chExt cx="666" cy="287"/>
            </a:xfrm>
          </p:grpSpPr>
          <p:grpSp>
            <p:nvGrpSpPr>
              <p:cNvPr id="11" name="Group 77"/>
              <p:cNvGrpSpPr>
                <a:grpSpLocks/>
              </p:cNvGrpSpPr>
              <p:nvPr/>
            </p:nvGrpSpPr>
            <p:grpSpPr bwMode="auto">
              <a:xfrm>
                <a:off x="1769" y="1441"/>
                <a:ext cx="660" cy="280"/>
                <a:chOff x="1769" y="1441"/>
                <a:chExt cx="660" cy="280"/>
              </a:xfrm>
            </p:grpSpPr>
            <p:sp>
              <p:nvSpPr>
                <p:cNvPr id="79" name="Freeform 78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0" name="Freeform 79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1" name="Freeform 80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2" name="Freeform 81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3" name="Freeform 82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" name="Freeform 83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5" name="Freeform 84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6" name="Freeform 85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12" name="Group 86"/>
              <p:cNvGrpSpPr>
                <a:grpSpLocks/>
              </p:cNvGrpSpPr>
              <p:nvPr/>
            </p:nvGrpSpPr>
            <p:grpSpPr bwMode="auto">
              <a:xfrm>
                <a:off x="1775" y="1447"/>
                <a:ext cx="660" cy="281"/>
                <a:chOff x="1775" y="1447"/>
                <a:chExt cx="660" cy="281"/>
              </a:xfrm>
            </p:grpSpPr>
            <p:sp>
              <p:nvSpPr>
                <p:cNvPr id="71" name="Freeform 87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2" name="Freeform 88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3" name="Freeform 89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4" name="Freeform 90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5" name="Freeform 91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6" name="Freeform 92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7" name="Freeform 93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78" name="Freeform 94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67" name="Line 95"/>
            <p:cNvSpPr>
              <a:spLocks noChangeShapeType="1"/>
            </p:cNvSpPr>
            <p:nvPr/>
          </p:nvSpPr>
          <p:spPr bwMode="auto">
            <a:xfrm>
              <a:off x="1623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8" name="Line 96"/>
            <p:cNvSpPr>
              <a:spLocks noChangeShapeType="1"/>
            </p:cNvSpPr>
            <p:nvPr/>
          </p:nvSpPr>
          <p:spPr bwMode="auto">
            <a:xfrm>
              <a:off x="2581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3" name="Group 97"/>
          <p:cNvGrpSpPr>
            <a:grpSpLocks noChangeAspect="1"/>
          </p:cNvGrpSpPr>
          <p:nvPr/>
        </p:nvGrpSpPr>
        <p:grpSpPr bwMode="auto">
          <a:xfrm>
            <a:off x="7495676" y="5430520"/>
            <a:ext cx="768350" cy="515938"/>
            <a:chOff x="1623" y="1394"/>
            <a:chExt cx="964" cy="647"/>
          </a:xfrm>
        </p:grpSpPr>
        <p:sp>
          <p:nvSpPr>
            <p:cNvPr id="88" name="AutoShape 98"/>
            <p:cNvSpPr>
              <a:spLocks noChangeAspect="1" noChangeArrowheads="1" noTextEdit="1"/>
            </p:cNvSpPr>
            <p:nvPr/>
          </p:nvSpPr>
          <p:spPr bwMode="auto">
            <a:xfrm>
              <a:off x="1623" y="1394"/>
              <a:ext cx="964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9" name="Oval 99"/>
            <p:cNvSpPr>
              <a:spLocks noChangeArrowheads="1"/>
            </p:cNvSpPr>
            <p:nvPr/>
          </p:nvSpPr>
          <p:spPr bwMode="auto">
            <a:xfrm>
              <a:off x="1626" y="1664"/>
              <a:ext cx="958" cy="374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0" name="Rectangle 100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1" name="Rectangle 101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2" name="Oval 102"/>
            <p:cNvSpPr>
              <a:spLocks noChangeArrowheads="1"/>
            </p:cNvSpPr>
            <p:nvPr/>
          </p:nvSpPr>
          <p:spPr bwMode="auto">
            <a:xfrm>
              <a:off x="1626" y="1397"/>
              <a:ext cx="958" cy="374"/>
            </a:xfrm>
            <a:prstGeom prst="ellipse">
              <a:avLst/>
            </a:prstGeom>
            <a:solidFill>
              <a:srgbClr val="C7C7C7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4" name="Group 103"/>
            <p:cNvGrpSpPr>
              <a:grpSpLocks/>
            </p:cNvGrpSpPr>
            <p:nvPr/>
          </p:nvGrpSpPr>
          <p:grpSpPr bwMode="auto">
            <a:xfrm>
              <a:off x="1769" y="1441"/>
              <a:ext cx="666" cy="287"/>
              <a:chOff x="1769" y="1441"/>
              <a:chExt cx="666" cy="287"/>
            </a:xfrm>
          </p:grpSpPr>
          <p:grpSp>
            <p:nvGrpSpPr>
              <p:cNvPr id="32" name="Group 104"/>
              <p:cNvGrpSpPr>
                <a:grpSpLocks/>
              </p:cNvGrpSpPr>
              <p:nvPr/>
            </p:nvGrpSpPr>
            <p:grpSpPr bwMode="auto">
              <a:xfrm>
                <a:off x="1769" y="1441"/>
                <a:ext cx="660" cy="280"/>
                <a:chOff x="1769" y="1441"/>
                <a:chExt cx="660" cy="280"/>
              </a:xfrm>
            </p:grpSpPr>
            <p:sp>
              <p:nvSpPr>
                <p:cNvPr id="106" name="Freeform 105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7" name="Freeform 106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8" name="Freeform 107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9" name="Freeform 108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0" name="Freeform 109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1" name="Freeform 110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2" name="Freeform 111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3" name="Freeform 112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39" name="Group 113"/>
              <p:cNvGrpSpPr>
                <a:grpSpLocks/>
              </p:cNvGrpSpPr>
              <p:nvPr/>
            </p:nvGrpSpPr>
            <p:grpSpPr bwMode="auto">
              <a:xfrm>
                <a:off x="1775" y="1447"/>
                <a:ext cx="660" cy="281"/>
                <a:chOff x="1775" y="1447"/>
                <a:chExt cx="660" cy="281"/>
              </a:xfrm>
            </p:grpSpPr>
            <p:sp>
              <p:nvSpPr>
                <p:cNvPr id="98" name="Freeform 114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99" name="Freeform 115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0" name="Freeform 116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1" name="Freeform 117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2" name="Freeform 118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3" name="Freeform 119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4" name="Freeform 120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5" name="Freeform 121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94" name="Line 122"/>
            <p:cNvSpPr>
              <a:spLocks noChangeShapeType="1"/>
            </p:cNvSpPr>
            <p:nvPr/>
          </p:nvSpPr>
          <p:spPr bwMode="auto">
            <a:xfrm>
              <a:off x="1623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5" name="Line 123"/>
            <p:cNvSpPr>
              <a:spLocks noChangeShapeType="1"/>
            </p:cNvSpPr>
            <p:nvPr/>
          </p:nvSpPr>
          <p:spPr bwMode="auto">
            <a:xfrm>
              <a:off x="2581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42" name="Group 124"/>
          <p:cNvGrpSpPr>
            <a:grpSpLocks noChangeAspect="1"/>
          </p:cNvGrpSpPr>
          <p:nvPr/>
        </p:nvGrpSpPr>
        <p:grpSpPr bwMode="auto">
          <a:xfrm>
            <a:off x="5874696" y="5091084"/>
            <a:ext cx="769938" cy="458788"/>
            <a:chOff x="1365" y="2558"/>
            <a:chExt cx="567" cy="338"/>
          </a:xfrm>
        </p:grpSpPr>
        <p:sp>
          <p:nvSpPr>
            <p:cNvPr id="115" name="AutoShape 125"/>
            <p:cNvSpPr>
              <a:spLocks noChangeAspect="1" noChangeArrowheads="1" noTextEdit="1"/>
            </p:cNvSpPr>
            <p:nvPr/>
          </p:nvSpPr>
          <p:spPr bwMode="auto">
            <a:xfrm>
              <a:off x="1365" y="2558"/>
              <a:ext cx="567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" name="Oval 126"/>
            <p:cNvSpPr>
              <a:spLocks noChangeArrowheads="1"/>
            </p:cNvSpPr>
            <p:nvPr/>
          </p:nvSpPr>
          <p:spPr bwMode="auto">
            <a:xfrm>
              <a:off x="1366" y="2698"/>
              <a:ext cx="565" cy="197"/>
            </a:xfrm>
            <a:prstGeom prst="ellipse">
              <a:avLst/>
            </a:prstGeom>
            <a:solidFill>
              <a:srgbClr val="AAAAAA"/>
            </a:solidFill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7" name="Rectangle 127"/>
            <p:cNvSpPr>
              <a:spLocks noChangeArrowheads="1"/>
            </p:cNvSpPr>
            <p:nvPr/>
          </p:nvSpPr>
          <p:spPr bwMode="auto">
            <a:xfrm>
              <a:off x="1365" y="2659"/>
              <a:ext cx="564" cy="139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" name="Rectangle 128"/>
            <p:cNvSpPr>
              <a:spLocks noChangeArrowheads="1"/>
            </p:cNvSpPr>
            <p:nvPr/>
          </p:nvSpPr>
          <p:spPr bwMode="auto">
            <a:xfrm>
              <a:off x="1365" y="2659"/>
              <a:ext cx="564" cy="139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9" name="Oval 129"/>
            <p:cNvSpPr>
              <a:spLocks noChangeArrowheads="1"/>
            </p:cNvSpPr>
            <p:nvPr/>
          </p:nvSpPr>
          <p:spPr bwMode="auto">
            <a:xfrm>
              <a:off x="1366" y="2559"/>
              <a:ext cx="565" cy="197"/>
            </a:xfrm>
            <a:prstGeom prst="ellipse">
              <a:avLst/>
            </a:prstGeom>
            <a:solidFill>
              <a:schemeClr val="accent1"/>
            </a:solidFill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43" name="Group 130"/>
            <p:cNvGrpSpPr>
              <a:grpSpLocks/>
            </p:cNvGrpSpPr>
            <p:nvPr/>
          </p:nvGrpSpPr>
          <p:grpSpPr bwMode="auto">
            <a:xfrm>
              <a:off x="1451" y="2582"/>
              <a:ext cx="392" cy="150"/>
              <a:chOff x="1451" y="2582"/>
              <a:chExt cx="392" cy="150"/>
            </a:xfrm>
          </p:grpSpPr>
          <p:grpSp>
            <p:nvGrpSpPr>
              <p:cNvPr id="60" name="Group 131"/>
              <p:cNvGrpSpPr>
                <a:grpSpLocks/>
              </p:cNvGrpSpPr>
              <p:nvPr/>
            </p:nvGrpSpPr>
            <p:grpSpPr bwMode="auto">
              <a:xfrm>
                <a:off x="1451" y="2582"/>
                <a:ext cx="388" cy="147"/>
                <a:chOff x="1451" y="2582"/>
                <a:chExt cx="388" cy="147"/>
              </a:xfrm>
            </p:grpSpPr>
            <p:sp>
              <p:nvSpPr>
                <p:cNvPr id="133" name="Freeform 132"/>
                <p:cNvSpPr>
                  <a:spLocks/>
                </p:cNvSpPr>
                <p:nvPr/>
              </p:nvSpPr>
              <p:spPr bwMode="auto">
                <a:xfrm>
                  <a:off x="1654" y="2586"/>
                  <a:ext cx="185" cy="63"/>
                </a:xfrm>
                <a:custGeom>
                  <a:avLst/>
                  <a:gdLst>
                    <a:gd name="T0" fmla="*/ 0 w 185"/>
                    <a:gd name="T1" fmla="*/ 49 h 63"/>
                    <a:gd name="T2" fmla="*/ 41 w 185"/>
                    <a:gd name="T3" fmla="*/ 63 h 63"/>
                    <a:gd name="T4" fmla="*/ 141 w 185"/>
                    <a:gd name="T5" fmla="*/ 21 h 63"/>
                    <a:gd name="T6" fmla="*/ 185 w 185"/>
                    <a:gd name="T7" fmla="*/ 35 h 63"/>
                    <a:gd name="T8" fmla="*/ 161 w 185"/>
                    <a:gd name="T9" fmla="*/ 0 h 63"/>
                    <a:gd name="T10" fmla="*/ 44 w 185"/>
                    <a:gd name="T11" fmla="*/ 0 h 63"/>
                    <a:gd name="T12" fmla="*/ 92 w 185"/>
                    <a:gd name="T13" fmla="*/ 10 h 63"/>
                    <a:gd name="T14" fmla="*/ 0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5" y="35"/>
                      </a:lnTo>
                      <a:lnTo>
                        <a:pt x="161" y="0"/>
                      </a:lnTo>
                      <a:lnTo>
                        <a:pt x="44" y="0"/>
                      </a:lnTo>
                      <a:lnTo>
                        <a:pt x="92" y="1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4" name="Freeform 133"/>
                <p:cNvSpPr>
                  <a:spLocks/>
                </p:cNvSpPr>
                <p:nvPr/>
              </p:nvSpPr>
              <p:spPr bwMode="auto">
                <a:xfrm>
                  <a:off x="1654" y="2586"/>
                  <a:ext cx="185" cy="63"/>
                </a:xfrm>
                <a:custGeom>
                  <a:avLst/>
                  <a:gdLst>
                    <a:gd name="T0" fmla="*/ 0 w 185"/>
                    <a:gd name="T1" fmla="*/ 49 h 63"/>
                    <a:gd name="T2" fmla="*/ 41 w 185"/>
                    <a:gd name="T3" fmla="*/ 63 h 63"/>
                    <a:gd name="T4" fmla="*/ 141 w 185"/>
                    <a:gd name="T5" fmla="*/ 21 h 63"/>
                    <a:gd name="T6" fmla="*/ 185 w 185"/>
                    <a:gd name="T7" fmla="*/ 35 h 63"/>
                    <a:gd name="T8" fmla="*/ 161 w 185"/>
                    <a:gd name="T9" fmla="*/ 0 h 63"/>
                    <a:gd name="T10" fmla="*/ 44 w 185"/>
                    <a:gd name="T11" fmla="*/ 0 h 63"/>
                    <a:gd name="T12" fmla="*/ 92 w 185"/>
                    <a:gd name="T13" fmla="*/ 10 h 63"/>
                    <a:gd name="T14" fmla="*/ 0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5" y="35"/>
                      </a:lnTo>
                      <a:lnTo>
                        <a:pt x="161" y="0"/>
                      </a:lnTo>
                      <a:lnTo>
                        <a:pt x="44" y="0"/>
                      </a:lnTo>
                      <a:lnTo>
                        <a:pt x="92" y="1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5" name="Freeform 134"/>
                <p:cNvSpPr>
                  <a:spLocks/>
                </p:cNvSpPr>
                <p:nvPr/>
              </p:nvSpPr>
              <p:spPr bwMode="auto">
                <a:xfrm>
                  <a:off x="1451" y="2659"/>
                  <a:ext cx="185" cy="66"/>
                </a:xfrm>
                <a:custGeom>
                  <a:avLst/>
                  <a:gdLst>
                    <a:gd name="T0" fmla="*/ 185 w 185"/>
                    <a:gd name="T1" fmla="*/ 14 h 66"/>
                    <a:gd name="T2" fmla="*/ 144 w 185"/>
                    <a:gd name="T3" fmla="*/ 0 h 66"/>
                    <a:gd name="T4" fmla="*/ 48 w 185"/>
                    <a:gd name="T5" fmla="*/ 42 h 66"/>
                    <a:gd name="T6" fmla="*/ 0 w 185"/>
                    <a:gd name="T7" fmla="*/ 28 h 66"/>
                    <a:gd name="T8" fmla="*/ 24 w 185"/>
                    <a:gd name="T9" fmla="*/ 66 h 66"/>
                    <a:gd name="T10" fmla="*/ 144 w 185"/>
                    <a:gd name="T11" fmla="*/ 66 h 66"/>
                    <a:gd name="T12" fmla="*/ 93 w 185"/>
                    <a:gd name="T13" fmla="*/ 52 h 66"/>
                    <a:gd name="T14" fmla="*/ 185 w 185"/>
                    <a:gd name="T15" fmla="*/ 14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6"/>
                    <a:gd name="T26" fmla="*/ 185 w 185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6">
                      <a:moveTo>
                        <a:pt x="185" y="14"/>
                      </a:moveTo>
                      <a:lnTo>
                        <a:pt x="144" y="0"/>
                      </a:lnTo>
                      <a:lnTo>
                        <a:pt x="48" y="42"/>
                      </a:lnTo>
                      <a:lnTo>
                        <a:pt x="0" y="28"/>
                      </a:lnTo>
                      <a:lnTo>
                        <a:pt x="24" y="66"/>
                      </a:lnTo>
                      <a:lnTo>
                        <a:pt x="144" y="66"/>
                      </a:lnTo>
                      <a:lnTo>
                        <a:pt x="93" y="52"/>
                      </a:lnTo>
                      <a:lnTo>
                        <a:pt x="18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6" name="Freeform 135"/>
                <p:cNvSpPr>
                  <a:spLocks/>
                </p:cNvSpPr>
                <p:nvPr/>
              </p:nvSpPr>
              <p:spPr bwMode="auto">
                <a:xfrm>
                  <a:off x="1451" y="2659"/>
                  <a:ext cx="185" cy="66"/>
                </a:xfrm>
                <a:custGeom>
                  <a:avLst/>
                  <a:gdLst>
                    <a:gd name="T0" fmla="*/ 185 w 185"/>
                    <a:gd name="T1" fmla="*/ 14 h 66"/>
                    <a:gd name="T2" fmla="*/ 144 w 185"/>
                    <a:gd name="T3" fmla="*/ 0 h 66"/>
                    <a:gd name="T4" fmla="*/ 48 w 185"/>
                    <a:gd name="T5" fmla="*/ 42 h 66"/>
                    <a:gd name="T6" fmla="*/ 0 w 185"/>
                    <a:gd name="T7" fmla="*/ 28 h 66"/>
                    <a:gd name="T8" fmla="*/ 24 w 185"/>
                    <a:gd name="T9" fmla="*/ 66 h 66"/>
                    <a:gd name="T10" fmla="*/ 144 w 185"/>
                    <a:gd name="T11" fmla="*/ 66 h 66"/>
                    <a:gd name="T12" fmla="*/ 93 w 185"/>
                    <a:gd name="T13" fmla="*/ 52 h 66"/>
                    <a:gd name="T14" fmla="*/ 185 w 185"/>
                    <a:gd name="T15" fmla="*/ 14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6"/>
                    <a:gd name="T26" fmla="*/ 185 w 185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6">
                      <a:moveTo>
                        <a:pt x="185" y="14"/>
                      </a:moveTo>
                      <a:lnTo>
                        <a:pt x="144" y="0"/>
                      </a:lnTo>
                      <a:lnTo>
                        <a:pt x="48" y="42"/>
                      </a:lnTo>
                      <a:lnTo>
                        <a:pt x="0" y="28"/>
                      </a:lnTo>
                      <a:lnTo>
                        <a:pt x="24" y="66"/>
                      </a:lnTo>
                      <a:lnTo>
                        <a:pt x="144" y="66"/>
                      </a:lnTo>
                      <a:lnTo>
                        <a:pt x="93" y="52"/>
                      </a:lnTo>
                      <a:lnTo>
                        <a:pt x="18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7" name="Freeform 136"/>
                <p:cNvSpPr>
                  <a:spLocks/>
                </p:cNvSpPr>
                <p:nvPr/>
              </p:nvSpPr>
              <p:spPr bwMode="auto">
                <a:xfrm>
                  <a:off x="1461" y="2582"/>
                  <a:ext cx="186" cy="63"/>
                </a:xfrm>
                <a:custGeom>
                  <a:avLst/>
                  <a:gdLst>
                    <a:gd name="T0" fmla="*/ 0 w 186"/>
                    <a:gd name="T1" fmla="*/ 14 h 63"/>
                    <a:gd name="T2" fmla="*/ 41 w 186"/>
                    <a:gd name="T3" fmla="*/ 0 h 63"/>
                    <a:gd name="T4" fmla="*/ 141 w 186"/>
                    <a:gd name="T5" fmla="*/ 39 h 63"/>
                    <a:gd name="T6" fmla="*/ 186 w 186"/>
                    <a:gd name="T7" fmla="*/ 28 h 63"/>
                    <a:gd name="T8" fmla="*/ 162 w 186"/>
                    <a:gd name="T9" fmla="*/ 63 h 63"/>
                    <a:gd name="T10" fmla="*/ 45 w 186"/>
                    <a:gd name="T11" fmla="*/ 63 h 63"/>
                    <a:gd name="T12" fmla="*/ 93 w 186"/>
                    <a:gd name="T13" fmla="*/ 53 h 63"/>
                    <a:gd name="T14" fmla="*/ 0 w 186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9"/>
                      </a:lnTo>
                      <a:lnTo>
                        <a:pt x="186" y="28"/>
                      </a:lnTo>
                      <a:lnTo>
                        <a:pt x="162" y="63"/>
                      </a:lnTo>
                      <a:lnTo>
                        <a:pt x="45" y="63"/>
                      </a:lnTo>
                      <a:lnTo>
                        <a:pt x="93" y="53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8" name="Freeform 137"/>
                <p:cNvSpPr>
                  <a:spLocks/>
                </p:cNvSpPr>
                <p:nvPr/>
              </p:nvSpPr>
              <p:spPr bwMode="auto">
                <a:xfrm>
                  <a:off x="1461" y="2582"/>
                  <a:ext cx="186" cy="63"/>
                </a:xfrm>
                <a:custGeom>
                  <a:avLst/>
                  <a:gdLst>
                    <a:gd name="T0" fmla="*/ 0 w 186"/>
                    <a:gd name="T1" fmla="*/ 14 h 63"/>
                    <a:gd name="T2" fmla="*/ 41 w 186"/>
                    <a:gd name="T3" fmla="*/ 0 h 63"/>
                    <a:gd name="T4" fmla="*/ 141 w 186"/>
                    <a:gd name="T5" fmla="*/ 39 h 63"/>
                    <a:gd name="T6" fmla="*/ 186 w 186"/>
                    <a:gd name="T7" fmla="*/ 28 h 63"/>
                    <a:gd name="T8" fmla="*/ 162 w 186"/>
                    <a:gd name="T9" fmla="*/ 63 h 63"/>
                    <a:gd name="T10" fmla="*/ 45 w 186"/>
                    <a:gd name="T11" fmla="*/ 63 h 63"/>
                    <a:gd name="T12" fmla="*/ 93 w 186"/>
                    <a:gd name="T13" fmla="*/ 53 h 63"/>
                    <a:gd name="T14" fmla="*/ 0 w 186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9"/>
                      </a:lnTo>
                      <a:lnTo>
                        <a:pt x="186" y="28"/>
                      </a:lnTo>
                      <a:lnTo>
                        <a:pt x="162" y="63"/>
                      </a:lnTo>
                      <a:lnTo>
                        <a:pt x="45" y="63"/>
                      </a:lnTo>
                      <a:lnTo>
                        <a:pt x="93" y="53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9" name="Freeform 138"/>
                <p:cNvSpPr>
                  <a:spLocks/>
                </p:cNvSpPr>
                <p:nvPr/>
              </p:nvSpPr>
              <p:spPr bwMode="auto">
                <a:xfrm>
                  <a:off x="1647" y="2666"/>
                  <a:ext cx="185" cy="63"/>
                </a:xfrm>
                <a:custGeom>
                  <a:avLst/>
                  <a:gdLst>
                    <a:gd name="T0" fmla="*/ 185 w 185"/>
                    <a:gd name="T1" fmla="*/ 49 h 63"/>
                    <a:gd name="T2" fmla="*/ 144 w 185"/>
                    <a:gd name="T3" fmla="*/ 63 h 63"/>
                    <a:gd name="T4" fmla="*/ 48 w 185"/>
                    <a:gd name="T5" fmla="*/ 21 h 63"/>
                    <a:gd name="T6" fmla="*/ 0 w 185"/>
                    <a:gd name="T7" fmla="*/ 35 h 63"/>
                    <a:gd name="T8" fmla="*/ 24 w 185"/>
                    <a:gd name="T9" fmla="*/ 0 h 63"/>
                    <a:gd name="T10" fmla="*/ 144 w 185"/>
                    <a:gd name="T11" fmla="*/ 0 h 63"/>
                    <a:gd name="T12" fmla="*/ 93 w 185"/>
                    <a:gd name="T13" fmla="*/ 10 h 63"/>
                    <a:gd name="T14" fmla="*/ 185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185" y="49"/>
                      </a:moveTo>
                      <a:lnTo>
                        <a:pt x="144" y="63"/>
                      </a:lnTo>
                      <a:lnTo>
                        <a:pt x="48" y="21"/>
                      </a:lnTo>
                      <a:lnTo>
                        <a:pt x="0" y="35"/>
                      </a:lnTo>
                      <a:lnTo>
                        <a:pt x="24" y="0"/>
                      </a:lnTo>
                      <a:lnTo>
                        <a:pt x="144" y="0"/>
                      </a:lnTo>
                      <a:lnTo>
                        <a:pt x="93" y="10"/>
                      </a:lnTo>
                      <a:lnTo>
                        <a:pt x="185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40" name="Freeform 139"/>
                <p:cNvSpPr>
                  <a:spLocks/>
                </p:cNvSpPr>
                <p:nvPr/>
              </p:nvSpPr>
              <p:spPr bwMode="auto">
                <a:xfrm>
                  <a:off x="1647" y="2666"/>
                  <a:ext cx="185" cy="63"/>
                </a:xfrm>
                <a:custGeom>
                  <a:avLst/>
                  <a:gdLst>
                    <a:gd name="T0" fmla="*/ 185 w 185"/>
                    <a:gd name="T1" fmla="*/ 49 h 63"/>
                    <a:gd name="T2" fmla="*/ 144 w 185"/>
                    <a:gd name="T3" fmla="*/ 63 h 63"/>
                    <a:gd name="T4" fmla="*/ 48 w 185"/>
                    <a:gd name="T5" fmla="*/ 21 h 63"/>
                    <a:gd name="T6" fmla="*/ 0 w 185"/>
                    <a:gd name="T7" fmla="*/ 35 h 63"/>
                    <a:gd name="T8" fmla="*/ 24 w 185"/>
                    <a:gd name="T9" fmla="*/ 0 h 63"/>
                    <a:gd name="T10" fmla="*/ 144 w 185"/>
                    <a:gd name="T11" fmla="*/ 0 h 63"/>
                    <a:gd name="T12" fmla="*/ 93 w 185"/>
                    <a:gd name="T13" fmla="*/ 10 h 63"/>
                    <a:gd name="T14" fmla="*/ 185 w 185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185" y="49"/>
                      </a:moveTo>
                      <a:lnTo>
                        <a:pt x="144" y="63"/>
                      </a:lnTo>
                      <a:lnTo>
                        <a:pt x="48" y="21"/>
                      </a:lnTo>
                      <a:lnTo>
                        <a:pt x="0" y="35"/>
                      </a:lnTo>
                      <a:lnTo>
                        <a:pt x="24" y="0"/>
                      </a:lnTo>
                      <a:lnTo>
                        <a:pt x="144" y="0"/>
                      </a:lnTo>
                      <a:lnTo>
                        <a:pt x="93" y="10"/>
                      </a:lnTo>
                      <a:lnTo>
                        <a:pt x="185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66" name="Group 140"/>
              <p:cNvGrpSpPr>
                <a:grpSpLocks/>
              </p:cNvGrpSpPr>
              <p:nvPr/>
            </p:nvGrpSpPr>
            <p:grpSpPr bwMode="auto">
              <a:xfrm>
                <a:off x="1454" y="2586"/>
                <a:ext cx="389" cy="146"/>
                <a:chOff x="1454" y="2586"/>
                <a:chExt cx="389" cy="146"/>
              </a:xfrm>
            </p:grpSpPr>
            <p:sp>
              <p:nvSpPr>
                <p:cNvPr id="125" name="Freeform 141"/>
                <p:cNvSpPr>
                  <a:spLocks/>
                </p:cNvSpPr>
                <p:nvPr/>
              </p:nvSpPr>
              <p:spPr bwMode="auto">
                <a:xfrm>
                  <a:off x="1657" y="2589"/>
                  <a:ext cx="186" cy="63"/>
                </a:xfrm>
                <a:custGeom>
                  <a:avLst/>
                  <a:gdLst>
                    <a:gd name="T0" fmla="*/ 0 w 186"/>
                    <a:gd name="T1" fmla="*/ 49 h 63"/>
                    <a:gd name="T2" fmla="*/ 41 w 186"/>
                    <a:gd name="T3" fmla="*/ 63 h 63"/>
                    <a:gd name="T4" fmla="*/ 141 w 186"/>
                    <a:gd name="T5" fmla="*/ 21 h 63"/>
                    <a:gd name="T6" fmla="*/ 186 w 186"/>
                    <a:gd name="T7" fmla="*/ 35 h 63"/>
                    <a:gd name="T8" fmla="*/ 162 w 186"/>
                    <a:gd name="T9" fmla="*/ 0 h 63"/>
                    <a:gd name="T10" fmla="*/ 45 w 186"/>
                    <a:gd name="T11" fmla="*/ 0 h 63"/>
                    <a:gd name="T12" fmla="*/ 93 w 186"/>
                    <a:gd name="T13" fmla="*/ 11 h 63"/>
                    <a:gd name="T14" fmla="*/ 0 w 186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6" y="35"/>
                      </a:lnTo>
                      <a:lnTo>
                        <a:pt x="162" y="0"/>
                      </a:lnTo>
                      <a:lnTo>
                        <a:pt x="45" y="0"/>
                      </a:lnTo>
                      <a:lnTo>
                        <a:pt x="93" y="11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6" name="Freeform 142"/>
                <p:cNvSpPr>
                  <a:spLocks/>
                </p:cNvSpPr>
                <p:nvPr/>
              </p:nvSpPr>
              <p:spPr bwMode="auto">
                <a:xfrm>
                  <a:off x="1657" y="2589"/>
                  <a:ext cx="186" cy="63"/>
                </a:xfrm>
                <a:custGeom>
                  <a:avLst/>
                  <a:gdLst>
                    <a:gd name="T0" fmla="*/ 0 w 186"/>
                    <a:gd name="T1" fmla="*/ 49 h 63"/>
                    <a:gd name="T2" fmla="*/ 41 w 186"/>
                    <a:gd name="T3" fmla="*/ 63 h 63"/>
                    <a:gd name="T4" fmla="*/ 141 w 186"/>
                    <a:gd name="T5" fmla="*/ 21 h 63"/>
                    <a:gd name="T6" fmla="*/ 186 w 186"/>
                    <a:gd name="T7" fmla="*/ 35 h 63"/>
                    <a:gd name="T8" fmla="*/ 162 w 186"/>
                    <a:gd name="T9" fmla="*/ 0 h 63"/>
                    <a:gd name="T10" fmla="*/ 45 w 186"/>
                    <a:gd name="T11" fmla="*/ 0 h 63"/>
                    <a:gd name="T12" fmla="*/ 93 w 186"/>
                    <a:gd name="T13" fmla="*/ 11 h 63"/>
                    <a:gd name="T14" fmla="*/ 0 w 186"/>
                    <a:gd name="T15" fmla="*/ 49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3"/>
                    <a:gd name="T26" fmla="*/ 186 w 186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3">
                      <a:moveTo>
                        <a:pt x="0" y="49"/>
                      </a:moveTo>
                      <a:lnTo>
                        <a:pt x="41" y="63"/>
                      </a:lnTo>
                      <a:lnTo>
                        <a:pt x="141" y="21"/>
                      </a:lnTo>
                      <a:lnTo>
                        <a:pt x="186" y="35"/>
                      </a:lnTo>
                      <a:lnTo>
                        <a:pt x="162" y="0"/>
                      </a:lnTo>
                      <a:lnTo>
                        <a:pt x="45" y="0"/>
                      </a:lnTo>
                      <a:lnTo>
                        <a:pt x="93" y="11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7" name="Freeform 143"/>
                <p:cNvSpPr>
                  <a:spLocks/>
                </p:cNvSpPr>
                <p:nvPr/>
              </p:nvSpPr>
              <p:spPr bwMode="auto">
                <a:xfrm>
                  <a:off x="1454" y="2663"/>
                  <a:ext cx="186" cy="66"/>
                </a:xfrm>
                <a:custGeom>
                  <a:avLst/>
                  <a:gdLst>
                    <a:gd name="T0" fmla="*/ 186 w 186"/>
                    <a:gd name="T1" fmla="*/ 13 h 66"/>
                    <a:gd name="T2" fmla="*/ 145 w 186"/>
                    <a:gd name="T3" fmla="*/ 0 h 66"/>
                    <a:gd name="T4" fmla="*/ 48 w 186"/>
                    <a:gd name="T5" fmla="*/ 41 h 66"/>
                    <a:gd name="T6" fmla="*/ 0 w 186"/>
                    <a:gd name="T7" fmla="*/ 27 h 66"/>
                    <a:gd name="T8" fmla="*/ 24 w 186"/>
                    <a:gd name="T9" fmla="*/ 66 h 66"/>
                    <a:gd name="T10" fmla="*/ 145 w 186"/>
                    <a:gd name="T11" fmla="*/ 66 h 66"/>
                    <a:gd name="T12" fmla="*/ 93 w 186"/>
                    <a:gd name="T13" fmla="*/ 52 h 66"/>
                    <a:gd name="T14" fmla="*/ 186 w 186"/>
                    <a:gd name="T15" fmla="*/ 13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6"/>
                    <a:gd name="T26" fmla="*/ 186 w 186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6">
                      <a:moveTo>
                        <a:pt x="186" y="13"/>
                      </a:moveTo>
                      <a:lnTo>
                        <a:pt x="145" y="0"/>
                      </a:lnTo>
                      <a:lnTo>
                        <a:pt x="48" y="41"/>
                      </a:lnTo>
                      <a:lnTo>
                        <a:pt x="0" y="27"/>
                      </a:lnTo>
                      <a:lnTo>
                        <a:pt x="24" y="66"/>
                      </a:lnTo>
                      <a:lnTo>
                        <a:pt x="145" y="66"/>
                      </a:lnTo>
                      <a:lnTo>
                        <a:pt x="93" y="52"/>
                      </a:lnTo>
                      <a:lnTo>
                        <a:pt x="186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8" name="Freeform 144"/>
                <p:cNvSpPr>
                  <a:spLocks/>
                </p:cNvSpPr>
                <p:nvPr/>
              </p:nvSpPr>
              <p:spPr bwMode="auto">
                <a:xfrm>
                  <a:off x="1454" y="2663"/>
                  <a:ext cx="186" cy="66"/>
                </a:xfrm>
                <a:custGeom>
                  <a:avLst/>
                  <a:gdLst>
                    <a:gd name="T0" fmla="*/ 186 w 186"/>
                    <a:gd name="T1" fmla="*/ 13 h 66"/>
                    <a:gd name="T2" fmla="*/ 145 w 186"/>
                    <a:gd name="T3" fmla="*/ 0 h 66"/>
                    <a:gd name="T4" fmla="*/ 48 w 186"/>
                    <a:gd name="T5" fmla="*/ 41 h 66"/>
                    <a:gd name="T6" fmla="*/ 0 w 186"/>
                    <a:gd name="T7" fmla="*/ 27 h 66"/>
                    <a:gd name="T8" fmla="*/ 24 w 186"/>
                    <a:gd name="T9" fmla="*/ 66 h 66"/>
                    <a:gd name="T10" fmla="*/ 145 w 186"/>
                    <a:gd name="T11" fmla="*/ 66 h 66"/>
                    <a:gd name="T12" fmla="*/ 93 w 186"/>
                    <a:gd name="T13" fmla="*/ 52 h 66"/>
                    <a:gd name="T14" fmla="*/ 186 w 186"/>
                    <a:gd name="T15" fmla="*/ 13 h 6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6"/>
                    <a:gd name="T26" fmla="*/ 186 w 186"/>
                    <a:gd name="T27" fmla="*/ 66 h 6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6">
                      <a:moveTo>
                        <a:pt x="186" y="13"/>
                      </a:moveTo>
                      <a:lnTo>
                        <a:pt x="145" y="0"/>
                      </a:lnTo>
                      <a:lnTo>
                        <a:pt x="48" y="41"/>
                      </a:lnTo>
                      <a:lnTo>
                        <a:pt x="0" y="27"/>
                      </a:lnTo>
                      <a:lnTo>
                        <a:pt x="24" y="66"/>
                      </a:lnTo>
                      <a:lnTo>
                        <a:pt x="145" y="66"/>
                      </a:lnTo>
                      <a:lnTo>
                        <a:pt x="93" y="52"/>
                      </a:lnTo>
                      <a:lnTo>
                        <a:pt x="186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9" name="Freeform 145"/>
                <p:cNvSpPr>
                  <a:spLocks/>
                </p:cNvSpPr>
                <p:nvPr/>
              </p:nvSpPr>
              <p:spPr bwMode="auto">
                <a:xfrm>
                  <a:off x="1465" y="2586"/>
                  <a:ext cx="185" cy="63"/>
                </a:xfrm>
                <a:custGeom>
                  <a:avLst/>
                  <a:gdLst>
                    <a:gd name="T0" fmla="*/ 0 w 185"/>
                    <a:gd name="T1" fmla="*/ 14 h 63"/>
                    <a:gd name="T2" fmla="*/ 41 w 185"/>
                    <a:gd name="T3" fmla="*/ 0 h 63"/>
                    <a:gd name="T4" fmla="*/ 141 w 185"/>
                    <a:gd name="T5" fmla="*/ 38 h 63"/>
                    <a:gd name="T6" fmla="*/ 185 w 185"/>
                    <a:gd name="T7" fmla="*/ 28 h 63"/>
                    <a:gd name="T8" fmla="*/ 161 w 185"/>
                    <a:gd name="T9" fmla="*/ 63 h 63"/>
                    <a:gd name="T10" fmla="*/ 44 w 185"/>
                    <a:gd name="T11" fmla="*/ 63 h 63"/>
                    <a:gd name="T12" fmla="*/ 92 w 185"/>
                    <a:gd name="T13" fmla="*/ 52 h 63"/>
                    <a:gd name="T14" fmla="*/ 0 w 185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8"/>
                      </a:lnTo>
                      <a:lnTo>
                        <a:pt x="185" y="28"/>
                      </a:lnTo>
                      <a:lnTo>
                        <a:pt x="161" y="63"/>
                      </a:lnTo>
                      <a:lnTo>
                        <a:pt x="44" y="63"/>
                      </a:lnTo>
                      <a:lnTo>
                        <a:pt x="92" y="5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0" name="Freeform 146"/>
                <p:cNvSpPr>
                  <a:spLocks/>
                </p:cNvSpPr>
                <p:nvPr/>
              </p:nvSpPr>
              <p:spPr bwMode="auto">
                <a:xfrm>
                  <a:off x="1465" y="2586"/>
                  <a:ext cx="185" cy="63"/>
                </a:xfrm>
                <a:custGeom>
                  <a:avLst/>
                  <a:gdLst>
                    <a:gd name="T0" fmla="*/ 0 w 185"/>
                    <a:gd name="T1" fmla="*/ 14 h 63"/>
                    <a:gd name="T2" fmla="*/ 41 w 185"/>
                    <a:gd name="T3" fmla="*/ 0 h 63"/>
                    <a:gd name="T4" fmla="*/ 141 w 185"/>
                    <a:gd name="T5" fmla="*/ 38 h 63"/>
                    <a:gd name="T6" fmla="*/ 185 w 185"/>
                    <a:gd name="T7" fmla="*/ 28 h 63"/>
                    <a:gd name="T8" fmla="*/ 161 w 185"/>
                    <a:gd name="T9" fmla="*/ 63 h 63"/>
                    <a:gd name="T10" fmla="*/ 44 w 185"/>
                    <a:gd name="T11" fmla="*/ 63 h 63"/>
                    <a:gd name="T12" fmla="*/ 92 w 185"/>
                    <a:gd name="T13" fmla="*/ 52 h 63"/>
                    <a:gd name="T14" fmla="*/ 0 w 185"/>
                    <a:gd name="T15" fmla="*/ 14 h 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5"/>
                    <a:gd name="T25" fmla="*/ 0 h 63"/>
                    <a:gd name="T26" fmla="*/ 185 w 185"/>
                    <a:gd name="T27" fmla="*/ 63 h 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5" h="63">
                      <a:moveTo>
                        <a:pt x="0" y="14"/>
                      </a:moveTo>
                      <a:lnTo>
                        <a:pt x="41" y="0"/>
                      </a:lnTo>
                      <a:lnTo>
                        <a:pt x="141" y="38"/>
                      </a:lnTo>
                      <a:lnTo>
                        <a:pt x="185" y="28"/>
                      </a:lnTo>
                      <a:lnTo>
                        <a:pt x="161" y="63"/>
                      </a:lnTo>
                      <a:lnTo>
                        <a:pt x="44" y="63"/>
                      </a:lnTo>
                      <a:lnTo>
                        <a:pt x="92" y="5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1" name="Freeform 147"/>
                <p:cNvSpPr>
                  <a:spLocks/>
                </p:cNvSpPr>
                <p:nvPr/>
              </p:nvSpPr>
              <p:spPr bwMode="auto">
                <a:xfrm>
                  <a:off x="1650" y="2670"/>
                  <a:ext cx="186" cy="62"/>
                </a:xfrm>
                <a:custGeom>
                  <a:avLst/>
                  <a:gdLst>
                    <a:gd name="T0" fmla="*/ 186 w 186"/>
                    <a:gd name="T1" fmla="*/ 48 h 62"/>
                    <a:gd name="T2" fmla="*/ 145 w 186"/>
                    <a:gd name="T3" fmla="*/ 62 h 62"/>
                    <a:gd name="T4" fmla="*/ 48 w 186"/>
                    <a:gd name="T5" fmla="*/ 20 h 62"/>
                    <a:gd name="T6" fmla="*/ 0 w 186"/>
                    <a:gd name="T7" fmla="*/ 34 h 62"/>
                    <a:gd name="T8" fmla="*/ 24 w 186"/>
                    <a:gd name="T9" fmla="*/ 0 h 62"/>
                    <a:gd name="T10" fmla="*/ 145 w 186"/>
                    <a:gd name="T11" fmla="*/ 0 h 62"/>
                    <a:gd name="T12" fmla="*/ 93 w 186"/>
                    <a:gd name="T13" fmla="*/ 10 h 62"/>
                    <a:gd name="T14" fmla="*/ 186 w 186"/>
                    <a:gd name="T15" fmla="*/ 48 h 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2"/>
                    <a:gd name="T26" fmla="*/ 186 w 186"/>
                    <a:gd name="T27" fmla="*/ 62 h 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2">
                      <a:moveTo>
                        <a:pt x="186" y="48"/>
                      </a:moveTo>
                      <a:lnTo>
                        <a:pt x="145" y="62"/>
                      </a:lnTo>
                      <a:lnTo>
                        <a:pt x="48" y="20"/>
                      </a:lnTo>
                      <a:lnTo>
                        <a:pt x="0" y="34"/>
                      </a:lnTo>
                      <a:lnTo>
                        <a:pt x="24" y="0"/>
                      </a:lnTo>
                      <a:lnTo>
                        <a:pt x="145" y="0"/>
                      </a:lnTo>
                      <a:lnTo>
                        <a:pt x="93" y="10"/>
                      </a:lnTo>
                      <a:lnTo>
                        <a:pt x="18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32" name="Freeform 148"/>
                <p:cNvSpPr>
                  <a:spLocks/>
                </p:cNvSpPr>
                <p:nvPr/>
              </p:nvSpPr>
              <p:spPr bwMode="auto">
                <a:xfrm>
                  <a:off x="1650" y="2670"/>
                  <a:ext cx="186" cy="62"/>
                </a:xfrm>
                <a:custGeom>
                  <a:avLst/>
                  <a:gdLst>
                    <a:gd name="T0" fmla="*/ 186 w 186"/>
                    <a:gd name="T1" fmla="*/ 48 h 62"/>
                    <a:gd name="T2" fmla="*/ 145 w 186"/>
                    <a:gd name="T3" fmla="*/ 62 h 62"/>
                    <a:gd name="T4" fmla="*/ 48 w 186"/>
                    <a:gd name="T5" fmla="*/ 20 h 62"/>
                    <a:gd name="T6" fmla="*/ 0 w 186"/>
                    <a:gd name="T7" fmla="*/ 34 h 62"/>
                    <a:gd name="T8" fmla="*/ 24 w 186"/>
                    <a:gd name="T9" fmla="*/ 0 h 62"/>
                    <a:gd name="T10" fmla="*/ 145 w 186"/>
                    <a:gd name="T11" fmla="*/ 0 h 62"/>
                    <a:gd name="T12" fmla="*/ 93 w 186"/>
                    <a:gd name="T13" fmla="*/ 10 h 62"/>
                    <a:gd name="T14" fmla="*/ 186 w 186"/>
                    <a:gd name="T15" fmla="*/ 48 h 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6"/>
                    <a:gd name="T25" fmla="*/ 0 h 62"/>
                    <a:gd name="T26" fmla="*/ 186 w 186"/>
                    <a:gd name="T27" fmla="*/ 62 h 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6" h="62">
                      <a:moveTo>
                        <a:pt x="186" y="48"/>
                      </a:moveTo>
                      <a:lnTo>
                        <a:pt x="145" y="62"/>
                      </a:lnTo>
                      <a:lnTo>
                        <a:pt x="48" y="20"/>
                      </a:lnTo>
                      <a:lnTo>
                        <a:pt x="0" y="34"/>
                      </a:lnTo>
                      <a:lnTo>
                        <a:pt x="24" y="0"/>
                      </a:lnTo>
                      <a:lnTo>
                        <a:pt x="145" y="0"/>
                      </a:lnTo>
                      <a:lnTo>
                        <a:pt x="93" y="10"/>
                      </a:lnTo>
                      <a:lnTo>
                        <a:pt x="18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121" name="Line 149"/>
            <p:cNvSpPr>
              <a:spLocks noChangeShapeType="1"/>
            </p:cNvSpPr>
            <p:nvPr/>
          </p:nvSpPr>
          <p:spPr bwMode="auto">
            <a:xfrm>
              <a:off x="1365" y="2656"/>
              <a:ext cx="1" cy="139"/>
            </a:xfrm>
            <a:prstGeom prst="line">
              <a:avLst/>
            </a:prstGeom>
            <a:noFill/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2" name="Line 150"/>
            <p:cNvSpPr>
              <a:spLocks noChangeShapeType="1"/>
            </p:cNvSpPr>
            <p:nvPr/>
          </p:nvSpPr>
          <p:spPr bwMode="auto">
            <a:xfrm>
              <a:off x="1929" y="2656"/>
              <a:ext cx="1" cy="139"/>
            </a:xfrm>
            <a:prstGeom prst="line">
              <a:avLst/>
            </a:prstGeom>
            <a:noFill/>
            <a:ln w="4763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41" name="Line 317"/>
          <p:cNvSpPr>
            <a:spLocks noChangeShapeType="1"/>
          </p:cNvSpPr>
          <p:nvPr/>
        </p:nvSpPr>
        <p:spPr bwMode="auto">
          <a:xfrm flipV="1">
            <a:off x="935550" y="5319683"/>
            <a:ext cx="1205345" cy="547256"/>
          </a:xfrm>
          <a:prstGeom prst="line">
            <a:avLst/>
          </a:prstGeom>
          <a:ln w="57150">
            <a:solidFill>
              <a:srgbClr val="00B05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144" name="Text Box 328"/>
          <p:cNvSpPr txBox="1">
            <a:spLocks noChangeArrowheads="1"/>
          </p:cNvSpPr>
          <p:nvPr/>
        </p:nvSpPr>
        <p:spPr bwMode="auto">
          <a:xfrm>
            <a:off x="7454114" y="5105400"/>
            <a:ext cx="1689886" cy="35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CE2 (VPN_Green)</a:t>
            </a:r>
            <a:endParaRPr lang="en-US" altLang="zh-CN" sz="1400" dirty="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sp>
        <p:nvSpPr>
          <p:cNvPr id="145" name="Text Box 329"/>
          <p:cNvSpPr txBox="1">
            <a:spLocks noChangeArrowheads="1"/>
          </p:cNvSpPr>
          <p:nvPr/>
        </p:nvSpPr>
        <p:spPr bwMode="auto">
          <a:xfrm>
            <a:off x="0" y="5257800"/>
            <a:ext cx="1689886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CE1 (VPN_Green)</a:t>
            </a:r>
            <a:endParaRPr lang="en-US" altLang="zh-CN" sz="1400" dirty="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sp>
        <p:nvSpPr>
          <p:cNvPr id="146" name="Text Box 330"/>
          <p:cNvSpPr txBox="1">
            <a:spLocks noChangeArrowheads="1"/>
          </p:cNvSpPr>
          <p:nvPr/>
        </p:nvSpPr>
        <p:spPr bwMode="auto">
          <a:xfrm>
            <a:off x="2217096" y="4710084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>
                <a:solidFill>
                  <a:srgbClr val="000000"/>
                </a:solidFill>
                <a:latin typeface="Arial" charset="0"/>
                <a:cs typeface="Arial" charset="0"/>
              </a:rPr>
              <a:t>PE1</a:t>
            </a:r>
          </a:p>
        </p:txBody>
      </p:sp>
      <p:sp>
        <p:nvSpPr>
          <p:cNvPr id="147" name="Text Box 331"/>
          <p:cNvSpPr txBox="1">
            <a:spLocks noChangeArrowheads="1"/>
          </p:cNvSpPr>
          <p:nvPr/>
        </p:nvSpPr>
        <p:spPr bwMode="auto">
          <a:xfrm>
            <a:off x="4122096" y="509801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charset="0"/>
                <a:cs typeface="Arial" charset="0"/>
              </a:rPr>
              <a:t>P1</a:t>
            </a:r>
          </a:p>
        </p:txBody>
      </p:sp>
      <p:sp>
        <p:nvSpPr>
          <p:cNvPr id="148" name="Text Box 334"/>
          <p:cNvSpPr txBox="1">
            <a:spLocks noChangeArrowheads="1"/>
          </p:cNvSpPr>
          <p:nvPr/>
        </p:nvSpPr>
        <p:spPr bwMode="auto">
          <a:xfrm>
            <a:off x="4967223" y="5866938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charset="0"/>
                <a:cs typeface="Arial" charset="0"/>
              </a:rPr>
              <a:t>P2</a:t>
            </a:r>
          </a:p>
        </p:txBody>
      </p:sp>
      <p:sp>
        <p:nvSpPr>
          <p:cNvPr id="149" name="Text Box 335"/>
          <p:cNvSpPr txBox="1">
            <a:spLocks noChangeArrowheads="1"/>
          </p:cNvSpPr>
          <p:nvPr/>
        </p:nvSpPr>
        <p:spPr bwMode="auto">
          <a:xfrm>
            <a:off x="6006314" y="4710084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charset="0"/>
                <a:cs typeface="Arial" charset="0"/>
              </a:rPr>
              <a:t>PE2</a:t>
            </a:r>
          </a:p>
        </p:txBody>
      </p:sp>
      <p:grpSp>
        <p:nvGrpSpPr>
          <p:cNvPr id="69" name="Group 259"/>
          <p:cNvGrpSpPr>
            <a:grpSpLocks noChangeAspect="1"/>
          </p:cNvGrpSpPr>
          <p:nvPr/>
        </p:nvGrpSpPr>
        <p:grpSpPr bwMode="auto">
          <a:xfrm>
            <a:off x="3956996" y="4592321"/>
            <a:ext cx="771853" cy="517092"/>
            <a:chOff x="1623" y="1394"/>
            <a:chExt cx="964" cy="647"/>
          </a:xfrm>
        </p:grpSpPr>
        <p:sp>
          <p:nvSpPr>
            <p:cNvPr id="151" name="AutoShape 260"/>
            <p:cNvSpPr>
              <a:spLocks noChangeAspect="1" noChangeArrowheads="1" noTextEdit="1"/>
            </p:cNvSpPr>
            <p:nvPr/>
          </p:nvSpPr>
          <p:spPr bwMode="auto">
            <a:xfrm>
              <a:off x="1623" y="1394"/>
              <a:ext cx="964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2" name="Oval 261"/>
            <p:cNvSpPr>
              <a:spLocks noChangeArrowheads="1"/>
            </p:cNvSpPr>
            <p:nvPr/>
          </p:nvSpPr>
          <p:spPr bwMode="auto">
            <a:xfrm>
              <a:off x="1626" y="1664"/>
              <a:ext cx="958" cy="374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3" name="Rectangle 262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4" name="Rectangle 263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5" name="Oval 264"/>
            <p:cNvSpPr>
              <a:spLocks noChangeArrowheads="1"/>
            </p:cNvSpPr>
            <p:nvPr/>
          </p:nvSpPr>
          <p:spPr bwMode="auto">
            <a:xfrm>
              <a:off x="1626" y="1397"/>
              <a:ext cx="958" cy="374"/>
            </a:xfrm>
            <a:prstGeom prst="ellipse">
              <a:avLst/>
            </a:prstGeom>
            <a:solidFill>
              <a:srgbClr val="C7C7C7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70" name="Group 265"/>
            <p:cNvGrpSpPr>
              <a:grpSpLocks/>
            </p:cNvGrpSpPr>
            <p:nvPr/>
          </p:nvGrpSpPr>
          <p:grpSpPr bwMode="auto">
            <a:xfrm>
              <a:off x="1769" y="1441"/>
              <a:ext cx="666" cy="287"/>
              <a:chOff x="1769" y="1441"/>
              <a:chExt cx="666" cy="287"/>
            </a:xfrm>
          </p:grpSpPr>
          <p:grpSp>
            <p:nvGrpSpPr>
              <p:cNvPr id="87" name="Group 266"/>
              <p:cNvGrpSpPr>
                <a:grpSpLocks/>
              </p:cNvGrpSpPr>
              <p:nvPr/>
            </p:nvGrpSpPr>
            <p:grpSpPr bwMode="auto">
              <a:xfrm>
                <a:off x="1769" y="1441"/>
                <a:ext cx="660" cy="280"/>
                <a:chOff x="1769" y="1441"/>
                <a:chExt cx="660" cy="280"/>
              </a:xfrm>
            </p:grpSpPr>
            <p:sp>
              <p:nvSpPr>
                <p:cNvPr id="169" name="Freeform 267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0" name="Freeform 268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1" name="Freeform 269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2" name="Freeform 270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3" name="Freeform 271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4" name="Freeform 272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5" name="Freeform 273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76" name="Freeform 274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93" name="Group 275"/>
              <p:cNvGrpSpPr>
                <a:grpSpLocks/>
              </p:cNvGrpSpPr>
              <p:nvPr/>
            </p:nvGrpSpPr>
            <p:grpSpPr bwMode="auto">
              <a:xfrm>
                <a:off x="1775" y="1447"/>
                <a:ext cx="660" cy="281"/>
                <a:chOff x="1775" y="1447"/>
                <a:chExt cx="660" cy="281"/>
              </a:xfrm>
            </p:grpSpPr>
            <p:sp>
              <p:nvSpPr>
                <p:cNvPr id="161" name="Freeform 276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2" name="Freeform 277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3" name="Freeform 278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4" name="Freeform 279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5" name="Freeform 280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6" name="Freeform 281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7" name="Freeform 282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68" name="Freeform 283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157" name="Line 284"/>
            <p:cNvSpPr>
              <a:spLocks noChangeShapeType="1"/>
            </p:cNvSpPr>
            <p:nvPr/>
          </p:nvSpPr>
          <p:spPr bwMode="auto">
            <a:xfrm>
              <a:off x="1623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8" name="Line 285"/>
            <p:cNvSpPr>
              <a:spLocks noChangeShapeType="1"/>
            </p:cNvSpPr>
            <p:nvPr/>
          </p:nvSpPr>
          <p:spPr bwMode="auto">
            <a:xfrm>
              <a:off x="2581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96" name="Group 259"/>
          <p:cNvGrpSpPr>
            <a:grpSpLocks noChangeAspect="1"/>
          </p:cNvGrpSpPr>
          <p:nvPr/>
        </p:nvGrpSpPr>
        <p:grpSpPr bwMode="auto">
          <a:xfrm>
            <a:off x="4234088" y="5548284"/>
            <a:ext cx="771853" cy="517092"/>
            <a:chOff x="1623" y="1394"/>
            <a:chExt cx="964" cy="647"/>
          </a:xfrm>
        </p:grpSpPr>
        <p:sp>
          <p:nvSpPr>
            <p:cNvPr id="178" name="AutoShape 260"/>
            <p:cNvSpPr>
              <a:spLocks noChangeAspect="1" noChangeArrowheads="1" noTextEdit="1"/>
            </p:cNvSpPr>
            <p:nvPr/>
          </p:nvSpPr>
          <p:spPr bwMode="auto">
            <a:xfrm>
              <a:off x="1623" y="1394"/>
              <a:ext cx="964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" name="Oval 261"/>
            <p:cNvSpPr>
              <a:spLocks noChangeArrowheads="1"/>
            </p:cNvSpPr>
            <p:nvPr/>
          </p:nvSpPr>
          <p:spPr bwMode="auto">
            <a:xfrm>
              <a:off x="1626" y="1664"/>
              <a:ext cx="958" cy="374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2" name="Rectangle 262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3" name="Rectangle 263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4" name="Oval 264"/>
            <p:cNvSpPr>
              <a:spLocks noChangeArrowheads="1"/>
            </p:cNvSpPr>
            <p:nvPr/>
          </p:nvSpPr>
          <p:spPr bwMode="auto">
            <a:xfrm>
              <a:off x="1626" y="1397"/>
              <a:ext cx="958" cy="374"/>
            </a:xfrm>
            <a:prstGeom prst="ellipse">
              <a:avLst/>
            </a:prstGeom>
            <a:solidFill>
              <a:srgbClr val="C7C7C7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97" name="Group 265"/>
            <p:cNvGrpSpPr>
              <a:grpSpLocks/>
            </p:cNvGrpSpPr>
            <p:nvPr/>
          </p:nvGrpSpPr>
          <p:grpSpPr bwMode="auto">
            <a:xfrm>
              <a:off x="1769" y="1441"/>
              <a:ext cx="666" cy="287"/>
              <a:chOff x="1769" y="1441"/>
              <a:chExt cx="666" cy="287"/>
            </a:xfrm>
          </p:grpSpPr>
          <p:grpSp>
            <p:nvGrpSpPr>
              <p:cNvPr id="114" name="Group 266"/>
              <p:cNvGrpSpPr>
                <a:grpSpLocks/>
              </p:cNvGrpSpPr>
              <p:nvPr/>
            </p:nvGrpSpPr>
            <p:grpSpPr bwMode="auto">
              <a:xfrm>
                <a:off x="1769" y="1441"/>
                <a:ext cx="660" cy="280"/>
                <a:chOff x="1769" y="1441"/>
                <a:chExt cx="660" cy="280"/>
              </a:xfrm>
            </p:grpSpPr>
            <p:sp>
              <p:nvSpPr>
                <p:cNvPr id="198" name="Freeform 267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9" name="Freeform 268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0" name="Freeform 269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1" name="Freeform 270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2" name="Freeform 271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3" name="Freeform 272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4" name="Freeform 273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5" name="Freeform 274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120" name="Group 275"/>
              <p:cNvGrpSpPr>
                <a:grpSpLocks/>
              </p:cNvGrpSpPr>
              <p:nvPr/>
            </p:nvGrpSpPr>
            <p:grpSpPr bwMode="auto">
              <a:xfrm>
                <a:off x="1775" y="1447"/>
                <a:ext cx="660" cy="281"/>
                <a:chOff x="1775" y="1447"/>
                <a:chExt cx="660" cy="281"/>
              </a:xfrm>
            </p:grpSpPr>
            <p:sp>
              <p:nvSpPr>
                <p:cNvPr id="190" name="Freeform 276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1" name="Freeform 277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2" name="Freeform 278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3" name="Freeform 279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4" name="Freeform 280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5" name="Freeform 281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6" name="Freeform 282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7" name="Freeform 283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186" name="Line 284"/>
            <p:cNvSpPr>
              <a:spLocks noChangeShapeType="1"/>
            </p:cNvSpPr>
            <p:nvPr/>
          </p:nvSpPr>
          <p:spPr bwMode="auto">
            <a:xfrm>
              <a:off x="1623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7" name="Line 285"/>
            <p:cNvSpPr>
              <a:spLocks noChangeShapeType="1"/>
            </p:cNvSpPr>
            <p:nvPr/>
          </p:nvSpPr>
          <p:spPr bwMode="auto">
            <a:xfrm>
              <a:off x="2581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08" name="Line 317"/>
          <p:cNvSpPr>
            <a:spLocks noChangeShapeType="1"/>
          </p:cNvSpPr>
          <p:nvPr/>
        </p:nvSpPr>
        <p:spPr bwMode="auto">
          <a:xfrm flipH="1" flipV="1">
            <a:off x="6636696" y="5354319"/>
            <a:ext cx="858611" cy="443345"/>
          </a:xfrm>
          <a:prstGeom prst="line">
            <a:avLst/>
          </a:prstGeom>
          <a:ln w="57150">
            <a:solidFill>
              <a:srgbClr val="00B05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grpSp>
        <p:nvGrpSpPr>
          <p:cNvPr id="123" name="Group 70"/>
          <p:cNvGrpSpPr>
            <a:grpSpLocks noChangeAspect="1"/>
          </p:cNvGrpSpPr>
          <p:nvPr/>
        </p:nvGrpSpPr>
        <p:grpSpPr bwMode="auto">
          <a:xfrm>
            <a:off x="97351" y="4384502"/>
            <a:ext cx="768350" cy="515938"/>
            <a:chOff x="1623" y="1394"/>
            <a:chExt cx="964" cy="647"/>
          </a:xfrm>
        </p:grpSpPr>
        <p:sp>
          <p:nvSpPr>
            <p:cNvPr id="210" name="AutoShape 71"/>
            <p:cNvSpPr>
              <a:spLocks noChangeAspect="1" noChangeArrowheads="1" noTextEdit="1"/>
            </p:cNvSpPr>
            <p:nvPr/>
          </p:nvSpPr>
          <p:spPr bwMode="auto">
            <a:xfrm>
              <a:off x="1623" y="1394"/>
              <a:ext cx="964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1" name="Oval 72"/>
            <p:cNvSpPr>
              <a:spLocks noChangeArrowheads="1"/>
            </p:cNvSpPr>
            <p:nvPr/>
          </p:nvSpPr>
          <p:spPr bwMode="auto">
            <a:xfrm>
              <a:off x="1626" y="1664"/>
              <a:ext cx="958" cy="374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2" name="Rectangle 73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3" name="Rectangle 74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4" name="Oval 75"/>
            <p:cNvSpPr>
              <a:spLocks noChangeArrowheads="1"/>
            </p:cNvSpPr>
            <p:nvPr/>
          </p:nvSpPr>
          <p:spPr bwMode="auto">
            <a:xfrm>
              <a:off x="1626" y="1397"/>
              <a:ext cx="958" cy="374"/>
            </a:xfrm>
            <a:prstGeom prst="ellipse">
              <a:avLst/>
            </a:prstGeom>
            <a:solidFill>
              <a:srgbClr val="C7C7C7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24" name="Group 76"/>
            <p:cNvGrpSpPr>
              <a:grpSpLocks/>
            </p:cNvGrpSpPr>
            <p:nvPr/>
          </p:nvGrpSpPr>
          <p:grpSpPr bwMode="auto">
            <a:xfrm>
              <a:off x="1769" y="1441"/>
              <a:ext cx="666" cy="287"/>
              <a:chOff x="1769" y="1441"/>
              <a:chExt cx="666" cy="287"/>
            </a:xfrm>
          </p:grpSpPr>
          <p:grpSp>
            <p:nvGrpSpPr>
              <p:cNvPr id="142" name="Group 77"/>
              <p:cNvGrpSpPr>
                <a:grpSpLocks/>
              </p:cNvGrpSpPr>
              <p:nvPr/>
            </p:nvGrpSpPr>
            <p:grpSpPr bwMode="auto">
              <a:xfrm>
                <a:off x="1769" y="1441"/>
                <a:ext cx="660" cy="280"/>
                <a:chOff x="1769" y="1441"/>
                <a:chExt cx="660" cy="280"/>
              </a:xfrm>
            </p:grpSpPr>
            <p:sp>
              <p:nvSpPr>
                <p:cNvPr id="228" name="Freeform 78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9" name="Freeform 79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0" name="Freeform 80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1" name="Freeform 81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2" name="Freeform 82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3" name="Freeform 83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4" name="Freeform 84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5" name="Freeform 85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143" name="Group 86"/>
              <p:cNvGrpSpPr>
                <a:grpSpLocks/>
              </p:cNvGrpSpPr>
              <p:nvPr/>
            </p:nvGrpSpPr>
            <p:grpSpPr bwMode="auto">
              <a:xfrm>
                <a:off x="1775" y="1447"/>
                <a:ext cx="660" cy="281"/>
                <a:chOff x="1775" y="1447"/>
                <a:chExt cx="660" cy="281"/>
              </a:xfrm>
            </p:grpSpPr>
            <p:sp>
              <p:nvSpPr>
                <p:cNvPr id="220" name="Freeform 87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1" name="Freeform 88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2" name="Freeform 89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3" name="Freeform 90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4" name="Freeform 91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5" name="Freeform 92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6" name="Freeform 93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7" name="Freeform 94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216" name="Line 95"/>
            <p:cNvSpPr>
              <a:spLocks noChangeShapeType="1"/>
            </p:cNvSpPr>
            <p:nvPr/>
          </p:nvSpPr>
          <p:spPr bwMode="auto">
            <a:xfrm>
              <a:off x="1623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7" name="Line 96"/>
            <p:cNvSpPr>
              <a:spLocks noChangeShapeType="1"/>
            </p:cNvSpPr>
            <p:nvPr/>
          </p:nvSpPr>
          <p:spPr bwMode="auto">
            <a:xfrm>
              <a:off x="2581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36" name="Line 317"/>
          <p:cNvSpPr>
            <a:spLocks noChangeShapeType="1"/>
          </p:cNvSpPr>
          <p:nvPr/>
        </p:nvSpPr>
        <p:spPr bwMode="auto">
          <a:xfrm>
            <a:off x="880132" y="4744719"/>
            <a:ext cx="1246909" cy="568037"/>
          </a:xfrm>
          <a:prstGeom prst="line">
            <a:avLst/>
          </a:prstGeom>
          <a:ln w="57150">
            <a:solidFill>
              <a:srgbClr val="FFC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237" name="Text Box 329"/>
          <p:cNvSpPr txBox="1">
            <a:spLocks noChangeArrowheads="1"/>
          </p:cNvSpPr>
          <p:nvPr/>
        </p:nvSpPr>
        <p:spPr bwMode="auto">
          <a:xfrm>
            <a:off x="0" y="4038600"/>
            <a:ext cx="1579278" cy="35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CE1 (VPN_Gold)</a:t>
            </a:r>
            <a:endParaRPr lang="en-US" altLang="zh-CN" sz="1400" dirty="0">
              <a:solidFill>
                <a:srgbClr val="FFC000"/>
              </a:solidFill>
              <a:latin typeface="Arial" charset="0"/>
              <a:cs typeface="Arial" charset="0"/>
            </a:endParaRPr>
          </a:p>
        </p:txBody>
      </p:sp>
      <p:sp>
        <p:nvSpPr>
          <p:cNvPr id="238" name="Text Box 329"/>
          <p:cNvSpPr txBox="1">
            <a:spLocks noChangeArrowheads="1"/>
          </p:cNvSpPr>
          <p:nvPr/>
        </p:nvSpPr>
        <p:spPr bwMode="auto">
          <a:xfrm>
            <a:off x="7315200" y="3886200"/>
            <a:ext cx="1579278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400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CE2 (VPN_Gold)</a:t>
            </a:r>
            <a:endParaRPr lang="en-US" altLang="zh-CN" sz="1400" dirty="0">
              <a:solidFill>
                <a:srgbClr val="FFC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50" name="Group 97"/>
          <p:cNvGrpSpPr>
            <a:grpSpLocks noChangeAspect="1"/>
          </p:cNvGrpSpPr>
          <p:nvPr/>
        </p:nvGrpSpPr>
        <p:grpSpPr bwMode="auto">
          <a:xfrm>
            <a:off x="7551094" y="4211319"/>
            <a:ext cx="768350" cy="515938"/>
            <a:chOff x="1623" y="1394"/>
            <a:chExt cx="964" cy="647"/>
          </a:xfrm>
        </p:grpSpPr>
        <p:sp>
          <p:nvSpPr>
            <p:cNvPr id="240" name="AutoShape 98"/>
            <p:cNvSpPr>
              <a:spLocks noChangeAspect="1" noChangeArrowheads="1" noTextEdit="1"/>
            </p:cNvSpPr>
            <p:nvPr/>
          </p:nvSpPr>
          <p:spPr bwMode="auto">
            <a:xfrm>
              <a:off x="1623" y="1394"/>
              <a:ext cx="964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1" name="Oval 99"/>
            <p:cNvSpPr>
              <a:spLocks noChangeArrowheads="1"/>
            </p:cNvSpPr>
            <p:nvPr/>
          </p:nvSpPr>
          <p:spPr bwMode="auto">
            <a:xfrm>
              <a:off x="1626" y="1664"/>
              <a:ext cx="958" cy="374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2" name="Rectangle 100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3" name="Rectangle 101"/>
            <p:cNvSpPr>
              <a:spLocks noChangeArrowheads="1"/>
            </p:cNvSpPr>
            <p:nvPr/>
          </p:nvSpPr>
          <p:spPr bwMode="auto">
            <a:xfrm>
              <a:off x="1623" y="1587"/>
              <a:ext cx="958" cy="267"/>
            </a:xfrm>
            <a:prstGeom prst="rect">
              <a:avLst/>
            </a:prstGeom>
            <a:solidFill>
              <a:srgbClr val="AAAAA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4" name="Oval 102"/>
            <p:cNvSpPr>
              <a:spLocks noChangeArrowheads="1"/>
            </p:cNvSpPr>
            <p:nvPr/>
          </p:nvSpPr>
          <p:spPr bwMode="auto">
            <a:xfrm>
              <a:off x="1626" y="1397"/>
              <a:ext cx="958" cy="374"/>
            </a:xfrm>
            <a:prstGeom prst="ellipse">
              <a:avLst/>
            </a:prstGeom>
            <a:solidFill>
              <a:srgbClr val="C7C7C7"/>
            </a:solidFill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56" name="Group 103"/>
            <p:cNvGrpSpPr>
              <a:grpSpLocks/>
            </p:cNvGrpSpPr>
            <p:nvPr/>
          </p:nvGrpSpPr>
          <p:grpSpPr bwMode="auto">
            <a:xfrm>
              <a:off x="1769" y="1441"/>
              <a:ext cx="666" cy="287"/>
              <a:chOff x="1769" y="1441"/>
              <a:chExt cx="666" cy="287"/>
            </a:xfrm>
          </p:grpSpPr>
          <p:grpSp>
            <p:nvGrpSpPr>
              <p:cNvPr id="159" name="Group 104"/>
              <p:cNvGrpSpPr>
                <a:grpSpLocks/>
              </p:cNvGrpSpPr>
              <p:nvPr/>
            </p:nvGrpSpPr>
            <p:grpSpPr bwMode="auto">
              <a:xfrm>
                <a:off x="1769" y="1441"/>
                <a:ext cx="660" cy="280"/>
                <a:chOff x="1769" y="1441"/>
                <a:chExt cx="660" cy="280"/>
              </a:xfrm>
            </p:grpSpPr>
            <p:sp>
              <p:nvSpPr>
                <p:cNvPr id="258" name="Freeform 105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9" name="Freeform 106"/>
                <p:cNvSpPr>
                  <a:spLocks/>
                </p:cNvSpPr>
                <p:nvPr/>
              </p:nvSpPr>
              <p:spPr bwMode="auto">
                <a:xfrm>
                  <a:off x="2114" y="1447"/>
                  <a:ext cx="315" cy="120"/>
                </a:xfrm>
                <a:custGeom>
                  <a:avLst/>
                  <a:gdLst>
                    <a:gd name="T0" fmla="*/ 0 w 315"/>
                    <a:gd name="T1" fmla="*/ 94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8 w 315"/>
                    <a:gd name="T13" fmla="*/ 20 h 120"/>
                    <a:gd name="T14" fmla="*/ 0 w 315"/>
                    <a:gd name="T15" fmla="*/ 94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4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8" y="2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0" name="Freeform 107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1" name="Freeform 108"/>
                <p:cNvSpPr>
                  <a:spLocks/>
                </p:cNvSpPr>
                <p:nvPr/>
              </p:nvSpPr>
              <p:spPr bwMode="auto">
                <a:xfrm>
                  <a:off x="1769" y="1587"/>
                  <a:ext cx="316" cy="127"/>
                </a:xfrm>
                <a:custGeom>
                  <a:avLst/>
                  <a:gdLst>
                    <a:gd name="T0" fmla="*/ 316 w 316"/>
                    <a:gd name="T1" fmla="*/ 27 h 127"/>
                    <a:gd name="T2" fmla="*/ 245 w 316"/>
                    <a:gd name="T3" fmla="*/ 0 h 127"/>
                    <a:gd name="T4" fmla="*/ 82 w 316"/>
                    <a:gd name="T5" fmla="*/ 80 h 127"/>
                    <a:gd name="T6" fmla="*/ 0 w 316"/>
                    <a:gd name="T7" fmla="*/ 54 h 127"/>
                    <a:gd name="T8" fmla="*/ 41 w 316"/>
                    <a:gd name="T9" fmla="*/ 127 h 127"/>
                    <a:gd name="T10" fmla="*/ 245 w 316"/>
                    <a:gd name="T11" fmla="*/ 127 h 127"/>
                    <a:gd name="T12" fmla="*/ 158 w 316"/>
                    <a:gd name="T13" fmla="*/ 100 h 127"/>
                    <a:gd name="T14" fmla="*/ 316 w 316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7"/>
                    <a:gd name="T26" fmla="*/ 316 w 316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7">
                      <a:moveTo>
                        <a:pt x="316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4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6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2" name="Freeform 109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3" name="Freeform 110"/>
                <p:cNvSpPr>
                  <a:spLocks/>
                </p:cNvSpPr>
                <p:nvPr/>
              </p:nvSpPr>
              <p:spPr bwMode="auto">
                <a:xfrm>
                  <a:off x="1787" y="1441"/>
                  <a:ext cx="315" cy="120"/>
                </a:xfrm>
                <a:custGeom>
                  <a:avLst/>
                  <a:gdLst>
                    <a:gd name="T0" fmla="*/ 0 w 315"/>
                    <a:gd name="T1" fmla="*/ 26 h 120"/>
                    <a:gd name="T2" fmla="*/ 70 w 315"/>
                    <a:gd name="T3" fmla="*/ 0 h 120"/>
                    <a:gd name="T4" fmla="*/ 239 w 315"/>
                    <a:gd name="T5" fmla="*/ 73 h 120"/>
                    <a:gd name="T6" fmla="*/ 315 w 315"/>
                    <a:gd name="T7" fmla="*/ 53 h 120"/>
                    <a:gd name="T8" fmla="*/ 274 w 315"/>
                    <a:gd name="T9" fmla="*/ 120 h 120"/>
                    <a:gd name="T10" fmla="*/ 76 w 315"/>
                    <a:gd name="T11" fmla="*/ 120 h 120"/>
                    <a:gd name="T12" fmla="*/ 157 w 315"/>
                    <a:gd name="T13" fmla="*/ 100 h 120"/>
                    <a:gd name="T14" fmla="*/ 0 w 315"/>
                    <a:gd name="T15" fmla="*/ 26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26"/>
                      </a:moveTo>
                      <a:lnTo>
                        <a:pt x="70" y="0"/>
                      </a:lnTo>
                      <a:lnTo>
                        <a:pt x="239" y="73"/>
                      </a:lnTo>
                      <a:lnTo>
                        <a:pt x="315" y="53"/>
                      </a:lnTo>
                      <a:lnTo>
                        <a:pt x="274" y="120"/>
                      </a:lnTo>
                      <a:lnTo>
                        <a:pt x="76" y="120"/>
                      </a:lnTo>
                      <a:lnTo>
                        <a:pt x="157" y="10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4" name="Freeform 111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5" name="Freeform 112"/>
                <p:cNvSpPr>
                  <a:spLocks/>
                </p:cNvSpPr>
                <p:nvPr/>
              </p:nvSpPr>
              <p:spPr bwMode="auto">
                <a:xfrm>
                  <a:off x="2102" y="1601"/>
                  <a:ext cx="316" cy="120"/>
                </a:xfrm>
                <a:custGeom>
                  <a:avLst/>
                  <a:gdLst>
                    <a:gd name="T0" fmla="*/ 316 w 316"/>
                    <a:gd name="T1" fmla="*/ 93 h 120"/>
                    <a:gd name="T2" fmla="*/ 245 w 316"/>
                    <a:gd name="T3" fmla="*/ 120 h 120"/>
                    <a:gd name="T4" fmla="*/ 82 w 316"/>
                    <a:gd name="T5" fmla="*/ 40 h 120"/>
                    <a:gd name="T6" fmla="*/ 0 w 316"/>
                    <a:gd name="T7" fmla="*/ 66 h 120"/>
                    <a:gd name="T8" fmla="*/ 41 w 316"/>
                    <a:gd name="T9" fmla="*/ 0 h 120"/>
                    <a:gd name="T10" fmla="*/ 245 w 316"/>
                    <a:gd name="T11" fmla="*/ 0 h 120"/>
                    <a:gd name="T12" fmla="*/ 158 w 316"/>
                    <a:gd name="T13" fmla="*/ 20 h 120"/>
                    <a:gd name="T14" fmla="*/ 316 w 316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316" y="93"/>
                      </a:moveTo>
                      <a:lnTo>
                        <a:pt x="245" y="120"/>
                      </a:lnTo>
                      <a:lnTo>
                        <a:pt x="82" y="40"/>
                      </a:lnTo>
                      <a:lnTo>
                        <a:pt x="0" y="66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6" y="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3072" name="Group 113"/>
              <p:cNvGrpSpPr>
                <a:grpSpLocks/>
              </p:cNvGrpSpPr>
              <p:nvPr/>
            </p:nvGrpSpPr>
            <p:grpSpPr bwMode="auto">
              <a:xfrm>
                <a:off x="1775" y="1447"/>
                <a:ext cx="660" cy="281"/>
                <a:chOff x="1775" y="1447"/>
                <a:chExt cx="660" cy="281"/>
              </a:xfrm>
            </p:grpSpPr>
            <p:sp>
              <p:nvSpPr>
                <p:cNvPr id="250" name="Freeform 114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1" name="Freeform 115"/>
                <p:cNvSpPr>
                  <a:spLocks/>
                </p:cNvSpPr>
                <p:nvPr/>
              </p:nvSpPr>
              <p:spPr bwMode="auto">
                <a:xfrm>
                  <a:off x="2120" y="1454"/>
                  <a:ext cx="315" cy="120"/>
                </a:xfrm>
                <a:custGeom>
                  <a:avLst/>
                  <a:gdLst>
                    <a:gd name="T0" fmla="*/ 0 w 315"/>
                    <a:gd name="T1" fmla="*/ 93 h 120"/>
                    <a:gd name="T2" fmla="*/ 70 w 315"/>
                    <a:gd name="T3" fmla="*/ 120 h 120"/>
                    <a:gd name="T4" fmla="*/ 239 w 315"/>
                    <a:gd name="T5" fmla="*/ 40 h 120"/>
                    <a:gd name="T6" fmla="*/ 315 w 315"/>
                    <a:gd name="T7" fmla="*/ 67 h 120"/>
                    <a:gd name="T8" fmla="*/ 274 w 315"/>
                    <a:gd name="T9" fmla="*/ 0 h 120"/>
                    <a:gd name="T10" fmla="*/ 76 w 315"/>
                    <a:gd name="T11" fmla="*/ 0 h 120"/>
                    <a:gd name="T12" fmla="*/ 157 w 315"/>
                    <a:gd name="T13" fmla="*/ 20 h 120"/>
                    <a:gd name="T14" fmla="*/ 0 w 315"/>
                    <a:gd name="T15" fmla="*/ 93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0"/>
                    <a:gd name="T26" fmla="*/ 315 w 315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0">
                      <a:moveTo>
                        <a:pt x="0" y="93"/>
                      </a:moveTo>
                      <a:lnTo>
                        <a:pt x="70" y="120"/>
                      </a:lnTo>
                      <a:lnTo>
                        <a:pt x="239" y="40"/>
                      </a:lnTo>
                      <a:lnTo>
                        <a:pt x="315" y="67"/>
                      </a:lnTo>
                      <a:lnTo>
                        <a:pt x="274" y="0"/>
                      </a:lnTo>
                      <a:lnTo>
                        <a:pt x="76" y="0"/>
                      </a:lnTo>
                      <a:lnTo>
                        <a:pt x="157" y="20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2" name="Freeform 116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3" name="Freeform 117"/>
                <p:cNvSpPr>
                  <a:spLocks/>
                </p:cNvSpPr>
                <p:nvPr/>
              </p:nvSpPr>
              <p:spPr bwMode="auto">
                <a:xfrm>
                  <a:off x="1775" y="1594"/>
                  <a:ext cx="315" cy="127"/>
                </a:xfrm>
                <a:custGeom>
                  <a:avLst/>
                  <a:gdLst>
                    <a:gd name="T0" fmla="*/ 315 w 315"/>
                    <a:gd name="T1" fmla="*/ 27 h 127"/>
                    <a:gd name="T2" fmla="*/ 245 w 315"/>
                    <a:gd name="T3" fmla="*/ 0 h 127"/>
                    <a:gd name="T4" fmla="*/ 82 w 315"/>
                    <a:gd name="T5" fmla="*/ 80 h 127"/>
                    <a:gd name="T6" fmla="*/ 0 w 315"/>
                    <a:gd name="T7" fmla="*/ 53 h 127"/>
                    <a:gd name="T8" fmla="*/ 41 w 315"/>
                    <a:gd name="T9" fmla="*/ 127 h 127"/>
                    <a:gd name="T10" fmla="*/ 245 w 315"/>
                    <a:gd name="T11" fmla="*/ 127 h 127"/>
                    <a:gd name="T12" fmla="*/ 158 w 315"/>
                    <a:gd name="T13" fmla="*/ 100 h 127"/>
                    <a:gd name="T14" fmla="*/ 315 w 315"/>
                    <a:gd name="T15" fmla="*/ 27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7"/>
                    <a:gd name="T26" fmla="*/ 315 w 315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7">
                      <a:moveTo>
                        <a:pt x="315" y="27"/>
                      </a:moveTo>
                      <a:lnTo>
                        <a:pt x="245" y="0"/>
                      </a:lnTo>
                      <a:lnTo>
                        <a:pt x="82" y="80"/>
                      </a:lnTo>
                      <a:lnTo>
                        <a:pt x="0" y="53"/>
                      </a:lnTo>
                      <a:lnTo>
                        <a:pt x="41" y="127"/>
                      </a:lnTo>
                      <a:lnTo>
                        <a:pt x="245" y="127"/>
                      </a:lnTo>
                      <a:lnTo>
                        <a:pt x="158" y="100"/>
                      </a:lnTo>
                      <a:lnTo>
                        <a:pt x="315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4" name="Freeform 118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5" name="Freeform 119"/>
                <p:cNvSpPr>
                  <a:spLocks/>
                </p:cNvSpPr>
                <p:nvPr/>
              </p:nvSpPr>
              <p:spPr bwMode="auto">
                <a:xfrm>
                  <a:off x="1792" y="1447"/>
                  <a:ext cx="316" cy="120"/>
                </a:xfrm>
                <a:custGeom>
                  <a:avLst/>
                  <a:gdLst>
                    <a:gd name="T0" fmla="*/ 0 w 316"/>
                    <a:gd name="T1" fmla="*/ 27 h 120"/>
                    <a:gd name="T2" fmla="*/ 71 w 316"/>
                    <a:gd name="T3" fmla="*/ 0 h 120"/>
                    <a:gd name="T4" fmla="*/ 240 w 316"/>
                    <a:gd name="T5" fmla="*/ 74 h 120"/>
                    <a:gd name="T6" fmla="*/ 316 w 316"/>
                    <a:gd name="T7" fmla="*/ 54 h 120"/>
                    <a:gd name="T8" fmla="*/ 275 w 316"/>
                    <a:gd name="T9" fmla="*/ 120 h 120"/>
                    <a:gd name="T10" fmla="*/ 76 w 316"/>
                    <a:gd name="T11" fmla="*/ 120 h 120"/>
                    <a:gd name="T12" fmla="*/ 158 w 316"/>
                    <a:gd name="T13" fmla="*/ 100 h 120"/>
                    <a:gd name="T14" fmla="*/ 0 w 316"/>
                    <a:gd name="T15" fmla="*/ 27 h 1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6"/>
                    <a:gd name="T25" fmla="*/ 0 h 120"/>
                    <a:gd name="T26" fmla="*/ 316 w 316"/>
                    <a:gd name="T27" fmla="*/ 120 h 1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6" h="120">
                      <a:moveTo>
                        <a:pt x="0" y="27"/>
                      </a:moveTo>
                      <a:lnTo>
                        <a:pt x="71" y="0"/>
                      </a:lnTo>
                      <a:lnTo>
                        <a:pt x="240" y="74"/>
                      </a:lnTo>
                      <a:lnTo>
                        <a:pt x="316" y="54"/>
                      </a:lnTo>
                      <a:lnTo>
                        <a:pt x="275" y="120"/>
                      </a:lnTo>
                      <a:lnTo>
                        <a:pt x="76" y="120"/>
                      </a:lnTo>
                      <a:lnTo>
                        <a:pt x="158" y="10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6" name="Freeform 120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7" name="Freeform 121"/>
                <p:cNvSpPr>
                  <a:spLocks/>
                </p:cNvSpPr>
                <p:nvPr/>
              </p:nvSpPr>
              <p:spPr bwMode="auto">
                <a:xfrm>
                  <a:off x="2108" y="1607"/>
                  <a:ext cx="315" cy="121"/>
                </a:xfrm>
                <a:custGeom>
                  <a:avLst/>
                  <a:gdLst>
                    <a:gd name="T0" fmla="*/ 315 w 315"/>
                    <a:gd name="T1" fmla="*/ 94 h 121"/>
                    <a:gd name="T2" fmla="*/ 245 w 315"/>
                    <a:gd name="T3" fmla="*/ 121 h 121"/>
                    <a:gd name="T4" fmla="*/ 82 w 315"/>
                    <a:gd name="T5" fmla="*/ 40 h 121"/>
                    <a:gd name="T6" fmla="*/ 0 w 315"/>
                    <a:gd name="T7" fmla="*/ 67 h 121"/>
                    <a:gd name="T8" fmla="*/ 41 w 315"/>
                    <a:gd name="T9" fmla="*/ 0 h 121"/>
                    <a:gd name="T10" fmla="*/ 245 w 315"/>
                    <a:gd name="T11" fmla="*/ 0 h 121"/>
                    <a:gd name="T12" fmla="*/ 158 w 315"/>
                    <a:gd name="T13" fmla="*/ 20 h 121"/>
                    <a:gd name="T14" fmla="*/ 315 w 315"/>
                    <a:gd name="T15" fmla="*/ 94 h 1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5"/>
                    <a:gd name="T25" fmla="*/ 0 h 121"/>
                    <a:gd name="T26" fmla="*/ 315 w 315"/>
                    <a:gd name="T27" fmla="*/ 121 h 1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5" h="121">
                      <a:moveTo>
                        <a:pt x="315" y="94"/>
                      </a:moveTo>
                      <a:lnTo>
                        <a:pt x="245" y="121"/>
                      </a:lnTo>
                      <a:lnTo>
                        <a:pt x="82" y="40"/>
                      </a:lnTo>
                      <a:lnTo>
                        <a:pt x="0" y="67"/>
                      </a:lnTo>
                      <a:lnTo>
                        <a:pt x="41" y="0"/>
                      </a:lnTo>
                      <a:lnTo>
                        <a:pt x="245" y="0"/>
                      </a:lnTo>
                      <a:lnTo>
                        <a:pt x="158" y="20"/>
                      </a:lnTo>
                      <a:lnTo>
                        <a:pt x="315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140000"/>
                    </a:lnSpc>
                  </a:pPr>
                  <a:endParaRPr lang="zh-CN" altLang="en-US" sz="140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246" name="Line 122"/>
            <p:cNvSpPr>
              <a:spLocks noChangeShapeType="1"/>
            </p:cNvSpPr>
            <p:nvPr/>
          </p:nvSpPr>
          <p:spPr bwMode="auto">
            <a:xfrm>
              <a:off x="1623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7" name="Line 123"/>
            <p:cNvSpPr>
              <a:spLocks noChangeShapeType="1"/>
            </p:cNvSpPr>
            <p:nvPr/>
          </p:nvSpPr>
          <p:spPr bwMode="auto">
            <a:xfrm>
              <a:off x="2581" y="1581"/>
              <a:ext cx="1" cy="267"/>
            </a:xfrm>
            <a:prstGeom prst="line">
              <a:avLst/>
            </a:prstGeom>
            <a:noFill/>
            <a:ln w="9525">
              <a:solidFill>
                <a:srgbClr val="555555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40000"/>
                </a:lnSpc>
              </a:pPr>
              <a:endParaRPr lang="zh-CN" altLang="en-US" sz="1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66" name="Line 317"/>
          <p:cNvSpPr>
            <a:spLocks noChangeShapeType="1"/>
          </p:cNvSpPr>
          <p:nvPr/>
        </p:nvSpPr>
        <p:spPr bwMode="auto">
          <a:xfrm flipH="1">
            <a:off x="6608987" y="4661593"/>
            <a:ext cx="1087580" cy="665018"/>
          </a:xfrm>
          <a:prstGeom prst="line">
            <a:avLst/>
          </a:prstGeom>
          <a:ln w="57150">
            <a:solidFill>
              <a:srgbClr val="FFC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267" name="Line 317"/>
          <p:cNvSpPr>
            <a:spLocks noChangeShapeType="1"/>
          </p:cNvSpPr>
          <p:nvPr/>
        </p:nvSpPr>
        <p:spPr bwMode="auto">
          <a:xfrm flipV="1">
            <a:off x="2889042" y="4980248"/>
            <a:ext cx="1059874" cy="318654"/>
          </a:xfrm>
          <a:prstGeom prst="line">
            <a:avLst/>
          </a:prstGeom>
          <a:ln w="57150">
            <a:solidFill>
              <a:srgbClr val="FFC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268" name="Line 317"/>
          <p:cNvSpPr>
            <a:spLocks noChangeShapeType="1"/>
          </p:cNvSpPr>
          <p:nvPr/>
        </p:nvSpPr>
        <p:spPr bwMode="auto">
          <a:xfrm>
            <a:off x="4745552" y="4897119"/>
            <a:ext cx="1129146" cy="415637"/>
          </a:xfrm>
          <a:prstGeom prst="line">
            <a:avLst/>
          </a:prstGeom>
          <a:ln w="57150">
            <a:solidFill>
              <a:srgbClr val="FFC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269" name="Line 317"/>
          <p:cNvSpPr>
            <a:spLocks noChangeShapeType="1"/>
          </p:cNvSpPr>
          <p:nvPr/>
        </p:nvSpPr>
        <p:spPr bwMode="auto">
          <a:xfrm flipH="1">
            <a:off x="4959925" y="5423593"/>
            <a:ext cx="942481" cy="387926"/>
          </a:xfrm>
          <a:prstGeom prst="line">
            <a:avLst/>
          </a:prstGeom>
          <a:ln w="57150">
            <a:solidFill>
              <a:srgbClr val="00B05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270" name="Line 317"/>
          <p:cNvSpPr>
            <a:spLocks noChangeShapeType="1"/>
          </p:cNvSpPr>
          <p:nvPr/>
        </p:nvSpPr>
        <p:spPr bwMode="auto">
          <a:xfrm flipH="1" flipV="1">
            <a:off x="2867889" y="5340463"/>
            <a:ext cx="1385826" cy="540329"/>
          </a:xfrm>
          <a:prstGeom prst="line">
            <a:avLst/>
          </a:prstGeom>
          <a:ln w="57150">
            <a:solidFill>
              <a:srgbClr val="00B05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lnSpc>
                <a:spcPct val="140000"/>
              </a:lnSpc>
            </a:pPr>
            <a:endParaRPr lang="zh-CN" altLang="en-US" sz="140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5270" y="1192750"/>
            <a:ext cx="5078730" cy="232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" name="Rectangle 2"/>
          <p:cNvSpPr txBox="1">
            <a:spLocks noChangeArrowheads="1"/>
          </p:cNvSpPr>
          <p:nvPr/>
        </p:nvSpPr>
        <p:spPr bwMode="auto">
          <a:xfrm>
            <a:off x="238125" y="295275"/>
            <a:ext cx="82819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Clr>
                <a:srgbClr val="CC9900"/>
              </a:buClr>
              <a:defRPr sz="2800" b="1">
                <a:solidFill>
                  <a:srgbClr val="990000"/>
                </a:solidFill>
                <a:latin typeface="FrutigerNext LT Medium"/>
                <a:ea typeface="黑体" pitchFamily="49" charset="-122"/>
              </a:defRPr>
            </a:lvl1pPr>
            <a:lvl2pPr algn="ctr" eaLnBrk="0" hangingPunct="0">
              <a:defRPr sz="2800" b="1">
                <a:cs typeface="Arial" charset="0"/>
              </a:defRPr>
            </a:lvl2pPr>
            <a:lvl3pPr algn="ctr" eaLnBrk="0" hangingPunct="0">
              <a:defRPr sz="2800" b="1">
                <a:cs typeface="Arial" charset="0"/>
              </a:defRPr>
            </a:lvl3pPr>
            <a:lvl4pPr algn="ctr" eaLnBrk="0" hangingPunct="0">
              <a:defRPr sz="2800" b="1">
                <a:cs typeface="Arial" charset="0"/>
              </a:defRPr>
            </a:lvl4pPr>
            <a:lvl5pPr algn="ctr" eaLnBrk="0" hangingPunct="0">
              <a:defRPr sz="2800" b="1"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800" b="1">
                <a:ea typeface="ＭＳ Ｐゴシック" charset="0"/>
                <a:cs typeface="Arial" charset="0"/>
              </a:defRPr>
            </a:lvl9pPr>
          </a:lstStyle>
          <a:p>
            <a:r>
              <a:rPr lang="en-US" altLang="zh-CN" dirty="0"/>
              <a:t>  IP RAN Enabling Technologies:</a:t>
            </a:r>
            <a:br>
              <a:rPr lang="en-US" altLang="zh-CN" dirty="0"/>
            </a:br>
            <a:r>
              <a:rPr lang="en-US" altLang="zh-CN" b="0" dirty="0" smtClean="0"/>
              <a:t>MPLS MT – Network Virtualization</a:t>
            </a:r>
            <a:endParaRPr lang="en-US" altLang="zh-CN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4DAE-91D4-4D5E-9931-CA28238CC5ED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52616"/>
            <a:ext cx="8418512" cy="9604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kern="1200" dirty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Summary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37331" y="914400"/>
            <a:ext cx="852805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95268" marR="0" lvl="0" indent="-380976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The technologies described </a:t>
            </a:r>
            <a:r>
              <a:rPr lang="en-US" sz="2000" kern="0" dirty="0" smtClean="0">
                <a:latin typeface="+mn-lt"/>
              </a:rPr>
              <a:t>meet the service and technical requirements for </a:t>
            </a:r>
            <a:r>
              <a:rPr lang="en-US" sz="2000" kern="0" dirty="0" err="1" smtClean="0">
                <a:latin typeface="+mn-lt"/>
              </a:rPr>
              <a:t>todays</a:t>
            </a:r>
            <a:r>
              <a:rPr lang="en-US" sz="2000" kern="0" dirty="0" smtClean="0">
                <a:latin typeface="+mn-lt"/>
              </a:rPr>
              <a:t> and tomorrows IP RAN</a:t>
            </a:r>
          </a:p>
          <a:p>
            <a:pPr marL="495268" indent="-380976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GB" sz="1600" kern="0" dirty="0" smtClean="0">
                <a:latin typeface="+mn-lt"/>
              </a:rPr>
              <a:t>Rapid deployment of services with flexibility, automation and required Quality of Service (</a:t>
            </a:r>
            <a:r>
              <a:rPr lang="en-GB" sz="1600" kern="0" dirty="0" err="1" smtClean="0">
                <a:latin typeface="+mn-lt"/>
              </a:rPr>
              <a:t>QoS</a:t>
            </a:r>
            <a:r>
              <a:rPr lang="en-GB" sz="1600" kern="0" dirty="0" smtClean="0">
                <a:latin typeface="+mn-lt"/>
              </a:rPr>
              <a:t>) and Quality of Experience (</a:t>
            </a:r>
            <a:r>
              <a:rPr lang="en-GB" sz="1600" kern="0" dirty="0" err="1" smtClean="0">
                <a:latin typeface="+mn-lt"/>
              </a:rPr>
              <a:t>QoE</a:t>
            </a:r>
            <a:r>
              <a:rPr lang="en-GB" sz="1600" kern="0" dirty="0" smtClean="0">
                <a:latin typeface="+mn-lt"/>
              </a:rPr>
              <a:t>)</a:t>
            </a:r>
          </a:p>
          <a:p>
            <a:pPr marL="895318" lvl="1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rgbClr val="00A2A8"/>
              </a:buClr>
              <a:buFontTx/>
              <a:buChar char="•"/>
              <a:defRPr/>
            </a:pPr>
            <a:r>
              <a:rPr lang="en-GB" sz="1200" kern="0" dirty="0" smtClean="0">
                <a:solidFill>
                  <a:srgbClr val="0070C0"/>
                </a:solidFill>
                <a:latin typeface="+mn-lt"/>
                <a:ea typeface="Arial" charset="0"/>
              </a:rPr>
              <a:t>SDN Framework and controller (ABNO)</a:t>
            </a:r>
          </a:p>
          <a:p>
            <a:pPr marL="495268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GB" sz="1600" kern="0" dirty="0" smtClean="0">
                <a:latin typeface="+mn-lt"/>
              </a:rPr>
              <a:t>Carrier grade availability and reliability</a:t>
            </a:r>
          </a:p>
          <a:p>
            <a:pPr marL="895318" lvl="1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rgbClr val="00A2A8"/>
              </a:buClr>
              <a:buFontTx/>
              <a:buChar char="•"/>
              <a:defRPr/>
            </a:pPr>
            <a:r>
              <a:rPr lang="en-GB" sz="1200" kern="0" dirty="0" smtClean="0">
                <a:solidFill>
                  <a:srgbClr val="0070C0"/>
                </a:solidFill>
                <a:latin typeface="+mn-lt"/>
                <a:ea typeface="Arial" charset="0"/>
              </a:rPr>
              <a:t>Deterministic path computation and traffic engineering via PCE</a:t>
            </a:r>
          </a:p>
          <a:p>
            <a:pPr marL="895318" lvl="1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rgbClr val="00A2A8"/>
              </a:buClr>
              <a:buFontTx/>
              <a:buChar char="•"/>
              <a:defRPr/>
            </a:pPr>
            <a:r>
              <a:rPr lang="en-GB" sz="1200" kern="0" dirty="0" smtClean="0">
                <a:solidFill>
                  <a:srgbClr val="0070C0"/>
                </a:solidFill>
                <a:latin typeface="+mn-lt"/>
                <a:ea typeface="Arial" charset="0"/>
              </a:rPr>
              <a:t>Smooth Migration and path protection</a:t>
            </a:r>
          </a:p>
          <a:p>
            <a:pPr marL="495268" marR="0" lvl="0" indent="-380976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Effective scaling of </a:t>
            </a:r>
            <a:r>
              <a:rPr lang="en-US" sz="1600" kern="0" dirty="0" smtClean="0">
                <a:latin typeface="+mn-lt"/>
              </a:rPr>
              <a:t>network</a:t>
            </a:r>
            <a:endParaRPr kumimoji="0" lang="en-US" sz="16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895318" lvl="1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rgbClr val="00A2A8"/>
              </a:buClr>
              <a:buFontTx/>
              <a:buChar char="•"/>
              <a:defRPr/>
            </a:pPr>
            <a:r>
              <a:rPr lang="en-US" sz="1200" kern="0" dirty="0" smtClean="0">
                <a:solidFill>
                  <a:srgbClr val="0070C0"/>
                </a:solidFill>
                <a:latin typeface="+mn-lt"/>
                <a:ea typeface="Arial" charset="0"/>
              </a:rPr>
              <a:t>Topology-Transparent Zones</a:t>
            </a:r>
          </a:p>
          <a:p>
            <a:pPr marL="895318" lvl="1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rgbClr val="00A2A8"/>
              </a:buClr>
              <a:buFontTx/>
              <a:buChar char="•"/>
              <a:defRPr/>
            </a:pPr>
            <a:r>
              <a:rPr lang="en-US" sz="1200" kern="0" dirty="0" smtClean="0">
                <a:solidFill>
                  <a:srgbClr val="0070C0"/>
                </a:solidFill>
                <a:latin typeface="+mn-lt"/>
              </a:rPr>
              <a:t>Internal AS management and rapid convergence  </a:t>
            </a:r>
            <a:endParaRPr lang="en-US" sz="1600" kern="0" baseline="0" dirty="0" smtClean="0">
              <a:latin typeface="+mn-lt"/>
            </a:endParaRPr>
          </a:p>
          <a:p>
            <a:pPr marL="495268" marR="0" lvl="0" indent="-380976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Network Virtualization and segmentation for customer,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and application types</a:t>
            </a:r>
          </a:p>
          <a:p>
            <a:pPr marL="895318" lvl="1" indent="-380976" defTabSz="671513" eaLnBrk="0" hangingPunct="0">
              <a:lnSpc>
                <a:spcPct val="140000"/>
              </a:lnSpc>
              <a:spcBef>
                <a:spcPct val="20000"/>
              </a:spcBef>
              <a:buClr>
                <a:srgbClr val="00A2A8"/>
              </a:buClr>
              <a:buFontTx/>
              <a:buChar char="•"/>
              <a:defRPr/>
            </a:pPr>
            <a:r>
              <a:rPr lang="en-US" sz="1200" kern="0" dirty="0" smtClean="0">
                <a:solidFill>
                  <a:srgbClr val="0070C0"/>
                </a:solidFill>
                <a:latin typeface="+mn-lt"/>
                <a:ea typeface="Arial" charset="0"/>
              </a:rPr>
              <a:t>MPLS multi-topology</a:t>
            </a:r>
            <a:endParaRPr lang="en-US" sz="1400" kern="0" dirty="0" smtClean="0">
              <a:solidFill>
                <a:srgbClr val="0070C0"/>
              </a:solidFill>
              <a:latin typeface="+mn-lt"/>
              <a:ea typeface="Arial" charset="0"/>
            </a:endParaRPr>
          </a:p>
          <a:p>
            <a:pPr marL="495268" marR="0" lvl="0" indent="-380976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34DAE-91D4-4D5E-9931-CA28238CC5ED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514600"/>
            <a:ext cx="8418512" cy="9604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Clr>
                <a:srgbClr val="CC9900"/>
              </a:buClr>
            </a:pPr>
            <a:r>
              <a:rPr lang="en-US" sz="3600" kern="1200" dirty="0" smtClean="0">
                <a:solidFill>
                  <a:srgbClr val="990000"/>
                </a:solidFill>
                <a:latin typeface="FrutigerNext LT Medium"/>
                <a:ea typeface="黑体" pitchFamily="49" charset="-122"/>
                <a:cs typeface="+mn-cs"/>
              </a:rPr>
              <a:t>Thanks!</a:t>
            </a:r>
            <a:endParaRPr lang="en-US" sz="3600" kern="1200" dirty="0">
              <a:solidFill>
                <a:srgbClr val="990000"/>
              </a:solidFill>
              <a:latin typeface="FrutigerNext LT Medium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PLS_2003">
  <a:themeElements>
    <a:clrScheme name="MPLS_2003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MPLS_2003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4925" cap="flat" cmpd="sng" algn="ctr">
          <a:solidFill>
            <a:srgbClr val="0000FF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4925" cap="flat" cmpd="sng" algn="ctr">
          <a:solidFill>
            <a:srgbClr val="0000FF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MPLS_2003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LS_2003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9200" tIns="39600" rIns="79200" bIns="39600" numCol="1" anchor="t" anchorCtr="0" compatLnSpc="1">
        <a:prstTxWarp prst="textNoShape">
          <a:avLst/>
        </a:prstTxWarp>
        <a:spAutoFit/>
      </a:bodyPr>
      <a:lstStyle>
        <a:defPPr marL="0" marR="0" indent="0" algn="l" defTabSz="8016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FrutigerNext LT Regular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9200" tIns="39600" rIns="79200" bIns="39600" numCol="1" anchor="t" anchorCtr="0" compatLnSpc="1">
        <a:prstTxWarp prst="textNoShape">
          <a:avLst/>
        </a:prstTxWarp>
        <a:spAutoFit/>
      </a:bodyPr>
      <a:lstStyle>
        <a:defPPr marL="0" marR="0" indent="0" algn="l" defTabSz="8016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FrutigerNext LT Regular" pitchFamily="34" charset="0"/>
            <a:ea typeface="MS PGothic" pitchFamily="34" charset="-128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10712</TotalTime>
  <Words>1376</Words>
  <Application>Microsoft Office PowerPoint</Application>
  <PresentationFormat>On-screen Show (4:3)</PresentationFormat>
  <Paragraphs>404</Paragraphs>
  <Slides>14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MPLS_2003</vt:lpstr>
      <vt:lpstr>3_自定义设计方案</vt:lpstr>
      <vt:lpstr>Acrobat Document</vt:lpstr>
      <vt:lpstr>SDN-based Control and Operation of the  IP Ran in 4G and LTE Environments    Huaimo Chen, Quintin Zhao – Huawei huaimo.chen@huawei.com quintin.zhao@huawei.com Daniel King – Old Dog Consulting  daniel@olddog.co.uk</vt:lpstr>
      <vt:lpstr>Problem Space – IP RAN</vt:lpstr>
      <vt:lpstr>Requirements for 4G and LTE - IP RAN</vt:lpstr>
      <vt:lpstr>IP RAN Enabling Technologies</vt:lpstr>
      <vt:lpstr>Slide 5</vt:lpstr>
      <vt:lpstr>Slide 6</vt:lpstr>
      <vt:lpstr>Slide 7</vt:lpstr>
      <vt:lpstr>IP RAN Enabling Technologies Application-based Network Operations</vt:lpstr>
      <vt:lpstr>Slide 9</vt:lpstr>
      <vt:lpstr>IP RAN Enabling Technologies: Smooth Migration to TTZ</vt:lpstr>
      <vt:lpstr>Simple Set up of E2E TE LSP in AS with TTZ</vt:lpstr>
      <vt:lpstr>Slide 12</vt:lpstr>
      <vt:lpstr>Summary</vt:lpstr>
      <vt:lpstr>Thanks!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Speaker Name Affiliation Email</dc:title>
  <dc:subject>Isocore MPLS/SDN Conference</dc:subject>
  <dc:creator>Isocore Conference Speaker</dc:creator>
  <cp:lastModifiedBy>C73676</cp:lastModifiedBy>
  <cp:revision>86</cp:revision>
  <dcterms:created xsi:type="dcterms:W3CDTF">2006-08-16T00:00:00Z</dcterms:created>
  <dcterms:modified xsi:type="dcterms:W3CDTF">2013-11-19T18:51:42Z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s_pID_725343">
    <vt:lpwstr>(2)hy4rqBY29HSbXLG3KVq8Gbg4VyPYbNud2BA39+SE59Eo4sRcEdkOeD2C8Z0SPgp4U6GRBypZ_x000d_
yLjQsibySxR+yJonzDyn0/N7gGt1giwsVSkkIFvpbFEF+3pMHKeDR1/WALDjtLv28QfFW4f9_x000d_
j7IT29l+O/Ri9emC6aWsHkMNisiXsqv0PHu8jAuxnGjOeRK8VxCJE2u0JqhUwDPtHj3qRJ06_x000d_
NGhNElXYmg7vPBUDOd</vt:lpwstr>
  </property>
  <property fmtid="{D5CDD505-2E9C-101B-9397-08002B2CF9AE}" pid="3" name="_ms_pID_7253431">
    <vt:lpwstr>Fy6RG99YMXLb+r7cYWVx9dDHcPxaTaGaosuQbY5mgMJA==</vt:lpwstr>
  </property>
  <property fmtid="{D5CDD505-2E9C-101B-9397-08002B2CF9AE}" pid="4" name="sflag">
    <vt:lpwstr>1384875631</vt:lpwstr>
  </property>
</Properties>
</file>