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42808525" cy="30279975"/>
  <p:notesSz cx="6858000" cy="9144000"/>
  <p:defaultTextStyle>
    <a:defPPr>
      <a:defRPr lang="en-US"/>
    </a:defPPr>
    <a:lvl1pPr marL="0" algn="l" defTabSz="5372191" rtl="0" eaLnBrk="1" latinLnBrk="0" hangingPunct="1">
      <a:defRPr sz="10600" kern="1200">
        <a:solidFill>
          <a:schemeClr val="tx1"/>
        </a:solidFill>
        <a:latin typeface="+mn-lt"/>
        <a:ea typeface="+mn-ea"/>
        <a:cs typeface="+mn-cs"/>
      </a:defRPr>
    </a:lvl1pPr>
    <a:lvl2pPr marL="2686096" algn="l" defTabSz="5372191" rtl="0" eaLnBrk="1" latinLnBrk="0" hangingPunct="1">
      <a:defRPr sz="10600" kern="1200">
        <a:solidFill>
          <a:schemeClr val="tx1"/>
        </a:solidFill>
        <a:latin typeface="+mn-lt"/>
        <a:ea typeface="+mn-ea"/>
        <a:cs typeface="+mn-cs"/>
      </a:defRPr>
    </a:lvl2pPr>
    <a:lvl3pPr marL="5372191" algn="l" defTabSz="5372191" rtl="0" eaLnBrk="1" latinLnBrk="0" hangingPunct="1">
      <a:defRPr sz="10600" kern="1200">
        <a:solidFill>
          <a:schemeClr val="tx1"/>
        </a:solidFill>
        <a:latin typeface="+mn-lt"/>
        <a:ea typeface="+mn-ea"/>
        <a:cs typeface="+mn-cs"/>
      </a:defRPr>
    </a:lvl3pPr>
    <a:lvl4pPr marL="8058287" algn="l" defTabSz="5372191" rtl="0" eaLnBrk="1" latinLnBrk="0" hangingPunct="1">
      <a:defRPr sz="10600" kern="1200">
        <a:solidFill>
          <a:schemeClr val="tx1"/>
        </a:solidFill>
        <a:latin typeface="+mn-lt"/>
        <a:ea typeface="+mn-ea"/>
        <a:cs typeface="+mn-cs"/>
      </a:defRPr>
    </a:lvl4pPr>
    <a:lvl5pPr marL="10744383" algn="l" defTabSz="5372191" rtl="0" eaLnBrk="1" latinLnBrk="0" hangingPunct="1">
      <a:defRPr sz="10600" kern="1200">
        <a:solidFill>
          <a:schemeClr val="tx1"/>
        </a:solidFill>
        <a:latin typeface="+mn-lt"/>
        <a:ea typeface="+mn-ea"/>
        <a:cs typeface="+mn-cs"/>
      </a:defRPr>
    </a:lvl5pPr>
    <a:lvl6pPr marL="13430479" algn="l" defTabSz="5372191" rtl="0" eaLnBrk="1" latinLnBrk="0" hangingPunct="1">
      <a:defRPr sz="10600" kern="1200">
        <a:solidFill>
          <a:schemeClr val="tx1"/>
        </a:solidFill>
        <a:latin typeface="+mn-lt"/>
        <a:ea typeface="+mn-ea"/>
        <a:cs typeface="+mn-cs"/>
      </a:defRPr>
    </a:lvl6pPr>
    <a:lvl7pPr marL="16116574" algn="l" defTabSz="5372191" rtl="0" eaLnBrk="1" latinLnBrk="0" hangingPunct="1">
      <a:defRPr sz="10600" kern="1200">
        <a:solidFill>
          <a:schemeClr val="tx1"/>
        </a:solidFill>
        <a:latin typeface="+mn-lt"/>
        <a:ea typeface="+mn-ea"/>
        <a:cs typeface="+mn-cs"/>
      </a:defRPr>
    </a:lvl7pPr>
    <a:lvl8pPr marL="18802670" algn="l" defTabSz="5372191" rtl="0" eaLnBrk="1" latinLnBrk="0" hangingPunct="1">
      <a:defRPr sz="10600" kern="1200">
        <a:solidFill>
          <a:schemeClr val="tx1"/>
        </a:solidFill>
        <a:latin typeface="+mn-lt"/>
        <a:ea typeface="+mn-ea"/>
        <a:cs typeface="+mn-cs"/>
      </a:defRPr>
    </a:lvl8pPr>
    <a:lvl9pPr marL="21488766" algn="l" defTabSz="5372191" rtl="0" eaLnBrk="1" latinLnBrk="0" hangingPunct="1">
      <a:defRPr sz="10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7" d="100"/>
          <a:sy n="17" d="100"/>
        </p:scale>
        <p:origin x="-1494" y="-120"/>
      </p:cViewPr>
      <p:guideLst>
        <p:guide orient="horz" pos="9537"/>
        <p:guide pos="1348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0640" y="9406421"/>
            <a:ext cx="36387247" cy="64905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1279" y="17158652"/>
            <a:ext cx="29965968" cy="77382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6860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3721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058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7443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4304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6116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802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1488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9B3B-C203-4D8E-B975-9162693E3938}" type="datetimeFigureOut">
              <a:rPr lang="en-US" smtClean="0"/>
              <a:pPr/>
              <a:t>12/14/2009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AD39-86B3-43FC-A203-B9B1316B1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9B3B-C203-4D8E-B975-9162693E3938}" type="datetimeFigureOut">
              <a:rPr lang="en-US" smtClean="0"/>
              <a:pPr/>
              <a:t>12/14/2009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AD39-86B3-43FC-A203-B9B1316B1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1578" y="19457691"/>
            <a:ext cx="36387247" cy="6013940"/>
          </a:xfrm>
        </p:spPr>
        <p:txBody>
          <a:bodyPr anchor="t"/>
          <a:lstStyle>
            <a:lvl1pPr algn="l">
              <a:defRPr sz="23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81578" y="12833947"/>
            <a:ext cx="36387247" cy="6623743"/>
          </a:xfrm>
        </p:spPr>
        <p:txBody>
          <a:bodyPr anchor="b"/>
          <a:lstStyle>
            <a:lvl1pPr marL="0" indent="0">
              <a:buNone/>
              <a:defRPr sz="11800">
                <a:solidFill>
                  <a:schemeClr val="tx1">
                    <a:tint val="75000"/>
                  </a:schemeClr>
                </a:solidFill>
              </a:defRPr>
            </a:lvl1pPr>
            <a:lvl2pPr marL="2686096" indent="0">
              <a:buNone/>
              <a:defRPr sz="10600">
                <a:solidFill>
                  <a:schemeClr val="tx1">
                    <a:tint val="75000"/>
                  </a:schemeClr>
                </a:solidFill>
              </a:defRPr>
            </a:lvl2pPr>
            <a:lvl3pPr marL="5372191" indent="0">
              <a:buNone/>
              <a:defRPr sz="9400">
                <a:solidFill>
                  <a:schemeClr val="tx1">
                    <a:tint val="75000"/>
                  </a:schemeClr>
                </a:solidFill>
              </a:defRPr>
            </a:lvl3pPr>
            <a:lvl4pPr marL="8058287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4pPr>
            <a:lvl5pPr marL="10744383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5pPr>
            <a:lvl6pPr marL="13430479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6pPr>
            <a:lvl7pPr marL="16116574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7pPr>
            <a:lvl8pPr marL="18802670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8pPr>
            <a:lvl9pPr marL="21488766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9B3B-C203-4D8E-B975-9162693E3938}" type="datetimeFigureOut">
              <a:rPr lang="en-US" smtClean="0"/>
              <a:pPr/>
              <a:t>12/14/2009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AD39-86B3-43FC-A203-B9B1316B1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0427" y="7065330"/>
            <a:ext cx="18907099" cy="19983384"/>
          </a:xfrm>
        </p:spPr>
        <p:txBody>
          <a:bodyPr/>
          <a:lstStyle>
            <a:lvl1pPr>
              <a:defRPr sz="16500"/>
            </a:lvl1pPr>
            <a:lvl2pPr>
              <a:defRPr sz="14100"/>
            </a:lvl2pPr>
            <a:lvl3pPr>
              <a:defRPr sz="11800"/>
            </a:lvl3pPr>
            <a:lvl4pPr>
              <a:defRPr sz="10600"/>
            </a:lvl4pPr>
            <a:lvl5pPr>
              <a:defRPr sz="10600"/>
            </a:lvl5pPr>
            <a:lvl6pPr>
              <a:defRPr sz="10600"/>
            </a:lvl6pPr>
            <a:lvl7pPr>
              <a:defRPr sz="10600"/>
            </a:lvl7pPr>
            <a:lvl8pPr>
              <a:defRPr sz="10600"/>
            </a:lvl8pPr>
            <a:lvl9pPr>
              <a:defRPr sz="10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760999" y="7065330"/>
            <a:ext cx="18907099" cy="19983384"/>
          </a:xfrm>
        </p:spPr>
        <p:txBody>
          <a:bodyPr/>
          <a:lstStyle>
            <a:lvl1pPr>
              <a:defRPr sz="16500"/>
            </a:lvl1pPr>
            <a:lvl2pPr>
              <a:defRPr sz="14100"/>
            </a:lvl2pPr>
            <a:lvl3pPr>
              <a:defRPr sz="11800"/>
            </a:lvl3pPr>
            <a:lvl4pPr>
              <a:defRPr sz="10600"/>
            </a:lvl4pPr>
            <a:lvl5pPr>
              <a:defRPr sz="10600"/>
            </a:lvl5pPr>
            <a:lvl6pPr>
              <a:defRPr sz="10600"/>
            </a:lvl6pPr>
            <a:lvl7pPr>
              <a:defRPr sz="10600"/>
            </a:lvl7pPr>
            <a:lvl8pPr>
              <a:defRPr sz="10600"/>
            </a:lvl8pPr>
            <a:lvl9pPr>
              <a:defRPr sz="10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9B3B-C203-4D8E-B975-9162693E3938}" type="datetimeFigureOut">
              <a:rPr lang="en-US" smtClean="0"/>
              <a:pPr/>
              <a:t>12/14/2009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AD39-86B3-43FC-A203-B9B1316B1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0426" y="6777951"/>
            <a:ext cx="18914533" cy="2824727"/>
          </a:xfrm>
        </p:spPr>
        <p:txBody>
          <a:bodyPr anchor="b"/>
          <a:lstStyle>
            <a:lvl1pPr marL="0" indent="0">
              <a:buNone/>
              <a:defRPr sz="14100" b="1"/>
            </a:lvl1pPr>
            <a:lvl2pPr marL="2686096" indent="0">
              <a:buNone/>
              <a:defRPr sz="11800" b="1"/>
            </a:lvl2pPr>
            <a:lvl3pPr marL="5372191" indent="0">
              <a:buNone/>
              <a:defRPr sz="10600" b="1"/>
            </a:lvl3pPr>
            <a:lvl4pPr marL="8058287" indent="0">
              <a:buNone/>
              <a:defRPr sz="9400" b="1"/>
            </a:lvl4pPr>
            <a:lvl5pPr marL="10744383" indent="0">
              <a:buNone/>
              <a:defRPr sz="9400" b="1"/>
            </a:lvl5pPr>
            <a:lvl6pPr marL="13430479" indent="0">
              <a:buNone/>
              <a:defRPr sz="9400" b="1"/>
            </a:lvl6pPr>
            <a:lvl7pPr marL="16116574" indent="0">
              <a:buNone/>
              <a:defRPr sz="9400" b="1"/>
            </a:lvl7pPr>
            <a:lvl8pPr marL="18802670" indent="0">
              <a:buNone/>
              <a:defRPr sz="9400" b="1"/>
            </a:lvl8pPr>
            <a:lvl9pPr marL="21488766" indent="0">
              <a:buNone/>
              <a:defRPr sz="9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40426" y="9602678"/>
            <a:ext cx="18914533" cy="17446034"/>
          </a:xfrm>
        </p:spPr>
        <p:txBody>
          <a:bodyPr/>
          <a:lstStyle>
            <a:lvl1pPr>
              <a:defRPr sz="14100"/>
            </a:lvl1pPr>
            <a:lvl2pPr>
              <a:defRPr sz="11800"/>
            </a:lvl2pPr>
            <a:lvl3pPr>
              <a:defRPr sz="10600"/>
            </a:lvl3pPr>
            <a:lvl4pPr>
              <a:defRPr sz="9400"/>
            </a:lvl4pPr>
            <a:lvl5pPr>
              <a:defRPr sz="9400"/>
            </a:lvl5pPr>
            <a:lvl6pPr>
              <a:defRPr sz="9400"/>
            </a:lvl6pPr>
            <a:lvl7pPr>
              <a:defRPr sz="9400"/>
            </a:lvl7pPr>
            <a:lvl8pPr>
              <a:defRPr sz="9400"/>
            </a:lvl8pPr>
            <a:lvl9pPr>
              <a:defRPr sz="9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746138" y="6777951"/>
            <a:ext cx="18921963" cy="2824727"/>
          </a:xfrm>
        </p:spPr>
        <p:txBody>
          <a:bodyPr anchor="b"/>
          <a:lstStyle>
            <a:lvl1pPr marL="0" indent="0">
              <a:buNone/>
              <a:defRPr sz="14100" b="1"/>
            </a:lvl1pPr>
            <a:lvl2pPr marL="2686096" indent="0">
              <a:buNone/>
              <a:defRPr sz="11800" b="1"/>
            </a:lvl2pPr>
            <a:lvl3pPr marL="5372191" indent="0">
              <a:buNone/>
              <a:defRPr sz="10600" b="1"/>
            </a:lvl3pPr>
            <a:lvl4pPr marL="8058287" indent="0">
              <a:buNone/>
              <a:defRPr sz="9400" b="1"/>
            </a:lvl4pPr>
            <a:lvl5pPr marL="10744383" indent="0">
              <a:buNone/>
              <a:defRPr sz="9400" b="1"/>
            </a:lvl5pPr>
            <a:lvl6pPr marL="13430479" indent="0">
              <a:buNone/>
              <a:defRPr sz="9400" b="1"/>
            </a:lvl6pPr>
            <a:lvl7pPr marL="16116574" indent="0">
              <a:buNone/>
              <a:defRPr sz="9400" b="1"/>
            </a:lvl7pPr>
            <a:lvl8pPr marL="18802670" indent="0">
              <a:buNone/>
              <a:defRPr sz="9400" b="1"/>
            </a:lvl8pPr>
            <a:lvl9pPr marL="21488766" indent="0">
              <a:buNone/>
              <a:defRPr sz="9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746138" y="9602678"/>
            <a:ext cx="18921963" cy="17446034"/>
          </a:xfrm>
        </p:spPr>
        <p:txBody>
          <a:bodyPr/>
          <a:lstStyle>
            <a:lvl1pPr>
              <a:defRPr sz="14100"/>
            </a:lvl1pPr>
            <a:lvl2pPr>
              <a:defRPr sz="11800"/>
            </a:lvl2pPr>
            <a:lvl3pPr>
              <a:defRPr sz="10600"/>
            </a:lvl3pPr>
            <a:lvl4pPr>
              <a:defRPr sz="9400"/>
            </a:lvl4pPr>
            <a:lvl5pPr>
              <a:defRPr sz="9400"/>
            </a:lvl5pPr>
            <a:lvl6pPr>
              <a:defRPr sz="9400"/>
            </a:lvl6pPr>
            <a:lvl7pPr>
              <a:defRPr sz="9400"/>
            </a:lvl7pPr>
            <a:lvl8pPr>
              <a:defRPr sz="9400"/>
            </a:lvl8pPr>
            <a:lvl9pPr>
              <a:defRPr sz="9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9B3B-C203-4D8E-B975-9162693E3938}" type="datetimeFigureOut">
              <a:rPr lang="en-US" smtClean="0"/>
              <a:pPr/>
              <a:t>12/14/2009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AD39-86B3-43FC-A203-B9B1316B1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9B3B-C203-4D8E-B975-9162693E3938}" type="datetimeFigureOut">
              <a:rPr lang="en-US" smtClean="0"/>
              <a:pPr/>
              <a:t>12/14/2009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AD39-86B3-43FC-A203-B9B1316B1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9B3B-C203-4D8E-B975-9162693E3938}" type="datetimeFigureOut">
              <a:rPr lang="en-US" smtClean="0"/>
              <a:pPr/>
              <a:t>12/14/2009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AD39-86B3-43FC-A203-B9B1316B1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0430" y="1205592"/>
            <a:ext cx="14083710" cy="5130774"/>
          </a:xfrm>
        </p:spPr>
        <p:txBody>
          <a:bodyPr anchor="b"/>
          <a:lstStyle>
            <a:lvl1pPr algn="l">
              <a:defRPr sz="1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36945" y="1205594"/>
            <a:ext cx="23931154" cy="25843120"/>
          </a:xfrm>
        </p:spPr>
        <p:txBody>
          <a:bodyPr/>
          <a:lstStyle>
            <a:lvl1pPr>
              <a:defRPr sz="18800"/>
            </a:lvl1pPr>
            <a:lvl2pPr>
              <a:defRPr sz="16500"/>
            </a:lvl2pPr>
            <a:lvl3pPr>
              <a:defRPr sz="14100"/>
            </a:lvl3pPr>
            <a:lvl4pPr>
              <a:defRPr sz="11800"/>
            </a:lvl4pPr>
            <a:lvl5pPr>
              <a:defRPr sz="11800"/>
            </a:lvl5pPr>
            <a:lvl6pPr>
              <a:defRPr sz="11800"/>
            </a:lvl6pPr>
            <a:lvl7pPr>
              <a:defRPr sz="11800"/>
            </a:lvl7pPr>
            <a:lvl8pPr>
              <a:defRPr sz="11800"/>
            </a:lvl8pPr>
            <a:lvl9pPr>
              <a:defRPr sz="1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0430" y="6336369"/>
            <a:ext cx="14083710" cy="20712346"/>
          </a:xfrm>
        </p:spPr>
        <p:txBody>
          <a:bodyPr/>
          <a:lstStyle>
            <a:lvl1pPr marL="0" indent="0">
              <a:buNone/>
              <a:defRPr sz="8200"/>
            </a:lvl1pPr>
            <a:lvl2pPr marL="2686096" indent="0">
              <a:buNone/>
              <a:defRPr sz="7100"/>
            </a:lvl2pPr>
            <a:lvl3pPr marL="5372191" indent="0">
              <a:buNone/>
              <a:defRPr sz="5900"/>
            </a:lvl3pPr>
            <a:lvl4pPr marL="8058287" indent="0">
              <a:buNone/>
              <a:defRPr sz="5300"/>
            </a:lvl4pPr>
            <a:lvl5pPr marL="10744383" indent="0">
              <a:buNone/>
              <a:defRPr sz="5300"/>
            </a:lvl5pPr>
            <a:lvl6pPr marL="13430479" indent="0">
              <a:buNone/>
              <a:defRPr sz="5300"/>
            </a:lvl6pPr>
            <a:lvl7pPr marL="16116574" indent="0">
              <a:buNone/>
              <a:defRPr sz="5300"/>
            </a:lvl7pPr>
            <a:lvl8pPr marL="18802670" indent="0">
              <a:buNone/>
              <a:defRPr sz="5300"/>
            </a:lvl8pPr>
            <a:lvl9pPr marL="21488766" indent="0">
              <a:buNone/>
              <a:defRPr sz="5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9B3B-C203-4D8E-B975-9162693E3938}" type="datetimeFigureOut">
              <a:rPr lang="en-US" smtClean="0"/>
              <a:pPr/>
              <a:t>12/14/2009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AD39-86B3-43FC-A203-B9B1316B1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771" y="21195983"/>
            <a:ext cx="25685115" cy="2502306"/>
          </a:xfrm>
        </p:spPr>
        <p:txBody>
          <a:bodyPr anchor="b"/>
          <a:lstStyle>
            <a:lvl1pPr algn="l">
              <a:defRPr sz="1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90771" y="2705572"/>
            <a:ext cx="25685115" cy="18167985"/>
          </a:xfrm>
        </p:spPr>
        <p:txBody>
          <a:bodyPr/>
          <a:lstStyle>
            <a:lvl1pPr marL="0" indent="0">
              <a:buNone/>
              <a:defRPr sz="18800"/>
            </a:lvl1pPr>
            <a:lvl2pPr marL="2686096" indent="0">
              <a:buNone/>
              <a:defRPr sz="16500"/>
            </a:lvl2pPr>
            <a:lvl3pPr marL="5372191" indent="0">
              <a:buNone/>
              <a:defRPr sz="14100"/>
            </a:lvl3pPr>
            <a:lvl4pPr marL="8058287" indent="0">
              <a:buNone/>
              <a:defRPr sz="11800"/>
            </a:lvl4pPr>
            <a:lvl5pPr marL="10744383" indent="0">
              <a:buNone/>
              <a:defRPr sz="11800"/>
            </a:lvl5pPr>
            <a:lvl6pPr marL="13430479" indent="0">
              <a:buNone/>
              <a:defRPr sz="11800"/>
            </a:lvl6pPr>
            <a:lvl7pPr marL="16116574" indent="0">
              <a:buNone/>
              <a:defRPr sz="11800"/>
            </a:lvl7pPr>
            <a:lvl8pPr marL="18802670" indent="0">
              <a:buNone/>
              <a:defRPr sz="11800"/>
            </a:lvl8pPr>
            <a:lvl9pPr marL="21488766" indent="0">
              <a:buNone/>
              <a:defRPr sz="11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0771" y="23698290"/>
            <a:ext cx="25685115" cy="3553689"/>
          </a:xfrm>
        </p:spPr>
        <p:txBody>
          <a:bodyPr/>
          <a:lstStyle>
            <a:lvl1pPr marL="0" indent="0">
              <a:buNone/>
              <a:defRPr sz="8200"/>
            </a:lvl1pPr>
            <a:lvl2pPr marL="2686096" indent="0">
              <a:buNone/>
              <a:defRPr sz="7100"/>
            </a:lvl2pPr>
            <a:lvl3pPr marL="5372191" indent="0">
              <a:buNone/>
              <a:defRPr sz="5900"/>
            </a:lvl3pPr>
            <a:lvl4pPr marL="8058287" indent="0">
              <a:buNone/>
              <a:defRPr sz="5300"/>
            </a:lvl4pPr>
            <a:lvl5pPr marL="10744383" indent="0">
              <a:buNone/>
              <a:defRPr sz="5300"/>
            </a:lvl5pPr>
            <a:lvl6pPr marL="13430479" indent="0">
              <a:buNone/>
              <a:defRPr sz="5300"/>
            </a:lvl6pPr>
            <a:lvl7pPr marL="16116574" indent="0">
              <a:buNone/>
              <a:defRPr sz="5300"/>
            </a:lvl7pPr>
            <a:lvl8pPr marL="18802670" indent="0">
              <a:buNone/>
              <a:defRPr sz="5300"/>
            </a:lvl8pPr>
            <a:lvl9pPr marL="21488766" indent="0">
              <a:buNone/>
              <a:defRPr sz="5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9B3B-C203-4D8E-B975-9162693E3938}" type="datetimeFigureOut">
              <a:rPr lang="en-US" smtClean="0"/>
              <a:pPr/>
              <a:t>12/14/2009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AD39-86B3-43FC-A203-B9B1316B1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9B3B-C203-4D8E-B975-9162693E3938}" type="datetimeFigureOut">
              <a:rPr lang="en-US" smtClean="0"/>
              <a:pPr/>
              <a:t>12/14/2009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AD39-86B3-43FC-A203-B9B1316B1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036181" y="1212605"/>
            <a:ext cx="9631918" cy="2583610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40427" y="1212605"/>
            <a:ext cx="28182279" cy="2583610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9B3B-C203-4D8E-B975-9162693E3938}" type="datetimeFigureOut">
              <a:rPr lang="en-US" smtClean="0"/>
              <a:pPr/>
              <a:t>12/14/2009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AD39-86B3-43FC-A203-B9B1316B1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40427" y="1212603"/>
            <a:ext cx="38527673" cy="5046662"/>
          </a:xfrm>
          <a:prstGeom prst="rect">
            <a:avLst/>
          </a:prstGeom>
        </p:spPr>
        <p:txBody>
          <a:bodyPr vert="horz" lIns="537219" tIns="268610" rIns="537219" bIns="26861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0427" y="7065330"/>
            <a:ext cx="38527673" cy="19983384"/>
          </a:xfrm>
          <a:prstGeom prst="rect">
            <a:avLst/>
          </a:prstGeom>
        </p:spPr>
        <p:txBody>
          <a:bodyPr vert="horz" lIns="537219" tIns="268610" rIns="537219" bIns="26861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0426" y="28065053"/>
            <a:ext cx="9988657" cy="1612129"/>
          </a:xfrm>
          <a:prstGeom prst="rect">
            <a:avLst/>
          </a:prstGeom>
        </p:spPr>
        <p:txBody>
          <a:bodyPr vert="horz" lIns="537219" tIns="268610" rIns="537219" bIns="268610" rtlCol="0" anchor="ctr"/>
          <a:lstStyle>
            <a:lvl1pPr algn="l">
              <a:defRPr sz="7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B9B3B-C203-4D8E-B975-9162693E3938}" type="datetimeFigureOut">
              <a:rPr lang="en-US" smtClean="0"/>
              <a:pPr/>
              <a:t>12/14/2009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626247" y="28065053"/>
            <a:ext cx="13556033" cy="1612129"/>
          </a:xfrm>
          <a:prstGeom prst="rect">
            <a:avLst/>
          </a:prstGeom>
        </p:spPr>
        <p:txBody>
          <a:bodyPr vert="horz" lIns="537219" tIns="268610" rIns="537219" bIns="268610" rtlCol="0" anchor="ctr"/>
          <a:lstStyle>
            <a:lvl1pPr algn="ctr">
              <a:defRPr sz="7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679443" y="28065053"/>
            <a:ext cx="9988657" cy="1612129"/>
          </a:xfrm>
          <a:prstGeom prst="rect">
            <a:avLst/>
          </a:prstGeom>
        </p:spPr>
        <p:txBody>
          <a:bodyPr vert="horz" lIns="537219" tIns="268610" rIns="537219" bIns="268610" rtlCol="0" anchor="ctr"/>
          <a:lstStyle>
            <a:lvl1pPr algn="r">
              <a:defRPr sz="7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DAD39-86B3-43FC-A203-B9B1316B1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372191" rtl="0" eaLnBrk="1" latinLnBrk="0" hangingPunct="1">
        <a:spcBef>
          <a:spcPct val="0"/>
        </a:spcBef>
        <a:buNone/>
        <a:defRPr sz="2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14572" indent="-2014572" algn="l" defTabSz="5372191" rtl="0" eaLnBrk="1" latinLnBrk="0" hangingPunct="1">
        <a:spcBef>
          <a:spcPct val="20000"/>
        </a:spcBef>
        <a:buFont typeface="Arial" pitchFamily="34" charset="0"/>
        <a:buChar char="•"/>
        <a:defRPr sz="18800" kern="1200">
          <a:solidFill>
            <a:schemeClr val="tx1"/>
          </a:solidFill>
          <a:latin typeface="+mn-lt"/>
          <a:ea typeface="+mn-ea"/>
          <a:cs typeface="+mn-cs"/>
        </a:defRPr>
      </a:lvl1pPr>
      <a:lvl2pPr marL="4364906" indent="-1678810" algn="l" defTabSz="5372191" rtl="0" eaLnBrk="1" latinLnBrk="0" hangingPunct="1">
        <a:spcBef>
          <a:spcPct val="20000"/>
        </a:spcBef>
        <a:buFont typeface="Arial" pitchFamily="34" charset="0"/>
        <a:buChar char="–"/>
        <a:defRPr sz="16500" kern="1200">
          <a:solidFill>
            <a:schemeClr val="tx1"/>
          </a:solidFill>
          <a:latin typeface="+mn-lt"/>
          <a:ea typeface="+mn-ea"/>
          <a:cs typeface="+mn-cs"/>
        </a:defRPr>
      </a:lvl2pPr>
      <a:lvl3pPr marL="6715239" indent="-1343048" algn="l" defTabSz="5372191" rtl="0" eaLnBrk="1" latinLnBrk="0" hangingPunct="1">
        <a:spcBef>
          <a:spcPct val="20000"/>
        </a:spcBef>
        <a:buFont typeface="Arial" pitchFamily="34" charset="0"/>
        <a:buChar char="•"/>
        <a:defRPr sz="14100" kern="1200">
          <a:solidFill>
            <a:schemeClr val="tx1"/>
          </a:solidFill>
          <a:latin typeface="+mn-lt"/>
          <a:ea typeface="+mn-ea"/>
          <a:cs typeface="+mn-cs"/>
        </a:defRPr>
      </a:lvl3pPr>
      <a:lvl4pPr marL="9401335" indent="-1343048" algn="l" defTabSz="5372191" rtl="0" eaLnBrk="1" latinLnBrk="0" hangingPunct="1">
        <a:spcBef>
          <a:spcPct val="20000"/>
        </a:spcBef>
        <a:buFont typeface="Arial" pitchFamily="34" charset="0"/>
        <a:buChar char="–"/>
        <a:defRPr sz="11800" kern="1200">
          <a:solidFill>
            <a:schemeClr val="tx1"/>
          </a:solidFill>
          <a:latin typeface="+mn-lt"/>
          <a:ea typeface="+mn-ea"/>
          <a:cs typeface="+mn-cs"/>
        </a:defRPr>
      </a:lvl4pPr>
      <a:lvl5pPr marL="12087431" indent="-1343048" algn="l" defTabSz="5372191" rtl="0" eaLnBrk="1" latinLnBrk="0" hangingPunct="1">
        <a:spcBef>
          <a:spcPct val="20000"/>
        </a:spcBef>
        <a:buFont typeface="Arial" pitchFamily="34" charset="0"/>
        <a:buChar char="»"/>
        <a:defRPr sz="1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73526" indent="-1343048" algn="l" defTabSz="5372191" rtl="0" eaLnBrk="1" latinLnBrk="0" hangingPunct="1">
        <a:spcBef>
          <a:spcPct val="20000"/>
        </a:spcBef>
        <a:buFont typeface="Arial" pitchFamily="34" charset="0"/>
        <a:buChar char="•"/>
        <a:defRPr sz="11800" kern="1200">
          <a:solidFill>
            <a:schemeClr val="tx1"/>
          </a:solidFill>
          <a:latin typeface="+mn-lt"/>
          <a:ea typeface="+mn-ea"/>
          <a:cs typeface="+mn-cs"/>
        </a:defRPr>
      </a:lvl6pPr>
      <a:lvl7pPr marL="17459622" indent="-1343048" algn="l" defTabSz="5372191" rtl="0" eaLnBrk="1" latinLnBrk="0" hangingPunct="1">
        <a:spcBef>
          <a:spcPct val="20000"/>
        </a:spcBef>
        <a:buFont typeface="Arial" pitchFamily="34" charset="0"/>
        <a:buChar char="•"/>
        <a:defRPr sz="1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145718" indent="-1343048" algn="l" defTabSz="5372191" rtl="0" eaLnBrk="1" latinLnBrk="0" hangingPunct="1">
        <a:spcBef>
          <a:spcPct val="20000"/>
        </a:spcBef>
        <a:buFont typeface="Arial" pitchFamily="34" charset="0"/>
        <a:buChar char="•"/>
        <a:defRPr sz="1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831814" indent="-1343048" algn="l" defTabSz="5372191" rtl="0" eaLnBrk="1" latinLnBrk="0" hangingPunct="1">
        <a:spcBef>
          <a:spcPct val="20000"/>
        </a:spcBef>
        <a:buFont typeface="Arial" pitchFamily="34" charset="0"/>
        <a:buChar char="•"/>
        <a:defRPr sz="1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72191" rtl="0" eaLnBrk="1" latinLnBrk="0" hangingPunct="1">
        <a:defRPr sz="10600" kern="1200">
          <a:solidFill>
            <a:schemeClr val="tx1"/>
          </a:solidFill>
          <a:latin typeface="+mn-lt"/>
          <a:ea typeface="+mn-ea"/>
          <a:cs typeface="+mn-cs"/>
        </a:defRPr>
      </a:lvl1pPr>
      <a:lvl2pPr marL="2686096" algn="l" defTabSz="5372191" rtl="0" eaLnBrk="1" latinLnBrk="0" hangingPunct="1">
        <a:defRPr sz="10600" kern="1200">
          <a:solidFill>
            <a:schemeClr val="tx1"/>
          </a:solidFill>
          <a:latin typeface="+mn-lt"/>
          <a:ea typeface="+mn-ea"/>
          <a:cs typeface="+mn-cs"/>
        </a:defRPr>
      </a:lvl2pPr>
      <a:lvl3pPr marL="5372191" algn="l" defTabSz="5372191" rtl="0" eaLnBrk="1" latinLnBrk="0" hangingPunct="1">
        <a:defRPr sz="10600" kern="1200">
          <a:solidFill>
            <a:schemeClr val="tx1"/>
          </a:solidFill>
          <a:latin typeface="+mn-lt"/>
          <a:ea typeface="+mn-ea"/>
          <a:cs typeface="+mn-cs"/>
        </a:defRPr>
      </a:lvl3pPr>
      <a:lvl4pPr marL="8058287" algn="l" defTabSz="5372191" rtl="0" eaLnBrk="1" latinLnBrk="0" hangingPunct="1">
        <a:defRPr sz="10600" kern="1200">
          <a:solidFill>
            <a:schemeClr val="tx1"/>
          </a:solidFill>
          <a:latin typeface="+mn-lt"/>
          <a:ea typeface="+mn-ea"/>
          <a:cs typeface="+mn-cs"/>
        </a:defRPr>
      </a:lvl4pPr>
      <a:lvl5pPr marL="10744383" algn="l" defTabSz="5372191" rtl="0" eaLnBrk="1" latinLnBrk="0" hangingPunct="1">
        <a:defRPr sz="10600" kern="1200">
          <a:solidFill>
            <a:schemeClr val="tx1"/>
          </a:solidFill>
          <a:latin typeface="+mn-lt"/>
          <a:ea typeface="+mn-ea"/>
          <a:cs typeface="+mn-cs"/>
        </a:defRPr>
      </a:lvl5pPr>
      <a:lvl6pPr marL="13430479" algn="l" defTabSz="5372191" rtl="0" eaLnBrk="1" latinLnBrk="0" hangingPunct="1">
        <a:defRPr sz="10600" kern="1200">
          <a:solidFill>
            <a:schemeClr val="tx1"/>
          </a:solidFill>
          <a:latin typeface="+mn-lt"/>
          <a:ea typeface="+mn-ea"/>
          <a:cs typeface="+mn-cs"/>
        </a:defRPr>
      </a:lvl6pPr>
      <a:lvl7pPr marL="16116574" algn="l" defTabSz="5372191" rtl="0" eaLnBrk="1" latinLnBrk="0" hangingPunct="1">
        <a:defRPr sz="10600" kern="1200">
          <a:solidFill>
            <a:schemeClr val="tx1"/>
          </a:solidFill>
          <a:latin typeface="+mn-lt"/>
          <a:ea typeface="+mn-ea"/>
          <a:cs typeface="+mn-cs"/>
        </a:defRPr>
      </a:lvl7pPr>
      <a:lvl8pPr marL="18802670" algn="l" defTabSz="5372191" rtl="0" eaLnBrk="1" latinLnBrk="0" hangingPunct="1">
        <a:defRPr sz="10600" kern="1200">
          <a:solidFill>
            <a:schemeClr val="tx1"/>
          </a:solidFill>
          <a:latin typeface="+mn-lt"/>
          <a:ea typeface="+mn-ea"/>
          <a:cs typeface="+mn-cs"/>
        </a:defRPr>
      </a:lvl8pPr>
      <a:lvl9pPr marL="21488766" algn="l" defTabSz="5372191" rtl="0" eaLnBrk="1" latinLnBrk="0" hangingPunct="1">
        <a:defRPr sz="10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8.jpeg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330448" y="995264"/>
            <a:ext cx="36387247" cy="4214841"/>
          </a:xfrm>
        </p:spPr>
        <p:txBody>
          <a:bodyPr>
            <a:normAutofit fontScale="90000"/>
          </a:bodyPr>
          <a:lstStyle/>
          <a:p>
            <a:r>
              <a:rPr lang="en-US" sz="17800" dirty="0"/>
              <a:t>Were Wilson and Wilson </a:t>
            </a:r>
            <a:r>
              <a:rPr lang="en-US" sz="17800" dirty="0" smtClean="0"/>
              <a:t>right?</a:t>
            </a:r>
            <a:r>
              <a:rPr lang="en-US" sz="9600" dirty="0" smtClean="0"/>
              <a:t/>
            </a:r>
            <a:br>
              <a:rPr lang="en-US" sz="9600" dirty="0" smtClean="0"/>
            </a:br>
            <a:r>
              <a:rPr lang="en-US" sz="12200" dirty="0" smtClean="0"/>
              <a:t>A </a:t>
            </a:r>
            <a:r>
              <a:rPr lang="en-US" sz="12200" dirty="0"/>
              <a:t>re-evaluation of a classic electromagnetism </a:t>
            </a:r>
            <a:r>
              <a:rPr lang="en-US" sz="12200" dirty="0" smtClean="0"/>
              <a:t>experiment</a:t>
            </a:r>
            <a:r>
              <a:rPr lang="en-US" sz="9600" dirty="0"/>
              <a:t/>
            </a:r>
            <a:br>
              <a:rPr lang="en-US" sz="9600" dirty="0"/>
            </a:br>
            <a:endParaRPr lang="en-US" sz="9600" dirty="0"/>
          </a:p>
        </p:txBody>
      </p:sp>
      <p:sp>
        <p:nvSpPr>
          <p:cNvPr id="6" name="TextBox 5"/>
          <p:cNvSpPr txBox="1"/>
          <p:nvPr/>
        </p:nvSpPr>
        <p:spPr>
          <a:xfrm>
            <a:off x="15046280" y="5040000"/>
            <a:ext cx="12644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chemeClr val="tx2">
                    <a:lumMod val="75000"/>
                  </a:schemeClr>
                </a:solidFill>
              </a:rPr>
              <a:t>Let’s use differential forms to solve the problem!</a:t>
            </a:r>
            <a:endParaRPr lang="en-US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1878719" y="24114348"/>
            <a:ext cx="11667363" cy="5527553"/>
            <a:chOff x="285720" y="138082"/>
            <a:chExt cx="8643998" cy="4095194"/>
          </a:xfrm>
        </p:grpSpPr>
        <p:grpSp>
          <p:nvGrpSpPr>
            <p:cNvPr id="56" name="Group 57"/>
            <p:cNvGrpSpPr/>
            <p:nvPr/>
          </p:nvGrpSpPr>
          <p:grpSpPr>
            <a:xfrm>
              <a:off x="285720" y="138082"/>
              <a:ext cx="8643998" cy="4095194"/>
              <a:chOff x="285720" y="138082"/>
              <a:chExt cx="8643998" cy="4095194"/>
            </a:xfrm>
          </p:grpSpPr>
          <p:sp>
            <p:nvSpPr>
              <p:cNvPr id="58" name="Oval 57"/>
              <p:cNvSpPr/>
              <p:nvPr/>
            </p:nvSpPr>
            <p:spPr>
              <a:xfrm>
                <a:off x="6572264" y="1928802"/>
                <a:ext cx="714380" cy="221457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2071670" y="1928802"/>
                <a:ext cx="4857784" cy="2214578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1714480" y="1928802"/>
                <a:ext cx="714380" cy="221457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1" name="Straight Connector 60"/>
              <p:cNvCxnSpPr/>
              <p:nvPr/>
            </p:nvCxnSpPr>
            <p:spPr>
              <a:xfrm>
                <a:off x="285720" y="3000372"/>
                <a:ext cx="1785950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7286644" y="3000372"/>
                <a:ext cx="1643074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xtBox 62"/>
              <p:cNvSpPr txBox="1"/>
              <p:nvPr/>
            </p:nvSpPr>
            <p:spPr>
              <a:xfrm>
                <a:off x="8358214" y="2500307"/>
                <a:ext cx="357190" cy="1732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4000" b="1" dirty="0" smtClean="0"/>
                  <a:t>Ω</a:t>
                </a:r>
                <a:endParaRPr lang="el-GR" sz="4000" b="1" dirty="0"/>
              </a:p>
              <a:p>
                <a:endParaRPr lang="en-US" dirty="0">
                  <a:latin typeface="AngsanaUPC" pitchFamily="18" charset="-34"/>
                  <a:cs typeface="AngsanaUPC" pitchFamily="18" charset="-34"/>
                </a:endParaRPr>
              </a:p>
            </p:txBody>
          </p:sp>
          <p:cxnSp>
            <p:nvCxnSpPr>
              <p:cNvPr id="64" name="Straight Arrow Connector 63"/>
              <p:cNvCxnSpPr/>
              <p:nvPr/>
            </p:nvCxnSpPr>
            <p:spPr>
              <a:xfrm>
                <a:off x="2790271" y="1426599"/>
                <a:ext cx="3571900" cy="158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triangle" w="lg" len="lg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2667403" y="183060"/>
                <a:ext cx="3690549" cy="980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b="1" dirty="0" smtClean="0">
                    <a:cs typeface="Times New Roman" pitchFamily="18" charset="0"/>
                  </a:rPr>
                  <a:t>Applied external magnetic field B</a:t>
                </a:r>
                <a:r>
                  <a:rPr lang="en-GB" sz="4000" baseline="-25000" dirty="0" smtClean="0">
                    <a:cs typeface="Times New Roman" pitchFamily="18" charset="0"/>
                  </a:rPr>
                  <a:t>0</a:t>
                </a:r>
                <a:endParaRPr lang="en-US" sz="4000" b="1" dirty="0">
                  <a:cs typeface="Times New Roman" pitchFamily="18" charset="0"/>
                </a:endParaRPr>
              </a:p>
            </p:txBody>
          </p:sp>
          <p:cxnSp>
            <p:nvCxnSpPr>
              <p:cNvPr id="66" name="Straight Arrow Connector 65"/>
              <p:cNvCxnSpPr>
                <a:endCxn id="60" idx="0"/>
              </p:cNvCxnSpPr>
              <p:nvPr/>
            </p:nvCxnSpPr>
            <p:spPr>
              <a:xfrm rot="5400000" flipH="1" flipV="1">
                <a:off x="1535885" y="2464587"/>
                <a:ext cx="1071570" cy="1588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TextBox 66"/>
              <p:cNvSpPr txBox="1"/>
              <p:nvPr/>
            </p:nvSpPr>
            <p:spPr>
              <a:xfrm>
                <a:off x="285720" y="138082"/>
                <a:ext cx="1958272" cy="2348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 smtClean="0">
                    <a:solidFill>
                      <a:srgbClr val="FF0000"/>
                    </a:solidFill>
                    <a:cs typeface="Times New Roman" pitchFamily="18" charset="0"/>
                  </a:rPr>
                  <a:t>What is the induced radial electric field e?</a:t>
                </a:r>
                <a:endParaRPr lang="en-US" sz="4000" b="1" dirty="0">
                  <a:solidFill>
                    <a:srgbClr val="FF0000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2614476" y="2643182"/>
                <a:ext cx="4498732" cy="524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 smtClean="0">
                    <a:cs typeface="Times New Roman" pitchFamily="18" charset="0"/>
                  </a:rPr>
                  <a:t>Rotating dielectric cylinder</a:t>
                </a:r>
                <a:endParaRPr lang="en-US" sz="4000" b="1" dirty="0">
                  <a:cs typeface="Times New Roman" pitchFamily="18" charset="0"/>
                </a:endParaRPr>
              </a:p>
            </p:txBody>
          </p:sp>
        </p:grpSp>
        <p:sp>
          <p:nvSpPr>
            <p:cNvPr id="57" name="Arc 56"/>
            <p:cNvSpPr/>
            <p:nvPr/>
          </p:nvSpPr>
          <p:spPr>
            <a:xfrm>
              <a:off x="7786710" y="2357430"/>
              <a:ext cx="571504" cy="1271590"/>
            </a:xfrm>
            <a:prstGeom prst="arc">
              <a:avLst>
                <a:gd name="adj1" fmla="val 12155198"/>
                <a:gd name="adj2" fmla="val 8434475"/>
              </a:avLst>
            </a:prstGeom>
            <a:ln w="38100">
              <a:solidFill>
                <a:schemeClr val="tx1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7" name="Straight Connector 36"/>
          <p:cNvCxnSpPr/>
          <p:nvPr/>
        </p:nvCxnSpPr>
        <p:spPr>
          <a:xfrm rot="5400000">
            <a:off x="-13881241" y="15139987"/>
            <a:ext cx="30279975" cy="0"/>
          </a:xfrm>
          <a:prstGeom prst="line">
            <a:avLst/>
          </a:prstGeom>
          <a:ln w="381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5400000">
            <a:off x="-1236716" y="15135119"/>
            <a:ext cx="30279975" cy="0"/>
          </a:xfrm>
          <a:prstGeom prst="line">
            <a:avLst/>
          </a:prstGeom>
          <a:ln w="381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5400000">
            <a:off x="-93708" y="15135119"/>
            <a:ext cx="30279975" cy="0"/>
          </a:xfrm>
          <a:prstGeom prst="line">
            <a:avLst/>
          </a:prstGeom>
          <a:ln w="381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5400000">
            <a:off x="12550818" y="15139988"/>
            <a:ext cx="30279975" cy="0"/>
          </a:xfrm>
          <a:prstGeom prst="line">
            <a:avLst/>
          </a:prstGeom>
          <a:ln w="381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rot="5400000">
            <a:off x="13836702" y="15139988"/>
            <a:ext cx="30279975" cy="0"/>
          </a:xfrm>
          <a:prstGeom prst="line">
            <a:avLst/>
          </a:prstGeom>
          <a:ln w="381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>
            <a:off x="26409790" y="15144855"/>
            <a:ext cx="30279975" cy="0"/>
          </a:xfrm>
          <a:prstGeom prst="line">
            <a:avLst/>
          </a:prstGeom>
          <a:ln w="381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5046280" y="5995923"/>
            <a:ext cx="126445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The whole basis of special relativity was being questioned.</a:t>
            </a:r>
            <a:endParaRPr lang="en-US" sz="4000" dirty="0" smtClean="0"/>
          </a:p>
          <a:p>
            <a:r>
              <a:rPr lang="en-GB" sz="4000" dirty="0" smtClean="0"/>
              <a:t>But using the modern language of differential forms we </a:t>
            </a:r>
            <a:r>
              <a:rPr lang="en-GB" sz="4000" dirty="0" smtClean="0"/>
              <a:t>can </a:t>
            </a:r>
            <a:r>
              <a:rPr lang="en-GB" sz="4000" dirty="0" smtClean="0"/>
              <a:t>solve Maxwell’s equations and the relevant boundary conditions to find a solution in a simple and elegant way.</a:t>
            </a:r>
            <a:endParaRPr lang="en-US" sz="4000" dirty="0"/>
          </a:p>
        </p:txBody>
      </p:sp>
      <p:sp>
        <p:nvSpPr>
          <p:cNvPr id="50" name="TextBox 49"/>
          <p:cNvSpPr txBox="1"/>
          <p:nvPr/>
        </p:nvSpPr>
        <p:spPr>
          <a:xfrm>
            <a:off x="15046280" y="8782005"/>
            <a:ext cx="12644526" cy="2182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/>
              <a:t>Maxwell’s equations:</a:t>
            </a:r>
          </a:p>
          <a:p>
            <a:endParaRPr lang="en-GB" sz="3600" b="1" dirty="0" smtClean="0"/>
          </a:p>
          <a:p>
            <a:pPr algn="ctr"/>
            <a:r>
              <a:rPr lang="en-GB" sz="8000" b="1" dirty="0" smtClean="0"/>
              <a:t>dF=0</a:t>
            </a:r>
          </a:p>
          <a:p>
            <a:pPr algn="ctr"/>
            <a:r>
              <a:rPr lang="en-GB" sz="8000" b="1" dirty="0" smtClean="0"/>
              <a:t>d</a:t>
            </a:r>
            <a:r>
              <a:rPr lang="en-GB" sz="8000" b="1" dirty="0" smtClean="0">
                <a:sym typeface="Symbol"/>
              </a:rPr>
              <a:t>G=0</a:t>
            </a:r>
          </a:p>
          <a:p>
            <a:endParaRPr lang="en-GB" sz="4000" dirty="0" smtClean="0">
              <a:solidFill>
                <a:prstClr val="black"/>
              </a:solidFill>
            </a:endParaRPr>
          </a:p>
          <a:p>
            <a:r>
              <a:rPr lang="en-GB" sz="4000" dirty="0" smtClean="0">
                <a:solidFill>
                  <a:prstClr val="black"/>
                </a:solidFill>
              </a:rPr>
              <a:t>F is the Maxwell two-form encapsulating the </a:t>
            </a:r>
            <a:r>
              <a:rPr lang="en-GB" sz="4000" b="1" dirty="0" smtClean="0">
                <a:solidFill>
                  <a:prstClr val="black"/>
                </a:solidFill>
              </a:rPr>
              <a:t>e </a:t>
            </a:r>
            <a:r>
              <a:rPr lang="en-GB" sz="4000" dirty="0" smtClean="0">
                <a:solidFill>
                  <a:prstClr val="black"/>
                </a:solidFill>
              </a:rPr>
              <a:t>and </a:t>
            </a:r>
            <a:r>
              <a:rPr lang="en-GB" sz="4000" b="1" dirty="0" smtClean="0">
                <a:solidFill>
                  <a:prstClr val="black"/>
                </a:solidFill>
              </a:rPr>
              <a:t>B </a:t>
            </a:r>
            <a:r>
              <a:rPr lang="en-GB" sz="4000" dirty="0" smtClean="0">
                <a:solidFill>
                  <a:prstClr val="black"/>
                </a:solidFill>
              </a:rPr>
              <a:t>fields, while G is the excitation two-form containing </a:t>
            </a:r>
            <a:r>
              <a:rPr lang="en-GB" sz="4000" b="1" dirty="0" smtClean="0">
                <a:solidFill>
                  <a:prstClr val="black"/>
                </a:solidFill>
              </a:rPr>
              <a:t>d </a:t>
            </a:r>
            <a:r>
              <a:rPr lang="en-GB" sz="4000" dirty="0" smtClean="0">
                <a:solidFill>
                  <a:prstClr val="black"/>
                </a:solidFill>
              </a:rPr>
              <a:t>and </a:t>
            </a:r>
            <a:r>
              <a:rPr lang="en-GB" sz="4000" b="1" dirty="0" smtClean="0">
                <a:solidFill>
                  <a:prstClr val="black"/>
                </a:solidFill>
              </a:rPr>
              <a:t>H</a:t>
            </a:r>
            <a:r>
              <a:rPr lang="en-GB" sz="4000" dirty="0" smtClean="0">
                <a:solidFill>
                  <a:prstClr val="black"/>
                </a:solidFill>
              </a:rPr>
              <a:t> fields. </a:t>
            </a:r>
          </a:p>
          <a:p>
            <a:endParaRPr lang="en-GB" sz="4800" dirty="0" smtClean="0">
              <a:sym typeface="Symbol"/>
            </a:endParaRPr>
          </a:p>
          <a:p>
            <a:r>
              <a:rPr lang="en-GB" sz="4800" b="1" dirty="0" smtClean="0">
                <a:sym typeface="Symbol"/>
              </a:rPr>
              <a:t>Boundary conditions:</a:t>
            </a:r>
          </a:p>
          <a:p>
            <a:endParaRPr lang="en-GB" sz="3600" b="1" dirty="0" smtClean="0">
              <a:sym typeface="Symbol"/>
            </a:endParaRPr>
          </a:p>
          <a:p>
            <a:pPr algn="ctr"/>
            <a:r>
              <a:rPr lang="en-GB" sz="8000" b="1" dirty="0" smtClean="0">
                <a:sym typeface="Symbol"/>
              </a:rPr>
              <a:t>[F]</a:t>
            </a:r>
            <a:r>
              <a:rPr lang="en-US" sz="8000" b="1" dirty="0" smtClean="0">
                <a:solidFill>
                  <a:srgbClr val="000000"/>
                </a:solidFill>
                <a:sym typeface="Symbol"/>
              </a:rPr>
              <a:t>d</a:t>
            </a:r>
            <a:r>
              <a:rPr lang="el-GR" sz="8000" b="1" dirty="0" smtClean="0">
                <a:solidFill>
                  <a:srgbClr val="000000"/>
                </a:solidFill>
                <a:cs typeface="Times New Roman"/>
                <a:sym typeface="Symbol"/>
              </a:rPr>
              <a:t>Φ</a:t>
            </a:r>
            <a:r>
              <a:rPr lang="en-GB" sz="8000" b="1" dirty="0" smtClean="0">
                <a:solidFill>
                  <a:srgbClr val="000000"/>
                </a:solidFill>
                <a:cs typeface="Times New Roman"/>
                <a:sym typeface="Symbol"/>
              </a:rPr>
              <a:t>=0</a:t>
            </a:r>
          </a:p>
          <a:p>
            <a:pPr algn="ctr"/>
            <a:r>
              <a:rPr lang="en-US" sz="8000" b="1" dirty="0" smtClean="0">
                <a:solidFill>
                  <a:srgbClr val="000000"/>
                </a:solidFill>
                <a:sym typeface="Symbol"/>
              </a:rPr>
              <a:t>[G]d</a:t>
            </a:r>
            <a:r>
              <a:rPr lang="el-GR" sz="8000" b="1" dirty="0" smtClean="0">
                <a:solidFill>
                  <a:srgbClr val="000000"/>
                </a:solidFill>
                <a:cs typeface="Times New Roman"/>
                <a:sym typeface="Symbol"/>
              </a:rPr>
              <a:t>Φ</a:t>
            </a:r>
            <a:r>
              <a:rPr lang="en-GB" sz="8000" b="1" dirty="0" smtClean="0">
                <a:solidFill>
                  <a:srgbClr val="000000"/>
                </a:solidFill>
                <a:cs typeface="Times New Roman"/>
                <a:sym typeface="Symbol"/>
              </a:rPr>
              <a:t>=0</a:t>
            </a:r>
          </a:p>
          <a:p>
            <a:endParaRPr lang="en-GB" sz="4000" dirty="0" smtClean="0">
              <a:solidFill>
                <a:prstClr val="black"/>
              </a:solidFill>
            </a:endParaRPr>
          </a:p>
          <a:p>
            <a:r>
              <a:rPr lang="en-GB" sz="4000" dirty="0" smtClean="0">
                <a:solidFill>
                  <a:prstClr val="black"/>
                </a:solidFill>
              </a:rPr>
              <a:t>Here </a:t>
            </a:r>
            <a:r>
              <a:rPr lang="el-GR" sz="4000" dirty="0" smtClean="0">
                <a:solidFill>
                  <a:prstClr val="black"/>
                </a:solidFill>
              </a:rPr>
              <a:t>Φ</a:t>
            </a:r>
            <a:r>
              <a:rPr lang="en-GB" sz="4000" dirty="0" smtClean="0">
                <a:solidFill>
                  <a:prstClr val="black"/>
                </a:solidFill>
              </a:rPr>
              <a:t> represents the boundary. The [ ] symbol </a:t>
            </a:r>
            <a:r>
              <a:rPr lang="en-GB" sz="4000" dirty="0" smtClean="0">
                <a:solidFill>
                  <a:prstClr val="black"/>
                </a:solidFill>
              </a:rPr>
              <a:t>means we subtract </a:t>
            </a:r>
            <a:r>
              <a:rPr lang="en-GB" sz="4000" dirty="0" smtClean="0">
                <a:solidFill>
                  <a:prstClr val="black"/>
                </a:solidFill>
              </a:rPr>
              <a:t>the value on one side of the boundary from that on the other side, while </a:t>
            </a:r>
            <a:r>
              <a:rPr lang="en-GB" sz="4000" b="1" dirty="0" smtClean="0">
                <a:sym typeface="Symbol"/>
              </a:rPr>
              <a:t>  </a:t>
            </a:r>
            <a:r>
              <a:rPr lang="en-GB" sz="4000" dirty="0" smtClean="0">
                <a:solidFill>
                  <a:prstClr val="black"/>
                </a:solidFill>
              </a:rPr>
              <a:t>and </a:t>
            </a:r>
            <a:r>
              <a:rPr lang="en-US" sz="4000" b="1" dirty="0" smtClean="0">
                <a:solidFill>
                  <a:srgbClr val="000000"/>
                </a:solidFill>
                <a:sym typeface="Symbol"/>
              </a:rPr>
              <a:t></a:t>
            </a:r>
            <a:r>
              <a:rPr lang="en-GB" sz="4000" dirty="0" smtClean="0">
                <a:solidFill>
                  <a:prstClr val="black"/>
                </a:solidFill>
              </a:rPr>
              <a:t> are special operators.</a:t>
            </a:r>
          </a:p>
          <a:p>
            <a:endParaRPr lang="en-GB" sz="4800" b="1" dirty="0" smtClean="0">
              <a:solidFill>
                <a:prstClr val="black"/>
              </a:solidFill>
            </a:endParaRPr>
          </a:p>
          <a:p>
            <a:r>
              <a:rPr lang="en-GB" sz="4800" b="1" dirty="0" smtClean="0">
                <a:solidFill>
                  <a:prstClr val="black"/>
                </a:solidFill>
              </a:rPr>
              <a:t>Constitutive relations:</a:t>
            </a:r>
          </a:p>
          <a:p>
            <a:endParaRPr lang="en-GB" sz="4800" dirty="0" smtClean="0">
              <a:solidFill>
                <a:prstClr val="black"/>
              </a:solidFill>
            </a:endParaRPr>
          </a:p>
          <a:p>
            <a:endParaRPr lang="en-GB" sz="4800" dirty="0" smtClean="0">
              <a:solidFill>
                <a:prstClr val="black"/>
              </a:solidFill>
            </a:endParaRPr>
          </a:p>
          <a:p>
            <a:endParaRPr lang="en-GB" sz="4800" dirty="0" smtClean="0">
              <a:solidFill>
                <a:prstClr val="black"/>
              </a:solidFill>
            </a:endParaRPr>
          </a:p>
          <a:p>
            <a:endParaRPr lang="en-GB" sz="4800" dirty="0" smtClean="0">
              <a:solidFill>
                <a:prstClr val="black"/>
              </a:solidFill>
            </a:endParaRPr>
          </a:p>
          <a:p>
            <a:endParaRPr lang="en-GB" sz="4800" dirty="0" smtClean="0">
              <a:solidFill>
                <a:prstClr val="black"/>
              </a:solidFill>
            </a:endParaRPr>
          </a:p>
          <a:p>
            <a:r>
              <a:rPr lang="en-GB" sz="4000" dirty="0" smtClean="0">
                <a:solidFill>
                  <a:prstClr val="black"/>
                </a:solidFill>
              </a:rPr>
              <a:t>This is the best bit. The constitutive relation linking F and G is encoded in terms of the </a:t>
            </a:r>
            <a:r>
              <a:rPr lang="en-GB" sz="4000" dirty="0" smtClean="0">
                <a:solidFill>
                  <a:prstClr val="black"/>
                </a:solidFill>
              </a:rPr>
              <a:t>4-velocity </a:t>
            </a:r>
            <a:r>
              <a:rPr lang="en-GB" sz="4000" dirty="0" smtClean="0">
                <a:solidFill>
                  <a:prstClr val="black"/>
                </a:solidFill>
              </a:rPr>
              <a:t>vector </a:t>
            </a:r>
            <a:r>
              <a:rPr lang="en-GB" sz="4000" b="1" dirty="0" smtClean="0">
                <a:solidFill>
                  <a:prstClr val="black"/>
                </a:solidFill>
              </a:rPr>
              <a:t>V</a:t>
            </a:r>
            <a:r>
              <a:rPr lang="en-GB" sz="4000" dirty="0" smtClean="0">
                <a:solidFill>
                  <a:prstClr val="black"/>
                </a:solidFill>
              </a:rPr>
              <a:t>. Because the relation is valid for accelerating frames, it can be used for rotating bodies, meaning that we don’t need to worry about Pellegrini &amp; Swift’s argument. </a:t>
            </a:r>
          </a:p>
          <a:p>
            <a:endParaRPr lang="en-GB" sz="4800" dirty="0" smtClean="0">
              <a:solidFill>
                <a:prstClr val="black"/>
              </a:solidFill>
            </a:endParaRPr>
          </a:p>
        </p:txBody>
      </p:sp>
      <p:graphicFrame>
        <p:nvGraphicFramePr>
          <p:cNvPr id="54" name="Object 53"/>
          <p:cNvGraphicFramePr>
            <a:graphicFrameLocks noChangeAspect="1"/>
          </p:cNvGraphicFramePr>
          <p:nvPr/>
        </p:nvGraphicFramePr>
        <p:xfrm>
          <a:off x="21345525" y="15032038"/>
          <a:ext cx="114300" cy="215900"/>
        </p:xfrm>
        <a:graphic>
          <a:graphicData uri="http://schemas.openxmlformats.org/presentationml/2006/ole">
            <p:oleObj spid="_x0000_s1027" name="Equation" r:id="rId3" imgW="114120" imgH="215640" progId="Equation.3">
              <p:embed/>
            </p:oleObj>
          </a:graphicData>
        </a:graphic>
      </p:graphicFrame>
      <p:graphicFrame>
        <p:nvGraphicFramePr>
          <p:cNvPr id="84" name="Object 83"/>
          <p:cNvGraphicFramePr>
            <a:graphicFrameLocks noChangeAspect="1"/>
          </p:cNvGraphicFramePr>
          <p:nvPr/>
        </p:nvGraphicFramePr>
        <p:xfrm>
          <a:off x="21345525" y="15032038"/>
          <a:ext cx="114300" cy="215900"/>
        </p:xfrm>
        <a:graphic>
          <a:graphicData uri="http://schemas.openxmlformats.org/presentationml/2006/ole">
            <p:oleObj spid="_x0000_s1028" name="Equation" r:id="rId4" imgW="114120" imgH="215640" progId="Equation.3">
              <p:embed/>
            </p:oleObj>
          </a:graphicData>
        </a:graphic>
      </p:graphicFrame>
      <p:graphicFrame>
        <p:nvGraphicFramePr>
          <p:cNvPr id="85" name="Object 84"/>
          <p:cNvGraphicFramePr>
            <a:graphicFrameLocks noChangeAspect="1"/>
          </p:cNvGraphicFramePr>
          <p:nvPr/>
        </p:nvGraphicFramePr>
        <p:xfrm>
          <a:off x="20983575" y="15003463"/>
          <a:ext cx="98425" cy="165100"/>
        </p:xfrm>
        <a:graphic>
          <a:graphicData uri="http://schemas.openxmlformats.org/presentationml/2006/ole">
            <p:oleObj spid="_x0000_s1029" name="Equation" r:id="rId5" imgW="75960" imgH="164880" progId="Equation.3">
              <p:embed/>
            </p:oleObj>
          </a:graphicData>
        </a:graphic>
      </p:graphicFrame>
      <p:graphicFrame>
        <p:nvGraphicFramePr>
          <p:cNvPr id="53" name="Object 52"/>
          <p:cNvGraphicFramePr>
            <a:graphicFrameLocks noChangeAspect="1"/>
          </p:cNvGraphicFramePr>
          <p:nvPr/>
        </p:nvGraphicFramePr>
        <p:xfrm>
          <a:off x="15332032" y="22840548"/>
          <a:ext cx="12164824" cy="3158015"/>
        </p:xfrm>
        <a:graphic>
          <a:graphicData uri="http://schemas.openxmlformats.org/presentationml/2006/ole">
            <p:oleObj spid="_x0000_s1026" name="Equation" r:id="rId6" imgW="1663560" imgH="431640" progId="Equation.3">
              <p:embed/>
            </p:oleObj>
          </a:graphicData>
        </a:graphic>
      </p:graphicFrame>
      <p:grpSp>
        <p:nvGrpSpPr>
          <p:cNvPr id="87" name="Group 86"/>
          <p:cNvGrpSpPr/>
          <p:nvPr/>
        </p:nvGrpSpPr>
        <p:grpSpPr>
          <a:xfrm>
            <a:off x="29691070" y="22274689"/>
            <a:ext cx="10930014" cy="7510088"/>
            <a:chOff x="30619764" y="21926597"/>
            <a:chExt cx="10930014" cy="7510088"/>
          </a:xfrm>
        </p:grpSpPr>
        <p:grpSp>
          <p:nvGrpSpPr>
            <p:cNvPr id="52" name="Group 51"/>
            <p:cNvGrpSpPr/>
            <p:nvPr/>
          </p:nvGrpSpPr>
          <p:grpSpPr>
            <a:xfrm>
              <a:off x="30619764" y="21926597"/>
              <a:ext cx="10072757" cy="7510088"/>
              <a:chOff x="29191004" y="12639657"/>
              <a:chExt cx="10072757" cy="7510088"/>
            </a:xfrm>
          </p:grpSpPr>
          <p:grpSp>
            <p:nvGrpSpPr>
              <p:cNvPr id="69" name="Group 68"/>
              <p:cNvGrpSpPr/>
              <p:nvPr/>
            </p:nvGrpSpPr>
            <p:grpSpPr>
              <a:xfrm>
                <a:off x="29191004" y="12639657"/>
                <a:ext cx="10072757" cy="7510088"/>
                <a:chOff x="584910" y="0"/>
                <a:chExt cx="10072757" cy="7510088"/>
              </a:xfrm>
            </p:grpSpPr>
            <p:grpSp>
              <p:nvGrpSpPr>
                <p:cNvPr id="70" name="Group 15"/>
                <p:cNvGrpSpPr/>
                <p:nvPr/>
              </p:nvGrpSpPr>
              <p:grpSpPr>
                <a:xfrm>
                  <a:off x="584910" y="0"/>
                  <a:ext cx="5500726" cy="6858000"/>
                  <a:chOff x="1785918" y="0"/>
                  <a:chExt cx="5500726" cy="6858000"/>
                </a:xfrm>
              </p:grpSpPr>
              <p:cxnSp>
                <p:nvCxnSpPr>
                  <p:cNvPr id="78" name="Straight Connector 77"/>
                  <p:cNvCxnSpPr/>
                  <p:nvPr/>
                </p:nvCxnSpPr>
                <p:spPr>
                  <a:xfrm rot="5400000">
                    <a:off x="4250529" y="6536529"/>
                    <a:ext cx="642942" cy="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9" name="Oval 78"/>
                  <p:cNvSpPr/>
                  <p:nvPr/>
                </p:nvSpPr>
                <p:spPr>
                  <a:xfrm>
                    <a:off x="1785918" y="785794"/>
                    <a:ext cx="5500726" cy="550072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noFill/>
                  </a:ln>
                  <a:scene3d>
                    <a:camera prst="orthographicFront"/>
                    <a:lightRig rig="soft" dir="t"/>
                  </a:scene3d>
                  <a:sp3d>
                    <a:bevelT w="2540000" h="25400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cxnSp>
                <p:nvCxnSpPr>
                  <p:cNvPr id="80" name="Straight Connector 5"/>
                  <p:cNvCxnSpPr/>
                  <p:nvPr/>
                </p:nvCxnSpPr>
                <p:spPr>
                  <a:xfrm rot="5400000">
                    <a:off x="4071934" y="571480"/>
                    <a:ext cx="857256" cy="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1" name="Arc 80"/>
                  <p:cNvSpPr/>
                  <p:nvPr/>
                </p:nvSpPr>
                <p:spPr>
                  <a:xfrm>
                    <a:off x="3536149" y="497661"/>
                    <a:ext cx="1928826" cy="428628"/>
                  </a:xfrm>
                  <a:prstGeom prst="arc">
                    <a:avLst>
                      <a:gd name="adj1" fmla="val 9027984"/>
                      <a:gd name="adj2" fmla="val 1938054"/>
                    </a:avLst>
                  </a:prstGeom>
                  <a:ln w="38100">
                    <a:solidFill>
                      <a:schemeClr val="tx1"/>
                    </a:solidFill>
                    <a:headEnd type="triangle" w="lg" len="lg"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2" name="TextBox 81"/>
                  <p:cNvSpPr txBox="1"/>
                  <p:nvPr/>
                </p:nvSpPr>
                <p:spPr>
                  <a:xfrm>
                    <a:off x="5000628" y="0"/>
                    <a:ext cx="785818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l-GR" sz="2400" b="1" dirty="0" smtClean="0">
                        <a:latin typeface="Times New Roman" pitchFamily="18" charset="0"/>
                        <a:cs typeface="Times New Roman" pitchFamily="18" charset="0"/>
                      </a:rPr>
                      <a:t>Ω</a:t>
                    </a:r>
                    <a:endParaRPr lang="en-US" sz="24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cxnSp>
              <p:nvCxnSpPr>
                <p:cNvPr id="71" name="Straight Arrow Connector 70"/>
                <p:cNvCxnSpPr/>
                <p:nvPr/>
              </p:nvCxnSpPr>
              <p:spPr>
                <a:xfrm rot="5400000">
                  <a:off x="5452275" y="1617259"/>
                  <a:ext cx="2511188" cy="13648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2" name="TextBox 71"/>
                <p:cNvSpPr txBox="1"/>
                <p:nvPr/>
              </p:nvSpPr>
              <p:spPr>
                <a:xfrm>
                  <a:off x="6837522" y="327546"/>
                  <a:ext cx="1801505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en-US" sz="4000" b="1" dirty="0">
                    <a:cs typeface="Times New Roman" pitchFamily="18" charset="0"/>
                  </a:endParaRPr>
                </a:p>
              </p:txBody>
            </p:sp>
            <p:grpSp>
              <p:nvGrpSpPr>
                <p:cNvPr id="73" name="Group 26"/>
                <p:cNvGrpSpPr/>
                <p:nvPr/>
              </p:nvGrpSpPr>
              <p:grpSpPr>
                <a:xfrm>
                  <a:off x="4885900" y="3630305"/>
                  <a:ext cx="1869745" cy="1924336"/>
                  <a:chOff x="4394581" y="3889613"/>
                  <a:chExt cx="1869745" cy="1924336"/>
                </a:xfrm>
              </p:grpSpPr>
              <p:cxnSp>
                <p:nvCxnSpPr>
                  <p:cNvPr id="75" name="Straight Arrow Connector 74"/>
                  <p:cNvCxnSpPr/>
                  <p:nvPr/>
                </p:nvCxnSpPr>
                <p:spPr>
                  <a:xfrm rot="5400000" flipH="1" flipV="1">
                    <a:off x="4763069" y="4148920"/>
                    <a:ext cx="1583140" cy="1064525"/>
                  </a:xfrm>
                  <a:prstGeom prst="straightConnector1">
                    <a:avLst/>
                  </a:prstGeom>
                  <a:ln w="38100">
                    <a:solidFill>
                      <a:srgbClr val="FF0000"/>
                    </a:solidFill>
                    <a:tailEnd type="triangl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Straight Arrow Connector 75"/>
                  <p:cNvCxnSpPr/>
                  <p:nvPr/>
                </p:nvCxnSpPr>
                <p:spPr>
                  <a:xfrm rot="10800000">
                    <a:off x="4394581" y="5117911"/>
                    <a:ext cx="668741" cy="341195"/>
                  </a:xfrm>
                  <a:prstGeom prst="straightConnector1">
                    <a:avLst/>
                  </a:prstGeom>
                  <a:ln w="38100">
                    <a:solidFill>
                      <a:srgbClr val="FF0000"/>
                    </a:solidFill>
                    <a:tailEnd type="triangl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Straight Arrow Connector 76"/>
                  <p:cNvCxnSpPr/>
                  <p:nvPr/>
                </p:nvCxnSpPr>
                <p:spPr>
                  <a:xfrm>
                    <a:off x="5026926" y="5463655"/>
                    <a:ext cx="1237400" cy="350294"/>
                  </a:xfrm>
                  <a:prstGeom prst="straightConnector1">
                    <a:avLst/>
                  </a:prstGeom>
                  <a:ln w="38100">
                    <a:solidFill>
                      <a:srgbClr val="FF0000"/>
                    </a:solidFill>
                    <a:tailEnd type="triangl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4" name="TextBox 73"/>
                <p:cNvSpPr txBox="1"/>
                <p:nvPr/>
              </p:nvSpPr>
              <p:spPr>
                <a:xfrm>
                  <a:off x="6428094" y="4339989"/>
                  <a:ext cx="4229573" cy="31700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4000" b="1" dirty="0" smtClean="0">
                      <a:solidFill>
                        <a:srgbClr val="FF0000"/>
                      </a:solidFill>
                      <a:cs typeface="Times New Roman" pitchFamily="18" charset="0"/>
                    </a:rPr>
                    <a:t>What magnetic field</a:t>
                  </a:r>
                  <a:endParaRPr lang="en-US" sz="4000" b="1" dirty="0" smtClean="0">
                    <a:cs typeface="Times New Roman" pitchFamily="18" charset="0"/>
                  </a:endParaRPr>
                </a:p>
                <a:p>
                  <a:pPr algn="ctr"/>
                  <a:r>
                    <a:rPr lang="en-GB" sz="4000" b="1" dirty="0" smtClean="0">
                      <a:solidFill>
                        <a:srgbClr val="FF0000"/>
                      </a:solidFill>
                      <a:cs typeface="Times New Roman" pitchFamily="18" charset="0"/>
                    </a:rPr>
                    <a:t> is induced inside and outside the dielectric?</a:t>
                  </a:r>
                  <a:endParaRPr lang="en-US" sz="4000" b="1" dirty="0">
                    <a:solidFill>
                      <a:srgbClr val="FF0000"/>
                    </a:solidFill>
                    <a:cs typeface="Times New Roman" pitchFamily="18" charset="0"/>
                  </a:endParaRPr>
                </a:p>
              </p:txBody>
            </p:sp>
          </p:grpSp>
          <p:sp>
            <p:nvSpPr>
              <p:cNvPr id="83" name="TextBox 82"/>
              <p:cNvSpPr txBox="1"/>
              <p:nvPr/>
            </p:nvSpPr>
            <p:spPr>
              <a:xfrm>
                <a:off x="30119698" y="15711491"/>
                <a:ext cx="378621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b="1" dirty="0" smtClean="0">
                    <a:cs typeface="Times New Roman" pitchFamily="18" charset="0"/>
                  </a:rPr>
                  <a:t>Rotating dielectric sphere</a:t>
                </a:r>
                <a:endParaRPr lang="en-US" sz="4000" b="1" dirty="0">
                  <a:cs typeface="Times New Roman" pitchFamily="18" charset="0"/>
                </a:endParaRPr>
              </a:p>
            </p:txBody>
          </p:sp>
        </p:grpSp>
        <p:sp>
          <p:nvSpPr>
            <p:cNvPr id="86" name="TextBox 85"/>
            <p:cNvSpPr txBox="1"/>
            <p:nvPr/>
          </p:nvSpPr>
          <p:spPr>
            <a:xfrm>
              <a:off x="37549250" y="22212349"/>
              <a:ext cx="4000528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cs typeface="Times New Roman" pitchFamily="18" charset="0"/>
                </a:rPr>
                <a:t>Applied asymptotic external electric field e</a:t>
              </a:r>
              <a:r>
                <a:rPr lang="en-GB" sz="4000" baseline="-25000" dirty="0" smtClean="0">
                  <a:cs typeface="Times New Roman" pitchFamily="18" charset="0"/>
                </a:rPr>
                <a:t>∞</a:t>
              </a:r>
              <a:r>
                <a:rPr lang="en-GB" sz="4000" b="1" dirty="0" smtClean="0">
                  <a:cs typeface="Times New Roman" pitchFamily="18" charset="0"/>
                </a:rPr>
                <a:t> = E</a:t>
              </a:r>
              <a:r>
                <a:rPr lang="en-GB" sz="4000" b="1" baseline="-25000" dirty="0" smtClean="0">
                  <a:cs typeface="Times New Roman" pitchFamily="18" charset="0"/>
                </a:rPr>
                <a:t>0</a:t>
              </a:r>
              <a:r>
                <a:rPr lang="en-GB" sz="4000" b="1" dirty="0" smtClean="0">
                  <a:cs typeface="Times New Roman" pitchFamily="18" charset="0"/>
                </a:rPr>
                <a:t> dz</a:t>
              </a:r>
              <a:endParaRPr lang="en-US" sz="4000" dirty="0"/>
            </a:p>
          </p:txBody>
        </p:sp>
      </p:grpSp>
      <p:sp>
        <p:nvSpPr>
          <p:cNvPr id="90" name="TextBox 89"/>
          <p:cNvSpPr txBox="1"/>
          <p:nvPr/>
        </p:nvSpPr>
        <p:spPr>
          <a:xfrm>
            <a:off x="28976690" y="19569143"/>
            <a:ext cx="125730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This procedure can be followed to get solutions for harder problems such as the rotating sphere shown below, or even for problems with time-dependent boundary conditions such as linearly accelerating media.</a:t>
            </a:r>
            <a:endParaRPr lang="en-US" sz="4000" dirty="0"/>
          </a:p>
        </p:txBody>
      </p:sp>
      <p:sp>
        <p:nvSpPr>
          <p:cNvPr id="93" name="TextBox 92"/>
          <p:cNvSpPr txBox="1"/>
          <p:nvPr/>
        </p:nvSpPr>
        <p:spPr>
          <a:xfrm>
            <a:off x="1258747" y="5995923"/>
            <a:ext cx="12644526" cy="1917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In the 1800’s Faraday showed that moving a conductor in a magnetic field created an electric field. Einstein built on this work with his theory of relativity, and expanded it by calculating magnetic fields in moving insulators.</a:t>
            </a:r>
          </a:p>
          <a:p>
            <a:endParaRPr lang="en-GB" sz="4000" dirty="0" smtClean="0"/>
          </a:p>
          <a:p>
            <a:r>
              <a:rPr lang="en-GB" sz="4000" dirty="0" smtClean="0"/>
              <a:t>In 1913 Wilson &amp; Wilson performed an experiment seen as a classic </a:t>
            </a:r>
            <a:r>
              <a:rPr lang="en-US" sz="4000" dirty="0" smtClean="0"/>
              <a:t>confirmation of Einstein’s work. An insulating cylinder was </a:t>
            </a:r>
            <a:r>
              <a:rPr lang="en-US" sz="4000" dirty="0" smtClean="0"/>
              <a:t>rotated in an axial magnetic </a:t>
            </a:r>
            <a:r>
              <a:rPr lang="en-US" sz="4000" dirty="0" smtClean="0"/>
              <a:t>field </a:t>
            </a:r>
            <a:r>
              <a:rPr lang="en-US" sz="4000" b="1" dirty="0" smtClean="0"/>
              <a:t>B</a:t>
            </a:r>
            <a:r>
              <a:rPr lang="en-US" sz="4000" b="1" baseline="-25000" dirty="0" smtClean="0"/>
              <a:t>0 </a:t>
            </a:r>
            <a:r>
              <a:rPr lang="en-US" sz="4000" dirty="0" smtClean="0"/>
              <a:t>with </a:t>
            </a:r>
            <a:endParaRPr lang="en-US" sz="4000" dirty="0" smtClean="0"/>
          </a:p>
          <a:p>
            <a:r>
              <a:rPr lang="en-US" sz="4000" dirty="0" smtClean="0"/>
              <a:t>speed </a:t>
            </a:r>
            <a:r>
              <a:rPr lang="en-US" sz="4000" dirty="0" smtClean="0">
                <a:sym typeface="Symbol"/>
              </a:rPr>
              <a:t> </a:t>
            </a:r>
            <a:r>
              <a:rPr lang="en-US" sz="4000" dirty="0" smtClean="0"/>
              <a:t>, </a:t>
            </a:r>
            <a:r>
              <a:rPr lang="en-US" sz="4000" dirty="0" smtClean="0"/>
              <a:t>and a radial electric field was measured. Following Einstein’s calculations for a linearly moving slab,  Wilson predicted that at low speeds, the field would be</a:t>
            </a:r>
          </a:p>
          <a:p>
            <a:endParaRPr lang="en-GB" sz="4000" dirty="0" smtClean="0"/>
          </a:p>
          <a:p>
            <a:endParaRPr lang="en-GB" sz="4000" dirty="0" smtClean="0"/>
          </a:p>
          <a:p>
            <a:endParaRPr lang="en-GB" sz="4000" dirty="0" smtClean="0"/>
          </a:p>
          <a:p>
            <a:endParaRPr lang="en-GB" sz="4000" dirty="0" smtClean="0"/>
          </a:p>
          <a:p>
            <a:endParaRPr lang="en-GB" sz="4000" dirty="0" smtClean="0"/>
          </a:p>
          <a:p>
            <a:endParaRPr lang="en-GB" sz="4000" dirty="0" smtClean="0"/>
          </a:p>
          <a:p>
            <a:r>
              <a:rPr lang="en-GB" sz="4000" dirty="0" smtClean="0"/>
              <a:t>Here r is the distance from the axis of rotation while </a:t>
            </a:r>
            <a:r>
              <a:rPr lang="en-GB" sz="4000" dirty="0" smtClean="0">
                <a:sym typeface="Symbol"/>
              </a:rPr>
              <a:t></a:t>
            </a:r>
            <a:r>
              <a:rPr lang="en-GB" sz="4000" baseline="-25000" dirty="0" smtClean="0">
                <a:sym typeface="Symbol"/>
              </a:rPr>
              <a:t>r</a:t>
            </a:r>
            <a:r>
              <a:rPr lang="en-GB" sz="4000" dirty="0" smtClean="0">
                <a:sym typeface="Symbol"/>
              </a:rPr>
              <a:t> and </a:t>
            </a:r>
            <a:r>
              <a:rPr lang="en-GB" sz="4000" baseline="-25000" dirty="0" smtClean="0">
                <a:sym typeface="Symbol"/>
              </a:rPr>
              <a:t>r</a:t>
            </a:r>
            <a:r>
              <a:rPr lang="en-GB" sz="4000" dirty="0" smtClean="0">
                <a:sym typeface="Symbol"/>
              </a:rPr>
              <a:t> are electromagnetic properties of the insulator. </a:t>
            </a:r>
          </a:p>
          <a:p>
            <a:r>
              <a:rPr lang="en-GB" sz="4000" dirty="0" smtClean="0"/>
              <a:t>The experiment confirmed the </a:t>
            </a:r>
            <a:r>
              <a:rPr lang="en-GB" sz="4000" dirty="0" smtClean="0"/>
              <a:t>theory, </a:t>
            </a:r>
            <a:r>
              <a:rPr lang="en-GB" sz="4000" dirty="0" smtClean="0"/>
              <a:t>and all was well for 80 years. Then in 1995, Pellegrini &amp; Swift questioned Wilson’s derivation. They argued that because a rotating body and one in linear motion were inherently different, the calculations weren’t valid and the field should be:</a:t>
            </a:r>
          </a:p>
          <a:p>
            <a:endParaRPr lang="en-GB" sz="4000" dirty="0" smtClean="0"/>
          </a:p>
          <a:p>
            <a:endParaRPr lang="en-GB" sz="4000" dirty="0" smtClean="0"/>
          </a:p>
          <a:p>
            <a:endParaRPr lang="en-GB" sz="4000" dirty="0" smtClean="0"/>
          </a:p>
          <a:p>
            <a:endParaRPr lang="en-GB" sz="4000" dirty="0" smtClean="0"/>
          </a:p>
          <a:p>
            <a:endParaRPr lang="en-GB" sz="4000" dirty="0" smtClean="0"/>
          </a:p>
          <a:p>
            <a:endParaRPr lang="en-US" sz="4000" dirty="0"/>
          </a:p>
        </p:txBody>
      </p:sp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2932113" y="13271500"/>
          <a:ext cx="9585325" cy="2622550"/>
        </p:xfrm>
        <a:graphic>
          <a:graphicData uri="http://schemas.openxmlformats.org/presentationml/2006/ole">
            <p:oleObj spid="_x0000_s1031" name="Equation" r:id="rId7" imgW="1485720" imgH="406080" progId="Equation.3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2901820" y="21015385"/>
          <a:ext cx="8779809" cy="2625724"/>
        </p:xfrm>
        <a:graphic>
          <a:graphicData uri="http://schemas.openxmlformats.org/presentationml/2006/ole">
            <p:oleObj spid="_x0000_s1033" name="Equation" r:id="rId8" imgW="1358640" imgH="406080" progId="Equation.3">
              <p:embed/>
            </p:oleObj>
          </a:graphicData>
        </a:graphic>
      </p:graphicFrame>
      <p:sp>
        <p:nvSpPr>
          <p:cNvPr id="92" name="TextBox 91"/>
          <p:cNvSpPr txBox="1"/>
          <p:nvPr/>
        </p:nvSpPr>
        <p:spPr>
          <a:xfrm>
            <a:off x="1258746" y="4995791"/>
            <a:ext cx="12644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chemeClr val="tx2">
                    <a:lumMod val="75000"/>
                  </a:schemeClr>
                </a:solidFill>
              </a:rPr>
              <a:t>What’s the big argument about?</a:t>
            </a:r>
            <a:endParaRPr lang="en-US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28976690" y="5022050"/>
            <a:ext cx="1257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chemeClr val="tx2">
                    <a:lumMod val="75000"/>
                  </a:schemeClr>
                </a:solidFill>
              </a:rPr>
              <a:t>Yes – the Wilsons were right!</a:t>
            </a:r>
            <a:endParaRPr lang="en-US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8976690" y="18497573"/>
            <a:ext cx="1257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chemeClr val="tx2">
                    <a:lumMod val="75000"/>
                  </a:schemeClr>
                </a:solidFill>
              </a:rPr>
              <a:t>A versatile method for electrodynamics</a:t>
            </a:r>
            <a:endParaRPr lang="en-US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9048128" y="5995923"/>
            <a:ext cx="12501650" cy="173278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Now all we do is work through Maxwell’s equations. We choose a suitable ansatz for F giving an axial magnetic field and radial electric field. Then we work out what G is, using the 4-velocity vector </a:t>
            </a:r>
            <a:r>
              <a:rPr lang="en-GB" sz="4000" b="1" dirty="0" smtClean="0"/>
              <a:t>V </a:t>
            </a:r>
            <a:r>
              <a:rPr lang="en-GB" sz="4000" dirty="0" smtClean="0"/>
              <a:t>(</a:t>
            </a:r>
            <a:r>
              <a:rPr lang="en-GB" sz="4000" b="1" dirty="0" smtClean="0"/>
              <a:t>c</a:t>
            </a:r>
            <a:r>
              <a:rPr lang="en-GB" sz="4000" dirty="0" smtClean="0"/>
              <a:t> is the speed of light):</a:t>
            </a:r>
          </a:p>
          <a:p>
            <a:endParaRPr lang="en-GB" sz="4000" dirty="0" smtClean="0"/>
          </a:p>
          <a:p>
            <a:endParaRPr lang="en-GB" sz="4000" dirty="0" smtClean="0"/>
          </a:p>
          <a:p>
            <a:endParaRPr lang="en-GB" sz="4000" dirty="0" smtClean="0"/>
          </a:p>
          <a:p>
            <a:endParaRPr lang="en-GB" sz="4000" dirty="0" smtClean="0"/>
          </a:p>
          <a:p>
            <a:endParaRPr lang="en-GB" sz="4000" dirty="0" smtClean="0"/>
          </a:p>
          <a:p>
            <a:endParaRPr lang="en-GB" sz="4000" dirty="0" smtClean="0"/>
          </a:p>
          <a:p>
            <a:r>
              <a:rPr lang="en-GB" sz="4000" dirty="0" smtClean="0"/>
              <a:t>Solving </a:t>
            </a:r>
            <a:r>
              <a:rPr lang="en-GB" sz="4000" dirty="0" smtClean="0"/>
              <a:t>Maxwell’s equations and boundary conditions for an external axial magnetic field </a:t>
            </a:r>
            <a:r>
              <a:rPr lang="en-GB" sz="4000" b="1" dirty="0" smtClean="0"/>
              <a:t>B</a:t>
            </a:r>
            <a:r>
              <a:rPr lang="en-GB" sz="4000" b="1" baseline="-25000" dirty="0" smtClean="0"/>
              <a:t>0</a:t>
            </a:r>
            <a:r>
              <a:rPr lang="en-GB" sz="4000" b="1" dirty="0" smtClean="0"/>
              <a:t> </a:t>
            </a:r>
            <a:r>
              <a:rPr lang="en-GB" sz="4000" dirty="0" smtClean="0"/>
              <a:t>gives us:</a:t>
            </a:r>
          </a:p>
          <a:p>
            <a:endParaRPr lang="en-GB" sz="4000" dirty="0" smtClean="0"/>
          </a:p>
          <a:p>
            <a:endParaRPr lang="en-GB" sz="4000" dirty="0" smtClean="0"/>
          </a:p>
          <a:p>
            <a:endParaRPr lang="en-GB" sz="4000" dirty="0" smtClean="0"/>
          </a:p>
          <a:p>
            <a:endParaRPr lang="en-GB" sz="4000" dirty="0" smtClean="0"/>
          </a:p>
          <a:p>
            <a:endParaRPr lang="en-GB" sz="4000" dirty="0" smtClean="0"/>
          </a:p>
          <a:p>
            <a:endParaRPr lang="en-GB" sz="4000" dirty="0" smtClean="0"/>
          </a:p>
          <a:p>
            <a:r>
              <a:rPr lang="en-GB" sz="4000" dirty="0" smtClean="0"/>
              <a:t>At low speeds, when r</a:t>
            </a:r>
            <a:r>
              <a:rPr lang="en-GB" sz="4000" dirty="0" smtClean="0">
                <a:sym typeface="Symbol"/>
              </a:rPr>
              <a:t>c, </a:t>
            </a:r>
            <a:r>
              <a:rPr lang="en-GB" sz="4000" dirty="0" smtClean="0"/>
              <a:t>this agrees with Wilson &amp; Wilson’s prediction for the field. So they were right!</a:t>
            </a:r>
          </a:p>
          <a:p>
            <a:endParaRPr lang="en-GB" sz="4000" dirty="0" smtClean="0"/>
          </a:p>
          <a:p>
            <a:endParaRPr lang="en-GB" sz="4000" dirty="0" smtClean="0"/>
          </a:p>
          <a:p>
            <a:endParaRPr lang="en-GB" sz="4000" dirty="0" smtClean="0"/>
          </a:p>
          <a:p>
            <a:endParaRPr lang="en-GB" sz="4000" dirty="0" smtClean="0"/>
          </a:p>
          <a:p>
            <a:endParaRPr lang="en-GB" sz="4000" dirty="0" smtClean="0"/>
          </a:p>
          <a:p>
            <a:endParaRPr lang="en-GB" sz="4000" dirty="0" smtClean="0"/>
          </a:p>
          <a:p>
            <a:endParaRPr lang="en-US" sz="4000" dirty="0"/>
          </a:p>
        </p:txBody>
      </p:sp>
      <p:graphicFrame>
        <p:nvGraphicFramePr>
          <p:cNvPr id="1035" name="Object 11"/>
          <p:cNvGraphicFramePr>
            <a:graphicFrameLocks noChangeAspect="1"/>
          </p:cNvGraphicFramePr>
          <p:nvPr/>
        </p:nvGraphicFramePr>
        <p:xfrm>
          <a:off x="28863925" y="13854103"/>
          <a:ext cx="12245975" cy="2794000"/>
        </p:xfrm>
        <a:graphic>
          <a:graphicData uri="http://schemas.openxmlformats.org/presentationml/2006/ole">
            <p:oleObj spid="_x0000_s1035" name="Equation" r:id="rId9" imgW="1892160" imgH="431640" progId="Equation.3">
              <p:embed/>
            </p:oleObj>
          </a:graphicData>
        </a:graphic>
      </p:graphicFrame>
      <p:graphicFrame>
        <p:nvGraphicFramePr>
          <p:cNvPr id="1037" name="Object 13"/>
          <p:cNvGraphicFramePr>
            <a:graphicFrameLocks noChangeAspect="1"/>
          </p:cNvGraphicFramePr>
          <p:nvPr/>
        </p:nvGraphicFramePr>
        <p:xfrm>
          <a:off x="31691334" y="8840454"/>
          <a:ext cx="6500858" cy="2870509"/>
        </p:xfrm>
        <a:graphic>
          <a:graphicData uri="http://schemas.openxmlformats.org/presentationml/2006/ole">
            <p:oleObj spid="_x0000_s1037" name="Equation" r:id="rId10" imgW="977760" imgH="431640" progId="Equation.3">
              <p:embed/>
            </p:oleObj>
          </a:graphicData>
        </a:graphic>
      </p:graphicFrame>
      <p:pic>
        <p:nvPicPr>
          <p:cNvPr id="105" name="Picture 104" descr="460px-Albert_Einstein_Head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300410" y="638073"/>
            <a:ext cx="2958732" cy="3852783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1687374" y="29641901"/>
            <a:ext cx="39076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Cherry Canovan, 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year PhD student, Department of Physics. Supervisor: Professor Robin Tucker. Faculty of Science and Technology Research Conference, 15th December 2009</a:t>
            </a:r>
            <a:endParaRPr lang="en-US" sz="2000" dirty="0"/>
          </a:p>
        </p:txBody>
      </p:sp>
      <p:sp>
        <p:nvSpPr>
          <p:cNvPr id="108" name="TextBox 107"/>
          <p:cNvSpPr txBox="1"/>
          <p:nvPr/>
        </p:nvSpPr>
        <p:spPr>
          <a:xfrm>
            <a:off x="615804" y="780949"/>
            <a:ext cx="800219" cy="371477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GB" sz="4000" dirty="0" smtClean="0"/>
              <a:t>Albert Einstein</a:t>
            </a:r>
            <a:endParaRPr lang="en-US" sz="4000" dirty="0"/>
          </a:p>
        </p:txBody>
      </p:sp>
      <p:sp>
        <p:nvSpPr>
          <p:cNvPr id="110" name="TextBox 109"/>
          <p:cNvSpPr txBox="1"/>
          <p:nvPr/>
        </p:nvSpPr>
        <p:spPr>
          <a:xfrm>
            <a:off x="41621216" y="780949"/>
            <a:ext cx="800219" cy="3714776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r"/>
            <a:r>
              <a:rPr lang="en-GB" sz="4000" dirty="0" smtClean="0"/>
              <a:t>Michael Faraday</a:t>
            </a:r>
            <a:endParaRPr lang="en-US" sz="4000" dirty="0"/>
          </a:p>
        </p:txBody>
      </p:sp>
      <p:pic>
        <p:nvPicPr>
          <p:cNvPr id="111" name="Picture 110" descr="401px-SS-faraday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9113936" y="566635"/>
            <a:ext cx="2578718" cy="3852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1621</TotalTime>
  <Words>586</Words>
  <Application>Microsoft Office PowerPoint</Application>
  <PresentationFormat>Custom</PresentationFormat>
  <Paragraphs>77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Office Theme</vt:lpstr>
      <vt:lpstr>Equation</vt:lpstr>
      <vt:lpstr>Microsoft Equation 3.0</vt:lpstr>
      <vt:lpstr>Were Wilson and Wilson right? A re-evaluation of a classic electromagnetism experiment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Were Wilson and Wilson right? A re-evaluation of a classic electromagnetism experiment </dc:title>
  <dc:creator>Cherry Canovan</dc:creator>
  <cp:lastModifiedBy>Cherry Canovan</cp:lastModifiedBy>
  <cp:revision>134</cp:revision>
  <dcterms:created xsi:type="dcterms:W3CDTF">2009-11-20T15:06:50Z</dcterms:created>
  <dcterms:modified xsi:type="dcterms:W3CDTF">2009-12-14T10:42:40Z</dcterms:modified>
</cp:coreProperties>
</file>