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1" r:id="rId4"/>
    <p:sldId id="258" r:id="rId5"/>
    <p:sldId id="259" r:id="rId6"/>
    <p:sldId id="273" r:id="rId7"/>
    <p:sldId id="274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50" autoAdjust="0"/>
  </p:normalViewPr>
  <p:slideViewPr>
    <p:cSldViewPr>
      <p:cViewPr>
        <p:scale>
          <a:sx n="80" d="100"/>
          <a:sy n="80" d="100"/>
        </p:scale>
        <p:origin x="-100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rgrec1.LANCS\Documents\Conferences\Lithuania%20-%20ESC%20Conference\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/>
            </a:pPr>
            <a:r>
              <a:rPr lang="en-US"/>
              <a:t>Risk of a conviction from age 21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Sheet1!$B$4</c:f>
              <c:strCache>
                <c:ptCount val="1"/>
                <c:pt idx="0">
                  <c:v>Convicted Sex Offenders</c:v>
                </c:pt>
              </c:strCache>
            </c:strRef>
          </c:tx>
          <c:marker>
            <c:symbol val="none"/>
          </c:marker>
          <c:cat>
            <c:numRef>
              <c:f>Sheet1!$A$5:$A$39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Sheet1!$B$5:$B$39</c:f>
              <c:numCache>
                <c:formatCode>####.00</c:formatCode>
                <c:ptCount val="35"/>
                <c:pt idx="0">
                  <c:v>0.27581941867656201</c:v>
                </c:pt>
                <c:pt idx="1">
                  <c:v>0.1217656012176562</c:v>
                </c:pt>
                <c:pt idx="2">
                  <c:v>0.12027491408934707</c:v>
                </c:pt>
                <c:pt idx="3">
                  <c:v>9.3779904306220269E-2</c:v>
                </c:pt>
                <c:pt idx="4">
                  <c:v>5.3648068669527829E-2</c:v>
                </c:pt>
                <c:pt idx="5">
                  <c:v>3.2786885245901641E-2</c:v>
                </c:pt>
                <c:pt idx="6">
                  <c:v>3.1438935912938379E-2</c:v>
                </c:pt>
                <c:pt idx="7">
                  <c:v>3.4999999999999996E-2</c:v>
                </c:pt>
                <c:pt idx="8">
                  <c:v>2.8387096774193592E-2</c:v>
                </c:pt>
                <c:pt idx="9">
                  <c:v>2.1978021978022001E-2</c:v>
                </c:pt>
                <c:pt idx="10">
                  <c:v>1.4556040756914119E-2</c:v>
                </c:pt>
                <c:pt idx="11">
                  <c:v>8.8365243004418417E-3</c:v>
                </c:pt>
                <c:pt idx="12">
                  <c:v>1.4903129657228053E-2</c:v>
                </c:pt>
                <c:pt idx="13">
                  <c:v>9.0497737556561094E-3</c:v>
                </c:pt>
                <c:pt idx="14">
                  <c:v>3.2467532467532509E-3</c:v>
                </c:pt>
                <c:pt idx="15">
                  <c:v>0</c:v>
                </c:pt>
                <c:pt idx="16">
                  <c:v>7.017543859649129E-3</c:v>
                </c:pt>
                <c:pt idx="17">
                  <c:v>7.0671378091872791E-3</c:v>
                </c:pt>
                <c:pt idx="18">
                  <c:v>3.5523978685612855E-3</c:v>
                </c:pt>
                <c:pt idx="19">
                  <c:v>7.9207920792079313E-3</c:v>
                </c:pt>
                <c:pt idx="20">
                  <c:v>1.8018018018018049E-2</c:v>
                </c:pt>
                <c:pt idx="21">
                  <c:v>0</c:v>
                </c:pt>
                <c:pt idx="22">
                  <c:v>9.132420091324223E-3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Convicted Burglary Offenders</c:v>
                </c:pt>
              </c:strCache>
            </c:strRef>
          </c:tx>
          <c:marker>
            <c:symbol val="none"/>
          </c:marker>
          <c:cat>
            <c:numRef>
              <c:f>Sheet1!$A$5:$A$39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Sheet1!$C$5:$C$39</c:f>
              <c:numCache>
                <c:formatCode>####.00</c:formatCode>
                <c:ptCount val="35"/>
                <c:pt idx="0">
                  <c:v>0.31230253709909123</c:v>
                </c:pt>
                <c:pt idx="1">
                  <c:v>0.17240741881816526</c:v>
                </c:pt>
                <c:pt idx="2">
                  <c:v>0.1208437611726851</c:v>
                </c:pt>
                <c:pt idx="3">
                  <c:v>8.1254454739843371E-2</c:v>
                </c:pt>
                <c:pt idx="4">
                  <c:v>5.3904151139613513E-2</c:v>
                </c:pt>
                <c:pt idx="5">
                  <c:v>4.6667911144297261E-2</c:v>
                </c:pt>
                <c:pt idx="6">
                  <c:v>3.5995719427960003E-2</c:v>
                </c:pt>
                <c:pt idx="7">
                  <c:v>3.2008052340211382E-2</c:v>
                </c:pt>
                <c:pt idx="8">
                  <c:v>2.4016563146997929E-2</c:v>
                </c:pt>
                <c:pt idx="9">
                  <c:v>2.2665359049798411E-2</c:v>
                </c:pt>
                <c:pt idx="10">
                  <c:v>1.8558826898842955E-2</c:v>
                </c:pt>
                <c:pt idx="11">
                  <c:v>1.3738502736057765E-2</c:v>
                </c:pt>
                <c:pt idx="12">
                  <c:v>1.2741859367626271E-2</c:v>
                </c:pt>
                <c:pt idx="13">
                  <c:v>1.3868962219033974E-2</c:v>
                </c:pt>
                <c:pt idx="14">
                  <c:v>8.4974893781383058E-3</c:v>
                </c:pt>
                <c:pt idx="15">
                  <c:v>8.8938299055030742E-3</c:v>
                </c:pt>
                <c:pt idx="16">
                  <c:v>8.6919949530352009E-3</c:v>
                </c:pt>
                <c:pt idx="17">
                  <c:v>4.2331028643996143E-3</c:v>
                </c:pt>
                <c:pt idx="18">
                  <c:v>6.5257483330969021E-3</c:v>
                </c:pt>
                <c:pt idx="19">
                  <c:v>5.2373158756137484E-3</c:v>
                </c:pt>
                <c:pt idx="20">
                  <c:v>4.6314164415283748E-3</c:v>
                </c:pt>
                <c:pt idx="21">
                  <c:v>2.3237800154918696E-3</c:v>
                </c:pt>
                <c:pt idx="22">
                  <c:v>7.7851304009342306E-3</c:v>
                </c:pt>
                <c:pt idx="23">
                  <c:v>3.9154267815191901E-3</c:v>
                </c:pt>
                <c:pt idx="24">
                  <c:v>2.4509803921568657E-3</c:v>
                </c:pt>
                <c:pt idx="25">
                  <c:v>3.271180896303572E-3</c:v>
                </c:pt>
                <c:pt idx="26">
                  <c:v>3.2819166393173666E-3</c:v>
                </c:pt>
                <c:pt idx="27">
                  <c:v>1.3157894736842122E-3</c:v>
                </c:pt>
                <c:pt idx="28">
                  <c:v>6.5854461639776242E-4</c:v>
                </c:pt>
                <c:pt idx="29">
                  <c:v>9.3940817285110537E-4</c:v>
                </c:pt>
                <c:pt idx="30">
                  <c:v>0</c:v>
                </c:pt>
                <c:pt idx="31">
                  <c:v>0</c:v>
                </c:pt>
                <c:pt idx="32">
                  <c:v>1.6380016380016403E-3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Convicted Offenders</c:v>
                </c:pt>
              </c:strCache>
            </c:strRef>
          </c:tx>
          <c:marker>
            <c:symbol val="none"/>
          </c:marker>
          <c:cat>
            <c:numRef>
              <c:f>Sheet1!$A$5:$A$39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Sheet1!$D$5:$D$39</c:f>
              <c:numCache>
                <c:formatCode>####.00</c:formatCode>
                <c:ptCount val="35"/>
                <c:pt idx="0">
                  <c:v>0.17859449304291697</c:v>
                </c:pt>
                <c:pt idx="1">
                  <c:v>0.10346464167062189</c:v>
                </c:pt>
                <c:pt idx="2">
                  <c:v>7.1961630340178981E-2</c:v>
                </c:pt>
                <c:pt idx="3">
                  <c:v>5.0577067002796801E-2</c:v>
                </c:pt>
                <c:pt idx="4">
                  <c:v>3.8009404388714772E-2</c:v>
                </c:pt>
                <c:pt idx="5">
                  <c:v>2.8817616084250888E-2</c:v>
                </c:pt>
                <c:pt idx="6">
                  <c:v>2.3538661883584382E-2</c:v>
                </c:pt>
                <c:pt idx="7">
                  <c:v>2.1054747368156618E-2</c:v>
                </c:pt>
                <c:pt idx="8">
                  <c:v>1.7107150174144641E-2</c:v>
                </c:pt>
                <c:pt idx="9">
                  <c:v>1.5247497600438793E-2</c:v>
                </c:pt>
                <c:pt idx="10">
                  <c:v>1.2114084092913861E-2</c:v>
                </c:pt>
                <c:pt idx="11">
                  <c:v>9.5710846238445044E-3</c:v>
                </c:pt>
                <c:pt idx="12">
                  <c:v>9.422355588897242E-3</c:v>
                </c:pt>
                <c:pt idx="13">
                  <c:v>8.8425897886257876E-3</c:v>
                </c:pt>
                <c:pt idx="14">
                  <c:v>6.9023897896724777E-3</c:v>
                </c:pt>
                <c:pt idx="15">
                  <c:v>6.7472589260612935E-3</c:v>
                </c:pt>
                <c:pt idx="16">
                  <c:v>5.870495455670699E-3</c:v>
                </c:pt>
                <c:pt idx="17">
                  <c:v>4.5503021685033857E-3</c:v>
                </c:pt>
                <c:pt idx="18">
                  <c:v>4.7858852101860779E-3</c:v>
                </c:pt>
                <c:pt idx="19">
                  <c:v>3.7603204446987723E-3</c:v>
                </c:pt>
                <c:pt idx="20">
                  <c:v>4.581901489117992E-3</c:v>
                </c:pt>
                <c:pt idx="21">
                  <c:v>2.2029596283702885E-3</c:v>
                </c:pt>
                <c:pt idx="22">
                  <c:v>4.3242204391486143E-3</c:v>
                </c:pt>
                <c:pt idx="23">
                  <c:v>3.5695335487916755E-3</c:v>
                </c:pt>
                <c:pt idx="24">
                  <c:v>1.7879492222420902E-3</c:v>
                </c:pt>
                <c:pt idx="25">
                  <c:v>3.5822755237131065E-3</c:v>
                </c:pt>
                <c:pt idx="26">
                  <c:v>2.4996094360256187E-3</c:v>
                </c:pt>
                <c:pt idx="27">
                  <c:v>1.5654351909830957E-3</c:v>
                </c:pt>
                <c:pt idx="28">
                  <c:v>7.8363764595251349E-4</c:v>
                </c:pt>
                <c:pt idx="29">
                  <c:v>6.4047822374039382E-4</c:v>
                </c:pt>
                <c:pt idx="30">
                  <c:v>3.3450409767519699E-4</c:v>
                </c:pt>
                <c:pt idx="31">
                  <c:v>3.3461602810774712E-4</c:v>
                </c:pt>
                <c:pt idx="32">
                  <c:v>2.0100502512562812E-3</c:v>
                </c:pt>
                <c:pt idx="33">
                  <c:v>3.3540164346805335E-4</c:v>
                </c:pt>
                <c:pt idx="34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Never Convicted Population</c:v>
                </c:pt>
              </c:strCache>
            </c:strRef>
          </c:tx>
          <c:marker>
            <c:symbol val="none"/>
          </c:marker>
          <c:cat>
            <c:numRef>
              <c:f>Sheet1!$A$5:$A$39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Sheet1!$E$5:$E$39</c:f>
              <c:numCache>
                <c:formatCode>####.00</c:formatCode>
                <c:ptCount val="35"/>
                <c:pt idx="0">
                  <c:v>1.7673908834657432E-2</c:v>
                </c:pt>
                <c:pt idx="1">
                  <c:v>1.5083942372802205E-2</c:v>
                </c:pt>
                <c:pt idx="2">
                  <c:v>1.2146132308982475E-2</c:v>
                </c:pt>
                <c:pt idx="3">
                  <c:v>9.9012609064303547E-3</c:v>
                </c:pt>
                <c:pt idx="4">
                  <c:v>9.5583082758339578E-3</c:v>
                </c:pt>
                <c:pt idx="5">
                  <c:v>9.0753203054225566E-3</c:v>
                </c:pt>
                <c:pt idx="6">
                  <c:v>8.3633530110110727E-3</c:v>
                </c:pt>
                <c:pt idx="7">
                  <c:v>6.7084299314359094E-3</c:v>
                </c:pt>
                <c:pt idx="8">
                  <c:v>5.6747210204571323E-3</c:v>
                </c:pt>
                <c:pt idx="9">
                  <c:v>5.4240807704700874E-3</c:v>
                </c:pt>
                <c:pt idx="10">
                  <c:v>5.3395693267075965E-3</c:v>
                </c:pt>
                <c:pt idx="11">
                  <c:v>5.2896577395529411E-3</c:v>
                </c:pt>
                <c:pt idx="12">
                  <c:v>4.3308791684712024E-3</c:v>
                </c:pt>
                <c:pt idx="13">
                  <c:v>3.4089730098267406E-3</c:v>
                </c:pt>
                <c:pt idx="14">
                  <c:v>3.4101159439420999E-3</c:v>
                </c:pt>
                <c:pt idx="15">
                  <c:v>4.1804930997053893E-3</c:v>
                </c:pt>
                <c:pt idx="16">
                  <c:v>3.3620142200749656E-3</c:v>
                </c:pt>
                <c:pt idx="17">
                  <c:v>3.0980637101811421E-3</c:v>
                </c:pt>
                <c:pt idx="18">
                  <c:v>2.4427366166218842E-3</c:v>
                </c:pt>
                <c:pt idx="19">
                  <c:v>2.7962301601674898E-3</c:v>
                </c:pt>
                <c:pt idx="20">
                  <c:v>3.1776294884016589E-3</c:v>
                </c:pt>
                <c:pt idx="21">
                  <c:v>3.3258372752259643E-3</c:v>
                </c:pt>
                <c:pt idx="22">
                  <c:v>2.2464531960116815E-3</c:v>
                </c:pt>
                <c:pt idx="23">
                  <c:v>1.5755256802029137E-3</c:v>
                </c:pt>
                <c:pt idx="24">
                  <c:v>1.9529177015007789E-3</c:v>
                </c:pt>
                <c:pt idx="25">
                  <c:v>2.0017275182691967E-3</c:v>
                </c:pt>
                <c:pt idx="26">
                  <c:v>2.3083264633140992E-3</c:v>
                </c:pt>
                <c:pt idx="27">
                  <c:v>1.1286215676828862E-3</c:v>
                </c:pt>
                <c:pt idx="28">
                  <c:v>7.990631673210738E-4</c:v>
                </c:pt>
                <c:pt idx="29">
                  <c:v>1.1515387901413433E-3</c:v>
                </c:pt>
                <c:pt idx="30">
                  <c:v>2.2230455724342396E-3</c:v>
                </c:pt>
                <c:pt idx="31">
                  <c:v>1.4847809948032706E-3</c:v>
                </c:pt>
                <c:pt idx="32">
                  <c:v>6.8602789846787244E-4</c:v>
                </c:pt>
                <c:pt idx="33">
                  <c:v>5.7190243344485573E-5</c:v>
                </c:pt>
                <c:pt idx="34">
                  <c:v>0</c:v>
                </c:pt>
              </c:numCache>
            </c:numRef>
          </c:val>
        </c:ser>
        <c:marker val="1"/>
        <c:axId val="39155584"/>
        <c:axId val="39231488"/>
      </c:lineChart>
      <c:catAx>
        <c:axId val="39155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Interval Time YEARS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39231488"/>
        <c:crosses val="autoZero"/>
        <c:auto val="1"/>
        <c:lblAlgn val="ctr"/>
        <c:lblOffset val="100"/>
      </c:catAx>
      <c:valAx>
        <c:axId val="392314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Hazard Rate</a:t>
                </a:r>
              </a:p>
            </c:rich>
          </c:tx>
          <c:layout/>
        </c:title>
        <c:numFmt formatCode="####.00" sourceLinked="1"/>
        <c:majorTickMark val="none"/>
        <c:tickLblPos val="nextTo"/>
        <c:crossAx val="3915558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/>
            </a:pPr>
            <a:r>
              <a:rPr lang="en-US"/>
              <a:t>Risk of a sex conviction from age 21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Sheet1!$B$52</c:f>
              <c:strCache>
                <c:ptCount val="1"/>
                <c:pt idx="0">
                  <c:v>Convicted Sex Offenders</c:v>
                </c:pt>
              </c:strCache>
            </c:strRef>
          </c:tx>
          <c:marker>
            <c:symbol val="none"/>
          </c:marker>
          <c:cat>
            <c:numRef>
              <c:f>Sheet1!$A$53:$A$87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Sheet1!$B$53:$B$87</c:f>
              <c:numCache>
                <c:formatCode>####.0000</c:formatCode>
                <c:ptCount val="35"/>
                <c:pt idx="0">
                  <c:v>2.086765513454146E-2</c:v>
                </c:pt>
                <c:pt idx="1">
                  <c:v>1.4533258803801E-2</c:v>
                </c:pt>
                <c:pt idx="2">
                  <c:v>1.5891032917139617E-2</c:v>
                </c:pt>
                <c:pt idx="3">
                  <c:v>1.3824884792626732E-2</c:v>
                </c:pt>
                <c:pt idx="4">
                  <c:v>1.214329083181542E-2</c:v>
                </c:pt>
                <c:pt idx="5">
                  <c:v>5.1085568326947632E-3</c:v>
                </c:pt>
                <c:pt idx="6">
                  <c:v>5.1347881899871661E-3</c:v>
                </c:pt>
                <c:pt idx="7">
                  <c:v>3.8684719535783383E-3</c:v>
                </c:pt>
                <c:pt idx="8">
                  <c:v>6.4808813998703842E-3</c:v>
                </c:pt>
                <c:pt idx="9">
                  <c:v>4.0322580645161333E-3</c:v>
                </c:pt>
                <c:pt idx="10">
                  <c:v>1.3917884481558806E-3</c:v>
                </c:pt>
                <c:pt idx="11">
                  <c:v>5.5865921787709516E-3</c:v>
                </c:pt>
                <c:pt idx="12">
                  <c:v>5.6179775280898875E-3</c:v>
                </c:pt>
                <c:pt idx="13">
                  <c:v>1.4094432699083862E-3</c:v>
                </c:pt>
                <c:pt idx="14">
                  <c:v>1.5082956259426853E-3</c:v>
                </c:pt>
                <c:pt idx="15">
                  <c:v>3.2467532467532483E-3</c:v>
                </c:pt>
                <c:pt idx="16">
                  <c:v>4.8899755501222485E-3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2.0181634712411714E-3</c:v>
                </c:pt>
                <c:pt idx="21">
                  <c:v>0</c:v>
                </c:pt>
                <c:pt idx="22">
                  <c:v>6.0790273556231055E-3</c:v>
                </c:pt>
                <c:pt idx="23">
                  <c:v>4.0733197556008186E-3</c:v>
                </c:pt>
                <c:pt idx="24">
                  <c:v>0</c:v>
                </c:pt>
                <c:pt idx="25">
                  <c:v>0</c:v>
                </c:pt>
                <c:pt idx="26">
                  <c:v>3.2000000000000006E-3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Sheet1!$C$52</c:f>
              <c:strCache>
                <c:ptCount val="1"/>
                <c:pt idx="0">
                  <c:v>Convicted Offenders</c:v>
                </c:pt>
              </c:strCache>
            </c:strRef>
          </c:tx>
          <c:marker>
            <c:symbol val="none"/>
          </c:marker>
          <c:cat>
            <c:numRef>
              <c:f>Sheet1!$A$53:$A$87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Sheet1!$C$53:$C$87</c:f>
              <c:numCache>
                <c:formatCode>####.0000</c:formatCode>
                <c:ptCount val="35"/>
                <c:pt idx="0">
                  <c:v>1.9151662283363685E-3</c:v>
                </c:pt>
                <c:pt idx="1">
                  <c:v>1.2698069623245573E-3</c:v>
                </c:pt>
                <c:pt idx="2">
                  <c:v>1.7316954380648302E-3</c:v>
                </c:pt>
                <c:pt idx="3">
                  <c:v>1.300742507181183E-3</c:v>
                </c:pt>
                <c:pt idx="4">
                  <c:v>1.3773709432121442E-3</c:v>
                </c:pt>
                <c:pt idx="5">
                  <c:v>9.1449474165523534E-4</c:v>
                </c:pt>
                <c:pt idx="6">
                  <c:v>1.1595618076958285E-3</c:v>
                </c:pt>
                <c:pt idx="7">
                  <c:v>9.4695523345501268E-4</c:v>
                </c:pt>
                <c:pt idx="8">
                  <c:v>9.1726288754357039E-4</c:v>
                </c:pt>
                <c:pt idx="9">
                  <c:v>8.0801551389786733E-4</c:v>
                </c:pt>
                <c:pt idx="10">
                  <c:v>3.7692531738825035E-4</c:v>
                </c:pt>
                <c:pt idx="11">
                  <c:v>6.1709348966368393E-4</c:v>
                </c:pt>
                <c:pt idx="12">
                  <c:v>9.2635479388605889E-4</c:v>
                </c:pt>
                <c:pt idx="13">
                  <c:v>4.8067019158140524E-4</c:v>
                </c:pt>
                <c:pt idx="14">
                  <c:v>5.9040590405904086E-4</c:v>
                </c:pt>
                <c:pt idx="15">
                  <c:v>4.7856430707876423E-4</c:v>
                </c:pt>
                <c:pt idx="16">
                  <c:v>5.1870324189526198E-4</c:v>
                </c:pt>
                <c:pt idx="17">
                  <c:v>4.3911299175665176E-4</c:v>
                </c:pt>
                <c:pt idx="18">
                  <c:v>5.1920043133574299E-4</c:v>
                </c:pt>
                <c:pt idx="19">
                  <c:v>5.0309863019963889E-4</c:v>
                </c:pt>
                <c:pt idx="20">
                  <c:v>3.7446171129002084E-4</c:v>
                </c:pt>
                <c:pt idx="21">
                  <c:v>1.6052652700858822E-4</c:v>
                </c:pt>
                <c:pt idx="22">
                  <c:v>6.9591285029844008E-4</c:v>
                </c:pt>
                <c:pt idx="23">
                  <c:v>4.2849491162292468E-4</c:v>
                </c:pt>
                <c:pt idx="24">
                  <c:v>2.6664000266640015E-4</c:v>
                </c:pt>
                <c:pt idx="25">
                  <c:v>5.2938062466913714E-4</c:v>
                </c:pt>
                <c:pt idx="26">
                  <c:v>5.2966101694915297E-4</c:v>
                </c:pt>
                <c:pt idx="27">
                  <c:v>4.4159858688452164E-4</c:v>
                </c:pt>
                <c:pt idx="28">
                  <c:v>8.8343124696320507E-5</c:v>
                </c:pt>
                <c:pt idx="29">
                  <c:v>0</c:v>
                </c:pt>
                <c:pt idx="30">
                  <c:v>1.9089433998281961E-4</c:v>
                </c:pt>
                <c:pt idx="31">
                  <c:v>1.909307875894989E-4</c:v>
                </c:pt>
                <c:pt idx="32">
                  <c:v>5.7301117371788774E-4</c:v>
                </c:pt>
                <c:pt idx="33">
                  <c:v>1.9107671730199684E-4</c:v>
                </c:pt>
                <c:pt idx="3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Sheet1!$D$52</c:f>
              <c:strCache>
                <c:ptCount val="1"/>
                <c:pt idx="0">
                  <c:v>Never Convicted Population</c:v>
                </c:pt>
              </c:strCache>
            </c:strRef>
          </c:tx>
          <c:marker>
            <c:symbol val="none"/>
          </c:marker>
          <c:cat>
            <c:numRef>
              <c:f>Sheet1!$A$53:$A$87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cat>
          <c:val>
            <c:numRef>
              <c:f>Sheet1!$D$53:$D$87</c:f>
              <c:numCache>
                <c:formatCode>####.0000</c:formatCode>
                <c:ptCount val="35"/>
                <c:pt idx="0">
                  <c:v>3.383390156937254E-4</c:v>
                </c:pt>
                <c:pt idx="1">
                  <c:v>3.3845352772715463E-4</c:v>
                </c:pt>
                <c:pt idx="2">
                  <c:v>3.4508016602913662E-4</c:v>
                </c:pt>
                <c:pt idx="3">
                  <c:v>3.8428596086145198E-4</c:v>
                </c:pt>
                <c:pt idx="4">
                  <c:v>2.7258526152459044E-4</c:v>
                </c:pt>
                <c:pt idx="5">
                  <c:v>3.3176248821866183E-4</c:v>
                </c:pt>
                <c:pt idx="6">
                  <c:v>2.187218348499306E-4</c:v>
                </c:pt>
                <c:pt idx="7">
                  <c:v>2.7158333081867296E-4</c:v>
                </c:pt>
                <c:pt idx="8">
                  <c:v>2.4901619737174743E-4</c:v>
                </c:pt>
                <c:pt idx="9">
                  <c:v>2.4374687699313863E-4</c:v>
                </c:pt>
                <c:pt idx="10">
                  <c:v>3.4321166919675281E-4</c:v>
                </c:pt>
                <c:pt idx="11">
                  <c:v>2.8169758004172643E-4</c:v>
                </c:pt>
                <c:pt idx="12">
                  <c:v>2.9939065196717281E-4</c:v>
                </c:pt>
                <c:pt idx="13">
                  <c:v>1.9377113866967318E-4</c:v>
                </c:pt>
                <c:pt idx="14">
                  <c:v>1.3690592607079998E-4</c:v>
                </c:pt>
                <c:pt idx="15">
                  <c:v>2.4180075617691036E-4</c:v>
                </c:pt>
                <c:pt idx="16">
                  <c:v>2.9683540476805633E-4</c:v>
                </c:pt>
                <c:pt idx="17">
                  <c:v>2.6392768381463492E-4</c:v>
                </c:pt>
                <c:pt idx="18">
                  <c:v>2.0899216279389546E-4</c:v>
                </c:pt>
                <c:pt idx="19">
                  <c:v>2.1580313676206454E-4</c:v>
                </c:pt>
                <c:pt idx="20">
                  <c:v>1.0503492411226736E-4</c:v>
                </c:pt>
                <c:pt idx="21">
                  <c:v>1.8008554063180025E-4</c:v>
                </c:pt>
                <c:pt idx="22">
                  <c:v>2.7018913239267495E-4</c:v>
                </c:pt>
                <c:pt idx="23">
                  <c:v>2.101975857305868E-4</c:v>
                </c:pt>
                <c:pt idx="24">
                  <c:v>9.1895716740642762E-5</c:v>
                </c:pt>
                <c:pt idx="25">
                  <c:v>2.8425241614553744E-4</c:v>
                </c:pt>
                <c:pt idx="26">
                  <c:v>3.080313244162217E-4</c:v>
                </c:pt>
                <c:pt idx="27">
                  <c:v>1.1849885648603507E-4</c:v>
                </c:pt>
                <c:pt idx="28">
                  <c:v>1.8962738219398896E-4</c:v>
                </c:pt>
                <c:pt idx="29">
                  <c:v>1.5959399288210799E-4</c:v>
                </c:pt>
                <c:pt idx="30">
                  <c:v>3.9079673684724772E-4</c:v>
                </c:pt>
                <c:pt idx="31">
                  <c:v>1.4658816056289852E-4</c:v>
                </c:pt>
                <c:pt idx="32">
                  <c:v>1.9548431238393136E-4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</c:ser>
        <c:marker val="1"/>
        <c:axId val="39724928"/>
        <c:axId val="39739392"/>
      </c:lineChart>
      <c:catAx>
        <c:axId val="397249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Interval Time YEARS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39739392"/>
        <c:crosses val="autoZero"/>
        <c:auto val="1"/>
        <c:lblAlgn val="ctr"/>
        <c:lblOffset val="100"/>
      </c:catAx>
      <c:valAx>
        <c:axId val="397393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Hazard Rate</a:t>
                </a:r>
              </a:p>
            </c:rich>
          </c:tx>
          <c:layout/>
        </c:title>
        <c:numFmt formatCode="####.0000" sourceLinked="1"/>
        <c:majorTickMark val="none"/>
        <c:tickLblPos val="nextTo"/>
        <c:crossAx val="3972492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1C72D-08A6-441E-A1B3-F9831770785E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CDBA2-8412-445F-BF95-28C651E7058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CDBA2-8412-445F-BF95-28C651E70581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ED2FFEE-D878-43A1-BA19-CD81761622D8}" type="datetimeFigureOut">
              <a:rPr lang="en-GB" smtClean="0"/>
              <a:pPr/>
              <a:t>03/10/2011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57FD6AA-E64F-4654-9490-6A45C85A398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80000" sy="8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“Once a sex offender, always a sex offender?”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211144" cy="1752600"/>
          </a:xfrm>
        </p:spPr>
        <p:txBody>
          <a:bodyPr>
            <a:normAutofit fontScale="92500" lnSpcReduction="10000"/>
          </a:bodyPr>
          <a:lstStyle/>
          <a:p>
            <a:endParaRPr lang="en-GB" b="1" dirty="0" smtClean="0"/>
          </a:p>
          <a:p>
            <a:r>
              <a:rPr lang="en-GB" b="1" dirty="0" smtClean="0"/>
              <a:t>Claire Hargreaves </a:t>
            </a:r>
            <a:r>
              <a:rPr lang="en-GB" sz="2200" dirty="0" smtClean="0"/>
              <a:t>– c.hargreaves1@lancaster.ac.uk </a:t>
            </a:r>
          </a:p>
          <a:p>
            <a:r>
              <a:rPr lang="en-GB" b="1" dirty="0" smtClean="0"/>
              <a:t>Professor Brian Francis </a:t>
            </a:r>
            <a:r>
              <a:rPr lang="en-GB" sz="2200" dirty="0" smtClean="0"/>
              <a:t>– asabjf@exchange.lancs.ac.uk</a:t>
            </a:r>
          </a:p>
          <a:p>
            <a:r>
              <a:rPr lang="en-GB" sz="2200" b="1" dirty="0" smtClean="0"/>
              <a:t>Department of Mathematics and Statistics</a:t>
            </a:r>
            <a:endParaRPr lang="en-GB" sz="2200" b="1" dirty="0" smtClean="0"/>
          </a:p>
          <a:p>
            <a:r>
              <a:rPr lang="en-GB" sz="2200" b="1" dirty="0" smtClean="0"/>
              <a:t>Lancaster University</a:t>
            </a:r>
            <a:endParaRPr lang="en-GB" sz="2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6093296"/>
            <a:ext cx="5915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European Society of Criminology, Vilnius, Lithuania, 2011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Sexual Offenders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Sexual offending </a:t>
            </a:r>
            <a:r>
              <a:rPr lang="en-GB" i="1" dirty="0" smtClean="0"/>
              <a:t>is</a:t>
            </a:r>
            <a:r>
              <a:rPr lang="en-GB" dirty="0" smtClean="0"/>
              <a:t> a major concern.</a:t>
            </a:r>
          </a:p>
          <a:p>
            <a:endParaRPr lang="en-GB" dirty="0" smtClean="0"/>
          </a:p>
          <a:p>
            <a:r>
              <a:rPr lang="en-GB" dirty="0" smtClean="0"/>
              <a:t>Should a sex offender always be labelled a sex offender?</a:t>
            </a:r>
          </a:p>
          <a:p>
            <a:endParaRPr lang="en-GB" dirty="0" smtClean="0"/>
          </a:p>
          <a:p>
            <a:r>
              <a:rPr lang="en-GB" dirty="0" smtClean="0"/>
              <a:t>Sex Offender Registration</a:t>
            </a:r>
          </a:p>
        </p:txBody>
      </p:sp>
      <p:pic>
        <p:nvPicPr>
          <p:cNvPr id="4" name="Picture 3" descr="docum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4293096"/>
            <a:ext cx="1712195" cy="2176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 Offender Registration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47572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United Kingdom – Violent and Sex Offender Register (</a:t>
            </a:r>
            <a:r>
              <a:rPr lang="en-GB" dirty="0" err="1" smtClean="0"/>
              <a:t>ViSOR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r>
              <a:rPr lang="en-GB" dirty="0" smtClean="0"/>
              <a:t>Australia – Australian National Child Offender Register (ANCOR)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Canada – National Sex Offender Registry (NSOR)</a:t>
            </a:r>
          </a:p>
          <a:p>
            <a:endParaRPr lang="en-GB" dirty="0" smtClean="0"/>
          </a:p>
          <a:p>
            <a:r>
              <a:rPr lang="en-GB" dirty="0" smtClean="0"/>
              <a:t>United States of America –  All 50 states have passed laws requiring sex offenders to register with police. 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 descr="800px-Wapello_s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4581128"/>
            <a:ext cx="2752080" cy="206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Previous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 smtClean="0"/>
              <a:t>Kurlychek</a:t>
            </a:r>
            <a:r>
              <a:rPr lang="en-GB" dirty="0" smtClean="0"/>
              <a:t>, </a:t>
            </a:r>
            <a:r>
              <a:rPr lang="en-GB" dirty="0" err="1" smtClean="0"/>
              <a:t>Brame</a:t>
            </a:r>
            <a:r>
              <a:rPr lang="en-GB" dirty="0" smtClean="0"/>
              <a:t> and </a:t>
            </a:r>
            <a:r>
              <a:rPr lang="en-GB" dirty="0" err="1" smtClean="0"/>
              <a:t>Bushway</a:t>
            </a:r>
            <a:r>
              <a:rPr lang="en-GB" dirty="0" smtClean="0"/>
              <a:t> (2007)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“if a person with a criminal record remains crime free for a period of about 7 years, his or her risk of a new offence is similar to that of a person without any criminal record” (2007:80)</a:t>
            </a:r>
          </a:p>
          <a:p>
            <a:endParaRPr lang="en-GB" dirty="0" smtClean="0"/>
          </a:p>
          <a:p>
            <a:r>
              <a:rPr lang="en-GB" dirty="0" smtClean="0"/>
              <a:t>Soothill and Francis (2009)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Risk of a further conviction comes close to the non-offending population  10 to 15 years after their 20</a:t>
            </a:r>
            <a:r>
              <a:rPr lang="en-GB" baseline="30000" dirty="0" smtClean="0">
                <a:solidFill>
                  <a:srgbClr val="003399"/>
                </a:solidFill>
              </a:rPr>
              <a:t>th</a:t>
            </a:r>
            <a:r>
              <a:rPr lang="en-GB" dirty="0" smtClean="0">
                <a:solidFill>
                  <a:srgbClr val="003399"/>
                </a:solidFill>
              </a:rPr>
              <a:t> birthday.</a:t>
            </a:r>
          </a:p>
          <a:p>
            <a:endParaRPr lang="en-GB" dirty="0" smtClean="0"/>
          </a:p>
          <a:p>
            <a:r>
              <a:rPr lang="en-GB" dirty="0" smtClean="0"/>
              <a:t>Blumstein and Nakamura (2009)</a:t>
            </a:r>
          </a:p>
          <a:p>
            <a:endParaRPr lang="en-GB" dirty="0" smtClean="0"/>
          </a:p>
          <a:p>
            <a:r>
              <a:rPr lang="en-GB" dirty="0" err="1" smtClean="0"/>
              <a:t>Bushway</a:t>
            </a:r>
            <a:r>
              <a:rPr lang="en-GB" dirty="0" smtClean="0"/>
              <a:t>, </a:t>
            </a:r>
            <a:r>
              <a:rPr lang="en-GB" dirty="0" err="1" smtClean="0"/>
              <a:t>Nieuwbeerta</a:t>
            </a:r>
            <a:r>
              <a:rPr lang="en-GB" dirty="0" smtClean="0"/>
              <a:t> and </a:t>
            </a:r>
            <a:r>
              <a:rPr lang="en-GB" dirty="0" err="1" smtClean="0"/>
              <a:t>Blokland</a:t>
            </a:r>
            <a:r>
              <a:rPr lang="en-GB" dirty="0" smtClean="0"/>
              <a:t> (2011)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Examining the criminal careers of convicted male sexual offenders, concentrating primarily on their desistance from sexual offending.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Although desistance can never truly be measured an offender’s </a:t>
            </a:r>
            <a:r>
              <a:rPr lang="en-GB" i="1" dirty="0" smtClean="0">
                <a:solidFill>
                  <a:srgbClr val="003399"/>
                </a:solidFill>
              </a:rPr>
              <a:t>risk</a:t>
            </a:r>
            <a:r>
              <a:rPr lang="en-GB" dirty="0" smtClean="0">
                <a:solidFill>
                  <a:srgbClr val="003399"/>
                </a:solidFill>
              </a:rPr>
              <a:t> of recidivism can be.</a:t>
            </a:r>
          </a:p>
          <a:p>
            <a:pPr lvl="1">
              <a:buNone/>
            </a:pPr>
            <a:endParaRPr lang="en-GB" dirty="0" smtClean="0">
              <a:solidFill>
                <a:srgbClr val="0033CC"/>
              </a:solidFill>
            </a:endParaRPr>
          </a:p>
          <a:p>
            <a:r>
              <a:rPr lang="en-GB" sz="2600" dirty="0" smtClean="0"/>
              <a:t>Establish when a convicted sexual offender has the same or similar risk of being convicted of a further sexual offence as the never convicted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</a:pPr>
            <a:r>
              <a:rPr lang="en-GB" dirty="0" smtClean="0"/>
              <a:t>The Offenders Index is held by the Ministry of Justice. The database holds conviction histories on over 10 million offenders from courts in England and Wales from 1963 to 2008.</a:t>
            </a:r>
          </a:p>
          <a:p>
            <a:pPr>
              <a:spcBef>
                <a:spcPts val="600"/>
              </a:spcBef>
            </a:pPr>
            <a:endParaRPr lang="en-GB" dirty="0" smtClean="0"/>
          </a:p>
          <a:p>
            <a:pPr>
              <a:spcBef>
                <a:spcPts val="600"/>
              </a:spcBef>
            </a:pPr>
            <a:r>
              <a:rPr lang="en-GB" dirty="0" smtClean="0"/>
              <a:t>The birth cohort data sets are publicly available, and contain conviction histories for offenders in eight birth cohorts: 1953, 1958, 1963, 1968, 1973, 1978, 1983 and 1988.  The datasets are each samples of four birth weeks. </a:t>
            </a:r>
          </a:p>
          <a:p>
            <a:pPr>
              <a:spcBef>
                <a:spcPts val="600"/>
              </a:spcBef>
            </a:pPr>
            <a:endParaRPr lang="en-GB" dirty="0" smtClean="0"/>
          </a:p>
          <a:p>
            <a:pPr>
              <a:spcBef>
                <a:spcPts val="600"/>
              </a:spcBef>
            </a:pPr>
            <a:r>
              <a:rPr lang="en-GB" dirty="0" smtClean="0"/>
              <a:t>Male offenders make up 94% of all convicted sexual offenders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Exploratory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total there are 62,552 offenders from the eight cohorts, with a total of 445,680 convictions. 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3.7% of all convicted offenders were convicted of a sexual offence</a:t>
            </a:r>
          </a:p>
          <a:p>
            <a:pPr>
              <a:buNone/>
            </a:pPr>
            <a:r>
              <a:rPr lang="en-GB" dirty="0" smtClean="0"/>
              <a:t> </a:t>
            </a:r>
          </a:p>
          <a:p>
            <a:r>
              <a:rPr lang="en-GB" dirty="0" smtClean="0"/>
              <a:t>Just under half of all convicted sex offenders had more than one sex conviction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Re-conviction of 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Any offence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Sexual offence</a:t>
            </a:r>
          </a:p>
          <a:p>
            <a:endParaRPr lang="en-GB" dirty="0" smtClean="0"/>
          </a:p>
          <a:p>
            <a:r>
              <a:rPr lang="en-GB" dirty="0" smtClean="0"/>
              <a:t>Convicted offenders analysed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Sex Offenders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Burglary Offenders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All Offenders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Control group</a:t>
            </a:r>
          </a:p>
          <a:p>
            <a:pPr lvl="1"/>
            <a:r>
              <a:rPr lang="en-GB" dirty="0" smtClean="0">
                <a:solidFill>
                  <a:srgbClr val="003399"/>
                </a:solidFill>
              </a:rPr>
              <a:t>Never convicted population</a:t>
            </a:r>
          </a:p>
        </p:txBody>
      </p:sp>
      <p:pic>
        <p:nvPicPr>
          <p:cNvPr id="4" name="Picture 3" descr="Time_on_the_Woter_-_Ado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077072"/>
            <a:ext cx="3255056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Hazard estimate of re-conviction</a:t>
            </a:r>
          </a:p>
          <a:p>
            <a:endParaRPr lang="en-GB" dirty="0" smtClean="0"/>
          </a:p>
          <a:p>
            <a:r>
              <a:rPr lang="en-GB" dirty="0" smtClean="0"/>
              <a:t>Offenders with a first conviction before the age of  21</a:t>
            </a:r>
          </a:p>
          <a:p>
            <a:endParaRPr lang="en-GB" dirty="0" smtClean="0"/>
          </a:p>
          <a:p>
            <a:r>
              <a:rPr lang="en-GB" dirty="0" smtClean="0"/>
              <a:t>Time to conviction from age 21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Life table analysis </a:t>
            </a:r>
          </a:p>
          <a:p>
            <a:endParaRPr lang="en-GB" dirty="0" smtClean="0"/>
          </a:p>
          <a:p>
            <a:r>
              <a:rPr lang="en-GB" dirty="0" smtClean="0"/>
              <a:t>Convergence of hazard rates</a:t>
            </a:r>
          </a:p>
          <a:p>
            <a:pPr lvl="1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066800"/>
          </a:xfrm>
        </p:spPr>
        <p:txBody>
          <a:bodyPr/>
          <a:lstStyle/>
          <a:p>
            <a:r>
              <a:rPr lang="en-GB" dirty="0" smtClean="0"/>
              <a:t>    Initial Analysis</a:t>
            </a:r>
            <a:endParaRPr lang="en-GB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67544" y="2204864"/>
          <a:ext cx="820891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066800"/>
          </a:xfrm>
        </p:spPr>
        <p:txBody>
          <a:bodyPr/>
          <a:lstStyle/>
          <a:p>
            <a:r>
              <a:rPr lang="en-GB" dirty="0" smtClean="0"/>
              <a:t>    Initial Analysis</a:t>
            </a:r>
            <a:endParaRPr lang="en-GB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67544" y="2276872"/>
          <a:ext cx="820891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Convergence of hazard rates</a:t>
            </a:r>
            <a:endParaRPr lang="en-GB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2627784" y="2420888"/>
          <a:ext cx="4176464" cy="29709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8232"/>
                <a:gridCol w="2088232"/>
              </a:tblGrid>
              <a:tr h="824918">
                <a:tc gridSpan="2">
                  <a:txBody>
                    <a:bodyPr/>
                    <a:lstStyle/>
                    <a:p>
                      <a:r>
                        <a:rPr lang="en-GB" sz="1600" dirty="0" smtClean="0"/>
                        <a:t>Risk of </a:t>
                      </a:r>
                      <a:r>
                        <a:rPr lang="en-GB" sz="1600" i="1" dirty="0" smtClean="0"/>
                        <a:t>ANY</a:t>
                      </a:r>
                      <a:r>
                        <a:rPr lang="en-GB" sz="1600" i="0" baseline="0" dirty="0" smtClean="0"/>
                        <a:t> conviction from age 21</a:t>
                      </a:r>
                    </a:p>
                    <a:p>
                      <a:r>
                        <a:rPr lang="en-GB" sz="1600" i="0" baseline="0" dirty="0" smtClean="0"/>
                        <a:t>Time in years until hazard rates converge (AIC)</a:t>
                      </a:r>
                      <a:endParaRPr lang="en-GB" sz="1600" dirty="0"/>
                    </a:p>
                  </a:txBody>
                  <a:tcPr marL="107562" marR="1075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9802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107562" marR="107562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Never</a:t>
                      </a:r>
                      <a:r>
                        <a:rPr lang="en-GB" sz="1600" baseline="0" dirty="0" smtClean="0"/>
                        <a:t> Convicted Population</a:t>
                      </a:r>
                      <a:endParaRPr lang="en-GB" sz="1600" dirty="0"/>
                    </a:p>
                  </a:txBody>
                  <a:tcPr marL="107562" marR="107562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541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Sex Offenders</a:t>
                      </a:r>
                      <a:endParaRPr lang="en-GB" sz="1600" dirty="0"/>
                    </a:p>
                  </a:txBody>
                  <a:tcPr marL="107562" marR="1075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14</a:t>
                      </a:r>
                      <a:endParaRPr lang="en-GB" sz="1600" dirty="0"/>
                    </a:p>
                  </a:txBody>
                  <a:tcPr marL="107562" marR="107562"/>
                </a:tc>
              </a:tr>
              <a:tr h="48541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Burglary Offenders</a:t>
                      </a:r>
                    </a:p>
                  </a:txBody>
                  <a:tcPr marL="107562" marR="1075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24</a:t>
                      </a:r>
                      <a:endParaRPr lang="en-GB" sz="1600" dirty="0"/>
                    </a:p>
                  </a:txBody>
                  <a:tcPr marL="107562" marR="107562"/>
                </a:tc>
              </a:tr>
              <a:tr h="48541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All Offenders</a:t>
                      </a:r>
                      <a:endParaRPr lang="en-GB" sz="1600" dirty="0"/>
                    </a:p>
                  </a:txBody>
                  <a:tcPr marL="107562" marR="1075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33</a:t>
                      </a:r>
                      <a:endParaRPr lang="en-GB" sz="1600" dirty="0"/>
                    </a:p>
                  </a:txBody>
                  <a:tcPr marL="107562" marR="10756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Convergence of hazard rates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492896"/>
            <a:ext cx="3971429" cy="296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So when does a convicted sexual offender have the same or similar risk of being convicted of a further sexual offence as the never convicted population?</a:t>
            </a:r>
          </a:p>
          <a:p>
            <a:endParaRPr lang="en-GB" dirty="0" smtClean="0"/>
          </a:p>
          <a:p>
            <a:r>
              <a:rPr lang="en-GB" dirty="0" smtClean="0"/>
              <a:t>Convicted sex offenders have a similar risk of receiving a sex conviction as the never convicted population at the age of 46.</a:t>
            </a:r>
          </a:p>
          <a:p>
            <a:endParaRPr lang="en-GB" dirty="0" smtClean="0"/>
          </a:p>
          <a:p>
            <a:r>
              <a:rPr lang="en-GB" dirty="0" smtClean="0"/>
              <a:t>Convicted sex offenders do not appear to pose a more significant risk than any other type of offender of being convicted of any offence.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What does this mean for policy makers and authorities? </a:t>
            </a:r>
          </a:p>
          <a:p>
            <a:endParaRPr lang="en-GB" dirty="0" smtClean="0"/>
          </a:p>
          <a:p>
            <a:r>
              <a:rPr lang="en-GB" dirty="0" smtClean="0"/>
              <a:t>Why should sex offenders continue to be ostracised?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Ongoing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Analysis on individual age groups</a:t>
            </a:r>
          </a:p>
          <a:p>
            <a:r>
              <a:rPr lang="en-GB" dirty="0" smtClean="0"/>
              <a:t>Period at risk </a:t>
            </a:r>
          </a:p>
          <a:p>
            <a:r>
              <a:rPr lang="en-GB" dirty="0" smtClean="0"/>
              <a:t>Limited number of risk factors</a:t>
            </a:r>
          </a:p>
          <a:p>
            <a:r>
              <a:rPr lang="en-GB" dirty="0" smtClean="0"/>
              <a:t>Sub categories of sexual offenders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Norwegian crime data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Rich content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Potential risk factors (Employment, education, marriage, fatherhood) 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smtClean="0"/>
              <a:t>Blumstein, A. and K. Nakamura, (2009) "Redemption in the Presence of Widespread Criminal Background Checks," </a:t>
            </a:r>
            <a:r>
              <a:rPr lang="en-GB" i="1" u="sng" dirty="0" smtClean="0"/>
              <a:t>Criminology</a:t>
            </a:r>
            <a:r>
              <a:rPr lang="en-GB" dirty="0" smtClean="0"/>
              <a:t> Volume.47, No.2, (May).</a:t>
            </a: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err="1" smtClean="0"/>
              <a:t>Bushway</a:t>
            </a:r>
            <a:r>
              <a:rPr lang="en-GB" dirty="0" smtClean="0"/>
              <a:t>, S., </a:t>
            </a:r>
            <a:r>
              <a:rPr lang="en-GB" dirty="0" err="1" smtClean="0"/>
              <a:t>Nieuwbeerta</a:t>
            </a:r>
            <a:r>
              <a:rPr lang="en-GB" dirty="0" smtClean="0"/>
              <a:t>, P. and </a:t>
            </a:r>
            <a:r>
              <a:rPr lang="en-GB" dirty="0" err="1" smtClean="0"/>
              <a:t>Blockland</a:t>
            </a:r>
            <a:r>
              <a:rPr lang="en-GB" dirty="0" smtClean="0"/>
              <a:t>, A. (2011) “The predictive value of criminal background checks: Do age and criminal history affect time to redemption?” </a:t>
            </a:r>
            <a:r>
              <a:rPr lang="en-GB" i="1" u="sng" dirty="0" smtClean="0"/>
              <a:t>Criminology,</a:t>
            </a:r>
            <a:r>
              <a:rPr lang="en-GB" dirty="0" smtClean="0"/>
              <a:t> Volume.49, No.1</a:t>
            </a:r>
          </a:p>
          <a:p>
            <a:endParaRPr lang="en-GB" dirty="0" smtClean="0"/>
          </a:p>
          <a:p>
            <a:r>
              <a:rPr lang="en-GB" dirty="0" smtClean="0"/>
              <a:t>Francis, B. And Soothill, K. (2010) “Retention and disclosure of old criminal records – data protection or protecting the public?” Presentation given at the </a:t>
            </a:r>
            <a:r>
              <a:rPr lang="en-GB" u="sng" dirty="0" smtClean="0"/>
              <a:t>Royal Statistical Society International Conference.</a:t>
            </a: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err="1" smtClean="0"/>
              <a:t>Kurlychek</a:t>
            </a:r>
            <a:r>
              <a:rPr lang="en-GB" dirty="0" smtClean="0"/>
              <a:t>, M. C., </a:t>
            </a:r>
            <a:r>
              <a:rPr lang="en-GB" dirty="0" err="1" smtClean="0"/>
              <a:t>Brame</a:t>
            </a:r>
            <a:r>
              <a:rPr lang="en-GB" dirty="0" smtClean="0"/>
              <a:t>, R. and </a:t>
            </a:r>
            <a:r>
              <a:rPr lang="en-GB" dirty="0" err="1" smtClean="0"/>
              <a:t>Bushway</a:t>
            </a:r>
            <a:r>
              <a:rPr lang="en-GB" dirty="0" smtClean="0"/>
              <a:t>, S. (2007) “Enduring Risk: Old Criminal Records and Prediction of Future Criminal Involvement.” </a:t>
            </a:r>
            <a:r>
              <a:rPr lang="en-GB" i="1" u="sng" dirty="0" smtClean="0"/>
              <a:t>Crime and Delinquency</a:t>
            </a:r>
            <a:r>
              <a:rPr lang="en-GB" dirty="0" smtClean="0"/>
              <a:t>. Volume.53, No.1. </a:t>
            </a:r>
          </a:p>
          <a:p>
            <a:endParaRPr lang="en-GB" dirty="0" smtClean="0"/>
          </a:p>
          <a:p>
            <a:r>
              <a:rPr lang="en-GB" dirty="0" smtClean="0"/>
              <a:t>Soothill, K. and Francis, B. (2009) “When do Ex-Offenders Become Like Non-Offenders?” </a:t>
            </a:r>
            <a:r>
              <a:rPr lang="en-GB" u="sng" dirty="0" smtClean="0"/>
              <a:t>The Howard Journal of Criminal Justice</a:t>
            </a:r>
            <a:r>
              <a:rPr lang="en-GB" dirty="0" smtClean="0"/>
              <a:t>, Volume.48: 373–387.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2238</TotalTime>
  <Words>822</Words>
  <Application>Microsoft Office PowerPoint</Application>
  <PresentationFormat>On-screen Show (4:3)</PresentationFormat>
  <Paragraphs>139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Urban</vt:lpstr>
      <vt:lpstr>“Once a sex offender, always a sex offender?”</vt:lpstr>
      <vt:lpstr>Sexual Offenders</vt:lpstr>
      <vt:lpstr>Sex Offender Registration</vt:lpstr>
      <vt:lpstr>Previous Research</vt:lpstr>
      <vt:lpstr>My Research</vt:lpstr>
      <vt:lpstr>Data</vt:lpstr>
      <vt:lpstr>Exploratory Analysis</vt:lpstr>
      <vt:lpstr>Methodology</vt:lpstr>
      <vt:lpstr>Methodology</vt:lpstr>
      <vt:lpstr>    Initial Analysis</vt:lpstr>
      <vt:lpstr>    Initial Analysis</vt:lpstr>
      <vt:lpstr>Convergence of hazard rates</vt:lpstr>
      <vt:lpstr>Convergence of hazard rates</vt:lpstr>
      <vt:lpstr>Discussion</vt:lpstr>
      <vt:lpstr>Ongoing Work</vt:lpstr>
      <vt:lpstr>References</vt:lpstr>
    </vt:vector>
  </TitlesOfParts>
  <Company>Lancaster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“Once a sex offender, always a sex offender?”</dc:title>
  <dc:creator>hargrec1</dc:creator>
  <cp:lastModifiedBy>hargrec1</cp:lastModifiedBy>
  <cp:revision>206</cp:revision>
  <dcterms:created xsi:type="dcterms:W3CDTF">2011-08-05T13:25:55Z</dcterms:created>
  <dcterms:modified xsi:type="dcterms:W3CDTF">2011-10-03T17:02:44Z</dcterms:modified>
</cp:coreProperties>
</file>