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53_62414F76.xml" ContentType="application/vnd.ms-powerpoint.comments+xml"/>
  <Override PartName="/ppt/media/image8.jpg" ContentType="image/jpeg"/>
  <Override PartName="/ppt/notesSlides/notesSlide2.xml" ContentType="application/vnd.openxmlformats-officedocument.presentationml.notesSlide+xml"/>
  <Override PartName="/ppt/comments/modernComment_16E_AD94D51C.xml" ContentType="application/vnd.ms-powerpoint.comments+xml"/>
  <Override PartName="/ppt/notesSlides/notesSlide3.xml" ContentType="application/vnd.openxmlformats-officedocument.presentationml.notesSlide+xml"/>
  <Override PartName="/ppt/comments/modernComment_15A_1EC13C5.xml" ContentType="application/vnd.ms-powerpoint.comments+xml"/>
  <Override PartName="/ppt/notesSlides/notesSlide4.xml" ContentType="application/vnd.openxmlformats-officedocument.presentationml.notesSlide+xml"/>
  <Override PartName="/ppt/comments/modernComment_167_EDC9D68A.xml" ContentType="application/vnd.ms-powerpoint.comments+xml"/>
  <Override PartName="/ppt/notesSlides/notesSlide5.xml" ContentType="application/vnd.openxmlformats-officedocument.presentationml.notesSlide+xml"/>
  <Override PartName="/ppt/comments/modernComment_15B_1F640992.xml" ContentType="application/vnd.ms-powerpoint.comments+xml"/>
  <Override PartName="/ppt/notesSlides/notesSlide6.xml" ContentType="application/vnd.openxmlformats-officedocument.presentationml.notesSlide+xml"/>
  <Override PartName="/ppt/comments/modernComment_177_F94B874B.xml" ContentType="application/vnd.ms-powerpoint.comments+xml"/>
  <Override PartName="/ppt/notesSlides/notesSlide7.xml" ContentType="application/vnd.openxmlformats-officedocument.presentationml.notesSlide+xml"/>
  <Override PartName="/ppt/comments/modernComment_178_B23F10B8.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84_53C42C5.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86_D00A758E.xml" ContentType="application/vnd.ms-powerpoint.comments+xml"/>
  <Override PartName="/ppt/notesSlides/notesSlide12.xml" ContentType="application/vnd.openxmlformats-officedocument.presentationml.notesSlide+xml"/>
  <Override PartName="/ppt/comments/modernComment_15D_EB8F4456.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6F_BFDCD201.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73_6F47DF9F.xml" ContentType="application/vnd.ms-powerpoint.comments+xml"/>
  <Override PartName="/ppt/notesSlides/notesSlide19.xml" ContentType="application/vnd.openxmlformats-officedocument.presentationml.notesSlide+xml"/>
  <Override PartName="/ppt/comments/modernComment_174_EFF74988.xml" ContentType="application/vnd.ms-powerpoint.comments+xml"/>
  <Override PartName="/ppt/notesSlides/notesSlide20.xml" ContentType="application/vnd.openxmlformats-officedocument.presentationml.notesSlide+xml"/>
  <Override PartName="/ppt/comments/modernComment_176_7B9A9402.xml" ContentType="application/vnd.ms-powerpoint.comments+xml"/>
  <Override PartName="/ppt/notesSlides/notesSlide21.xml" ContentType="application/vnd.openxmlformats-officedocument.presentationml.notesSlide+xml"/>
  <Override PartName="/ppt/comments/modernComment_17B_F95E3BC6.xml" ContentType="application/vnd.ms-powerpoint.comments+xml"/>
  <Override PartName="/ppt/notesSlides/notesSlide22.xml" ContentType="application/vnd.openxmlformats-officedocument.presentationml.notesSlide+xml"/>
  <Override PartName="/ppt/comments/modernComment_160_62A54CBF.xml" ContentType="application/vnd.ms-powerpoint.comments+xml"/>
  <Override PartName="/ppt/notesSlides/notesSlide23.xml" ContentType="application/vnd.openxmlformats-officedocument.presentationml.notesSlide+xml"/>
  <Override PartName="/ppt/comments/modernComment_158_9906D8E7.xml" ContentType="application/vnd.ms-powerpoint.comments+xml"/>
  <Override PartName="/ppt/comments/modernComment_15F_320B395C.xml" ContentType="application/vnd.ms-powerpoint.comment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1"/>
  </p:notesMasterIdLst>
  <p:sldIdLst>
    <p:sldId id="339" r:id="rId4"/>
    <p:sldId id="366" r:id="rId5"/>
    <p:sldId id="346" r:id="rId6"/>
    <p:sldId id="359" r:id="rId7"/>
    <p:sldId id="347" r:id="rId8"/>
    <p:sldId id="375" r:id="rId9"/>
    <p:sldId id="376" r:id="rId10"/>
    <p:sldId id="387" r:id="rId11"/>
    <p:sldId id="388" r:id="rId12"/>
    <p:sldId id="389" r:id="rId13"/>
    <p:sldId id="390" r:id="rId14"/>
    <p:sldId id="349" r:id="rId15"/>
    <p:sldId id="391" r:id="rId16"/>
    <p:sldId id="367" r:id="rId17"/>
    <p:sldId id="368" r:id="rId18"/>
    <p:sldId id="369" r:id="rId19"/>
    <p:sldId id="370" r:id="rId20"/>
    <p:sldId id="371" r:id="rId21"/>
    <p:sldId id="372" r:id="rId22"/>
    <p:sldId id="374" r:id="rId23"/>
    <p:sldId id="379" r:id="rId24"/>
    <p:sldId id="352" r:id="rId25"/>
    <p:sldId id="344" r:id="rId26"/>
    <p:sldId id="361" r:id="rId27"/>
    <p:sldId id="360" r:id="rId28"/>
    <p:sldId id="351" r:id="rId29"/>
    <p:sldId id="35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E63340-8905-B199-3976-B1556360671E}" name="Farr, Sam (farrs1) (Postgraduate Researcher)" initials="SF" userId="S::farrs1@lancaster.ac.uk::4a801ed4-aafa-40b9-8370-e7be655ce777" providerId="AD"/>
  <p188:author id="{9B47CD8E-9A80-963C-37D5-30038642F7E4}" name="Badman, Sarah" initials="SB" userId="S::badman@lancaster.ac.uk::c38dae73-b1a0-4a6d-b013-b3075f21db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9ECED"/>
    <a:srgbClr val="0B0C0C"/>
    <a:srgbClr val="B5111A"/>
    <a:srgbClr val="684129"/>
    <a:srgbClr val="D2814F"/>
    <a:srgbClr val="EACA94"/>
    <a:srgbClr val="7E007E"/>
    <a:srgbClr val="3F3FFF"/>
    <a:srgbClr val="FF0000"/>
    <a:srgbClr val="FF9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93978D-FE57-42F7-9C4F-8F6BABAE2130}" v="3" dt="2025-09-01T09:14:49.5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15" autoAdjust="0"/>
  </p:normalViewPr>
  <p:slideViewPr>
    <p:cSldViewPr snapToGrid="0">
      <p:cViewPr varScale="1">
        <p:scale>
          <a:sx n="101" d="100"/>
          <a:sy n="101" d="100"/>
        </p:scale>
        <p:origin x="72" y="3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rr, Sam (farrs1) (Postgraduate Researcher)" userId="4a801ed4-aafa-40b9-8370-e7be655ce777" providerId="ADAL" clId="{6093978D-FE57-42F7-9C4F-8F6BABAE2130}"/>
    <pc:docChg chg="modSld">
      <pc:chgData name="Farr, Sam (farrs1) (Postgraduate Researcher)" userId="4a801ed4-aafa-40b9-8370-e7be655ce777" providerId="ADAL" clId="{6093978D-FE57-42F7-9C4F-8F6BABAE2130}" dt="2025-09-01T09:14:49.515" v="2" actId="20577"/>
      <pc:docMkLst>
        <pc:docMk/>
      </pc:docMkLst>
      <pc:sldChg chg="modSp modAnim">
        <pc:chgData name="Farr, Sam (farrs1) (Postgraduate Researcher)" userId="4a801ed4-aafa-40b9-8370-e7be655ce777" providerId="ADAL" clId="{6093978D-FE57-42F7-9C4F-8F6BABAE2130}" dt="2025-09-01T09:14:49.515" v="2" actId="20577"/>
        <pc:sldMkLst>
          <pc:docMk/>
          <pc:sldMk cId="2677560348" sldId="391"/>
        </pc:sldMkLst>
        <pc:spChg chg="mod">
          <ac:chgData name="Farr, Sam (farrs1) (Postgraduate Researcher)" userId="4a801ed4-aafa-40b9-8370-e7be655ce777" providerId="ADAL" clId="{6093978D-FE57-42F7-9C4F-8F6BABAE2130}" dt="2025-09-01T09:14:49.515" v="2" actId="20577"/>
          <ac:spMkLst>
            <pc:docMk/>
            <pc:sldMk cId="2677560348" sldId="391"/>
            <ac:spMk id="5" creationId="{5734D0DF-3D34-5A86-3102-EBC4278C5C5B}"/>
          </ac:spMkLst>
        </pc:spChg>
      </pc:sldChg>
    </pc:docChg>
  </pc:docChgLst>
</pc:chgInfo>
</file>

<file path=ppt/comments/modernComment_153_62414F76.xml><?xml version="1.0" encoding="utf-8"?>
<p188:cmLst xmlns:a="http://schemas.openxmlformats.org/drawingml/2006/main" xmlns:r="http://schemas.openxmlformats.org/officeDocument/2006/relationships" xmlns:p188="http://schemas.microsoft.com/office/powerpoint/2018/8/main">
  <p188:cm id="{D32AD403-F0F1-49F3-ABFE-BE17B817587C}" authorId="{EDE63340-8905-B199-3976-B1556360671E}" created="2025-08-30T18:08:03.715">
    <pc:sldMkLst xmlns:pc="http://schemas.microsoft.com/office/powerpoint/2013/main/command">
      <pc:docMk/>
      <pc:sldMk cId="1648447350" sldId="339"/>
    </pc:sldMkLst>
    <p188:pos x="9559925" y="2971800"/>
    <p188:txBody>
      <a:bodyPr/>
      <a:lstStyle/>
      <a:p>
        <a:r>
          <a:rPr lang="en-GB"/>
          <a:t>Shaturn</a:t>
        </a:r>
      </a:p>
    </p188:txBody>
  </p188:cm>
</p188:cmLst>
</file>

<file path=ppt/comments/modernComment_158_9906D8E7.xml><?xml version="1.0" encoding="utf-8"?>
<p188:cmLst xmlns:a="http://schemas.openxmlformats.org/drawingml/2006/main" xmlns:r="http://schemas.openxmlformats.org/officeDocument/2006/relationships" xmlns:p188="http://schemas.microsoft.com/office/powerpoint/2018/8/main">
  <p188:cm id="{38615F63-BE68-0047-817E-4F61DCB742E5}" authorId="{9B47CD8E-9A80-963C-37D5-30038642F7E4}" created="2025-08-28T13:15:05.517">
    <pc:sldMkLst xmlns:pc="http://schemas.microsoft.com/office/powerpoint/2013/main/command">
      <pc:docMk/>
      <pc:sldMk cId="2567362791" sldId="344"/>
    </pc:sldMkLst>
    <p188:txBody>
      <a:bodyPr/>
      <a:lstStyle/>
      <a:p>
        <a:r>
          <a:rPr lang="en-US"/>
          <a:t>Summarise study first e.g.: Identified FACs in Saturn's southern duskside. Quantitative statement about magnitude and location of upward currents if possible. Comparison of current sheets to other results. Statement about PPOs e.g. neither N or S PPOs have significant effect on structures observed, perhaps because PPO amplitudes weaker in this LT sector. SW results summary: enhanced Im (swept-back B_phi) during SW compressions, consistent with enhanced partial ring current. Strong super-rotating field could be response to sub-structure of long compression interval, or evidence of Vasyliunas cycle return flow extending past noon into dusk sector. </a:t>
        </a:r>
      </a:p>
    </p188:txBody>
  </p188:cm>
  <p188:cm id="{C74F82E4-710F-4369-B578-22075A69BFE7}" authorId="{EDE63340-8905-B199-3976-B1556360671E}" created="2025-08-30T18:04:51.576">
    <pc:sldMkLst xmlns:pc="http://schemas.microsoft.com/office/powerpoint/2013/main/command">
      <pc:docMk/>
      <pc:sldMk cId="2567362791" sldId="344"/>
    </pc:sldMkLst>
    <p188:pos x="4870450" y="5864225"/>
    <p188:txBody>
      <a:bodyPr/>
      <a:lstStyle/>
      <a:p>
        <a:r>
          <a:rPr lang="en-GB"/>
          <a:t>PPOs suck</a:t>
        </a:r>
      </a:p>
    </p188:txBody>
  </p188:cm>
</p188:cmLst>
</file>

<file path=ppt/comments/modernComment_15A_1EC13C5.xml><?xml version="1.0" encoding="utf-8"?>
<p188:cmLst xmlns:a="http://schemas.openxmlformats.org/drawingml/2006/main" xmlns:r="http://schemas.openxmlformats.org/officeDocument/2006/relationships" xmlns:p188="http://schemas.microsoft.com/office/powerpoint/2018/8/main">
  <p188:cm id="{7A59A5FC-2086-48CC-ADFB-7C1B7962952F}" authorId="{EDE63340-8905-B199-3976-B1556360671E}" created="2025-08-30T17:47:38.552">
    <pc:sldMkLst xmlns:pc="http://schemas.microsoft.com/office/powerpoint/2013/main/command">
      <pc:docMk/>
      <pc:sldMk cId="32248773" sldId="346"/>
    </pc:sldMkLst>
    <p188:pos x="7185025" y="4552950"/>
    <p188:txBody>
      <a:bodyPr/>
      <a:lstStyle/>
      <a:p>
        <a:r>
          <a:rPr lang="en-GB"/>
          <a:t>You haven’t said Field Aligned Current yet so maybe expand the acronym in this case?</a:t>
        </a:r>
      </a:p>
    </p188:txBody>
  </p188:cm>
</p188:cmLst>
</file>

<file path=ppt/comments/modernComment_15B_1F640992.xml><?xml version="1.0" encoding="utf-8"?>
<p188:cmLst xmlns:a="http://schemas.openxmlformats.org/drawingml/2006/main" xmlns:r="http://schemas.openxmlformats.org/officeDocument/2006/relationships" xmlns:p188="http://schemas.microsoft.com/office/powerpoint/2018/8/main">
  <p188:cm id="{9057E48A-D57C-4A29-AB98-0BF3D45C5AF6}" authorId="{EDE63340-8905-B199-3976-B1556360671E}" created="2025-08-30T17:50:04.652">
    <pc:sldMkLst xmlns:pc="http://schemas.microsoft.com/office/powerpoint/2013/main/command">
      <pc:docMk/>
      <pc:sldMk cId="526649746" sldId="347"/>
    </pc:sldMkLst>
    <p188:pos x="4324350" y="4781550"/>
    <p188:txBody>
      <a:bodyPr/>
      <a:lstStyle/>
      <a:p>
        <a:r>
          <a:rPr lang="en-GB"/>
          <a:t>Make diagram bigger and cite/caption?</a:t>
        </a:r>
      </a:p>
    </p188:txBody>
  </p188:cm>
</p188:cmLst>
</file>

<file path=ppt/comments/modernComment_15D_EB8F4456.xml><?xml version="1.0" encoding="utf-8"?>
<p188:cmLst xmlns:a="http://schemas.openxmlformats.org/drawingml/2006/main" xmlns:r="http://schemas.openxmlformats.org/officeDocument/2006/relationships" xmlns:p188="http://schemas.microsoft.com/office/powerpoint/2018/8/main">
  <p188:cm id="{C4FCE218-7EE7-7047-9427-073E90310F29}" authorId="{9B47CD8E-9A80-963C-37D5-30038642F7E4}" created="2025-08-28T12:19:13.639">
    <ac:deMkLst xmlns:ac="http://schemas.microsoft.com/office/drawing/2013/main/command">
      <pc:docMk xmlns:pc="http://schemas.microsoft.com/office/powerpoint/2013/main/command"/>
      <pc:sldMk xmlns:pc="http://schemas.microsoft.com/office/powerpoint/2013/main/command" cId="3952034902" sldId="349"/>
      <ac:spMk id="6" creationId="{72A97C1C-44B7-C78D-5A5C-DA21714F13CF}"/>
    </ac:deMkLst>
    <p188:txBody>
      <a:bodyPr/>
      <a:lstStyle/>
      <a:p>
        <a:r>
          <a:rPr lang="en-US"/>
          <a:t>Perhaps on this slide also summarise current magnitudes e.g. upward currents in range 0.5-3 MA/rad, downward currents..., and compare with previous measurements</a:t>
        </a:r>
      </a:p>
    </p188:txBody>
  </p188:cm>
  <p188:cm id="{6DE76153-9D8B-5143-BF1A-9B5F45AE3D64}" authorId="{9B47CD8E-9A80-963C-37D5-30038642F7E4}" created="2025-08-28T13:02:52.811">
    <pc:sldMkLst xmlns:pc="http://schemas.microsoft.com/office/powerpoint/2013/main/command">
      <pc:docMk/>
      <pc:sldMk cId="3952034902" sldId="349"/>
    </pc:sldMkLst>
    <p188:txBody>
      <a:bodyPr/>
      <a:lstStyle/>
      <a:p>
        <a:r>
          <a:rPr lang="en-US"/>
          <a:t>Maybe show individual passes (different colours) first and say "variability", then overlay with blue shading and average.</a:t>
        </a:r>
      </a:p>
    </p188:txBody>
  </p188:cm>
</p188:cmLst>
</file>

<file path=ppt/comments/modernComment_15F_320B395C.xml><?xml version="1.0" encoding="utf-8"?>
<p188:cmLst xmlns:a="http://schemas.openxmlformats.org/drawingml/2006/main" xmlns:r="http://schemas.openxmlformats.org/officeDocument/2006/relationships" xmlns:p188="http://schemas.microsoft.com/office/powerpoint/2018/8/main">
  <p188:cm id="{D2B26EBF-AB4C-48DC-ACF1-F6E111BCB710}" authorId="{EDE63340-8905-B199-3976-B1556360671E}" created="2025-08-30T17:59:00.029">
    <pc:sldMkLst xmlns:pc="http://schemas.microsoft.com/office/powerpoint/2013/main/command">
      <pc:docMk/>
      <pc:sldMk cId="839596380" sldId="351"/>
    </pc:sldMkLst>
    <p188:txBody>
      <a:bodyPr/>
      <a:lstStyle/>
      <a:p>
        <a:r>
          <a:rPr lang="en-GB"/>
          <a:t>Prob just tidy this up</a:t>
        </a:r>
      </a:p>
    </p188:txBody>
  </p188:cm>
</p188:cmLst>
</file>

<file path=ppt/comments/modernComment_160_62A54CBF.xml><?xml version="1.0" encoding="utf-8"?>
<p188:cmLst xmlns:a="http://schemas.openxmlformats.org/drawingml/2006/main" xmlns:r="http://schemas.openxmlformats.org/officeDocument/2006/relationships" xmlns:p188="http://schemas.microsoft.com/office/powerpoint/2018/8/main">
  <p188:cm id="{124C1B41-867E-D342-A805-8289657F5687}" authorId="{9B47CD8E-9A80-963C-37D5-30038642F7E4}" created="2025-08-28T12:27:28.103">
    <pc:sldMkLst xmlns:pc="http://schemas.microsoft.com/office/powerpoint/2013/main/command">
      <pc:docMk/>
      <pc:sldMk cId="1655000255" sldId="352"/>
    </pc:sldMkLst>
    <p188:txBody>
      <a:bodyPr/>
      <a:lstStyle/>
      <a:p>
        <a:r>
          <a:rPr lang="en-US"/>
          <a:t>Hunt showed evidence for stronger downward FAC at dawn during compression orbits, related to enhanced partial ring current. This scenario would produce enhanced upward current at dusk during compressions - any evidence for/against this? E.g. no/some evidence for enhanced partial ring current at the LTs sampled. </a:t>
        </a:r>
      </a:p>
    </p188:txBody>
  </p188:cm>
  <p188:cm id="{B16D17A0-AFA7-FB40-BDFA-00227EF909EC}" authorId="{9B47CD8E-9A80-963C-37D5-30038642F7E4}" created="2025-08-28T12:48:37.315">
    <pc:sldMkLst xmlns:pc="http://schemas.microsoft.com/office/powerpoint/2013/main/command">
      <pc:docMk/>
      <pc:sldMk cId="1655000255" sldId="352"/>
    </pc:sldMkLst>
    <p188:txBody>
      <a:bodyPr/>
      <a:lstStyle/>
      <a:p>
        <a:r>
          <a:rPr lang="en-US"/>
          <a:t>Auroral storm duration paper: Meredith et al., 2014: https://doi.org/10.1002/2014JA020601</a:t>
        </a:r>
      </a:p>
    </p188:txBody>
  </p188:cm>
  <p188:cm id="{A2DC0978-A16A-A740-942A-BAF13715BEEF}" authorId="{9B47CD8E-9A80-963C-37D5-30038642F7E4}" created="2025-08-28T12:52:13.680">
    <pc:sldMkLst xmlns:pc="http://schemas.microsoft.com/office/powerpoint/2013/main/command">
      <pc:docMk/>
      <pc:sldMk cId="1655000255" sldId="352"/>
    </pc:sldMkLst>
    <p188:txBody>
      <a:bodyPr/>
      <a:lstStyle/>
      <a:p>
        <a:r>
          <a:rPr lang="en-US"/>
          <a:t>This is a very long compression interval: perhaps there are multiple shocks within this timeframe rather than a continuous compression, then this super-rotating field could be due to speed-up of compressed field. OR, leading field on the dawnside has been linked to fast return flows from Vasyliunas cycle reconnection, so this could be showing that the fast 'return' flows can continue through noon into the pre-dusk sector</a:t>
        </a:r>
      </a:p>
    </p188:txBody>
  </p188:cm>
  <p188:cm id="{34603506-D780-4F11-AA61-608AA2A9E1D7}" authorId="{EDE63340-8905-B199-3976-B1556360671E}" created="2025-08-30T17:58:20.220">
    <pc:sldMkLst xmlns:pc="http://schemas.microsoft.com/office/powerpoint/2013/main/command">
      <pc:docMk/>
      <pc:sldMk cId="1655000255" sldId="352"/>
    </pc:sldMkLst>
    <p188:pos x="8020050" y="3111500"/>
    <p188:txBody>
      <a:bodyPr/>
      <a:lstStyle/>
      <a:p>
        <a:r>
          <a:rPr lang="en-GB"/>
          <a:t>The yellow is not a great colour for the text… the line is ok, so maybe a darker background for the text or a text outline?
</a:t>
        </a:r>
      </a:p>
    </p188:txBody>
  </p188:cm>
</p188:cmLst>
</file>

<file path=ppt/comments/modernComment_167_EDC9D68A.xml><?xml version="1.0" encoding="utf-8"?>
<p188:cmLst xmlns:a="http://schemas.openxmlformats.org/drawingml/2006/main" xmlns:r="http://schemas.openxmlformats.org/officeDocument/2006/relationships" xmlns:p188="http://schemas.microsoft.com/office/powerpoint/2018/8/main">
  <p188:cm id="{064E88D3-26FF-48AA-B211-5E91421CFA64}" authorId="{EDE63340-8905-B199-3976-B1556360671E}" created="2025-08-30T18:10:06.652">
    <pc:sldMkLst xmlns:pc="http://schemas.microsoft.com/office/powerpoint/2013/main/command">
      <pc:docMk/>
      <pc:sldMk cId="3989427850" sldId="359"/>
    </pc:sldMkLst>
    <p188:txBody>
      <a:bodyPr/>
      <a:lstStyle/>
      <a:p>
        <a:r>
          <a:rPr lang="en-GB"/>
          <a:t>Not symmetric with what, postion, time? Is this known by the people in your session? </a:t>
        </a:r>
      </a:p>
    </p188:txBody>
  </p188:cm>
</p188:cmLst>
</file>

<file path=ppt/comments/modernComment_16E_AD94D51C.xml><?xml version="1.0" encoding="utf-8"?>
<p188:cmLst xmlns:a="http://schemas.openxmlformats.org/drawingml/2006/main" xmlns:r="http://schemas.openxmlformats.org/officeDocument/2006/relationships" xmlns:p188="http://schemas.microsoft.com/office/powerpoint/2018/8/main">
  <p188:cm id="{822E7998-74C1-4D1E-A9D7-F9A525112CD0}" authorId="{EDE63340-8905-B199-3976-B1556360671E}" created="2025-08-30T17:44:48.092">
    <pc:sldMkLst xmlns:pc="http://schemas.microsoft.com/office/powerpoint/2013/main/command">
      <pc:docMk/>
      <pc:sldMk cId="2912212252" sldId="366"/>
    </pc:sldMkLst>
    <p188:pos x="10944225" y="6032500"/>
    <p188:txBody>
      <a:bodyPr/>
      <a:lstStyle/>
      <a:p>
        <a:r>
          <a:rPr lang="en-GB"/>
          <a:t>3 Bunces?</a:t>
        </a:r>
      </a:p>
    </p188:txBody>
  </p188:cm>
  <p188:cm id="{0E3B535C-E7D6-4EC7-BE54-1F62A3A143F5}" authorId="{EDE63340-8905-B199-3976-B1556360671E}" created="2025-08-30T17:46:33.094">
    <pc:sldMkLst xmlns:pc="http://schemas.microsoft.com/office/powerpoint/2013/main/command">
      <pc:docMk/>
      <pc:sldMk cId="2912212252" sldId="366"/>
    </pc:sldMkLst>
    <p188:pos x="6470650" y="1651000"/>
    <p188:txBody>
      <a:bodyPr/>
      <a:lstStyle/>
      <a:p>
        <a:r>
          <a:rPr lang="en-GB"/>
          <a:t>Saturn’s? Probably reordr this sentence</a:t>
        </a:r>
      </a:p>
    </p188:txBody>
  </p188:cm>
</p188:cmLst>
</file>

<file path=ppt/comments/modernComment_16F_BFDCD201.xml><?xml version="1.0" encoding="utf-8"?>
<p188:cmLst xmlns:a="http://schemas.openxmlformats.org/drawingml/2006/main" xmlns:r="http://schemas.openxmlformats.org/officeDocument/2006/relationships" xmlns:p188="http://schemas.microsoft.com/office/powerpoint/2018/8/main">
  <p188:cm id="{9ECDF687-6CC5-4E19-ACC5-6167AD537006}" authorId="{EDE63340-8905-B199-3976-B1556360671E}" created="2025-08-30T17:55:12.611">
    <pc:sldMkLst xmlns:pc="http://schemas.microsoft.com/office/powerpoint/2013/main/command">
      <pc:docMk/>
      <pc:sldMk cId="3218919937" sldId="367"/>
    </pc:sldMkLst>
    <p188:pos x="4759325" y="2403475"/>
    <p188:txBody>
      <a:bodyPr/>
      <a:lstStyle/>
      <a:p>
        <a:r>
          <a:rPr lang="en-GB"/>
          <a:t>Is it worth putting a rough time difference between these plots?</a:t>
        </a:r>
      </a:p>
    </p188:txBody>
  </p188:cm>
</p188:cmLst>
</file>

<file path=ppt/comments/modernComment_173_6F47DF9F.xml><?xml version="1.0" encoding="utf-8"?>
<p188:cmLst xmlns:a="http://schemas.openxmlformats.org/drawingml/2006/main" xmlns:r="http://schemas.openxmlformats.org/officeDocument/2006/relationships" xmlns:p188="http://schemas.microsoft.com/office/powerpoint/2018/8/main">
  <p188:cm id="{C38A9AE8-98EB-4CED-A6A3-C69CF50AEB18}" authorId="{EDE63340-8905-B199-3976-B1556360671E}" created="2025-08-30T17:56:03.743">
    <pc:sldMkLst xmlns:pc="http://schemas.microsoft.com/office/powerpoint/2013/main/command">
      <pc:docMk/>
      <pc:sldMk cId="1866981279" sldId="371"/>
    </pc:sldMkLst>
    <p188:pos x="11388725" y="4064000"/>
    <p188:txBody>
      <a:bodyPr/>
      <a:lstStyle/>
      <a:p>
        <a:r>
          <a:rPr lang="en-GB"/>
          <a:t>I would make these borders bolder/thicker, more obvious</a:t>
        </a:r>
      </a:p>
    </p188:txBody>
  </p188:cm>
</p188:cmLst>
</file>

<file path=ppt/comments/modernComment_174_EFF74988.xml><?xml version="1.0" encoding="utf-8"?>
<p188:cmLst xmlns:a="http://schemas.openxmlformats.org/drawingml/2006/main" xmlns:r="http://schemas.openxmlformats.org/officeDocument/2006/relationships" xmlns:p188="http://schemas.microsoft.com/office/powerpoint/2018/8/main">
  <p188:cm id="{EBB358F6-FB3B-491C-B785-8AA418EA3707}" authorId="{EDE63340-8905-B199-3976-B1556360671E}" created="2025-08-30T18:07:22.531">
    <pc:sldMkLst xmlns:pc="http://schemas.microsoft.com/office/powerpoint/2013/main/command">
      <pc:docMk/>
      <pc:sldMk cId="4025960840" sldId="372"/>
    </pc:sldMkLst>
    <p188:pos x="11658600" y="2165350"/>
    <p188:txBody>
      <a:bodyPr/>
      <a:lstStyle/>
      <a:p>
        <a:r>
          <a:rPr lang="en-GB"/>
          <a:t>Cite plots</a:t>
        </a:r>
      </a:p>
    </p188:txBody>
  </p188:cm>
</p188:cmLst>
</file>

<file path=ppt/comments/modernComment_176_7B9A9402.xml><?xml version="1.0" encoding="utf-8"?>
<p188:cmLst xmlns:a="http://schemas.openxmlformats.org/drawingml/2006/main" xmlns:r="http://schemas.openxmlformats.org/officeDocument/2006/relationships" xmlns:p188="http://schemas.microsoft.com/office/powerpoint/2018/8/main">
  <p188:cm id="{67E4A723-1446-314A-AC0F-DC66EC1B2451}" authorId="{9B47CD8E-9A80-963C-37D5-30038642F7E4}" created="2025-08-28T12:37:01.114">
    <pc:sldMkLst xmlns:pc="http://schemas.microsoft.com/office/powerpoint/2013/main/command">
      <pc:docMk/>
      <pc:sldMk cId="2073728002" sldId="374"/>
    </pc:sldMkLst>
    <p188:txBody>
      <a:bodyPr/>
      <a:lstStyle/>
      <a:p>
        <a:r>
          <a:rPr lang="en-US"/>
          <a:t>Hunt et al. (2020) - northern proximal orbits - stated PPO current magnitudes smaller than in 2008 nightside obs - possibly because of LT dependence of PPO amplitudes being stronger on nightside, weaker on dayside. Same effect seen here?</a:t>
        </a:r>
      </a:p>
    </p188:txBody>
  </p188:cm>
</p188:cmLst>
</file>

<file path=ppt/comments/modernComment_177_F94B874B.xml><?xml version="1.0" encoding="utf-8"?>
<p188:cmLst xmlns:a="http://schemas.openxmlformats.org/drawingml/2006/main" xmlns:r="http://schemas.openxmlformats.org/officeDocument/2006/relationships" xmlns:p188="http://schemas.microsoft.com/office/powerpoint/2018/8/main">
  <p188:cm id="{39B78A69-967D-402A-B4DF-D5DB219025F7}" authorId="{EDE63340-8905-B199-3976-B1556360671E}" created="2025-08-30T17:50:34.493">
    <pc:sldMkLst xmlns:pc="http://schemas.microsoft.com/office/powerpoint/2013/main/command">
      <pc:docMk/>
      <pc:sldMk cId="4182476619" sldId="375"/>
    </pc:sldMkLst>
    <p188:pos x="3400425" y="4819649"/>
    <p188:txBody>
      <a:bodyPr/>
      <a:lstStyle/>
      <a:p>
        <a:r>
          <a:rPr lang="en-GB"/>
          <a:t>Bigger, this is the interesting bit</a:t>
        </a:r>
      </a:p>
    </p188:txBody>
  </p188:cm>
</p188:cmLst>
</file>

<file path=ppt/comments/modernComment_178_B23F10B8.xml><?xml version="1.0" encoding="utf-8"?>
<p188:cmLst xmlns:a="http://schemas.openxmlformats.org/drawingml/2006/main" xmlns:r="http://schemas.openxmlformats.org/officeDocument/2006/relationships" xmlns:p188="http://schemas.microsoft.com/office/powerpoint/2018/8/main">
  <p188:cm id="{F5F03B78-16D8-8943-B58C-EFFC753A2D3F}" authorId="{9B47CD8E-9A80-963C-37D5-30038642F7E4}" created="2025-08-28T12:53:32.758">
    <ac:deMkLst xmlns:ac="http://schemas.microsoft.com/office/drawing/2013/main/command">
      <pc:docMk xmlns:pc="http://schemas.microsoft.com/office/powerpoint/2013/main/command"/>
      <pc:sldMk xmlns:pc="http://schemas.microsoft.com/office/powerpoint/2013/main/command" cId="2990477496" sldId="376"/>
      <ac:spMk id="7" creationId="{07F8E88B-09C6-A345-2789-682B42039714}"/>
    </ac:deMkLst>
    <p188:txBody>
      <a:bodyPr/>
      <a:lstStyle/>
      <a:p>
        <a:r>
          <a:rPr lang="en-US"/>
          <a:t>Specify the LT range you examine for FACs e.g. 15-18(21) LT</a:t>
        </a:r>
      </a:p>
    </p188:txBody>
  </p188:cm>
</p188:cmLst>
</file>

<file path=ppt/comments/modernComment_17B_F95E3BC6.xml><?xml version="1.0" encoding="utf-8"?>
<p188:cmLst xmlns:a="http://schemas.openxmlformats.org/drawingml/2006/main" xmlns:r="http://schemas.openxmlformats.org/officeDocument/2006/relationships" xmlns:p188="http://schemas.microsoft.com/office/powerpoint/2018/8/main">
  <p188:cm id="{48B7D010-5D12-4EB8-AE17-CFE0CE15255A}" authorId="{EDE63340-8905-B199-3976-B1556360671E}" created="2025-08-30T17:57:19.792">
    <pc:sldMkLst xmlns:pc="http://schemas.microsoft.com/office/powerpoint/2013/main/command">
      <pc:docMk/>
      <pc:sldMk cId="4183702470" sldId="379"/>
    </pc:sldMkLst>
    <p188:pos x="7286625" y="5257800"/>
    <p188:txBody>
      <a:bodyPr/>
      <a:lstStyle/>
      <a:p>
        <a:r>
          <a:rPr lang="en-GB"/>
          <a:t>This might be neater in math mode (equation -&gt; professional mode lets you type LateX-style maths onto the slide)</a:t>
        </a:r>
      </a:p>
    </p188:txBody>
  </p188:cm>
</p188:cmLst>
</file>

<file path=ppt/comments/modernComment_184_53C42C5.xml><?xml version="1.0" encoding="utf-8"?>
<p188:cmLst xmlns:a="http://schemas.openxmlformats.org/drawingml/2006/main" xmlns:r="http://schemas.openxmlformats.org/officeDocument/2006/relationships" xmlns:p188="http://schemas.microsoft.com/office/powerpoint/2018/8/main">
  <p188:cm id="{6438F850-E489-40E6-80E8-98E1421297E7}" authorId="{EDE63340-8905-B199-3976-B1556360671E}" created="2025-08-30T17:52:10.730">
    <pc:sldMkLst xmlns:pc="http://schemas.microsoft.com/office/powerpoint/2013/main/command">
      <pc:docMk/>
      <pc:sldMk cId="87835333" sldId="388"/>
    </pc:sldMkLst>
    <p188:pos x="2603500" y="3101975"/>
    <p188:txBody>
      <a:bodyPr/>
      <a:lstStyle/>
      <a:p>
        <a:r>
          <a:rPr lang="en-GB"/>
          <a:t>Maybe label Saturn here for absolute clarity</a:t>
        </a:r>
      </a:p>
    </p188:txBody>
  </p188:cm>
</p188:cmLst>
</file>

<file path=ppt/comments/modernComment_186_D00A758E.xml><?xml version="1.0" encoding="utf-8"?>
<p188:cmLst xmlns:a="http://schemas.openxmlformats.org/drawingml/2006/main" xmlns:r="http://schemas.openxmlformats.org/officeDocument/2006/relationships" xmlns:p188="http://schemas.microsoft.com/office/powerpoint/2018/8/main">
  <p188:cm id="{BA3A2238-4769-4128-9F8A-6242BE740F6B}" authorId="{EDE63340-8905-B199-3976-B1556360671E}" created="2025-08-30T17:54:22.418">
    <pc:sldMkLst xmlns:pc="http://schemas.microsoft.com/office/powerpoint/2013/main/command">
      <pc:docMk/>
      <pc:sldMk cId="3490346382" sldId="390"/>
    </pc:sldMkLst>
    <p188:txBody>
      <a:bodyPr/>
      <a:lstStyle/>
      <a:p>
        <a:r>
          <a:rPr lang="en-GB"/>
          <a:t>Assume these will be clearer when you talk through them, but maybe add some arrows/pointers/circles for your main talking points?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2F3E7-441F-477B-9032-3EE7BEB30DA2}" type="datetimeFigureOut">
              <a:rPr lang="en-GB" smtClean="0"/>
              <a:t>11/09/2025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2F0C5-9915-4C9D-B9C1-C3246B8D4C90}" type="slidenum">
              <a:rPr lang="en-GB" smtClean="0"/>
              <a:t>‹#›</a:t>
            </a:fld>
            <a:endParaRPr lang="en-GB"/>
          </a:p>
        </p:txBody>
      </p:sp>
    </p:spTree>
    <p:extLst>
      <p:ext uri="{BB962C8B-B14F-4D97-AF65-F5344CB8AC3E}">
        <p14:creationId xmlns:p14="http://schemas.microsoft.com/office/powerpoint/2010/main" val="83795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22F0C5-9915-4C9D-B9C1-C3246B8D4C90}" type="slidenum">
              <a:rPr lang="en-GB" smtClean="0"/>
              <a:t>1</a:t>
            </a:fld>
            <a:endParaRPr lang="en-GB"/>
          </a:p>
        </p:txBody>
      </p:sp>
    </p:spTree>
    <p:extLst>
      <p:ext uri="{BB962C8B-B14F-4D97-AF65-F5344CB8AC3E}">
        <p14:creationId xmlns:p14="http://schemas.microsoft.com/office/powerpoint/2010/main" val="1374160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5A2E2-523B-25FF-5D10-6FED57D46E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E58211-2333-4D0A-6617-072D7C820B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9A1724-1A51-2527-7589-5E132DFE31E0}"/>
              </a:ext>
            </a:extLst>
          </p:cNvPr>
          <p:cNvSpPr>
            <a:spLocks noGrp="1"/>
          </p:cNvSpPr>
          <p:nvPr>
            <p:ph type="body" idx="1"/>
          </p:nvPr>
        </p:nvSpPr>
        <p:spPr/>
        <p:txBody>
          <a:bodyPr/>
          <a:lstStyle/>
          <a:p>
            <a:r>
              <a:rPr lang="en-GB"/>
              <a:t>Repeat picking </a:t>
            </a:r>
            <a:r>
              <a:rPr lang="en-GB" dirty="0"/>
              <a:t>out the up/down currents on algorithm plot</a:t>
            </a:r>
          </a:p>
        </p:txBody>
      </p:sp>
      <p:sp>
        <p:nvSpPr>
          <p:cNvPr id="4" name="Slide Number Placeholder 3">
            <a:extLst>
              <a:ext uri="{FF2B5EF4-FFF2-40B4-BE49-F238E27FC236}">
                <a16:creationId xmlns:a16="http://schemas.microsoft.com/office/drawing/2014/main" id="{3EBFE1BB-88BA-885D-8F73-93E25F295063}"/>
              </a:ext>
            </a:extLst>
          </p:cNvPr>
          <p:cNvSpPr>
            <a:spLocks noGrp="1"/>
          </p:cNvSpPr>
          <p:nvPr>
            <p:ph type="sldNum" sz="quarter" idx="5"/>
          </p:nvPr>
        </p:nvSpPr>
        <p:spPr/>
        <p:txBody>
          <a:bodyPr/>
          <a:lstStyle/>
          <a:p>
            <a:fld id="{5F22F0C5-9915-4C9D-B9C1-C3246B8D4C90}" type="slidenum">
              <a:rPr lang="en-GB" smtClean="0"/>
              <a:t>10</a:t>
            </a:fld>
            <a:endParaRPr lang="en-GB"/>
          </a:p>
        </p:txBody>
      </p:sp>
    </p:spTree>
    <p:extLst>
      <p:ext uri="{BB962C8B-B14F-4D97-AF65-F5344CB8AC3E}">
        <p14:creationId xmlns:p14="http://schemas.microsoft.com/office/powerpoint/2010/main" val="1528751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31D81-ABF2-A62C-12AB-918EA5520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AD83D-3A4A-AD20-D520-949C251BE3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F21D0-2B0C-1F6C-1364-78E5AF6A9C30}"/>
              </a:ext>
            </a:extLst>
          </p:cNvPr>
          <p:cNvSpPr>
            <a:spLocks noGrp="1"/>
          </p:cNvSpPr>
          <p:nvPr>
            <p:ph type="body" idx="1"/>
          </p:nvPr>
        </p:nvSpPr>
        <p:spPr/>
        <p:txBody>
          <a:bodyPr/>
          <a:lstStyle/>
          <a:p>
            <a:r>
              <a:rPr lang="en-GB"/>
              <a:t>Repeat picking </a:t>
            </a:r>
            <a:r>
              <a:rPr lang="en-GB" dirty="0"/>
              <a:t>out the up/down currents on algorithm plot</a:t>
            </a:r>
          </a:p>
        </p:txBody>
      </p:sp>
      <p:sp>
        <p:nvSpPr>
          <p:cNvPr id="4" name="Slide Number Placeholder 3">
            <a:extLst>
              <a:ext uri="{FF2B5EF4-FFF2-40B4-BE49-F238E27FC236}">
                <a16:creationId xmlns:a16="http://schemas.microsoft.com/office/drawing/2014/main" id="{BD58BE11-BB23-42C8-9C30-AD52CE139CE5}"/>
              </a:ext>
            </a:extLst>
          </p:cNvPr>
          <p:cNvSpPr>
            <a:spLocks noGrp="1"/>
          </p:cNvSpPr>
          <p:nvPr>
            <p:ph type="sldNum" sz="quarter" idx="5"/>
          </p:nvPr>
        </p:nvSpPr>
        <p:spPr/>
        <p:txBody>
          <a:bodyPr/>
          <a:lstStyle/>
          <a:p>
            <a:fld id="{5F22F0C5-9915-4C9D-B9C1-C3246B8D4C90}" type="slidenum">
              <a:rPr lang="en-GB" smtClean="0"/>
              <a:t>11</a:t>
            </a:fld>
            <a:endParaRPr lang="en-GB"/>
          </a:p>
        </p:txBody>
      </p:sp>
    </p:spTree>
    <p:extLst>
      <p:ext uri="{BB962C8B-B14F-4D97-AF65-F5344CB8AC3E}">
        <p14:creationId xmlns:p14="http://schemas.microsoft.com/office/powerpoint/2010/main" val="331107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2F0C5-9915-4C9D-B9C1-C3246B8D4C90}" type="slidenum">
              <a:rPr lang="en-GB" smtClean="0"/>
              <a:t>12</a:t>
            </a:fld>
            <a:endParaRPr lang="en-GB"/>
          </a:p>
        </p:txBody>
      </p:sp>
    </p:spTree>
    <p:extLst>
      <p:ext uri="{BB962C8B-B14F-4D97-AF65-F5344CB8AC3E}">
        <p14:creationId xmlns:p14="http://schemas.microsoft.com/office/powerpoint/2010/main" val="477670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392D6-24DE-3AB0-C2E3-A19A0CAEA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91718-6BFE-5792-6AB0-002DB5C41D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C1EC3A-6520-5CCF-0CCD-7F246AC5DD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6358D6D-A25A-FC0F-9107-B47105CE0C12}"/>
              </a:ext>
            </a:extLst>
          </p:cNvPr>
          <p:cNvSpPr>
            <a:spLocks noGrp="1"/>
          </p:cNvSpPr>
          <p:nvPr>
            <p:ph type="sldNum" sz="quarter" idx="5"/>
          </p:nvPr>
        </p:nvSpPr>
        <p:spPr/>
        <p:txBody>
          <a:bodyPr/>
          <a:lstStyle/>
          <a:p>
            <a:fld id="{5F22F0C5-9915-4C9D-B9C1-C3246B8D4C90}" type="slidenum">
              <a:rPr lang="en-GB" smtClean="0"/>
              <a:t>13</a:t>
            </a:fld>
            <a:endParaRPr lang="en-GB"/>
          </a:p>
        </p:txBody>
      </p:sp>
    </p:spTree>
    <p:extLst>
      <p:ext uri="{BB962C8B-B14F-4D97-AF65-F5344CB8AC3E}">
        <p14:creationId xmlns:p14="http://schemas.microsoft.com/office/powerpoint/2010/main" val="3826128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E96C0-B601-0E8D-E6AF-616EBD6139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D1EF4-ACFF-54D4-CE2D-689E3F60F9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6D8225-FFE9-4DCF-44BB-274D7A1E619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E64A9FD-5B27-972E-B390-FF87E73BB6F6}"/>
              </a:ext>
            </a:extLst>
          </p:cNvPr>
          <p:cNvSpPr>
            <a:spLocks noGrp="1"/>
          </p:cNvSpPr>
          <p:nvPr>
            <p:ph type="sldNum" sz="quarter" idx="5"/>
          </p:nvPr>
        </p:nvSpPr>
        <p:spPr/>
        <p:txBody>
          <a:bodyPr/>
          <a:lstStyle/>
          <a:p>
            <a:fld id="{5F22F0C5-9915-4C9D-B9C1-C3246B8D4C90}" type="slidenum">
              <a:rPr lang="en-GB" smtClean="0"/>
              <a:t>14</a:t>
            </a:fld>
            <a:endParaRPr lang="en-GB"/>
          </a:p>
        </p:txBody>
      </p:sp>
    </p:spTree>
    <p:extLst>
      <p:ext uri="{BB962C8B-B14F-4D97-AF65-F5344CB8AC3E}">
        <p14:creationId xmlns:p14="http://schemas.microsoft.com/office/powerpoint/2010/main" val="1950849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A4859-7B6C-943A-1188-8FABE34C10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91016B-8413-3BAE-E68C-8C77365BA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73D978-2599-0082-D5F4-6C2A21E3CB69}"/>
              </a:ext>
            </a:extLst>
          </p:cNvPr>
          <p:cNvSpPr>
            <a:spLocks noGrp="1"/>
          </p:cNvSpPr>
          <p:nvPr>
            <p:ph type="body" idx="1"/>
          </p:nvPr>
        </p:nvSpPr>
        <p:spPr/>
        <p:txBody>
          <a:bodyPr/>
          <a:lstStyle/>
          <a:p>
            <a:r>
              <a:rPr lang="en-GB"/>
              <a:t>Assumption – only large-scale variations are PPO-related</a:t>
            </a:r>
          </a:p>
          <a:p>
            <a:r>
              <a:rPr lang="en-GB"/>
              <a:t>Andrews et al., 2010</a:t>
            </a:r>
          </a:p>
          <a:p>
            <a:endParaRPr lang="en-GB"/>
          </a:p>
        </p:txBody>
      </p:sp>
      <p:sp>
        <p:nvSpPr>
          <p:cNvPr id="4" name="Slide Number Placeholder 3">
            <a:extLst>
              <a:ext uri="{FF2B5EF4-FFF2-40B4-BE49-F238E27FC236}">
                <a16:creationId xmlns:a16="http://schemas.microsoft.com/office/drawing/2014/main" id="{DB400AA9-0726-D699-EF1F-CC6698A83D09}"/>
              </a:ext>
            </a:extLst>
          </p:cNvPr>
          <p:cNvSpPr>
            <a:spLocks noGrp="1"/>
          </p:cNvSpPr>
          <p:nvPr>
            <p:ph type="sldNum" sz="quarter" idx="5"/>
          </p:nvPr>
        </p:nvSpPr>
        <p:spPr/>
        <p:txBody>
          <a:bodyPr/>
          <a:lstStyle/>
          <a:p>
            <a:fld id="{5F22F0C5-9915-4C9D-B9C1-C3246B8D4C90}" type="slidenum">
              <a:rPr lang="en-GB" smtClean="0"/>
              <a:t>15</a:t>
            </a:fld>
            <a:endParaRPr lang="en-GB"/>
          </a:p>
        </p:txBody>
      </p:sp>
    </p:spTree>
    <p:extLst>
      <p:ext uri="{BB962C8B-B14F-4D97-AF65-F5344CB8AC3E}">
        <p14:creationId xmlns:p14="http://schemas.microsoft.com/office/powerpoint/2010/main" val="336405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83315-9A0A-37F3-9F1F-4FF1457A6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BDA79-572C-F48B-96CC-404ACB98B7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61AF7-AC28-D5BD-624F-8AC71C7B901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BEA39D3-FDCA-FC8D-D99B-B73C6F402EFA}"/>
              </a:ext>
            </a:extLst>
          </p:cNvPr>
          <p:cNvSpPr>
            <a:spLocks noGrp="1"/>
          </p:cNvSpPr>
          <p:nvPr>
            <p:ph type="sldNum" sz="quarter" idx="5"/>
          </p:nvPr>
        </p:nvSpPr>
        <p:spPr/>
        <p:txBody>
          <a:bodyPr/>
          <a:lstStyle/>
          <a:p>
            <a:fld id="{5F22F0C5-9915-4C9D-B9C1-C3246B8D4C90}" type="slidenum">
              <a:rPr lang="en-GB" smtClean="0"/>
              <a:t>16</a:t>
            </a:fld>
            <a:endParaRPr lang="en-GB"/>
          </a:p>
        </p:txBody>
      </p:sp>
    </p:spTree>
    <p:extLst>
      <p:ext uri="{BB962C8B-B14F-4D97-AF65-F5344CB8AC3E}">
        <p14:creationId xmlns:p14="http://schemas.microsoft.com/office/powerpoint/2010/main" val="3708214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4E2C6-5D79-60B3-2EF7-29B069FE3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8FFE6-6CE5-9C71-D4B0-73627CE73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E2462-DE90-630C-2645-0433243A67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F62C3DC-D9EA-EB1C-8C88-78FF557A98F2}"/>
              </a:ext>
            </a:extLst>
          </p:cNvPr>
          <p:cNvSpPr>
            <a:spLocks noGrp="1"/>
          </p:cNvSpPr>
          <p:nvPr>
            <p:ph type="sldNum" sz="quarter" idx="5"/>
          </p:nvPr>
        </p:nvSpPr>
        <p:spPr/>
        <p:txBody>
          <a:bodyPr/>
          <a:lstStyle/>
          <a:p>
            <a:fld id="{5F22F0C5-9915-4C9D-B9C1-C3246B8D4C90}" type="slidenum">
              <a:rPr lang="en-GB" smtClean="0"/>
              <a:t>17</a:t>
            </a:fld>
            <a:endParaRPr lang="en-GB"/>
          </a:p>
        </p:txBody>
      </p:sp>
    </p:spTree>
    <p:extLst>
      <p:ext uri="{BB962C8B-B14F-4D97-AF65-F5344CB8AC3E}">
        <p14:creationId xmlns:p14="http://schemas.microsoft.com/office/powerpoint/2010/main" val="3501661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34BFE-1FFC-EB6C-80A4-F1549BE56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2EC37-A7D5-CFA8-023F-C7119D87A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1FFC04-830A-D55F-C45C-6996CF0A72A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4BAA476-6887-1946-B3C2-B80AEBF9605C}"/>
              </a:ext>
            </a:extLst>
          </p:cNvPr>
          <p:cNvSpPr>
            <a:spLocks noGrp="1"/>
          </p:cNvSpPr>
          <p:nvPr>
            <p:ph type="sldNum" sz="quarter" idx="5"/>
          </p:nvPr>
        </p:nvSpPr>
        <p:spPr/>
        <p:txBody>
          <a:bodyPr/>
          <a:lstStyle/>
          <a:p>
            <a:fld id="{5F22F0C5-9915-4C9D-B9C1-C3246B8D4C90}" type="slidenum">
              <a:rPr lang="en-GB" smtClean="0"/>
              <a:t>18</a:t>
            </a:fld>
            <a:endParaRPr lang="en-GB"/>
          </a:p>
        </p:txBody>
      </p:sp>
    </p:spTree>
    <p:extLst>
      <p:ext uri="{BB962C8B-B14F-4D97-AF65-F5344CB8AC3E}">
        <p14:creationId xmlns:p14="http://schemas.microsoft.com/office/powerpoint/2010/main" val="1801960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B7C70-D102-43D4-1466-89C4B2F21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ED1870-E56E-D50F-D964-9C963752B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41A24B-26FC-B281-53B2-B99AC5775F3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0B0F9C-6AC9-B42C-A44D-830C7CF366BD}"/>
              </a:ext>
            </a:extLst>
          </p:cNvPr>
          <p:cNvSpPr>
            <a:spLocks noGrp="1"/>
          </p:cNvSpPr>
          <p:nvPr>
            <p:ph type="sldNum" sz="quarter" idx="5"/>
          </p:nvPr>
        </p:nvSpPr>
        <p:spPr/>
        <p:txBody>
          <a:bodyPr/>
          <a:lstStyle/>
          <a:p>
            <a:fld id="{5F22F0C5-9915-4C9D-B9C1-C3246B8D4C90}" type="slidenum">
              <a:rPr lang="en-GB" smtClean="0"/>
              <a:t>19</a:t>
            </a:fld>
            <a:endParaRPr lang="en-GB"/>
          </a:p>
        </p:txBody>
      </p:sp>
    </p:spTree>
    <p:extLst>
      <p:ext uri="{BB962C8B-B14F-4D97-AF65-F5344CB8AC3E}">
        <p14:creationId xmlns:p14="http://schemas.microsoft.com/office/powerpoint/2010/main" val="1963895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2F0C5-9915-4C9D-B9C1-C3246B8D4C90}" type="slidenum">
              <a:rPr lang="en-GB" smtClean="0"/>
              <a:t>2</a:t>
            </a:fld>
            <a:endParaRPr lang="en-GB"/>
          </a:p>
        </p:txBody>
      </p:sp>
    </p:spTree>
    <p:extLst>
      <p:ext uri="{BB962C8B-B14F-4D97-AF65-F5344CB8AC3E}">
        <p14:creationId xmlns:p14="http://schemas.microsoft.com/office/powerpoint/2010/main" val="3843689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8FB01-FBC2-6664-7297-924B4AB00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CFE2A-75CB-6E60-C541-FCD25ABE51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6A6F5D-0CED-E627-BFF7-FAE45585A64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E5C34F2-B686-93D6-B5F4-7C0A9DA0C06A}"/>
              </a:ext>
            </a:extLst>
          </p:cNvPr>
          <p:cNvSpPr>
            <a:spLocks noGrp="1"/>
          </p:cNvSpPr>
          <p:nvPr>
            <p:ph type="sldNum" sz="quarter" idx="5"/>
          </p:nvPr>
        </p:nvSpPr>
        <p:spPr/>
        <p:txBody>
          <a:bodyPr/>
          <a:lstStyle/>
          <a:p>
            <a:fld id="{5F22F0C5-9915-4C9D-B9C1-C3246B8D4C90}" type="slidenum">
              <a:rPr lang="en-GB" smtClean="0"/>
              <a:t>20</a:t>
            </a:fld>
            <a:endParaRPr lang="en-GB"/>
          </a:p>
        </p:txBody>
      </p:sp>
    </p:spTree>
    <p:extLst>
      <p:ext uri="{BB962C8B-B14F-4D97-AF65-F5344CB8AC3E}">
        <p14:creationId xmlns:p14="http://schemas.microsoft.com/office/powerpoint/2010/main" val="1916642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CF280-77CE-57C8-CF8E-1A6B65A3D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88ABF4-2C2E-66AA-47BB-1EF10E1B2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C2CE94-2366-38FA-DC42-36BD704E864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C65ACFF-AE95-C1A4-E78D-B3EA9DF1463C}"/>
              </a:ext>
            </a:extLst>
          </p:cNvPr>
          <p:cNvSpPr>
            <a:spLocks noGrp="1"/>
          </p:cNvSpPr>
          <p:nvPr>
            <p:ph type="sldNum" sz="quarter" idx="5"/>
          </p:nvPr>
        </p:nvSpPr>
        <p:spPr/>
        <p:txBody>
          <a:bodyPr/>
          <a:lstStyle/>
          <a:p>
            <a:fld id="{5F22F0C5-9915-4C9D-B9C1-C3246B8D4C90}" type="slidenum">
              <a:rPr lang="en-GB" smtClean="0"/>
              <a:t>21</a:t>
            </a:fld>
            <a:endParaRPr lang="en-GB"/>
          </a:p>
        </p:txBody>
      </p:sp>
    </p:spTree>
    <p:extLst>
      <p:ext uri="{BB962C8B-B14F-4D97-AF65-F5344CB8AC3E}">
        <p14:creationId xmlns:p14="http://schemas.microsoft.com/office/powerpoint/2010/main" val="3559142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2F0C5-9915-4C9D-B9C1-C3246B8D4C90}" type="slidenum">
              <a:rPr lang="en-GB" smtClean="0"/>
              <a:t>22</a:t>
            </a:fld>
            <a:endParaRPr lang="en-GB"/>
          </a:p>
        </p:txBody>
      </p:sp>
    </p:spTree>
    <p:extLst>
      <p:ext uri="{BB962C8B-B14F-4D97-AF65-F5344CB8AC3E}">
        <p14:creationId xmlns:p14="http://schemas.microsoft.com/office/powerpoint/2010/main" val="954394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2F0C5-9915-4C9D-B9C1-C3246B8D4C90}" type="slidenum">
              <a:rPr lang="en-GB" smtClean="0"/>
              <a:t>23</a:t>
            </a:fld>
            <a:endParaRPr lang="en-GB"/>
          </a:p>
        </p:txBody>
      </p:sp>
    </p:spTree>
    <p:extLst>
      <p:ext uri="{BB962C8B-B14F-4D97-AF65-F5344CB8AC3E}">
        <p14:creationId xmlns:p14="http://schemas.microsoft.com/office/powerpoint/2010/main" val="2257631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2F0C5-9915-4C9D-B9C1-C3246B8D4C90}" type="slidenum">
              <a:rPr lang="en-GB" smtClean="0"/>
              <a:t>27</a:t>
            </a:fld>
            <a:endParaRPr lang="en-GB"/>
          </a:p>
        </p:txBody>
      </p:sp>
    </p:spTree>
    <p:extLst>
      <p:ext uri="{BB962C8B-B14F-4D97-AF65-F5344CB8AC3E}">
        <p14:creationId xmlns:p14="http://schemas.microsoft.com/office/powerpoint/2010/main" val="2379954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2F0C5-9915-4C9D-B9C1-C3246B8D4C90}" type="slidenum">
              <a:rPr lang="en-GB" smtClean="0"/>
              <a:t>3</a:t>
            </a:fld>
            <a:endParaRPr lang="en-GB"/>
          </a:p>
        </p:txBody>
      </p:sp>
    </p:spTree>
    <p:extLst>
      <p:ext uri="{BB962C8B-B14F-4D97-AF65-F5344CB8AC3E}">
        <p14:creationId xmlns:p14="http://schemas.microsoft.com/office/powerpoint/2010/main" val="4006808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2F0C5-9915-4C9D-B9C1-C3246B8D4C90}" type="slidenum">
              <a:rPr lang="en-GB" smtClean="0"/>
              <a:t>4</a:t>
            </a:fld>
            <a:endParaRPr lang="en-GB"/>
          </a:p>
        </p:txBody>
      </p:sp>
    </p:spTree>
    <p:extLst>
      <p:ext uri="{BB962C8B-B14F-4D97-AF65-F5344CB8AC3E}">
        <p14:creationId xmlns:p14="http://schemas.microsoft.com/office/powerpoint/2010/main" val="1549517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2F0C5-9915-4C9D-B9C1-C3246B8D4C90}" type="slidenum">
              <a:rPr lang="en-GB" smtClean="0"/>
              <a:t>5</a:t>
            </a:fld>
            <a:endParaRPr lang="en-GB"/>
          </a:p>
        </p:txBody>
      </p:sp>
    </p:spTree>
    <p:extLst>
      <p:ext uri="{BB962C8B-B14F-4D97-AF65-F5344CB8AC3E}">
        <p14:creationId xmlns:p14="http://schemas.microsoft.com/office/powerpoint/2010/main" val="3660095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EB364-87D3-09D6-591C-13B56C5E5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B97E2-E774-5C15-A97B-45155697F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FFF795-52A4-069C-3FB1-8D4DD846AA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3B50B7B-0120-B84B-CDE0-7B74A88DB731}"/>
              </a:ext>
            </a:extLst>
          </p:cNvPr>
          <p:cNvSpPr>
            <a:spLocks noGrp="1"/>
          </p:cNvSpPr>
          <p:nvPr>
            <p:ph type="sldNum" sz="quarter" idx="5"/>
          </p:nvPr>
        </p:nvSpPr>
        <p:spPr/>
        <p:txBody>
          <a:bodyPr/>
          <a:lstStyle/>
          <a:p>
            <a:fld id="{5F22F0C5-9915-4C9D-B9C1-C3246B8D4C90}" type="slidenum">
              <a:rPr lang="en-GB" smtClean="0"/>
              <a:t>6</a:t>
            </a:fld>
            <a:endParaRPr lang="en-GB"/>
          </a:p>
        </p:txBody>
      </p:sp>
    </p:spTree>
    <p:extLst>
      <p:ext uri="{BB962C8B-B14F-4D97-AF65-F5344CB8AC3E}">
        <p14:creationId xmlns:p14="http://schemas.microsoft.com/office/powerpoint/2010/main" val="2939862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49DFF-EC80-1240-BA5C-12A99A87D0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0652D-133B-FF8D-E9CD-197668045F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A2ED1A-C8CC-664B-5FD6-A2D81CF2EE3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054EBB-480E-9715-EF9C-D18ECDB4ED88}"/>
              </a:ext>
            </a:extLst>
          </p:cNvPr>
          <p:cNvSpPr>
            <a:spLocks noGrp="1"/>
          </p:cNvSpPr>
          <p:nvPr>
            <p:ph type="sldNum" sz="quarter" idx="5"/>
          </p:nvPr>
        </p:nvSpPr>
        <p:spPr/>
        <p:txBody>
          <a:bodyPr/>
          <a:lstStyle/>
          <a:p>
            <a:fld id="{5F22F0C5-9915-4C9D-B9C1-C3246B8D4C90}" type="slidenum">
              <a:rPr lang="en-GB" smtClean="0"/>
              <a:t>7</a:t>
            </a:fld>
            <a:endParaRPr lang="en-GB"/>
          </a:p>
        </p:txBody>
      </p:sp>
    </p:spTree>
    <p:extLst>
      <p:ext uri="{BB962C8B-B14F-4D97-AF65-F5344CB8AC3E}">
        <p14:creationId xmlns:p14="http://schemas.microsoft.com/office/powerpoint/2010/main" val="778286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74F91-C94C-38E5-972B-EE01E0DA01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5D944-3D5A-6A39-F6ED-8F8F607B9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82708-5912-0EF7-E685-4F6D4D10A8E4}"/>
              </a:ext>
            </a:extLst>
          </p:cNvPr>
          <p:cNvSpPr>
            <a:spLocks noGrp="1"/>
          </p:cNvSpPr>
          <p:nvPr>
            <p:ph type="body" idx="1"/>
          </p:nvPr>
        </p:nvSpPr>
        <p:spPr/>
        <p:txBody>
          <a:bodyPr/>
          <a:lstStyle/>
          <a:p>
            <a:r>
              <a:rPr lang="en-GB"/>
              <a:t>Repeat picking </a:t>
            </a:r>
            <a:r>
              <a:rPr lang="en-GB" dirty="0"/>
              <a:t>out the up/down currents on algorithm plot</a:t>
            </a:r>
          </a:p>
        </p:txBody>
      </p:sp>
      <p:sp>
        <p:nvSpPr>
          <p:cNvPr id="4" name="Slide Number Placeholder 3">
            <a:extLst>
              <a:ext uri="{FF2B5EF4-FFF2-40B4-BE49-F238E27FC236}">
                <a16:creationId xmlns:a16="http://schemas.microsoft.com/office/drawing/2014/main" id="{6059C5D4-186D-0B60-8A52-2E3CF4A702C8}"/>
              </a:ext>
            </a:extLst>
          </p:cNvPr>
          <p:cNvSpPr>
            <a:spLocks noGrp="1"/>
          </p:cNvSpPr>
          <p:nvPr>
            <p:ph type="sldNum" sz="quarter" idx="5"/>
          </p:nvPr>
        </p:nvSpPr>
        <p:spPr/>
        <p:txBody>
          <a:bodyPr/>
          <a:lstStyle/>
          <a:p>
            <a:fld id="{5F22F0C5-9915-4C9D-B9C1-C3246B8D4C90}" type="slidenum">
              <a:rPr lang="en-GB" smtClean="0"/>
              <a:t>8</a:t>
            </a:fld>
            <a:endParaRPr lang="en-GB"/>
          </a:p>
        </p:txBody>
      </p:sp>
    </p:spTree>
    <p:extLst>
      <p:ext uri="{BB962C8B-B14F-4D97-AF65-F5344CB8AC3E}">
        <p14:creationId xmlns:p14="http://schemas.microsoft.com/office/powerpoint/2010/main" val="127988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F2710-755D-201B-3B63-D85D4028C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7578FB-C671-3106-C07D-B00D4756A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414290-D6A9-2A5D-5474-D295DEA61917}"/>
              </a:ext>
            </a:extLst>
          </p:cNvPr>
          <p:cNvSpPr>
            <a:spLocks noGrp="1"/>
          </p:cNvSpPr>
          <p:nvPr>
            <p:ph type="body" idx="1"/>
          </p:nvPr>
        </p:nvSpPr>
        <p:spPr/>
        <p:txBody>
          <a:bodyPr/>
          <a:lstStyle/>
          <a:p>
            <a:r>
              <a:rPr lang="en-GB"/>
              <a:t>Repeat picking </a:t>
            </a:r>
            <a:r>
              <a:rPr lang="en-GB" dirty="0"/>
              <a:t>out the up/down currents on algorithm plot</a:t>
            </a:r>
          </a:p>
        </p:txBody>
      </p:sp>
      <p:sp>
        <p:nvSpPr>
          <p:cNvPr id="4" name="Slide Number Placeholder 3">
            <a:extLst>
              <a:ext uri="{FF2B5EF4-FFF2-40B4-BE49-F238E27FC236}">
                <a16:creationId xmlns:a16="http://schemas.microsoft.com/office/drawing/2014/main" id="{13F91D7E-01A0-2E41-6D46-48EA320D8C6D}"/>
              </a:ext>
            </a:extLst>
          </p:cNvPr>
          <p:cNvSpPr>
            <a:spLocks noGrp="1"/>
          </p:cNvSpPr>
          <p:nvPr>
            <p:ph type="sldNum" sz="quarter" idx="5"/>
          </p:nvPr>
        </p:nvSpPr>
        <p:spPr/>
        <p:txBody>
          <a:bodyPr/>
          <a:lstStyle/>
          <a:p>
            <a:fld id="{5F22F0C5-9915-4C9D-B9C1-C3246B8D4C90}" type="slidenum">
              <a:rPr lang="en-GB" smtClean="0"/>
              <a:t>9</a:t>
            </a:fld>
            <a:endParaRPr lang="en-GB"/>
          </a:p>
        </p:txBody>
      </p:sp>
    </p:spTree>
    <p:extLst>
      <p:ext uri="{BB962C8B-B14F-4D97-AF65-F5344CB8AC3E}">
        <p14:creationId xmlns:p14="http://schemas.microsoft.com/office/powerpoint/2010/main" val="27985250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Re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EF2C280-F524-405F-B409-A0B3EEB3A760}"/>
              </a:ext>
              <a:ext uri="{C183D7F6-B498-43B3-948B-1728B52AA6E4}">
                <adec:decorative xmlns:adec="http://schemas.microsoft.com/office/drawing/2017/decorative" val="1"/>
              </a:ext>
            </a:extLst>
          </p:cNvPr>
          <p:cNvSpPr/>
          <p:nvPr userDrawn="1"/>
        </p:nvSpPr>
        <p:spPr>
          <a:xfrm>
            <a:off x="195942" y="195942"/>
            <a:ext cx="11812555" cy="6475445"/>
          </a:xfrm>
          <a:custGeom>
            <a:avLst/>
            <a:gdLst/>
            <a:ahLst/>
            <a:cxnLst/>
            <a:rect l="l" t="t" r="r" b="b"/>
            <a:pathLst>
              <a:path w="12048490" h="6713220">
                <a:moveTo>
                  <a:pt x="0" y="6713004"/>
                </a:moveTo>
                <a:lnTo>
                  <a:pt x="12048210" y="6713004"/>
                </a:lnTo>
                <a:lnTo>
                  <a:pt x="12048210" y="0"/>
                </a:lnTo>
                <a:lnTo>
                  <a:pt x="0" y="0"/>
                </a:lnTo>
                <a:lnTo>
                  <a:pt x="0" y="6713004"/>
                </a:lnTo>
                <a:close/>
              </a:path>
            </a:pathLst>
          </a:custGeom>
          <a:solidFill>
            <a:srgbClr val="B5111A"/>
          </a:solidFill>
        </p:spPr>
        <p:txBody>
          <a:bodyPr wrap="square" lIns="0" tIns="0" rIns="0" bIns="0" rtlCol="0"/>
          <a:lstStyle/>
          <a:p>
            <a:endParaRPr/>
          </a:p>
        </p:txBody>
      </p:sp>
      <p:pic>
        <p:nvPicPr>
          <p:cNvPr id="9" name="Picture 8" descr="Lancaster University">
            <a:extLst>
              <a:ext uri="{FF2B5EF4-FFF2-40B4-BE49-F238E27FC236}">
                <a16:creationId xmlns:a16="http://schemas.microsoft.com/office/drawing/2014/main" id="{B4C545BB-4FC6-4C07-B4BC-1B3873E92B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2092" y="797024"/>
            <a:ext cx="2552491" cy="806916"/>
          </a:xfrm>
          <a:prstGeom prst="rect">
            <a:avLst/>
          </a:prstGeom>
        </p:spPr>
      </p:pic>
      <p:sp>
        <p:nvSpPr>
          <p:cNvPr id="2" name="Title 1">
            <a:extLst>
              <a:ext uri="{FF2B5EF4-FFF2-40B4-BE49-F238E27FC236}">
                <a16:creationId xmlns:a16="http://schemas.microsoft.com/office/drawing/2014/main" id="{470CF9F2-6D22-4CA4-A596-A6A43B8C793E}"/>
              </a:ext>
            </a:extLst>
          </p:cNvPr>
          <p:cNvSpPr>
            <a:spLocks noGrp="1"/>
          </p:cNvSpPr>
          <p:nvPr>
            <p:ph type="ctrTitle" hasCustomPrompt="1"/>
          </p:nvPr>
        </p:nvSpPr>
        <p:spPr>
          <a:xfrm>
            <a:off x="900940" y="2205022"/>
            <a:ext cx="9144000" cy="1399152"/>
          </a:xfrm>
        </p:spPr>
        <p:txBody>
          <a:bodyPr anchor="b">
            <a:normAutofit/>
          </a:bodyPr>
          <a:lstStyle>
            <a:lvl1pPr algn="l">
              <a:lnSpc>
                <a:spcPts val="4400"/>
              </a:lnSpc>
              <a:spcBef>
                <a:spcPts val="1110"/>
              </a:spcBef>
              <a:defRPr sz="4550">
                <a:solidFill>
                  <a:schemeClr val="bg1"/>
                </a:solidFill>
                <a:latin typeface="Calibri" panose="020F0502020204030204" pitchFamily="34" charset="0"/>
                <a:cs typeface="Calibri" panose="020F0502020204030204" pitchFamily="34" charset="0"/>
              </a:defRPr>
            </a:lvl1pPr>
          </a:lstStyle>
          <a:p>
            <a:r>
              <a:rPr lang="en-US"/>
              <a:t>Template slide: </a:t>
            </a:r>
            <a:br>
              <a:rPr lang="en-US"/>
            </a:br>
            <a:r>
              <a:rPr lang="en-US"/>
              <a:t>presentation title goes here</a:t>
            </a:r>
            <a:endParaRPr lang="en-GB"/>
          </a:p>
        </p:txBody>
      </p:sp>
      <p:sp>
        <p:nvSpPr>
          <p:cNvPr id="3" name="Subtitle 2">
            <a:extLst>
              <a:ext uri="{FF2B5EF4-FFF2-40B4-BE49-F238E27FC236}">
                <a16:creationId xmlns:a16="http://schemas.microsoft.com/office/drawing/2014/main" id="{6D01B88C-C94B-424C-B0DC-611AA046862B}"/>
              </a:ext>
            </a:extLst>
          </p:cNvPr>
          <p:cNvSpPr>
            <a:spLocks noGrp="1"/>
          </p:cNvSpPr>
          <p:nvPr>
            <p:ph type="subTitle" idx="1" hasCustomPrompt="1"/>
          </p:nvPr>
        </p:nvSpPr>
        <p:spPr>
          <a:xfrm>
            <a:off x="934338" y="4152381"/>
            <a:ext cx="9144000" cy="1655762"/>
          </a:xfrm>
        </p:spPr>
        <p:txBody>
          <a:bodyPr>
            <a:normAutofit/>
          </a:bodyPr>
          <a:lstStyle>
            <a:lvl1pPr marL="0" indent="0" algn="l">
              <a:lnSpc>
                <a:spcPts val="2800"/>
              </a:lnSpc>
              <a:spcBef>
                <a:spcPts val="525"/>
              </a:spcBef>
              <a:buNone/>
              <a:defRPr sz="26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date, month, year here</a:t>
            </a:r>
          </a:p>
          <a:p>
            <a:r>
              <a:rPr lang="en-US"/>
              <a:t>Insert presenter name</a:t>
            </a:r>
            <a:endParaRPr lang="en-GB"/>
          </a:p>
        </p:txBody>
      </p:sp>
      <p:sp>
        <p:nvSpPr>
          <p:cNvPr id="8" name="object 6">
            <a:extLst>
              <a:ext uri="{FF2B5EF4-FFF2-40B4-BE49-F238E27FC236}">
                <a16:creationId xmlns:a16="http://schemas.microsoft.com/office/drawing/2014/main" id="{4260E1F7-11D6-4F9A-9CDB-A1450D1E497D}"/>
              </a:ext>
            </a:extLst>
          </p:cNvPr>
          <p:cNvSpPr/>
          <p:nvPr userDrawn="1"/>
        </p:nvSpPr>
        <p:spPr>
          <a:xfrm>
            <a:off x="992097" y="3829921"/>
            <a:ext cx="1584325" cy="0"/>
          </a:xfrm>
          <a:custGeom>
            <a:avLst/>
            <a:gdLst/>
            <a:ahLst/>
            <a:cxnLst/>
            <a:rect l="l" t="t" r="r" b="b"/>
            <a:pathLst>
              <a:path w="1584325">
                <a:moveTo>
                  <a:pt x="0" y="0"/>
                </a:moveTo>
                <a:lnTo>
                  <a:pt x="1584159" y="0"/>
                </a:lnTo>
              </a:path>
            </a:pathLst>
          </a:custGeom>
          <a:ln w="16929">
            <a:solidFill>
              <a:srgbClr val="A6ADB1"/>
            </a:solidFill>
          </a:ln>
        </p:spPr>
        <p:txBody>
          <a:bodyPr wrap="square" lIns="0" tIns="0" rIns="0" bIns="0" rtlCol="0"/>
          <a:lstStyle/>
          <a:p>
            <a:endParaRPr/>
          </a:p>
        </p:txBody>
      </p:sp>
      <p:sp>
        <p:nvSpPr>
          <p:cNvPr id="10" name="object 6">
            <a:extLst>
              <a:ext uri="{FF2B5EF4-FFF2-40B4-BE49-F238E27FC236}">
                <a16:creationId xmlns:a16="http://schemas.microsoft.com/office/drawing/2014/main" id="{BCDE62AB-9720-4075-A15D-483E19C7DADA}"/>
              </a:ext>
              <a:ext uri="{C183D7F6-B498-43B3-948B-1728B52AA6E4}">
                <adec:decorative xmlns:adec="http://schemas.microsoft.com/office/drawing/2017/decorative" val="1"/>
              </a:ext>
            </a:extLst>
          </p:cNvPr>
          <p:cNvSpPr/>
          <p:nvPr userDrawn="1"/>
        </p:nvSpPr>
        <p:spPr>
          <a:xfrm>
            <a:off x="971922" y="3832747"/>
            <a:ext cx="1590675" cy="0"/>
          </a:xfrm>
          <a:custGeom>
            <a:avLst/>
            <a:gdLst/>
            <a:ahLst/>
            <a:cxnLst/>
            <a:rect l="l" t="t" r="r" b="b"/>
            <a:pathLst>
              <a:path w="1590675">
                <a:moveTo>
                  <a:pt x="0" y="0"/>
                </a:moveTo>
                <a:lnTo>
                  <a:pt x="1590421" y="0"/>
                </a:lnTo>
              </a:path>
            </a:pathLst>
          </a:custGeom>
          <a:ln w="17043">
            <a:solidFill>
              <a:srgbClr val="A6ADB1"/>
            </a:solidFill>
          </a:ln>
        </p:spPr>
        <p:txBody>
          <a:bodyPr wrap="square" lIns="0" tIns="0" rIns="0" bIns="0" rtlCol="0"/>
          <a:lstStyle/>
          <a:p>
            <a:endParaRPr/>
          </a:p>
        </p:txBody>
      </p:sp>
    </p:spTree>
    <p:extLst>
      <p:ext uri="{BB962C8B-B14F-4D97-AF65-F5344CB8AC3E}">
        <p14:creationId xmlns:p14="http://schemas.microsoft.com/office/powerpoint/2010/main" val="3364697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object 4">
            <a:extLst>
              <a:ext uri="{FF2B5EF4-FFF2-40B4-BE49-F238E27FC236}">
                <a16:creationId xmlns:a16="http://schemas.microsoft.com/office/drawing/2014/main" id="{E911A0A4-9D31-4F34-8E71-4A07A9FDE92A}"/>
              </a:ext>
              <a:ext uri="{C183D7F6-B498-43B3-948B-1728B52AA6E4}">
                <adec:decorative xmlns:adec="http://schemas.microsoft.com/office/drawing/2017/decorative" val="1"/>
              </a:ext>
            </a:extLst>
          </p:cNvPr>
          <p:cNvSpPr/>
          <p:nvPr userDrawn="1"/>
        </p:nvSpPr>
        <p:spPr>
          <a:xfrm>
            <a:off x="854508" y="1832146"/>
            <a:ext cx="1584325" cy="0"/>
          </a:xfrm>
          <a:custGeom>
            <a:avLst/>
            <a:gdLst/>
            <a:ahLst/>
            <a:cxnLst/>
            <a:rect l="l" t="t" r="r" b="b"/>
            <a:pathLst>
              <a:path w="1584325">
                <a:moveTo>
                  <a:pt x="0" y="0"/>
                </a:moveTo>
                <a:lnTo>
                  <a:pt x="1583728" y="0"/>
                </a:lnTo>
              </a:path>
            </a:pathLst>
          </a:custGeom>
          <a:ln w="16929">
            <a:solidFill>
              <a:srgbClr val="A6ADB1"/>
            </a:solidFill>
          </a:ln>
        </p:spPr>
        <p:txBody>
          <a:bodyPr wrap="square" lIns="0" tIns="0" rIns="0" bIns="0" rtlCol="0"/>
          <a:lstStyle/>
          <a:p>
            <a:endParaRPr/>
          </a:p>
        </p:txBody>
      </p:sp>
      <p:sp>
        <p:nvSpPr>
          <p:cNvPr id="13" name="Title 1">
            <a:extLst>
              <a:ext uri="{FF2B5EF4-FFF2-40B4-BE49-F238E27FC236}">
                <a16:creationId xmlns:a16="http://schemas.microsoft.com/office/drawing/2014/main" id="{DBE2592A-4048-4211-B609-EB603E5AE283}"/>
              </a:ext>
            </a:extLst>
          </p:cNvPr>
          <p:cNvSpPr>
            <a:spLocks noGrp="1"/>
          </p:cNvSpPr>
          <p:nvPr>
            <p:ph type="title"/>
          </p:nvPr>
        </p:nvSpPr>
        <p:spPr>
          <a:xfrm>
            <a:off x="735559" y="531848"/>
            <a:ext cx="7568682" cy="1158840"/>
          </a:xfrm>
        </p:spPr>
        <p:txBody>
          <a:bodyPr>
            <a:normAutofit/>
          </a:bodyPr>
          <a:lstStyle>
            <a:lvl1pPr>
              <a:lnSpc>
                <a:spcPts val="3470"/>
              </a:lnSpc>
              <a:spcBef>
                <a:spcPts val="750"/>
              </a:spcBef>
              <a:defRPr sz="3600">
                <a:solidFill>
                  <a:srgbClr val="B5121B"/>
                </a:solidFill>
                <a:latin typeface="Calibri" panose="020F0502020204030204" pitchFamily="34" charset="0"/>
                <a:cs typeface="Calibri" panose="020F0502020204030204" pitchFamily="34" charset="0"/>
              </a:defRPr>
            </a:lvl1pPr>
          </a:lstStyle>
          <a:p>
            <a:r>
              <a:rPr lang="en-US"/>
              <a:t>Click to edit Master title style</a:t>
            </a:r>
            <a:endParaRPr lang="en-GB"/>
          </a:p>
        </p:txBody>
      </p:sp>
      <p:pic>
        <p:nvPicPr>
          <p:cNvPr id="15" name="Picture 14" descr="Lancaster University">
            <a:extLst>
              <a:ext uri="{FF2B5EF4-FFF2-40B4-BE49-F238E27FC236}">
                <a16:creationId xmlns:a16="http://schemas.microsoft.com/office/drawing/2014/main" id="{F43189D6-09CC-4664-8F2F-E317A914F4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24359" y="762000"/>
            <a:ext cx="2098889" cy="663520"/>
          </a:xfrm>
          <a:prstGeom prst="rect">
            <a:avLst/>
          </a:prstGeom>
        </p:spPr>
      </p:pic>
      <p:pic>
        <p:nvPicPr>
          <p:cNvPr id="2" name="Picture 1" descr="A close up of a logo&#10;&#10;Description automatically generated">
            <a:extLst>
              <a:ext uri="{FF2B5EF4-FFF2-40B4-BE49-F238E27FC236}">
                <a16:creationId xmlns:a16="http://schemas.microsoft.com/office/drawing/2014/main" id="{B8DED146-5AEF-7497-3B9F-4151EE3E74FD}"/>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953694" y="700441"/>
            <a:ext cx="4475799" cy="725079"/>
          </a:xfrm>
          <a:prstGeom prst="rect">
            <a:avLst/>
          </a:prstGeom>
        </p:spPr>
      </p:pic>
    </p:spTree>
    <p:extLst>
      <p:ext uri="{BB962C8B-B14F-4D97-AF65-F5344CB8AC3E}">
        <p14:creationId xmlns:p14="http://schemas.microsoft.com/office/powerpoint/2010/main" val="2537887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35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F9F2-6D22-4CA4-A596-A6A43B8C793E}"/>
              </a:ext>
            </a:extLst>
          </p:cNvPr>
          <p:cNvSpPr>
            <a:spLocks noGrp="1"/>
          </p:cNvSpPr>
          <p:nvPr>
            <p:ph type="ctrTitle" hasCustomPrompt="1"/>
          </p:nvPr>
        </p:nvSpPr>
        <p:spPr>
          <a:xfrm>
            <a:off x="900940" y="2205022"/>
            <a:ext cx="9144000" cy="1399152"/>
          </a:xfrm>
        </p:spPr>
        <p:txBody>
          <a:bodyPr anchor="b">
            <a:normAutofit/>
          </a:bodyPr>
          <a:lstStyle>
            <a:lvl1pPr algn="l">
              <a:lnSpc>
                <a:spcPts val="4400"/>
              </a:lnSpc>
              <a:spcBef>
                <a:spcPts val="1110"/>
              </a:spcBef>
              <a:defRPr sz="4550">
                <a:solidFill>
                  <a:srgbClr val="B5121B"/>
                </a:solidFill>
                <a:latin typeface="Calibri" panose="020F0502020204030204" pitchFamily="34" charset="0"/>
                <a:cs typeface="Calibri" panose="020F0502020204030204" pitchFamily="34" charset="0"/>
              </a:defRPr>
            </a:lvl1pPr>
          </a:lstStyle>
          <a:p>
            <a:r>
              <a:rPr lang="en-US"/>
              <a:t>Template slide: </a:t>
            </a:r>
            <a:br>
              <a:rPr lang="en-US"/>
            </a:br>
            <a:r>
              <a:rPr lang="en-US"/>
              <a:t>presentation title goes here</a:t>
            </a:r>
            <a:endParaRPr lang="en-GB"/>
          </a:p>
        </p:txBody>
      </p:sp>
      <p:sp>
        <p:nvSpPr>
          <p:cNvPr id="3" name="Subtitle 2">
            <a:extLst>
              <a:ext uri="{FF2B5EF4-FFF2-40B4-BE49-F238E27FC236}">
                <a16:creationId xmlns:a16="http://schemas.microsoft.com/office/drawing/2014/main" id="{6D01B88C-C94B-424C-B0DC-611AA046862B}"/>
              </a:ext>
            </a:extLst>
          </p:cNvPr>
          <p:cNvSpPr>
            <a:spLocks noGrp="1"/>
          </p:cNvSpPr>
          <p:nvPr>
            <p:ph type="subTitle" idx="1" hasCustomPrompt="1"/>
          </p:nvPr>
        </p:nvSpPr>
        <p:spPr>
          <a:xfrm>
            <a:off x="934338" y="4152381"/>
            <a:ext cx="9144000" cy="1655762"/>
          </a:xfrm>
        </p:spPr>
        <p:txBody>
          <a:bodyPr>
            <a:normAutofit/>
          </a:bodyPr>
          <a:lstStyle>
            <a:lvl1pPr marL="0" indent="0" algn="l">
              <a:lnSpc>
                <a:spcPts val="2800"/>
              </a:lnSpc>
              <a:spcBef>
                <a:spcPts val="525"/>
              </a:spcBef>
              <a:buNone/>
              <a:defRPr sz="26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date, month, year here</a:t>
            </a:r>
          </a:p>
          <a:p>
            <a:r>
              <a:rPr lang="en-US"/>
              <a:t>Insert presenter name</a:t>
            </a:r>
            <a:endParaRPr lang="en-GB"/>
          </a:p>
        </p:txBody>
      </p:sp>
      <p:pic>
        <p:nvPicPr>
          <p:cNvPr id="7" name="Picture 6" descr="Lancaster University">
            <a:extLst>
              <a:ext uri="{FF2B5EF4-FFF2-40B4-BE49-F238E27FC236}">
                <a16:creationId xmlns:a16="http://schemas.microsoft.com/office/drawing/2014/main" id="{2528AF01-8AC0-4C10-8386-19F11482E5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56682" y="762000"/>
            <a:ext cx="2565317" cy="810971"/>
          </a:xfrm>
          <a:prstGeom prst="rect">
            <a:avLst/>
          </a:prstGeom>
        </p:spPr>
      </p:pic>
      <p:sp>
        <p:nvSpPr>
          <p:cNvPr id="8" name="object 6">
            <a:extLst>
              <a:ext uri="{FF2B5EF4-FFF2-40B4-BE49-F238E27FC236}">
                <a16:creationId xmlns:a16="http://schemas.microsoft.com/office/drawing/2014/main" id="{4260E1F7-11D6-4F9A-9CDB-A1450D1E497D}"/>
              </a:ext>
              <a:ext uri="{C183D7F6-B498-43B3-948B-1728B52AA6E4}">
                <adec:decorative xmlns:adec="http://schemas.microsoft.com/office/drawing/2017/decorative" val="1"/>
              </a:ext>
            </a:extLst>
          </p:cNvPr>
          <p:cNvSpPr/>
          <p:nvPr userDrawn="1"/>
        </p:nvSpPr>
        <p:spPr>
          <a:xfrm>
            <a:off x="992097" y="3829921"/>
            <a:ext cx="1584325" cy="0"/>
          </a:xfrm>
          <a:custGeom>
            <a:avLst/>
            <a:gdLst/>
            <a:ahLst/>
            <a:cxnLst/>
            <a:rect l="l" t="t" r="r" b="b"/>
            <a:pathLst>
              <a:path w="1584325">
                <a:moveTo>
                  <a:pt x="0" y="0"/>
                </a:moveTo>
                <a:lnTo>
                  <a:pt x="1584159" y="0"/>
                </a:lnTo>
              </a:path>
            </a:pathLst>
          </a:custGeom>
          <a:ln w="16929">
            <a:solidFill>
              <a:srgbClr val="A6ADB1"/>
            </a:solidFill>
          </a:ln>
        </p:spPr>
        <p:txBody>
          <a:bodyPr wrap="square" lIns="0" tIns="0" rIns="0" bIns="0" rtlCol="0"/>
          <a:lstStyle/>
          <a:p>
            <a:endParaRPr/>
          </a:p>
        </p:txBody>
      </p:sp>
    </p:spTree>
    <p:extLst>
      <p:ext uri="{BB962C8B-B14F-4D97-AF65-F5344CB8AC3E}">
        <p14:creationId xmlns:p14="http://schemas.microsoft.com/office/powerpoint/2010/main" val="1675682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F9F2-6D22-4CA4-A596-A6A43B8C793E}"/>
              </a:ext>
            </a:extLst>
          </p:cNvPr>
          <p:cNvSpPr>
            <a:spLocks noGrp="1"/>
          </p:cNvSpPr>
          <p:nvPr>
            <p:ph type="ctrTitle" hasCustomPrompt="1"/>
          </p:nvPr>
        </p:nvSpPr>
        <p:spPr>
          <a:xfrm>
            <a:off x="900940" y="2205022"/>
            <a:ext cx="9144000" cy="1399152"/>
          </a:xfrm>
        </p:spPr>
        <p:txBody>
          <a:bodyPr anchor="b">
            <a:normAutofit/>
          </a:bodyPr>
          <a:lstStyle>
            <a:lvl1pPr algn="l">
              <a:lnSpc>
                <a:spcPts val="4400"/>
              </a:lnSpc>
              <a:spcBef>
                <a:spcPts val="1110"/>
              </a:spcBef>
              <a:defRPr sz="4550">
                <a:solidFill>
                  <a:srgbClr val="B5121B"/>
                </a:solidFill>
                <a:latin typeface="Calibri" panose="020F0502020204030204" pitchFamily="34" charset="0"/>
                <a:cs typeface="Calibri" panose="020F0502020204030204" pitchFamily="34" charset="0"/>
              </a:defRPr>
            </a:lvl1pPr>
          </a:lstStyle>
          <a:p>
            <a:r>
              <a:rPr lang="en-US"/>
              <a:t>Template slide: </a:t>
            </a:r>
            <a:br>
              <a:rPr lang="en-US"/>
            </a:br>
            <a:r>
              <a:rPr lang="en-US"/>
              <a:t>presentation title goes here</a:t>
            </a:r>
            <a:endParaRPr lang="en-GB"/>
          </a:p>
        </p:txBody>
      </p:sp>
      <p:sp>
        <p:nvSpPr>
          <p:cNvPr id="3" name="Subtitle 2">
            <a:extLst>
              <a:ext uri="{FF2B5EF4-FFF2-40B4-BE49-F238E27FC236}">
                <a16:creationId xmlns:a16="http://schemas.microsoft.com/office/drawing/2014/main" id="{6D01B88C-C94B-424C-B0DC-611AA046862B}"/>
              </a:ext>
            </a:extLst>
          </p:cNvPr>
          <p:cNvSpPr>
            <a:spLocks noGrp="1"/>
          </p:cNvSpPr>
          <p:nvPr>
            <p:ph type="subTitle" idx="1" hasCustomPrompt="1"/>
          </p:nvPr>
        </p:nvSpPr>
        <p:spPr>
          <a:xfrm>
            <a:off x="934338" y="4152381"/>
            <a:ext cx="9144000" cy="1655762"/>
          </a:xfrm>
        </p:spPr>
        <p:txBody>
          <a:bodyPr>
            <a:normAutofit/>
          </a:bodyPr>
          <a:lstStyle>
            <a:lvl1pPr marL="0" indent="0" algn="l">
              <a:lnSpc>
                <a:spcPts val="2800"/>
              </a:lnSpc>
              <a:spcBef>
                <a:spcPts val="525"/>
              </a:spcBef>
              <a:buNone/>
              <a:defRPr sz="265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date, month, year here</a:t>
            </a:r>
          </a:p>
          <a:p>
            <a:r>
              <a:rPr lang="en-US"/>
              <a:t>Insert presenter name</a:t>
            </a:r>
            <a:endParaRPr lang="en-GB"/>
          </a:p>
        </p:txBody>
      </p:sp>
      <p:pic>
        <p:nvPicPr>
          <p:cNvPr id="7" name="Picture 6" descr="Lancaster University">
            <a:extLst>
              <a:ext uri="{FF2B5EF4-FFF2-40B4-BE49-F238E27FC236}">
                <a16:creationId xmlns:a16="http://schemas.microsoft.com/office/drawing/2014/main" id="{2528AF01-8AC0-4C10-8386-19F11482E5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56682" y="762000"/>
            <a:ext cx="2565317" cy="810971"/>
          </a:xfrm>
          <a:prstGeom prst="rect">
            <a:avLst/>
          </a:prstGeom>
        </p:spPr>
      </p:pic>
      <p:sp>
        <p:nvSpPr>
          <p:cNvPr id="8" name="object 6">
            <a:extLst>
              <a:ext uri="{FF2B5EF4-FFF2-40B4-BE49-F238E27FC236}">
                <a16:creationId xmlns:a16="http://schemas.microsoft.com/office/drawing/2014/main" id="{4260E1F7-11D6-4F9A-9CDB-A1450D1E497D}"/>
              </a:ext>
              <a:ext uri="{C183D7F6-B498-43B3-948B-1728B52AA6E4}">
                <adec:decorative xmlns:adec="http://schemas.microsoft.com/office/drawing/2017/decorative" val="1"/>
              </a:ext>
            </a:extLst>
          </p:cNvPr>
          <p:cNvSpPr/>
          <p:nvPr userDrawn="1"/>
        </p:nvSpPr>
        <p:spPr>
          <a:xfrm>
            <a:off x="992097" y="3829921"/>
            <a:ext cx="1584325" cy="0"/>
          </a:xfrm>
          <a:custGeom>
            <a:avLst/>
            <a:gdLst/>
            <a:ahLst/>
            <a:cxnLst/>
            <a:rect l="l" t="t" r="r" b="b"/>
            <a:pathLst>
              <a:path w="1584325">
                <a:moveTo>
                  <a:pt x="0" y="0"/>
                </a:moveTo>
                <a:lnTo>
                  <a:pt x="1584159" y="0"/>
                </a:lnTo>
              </a:path>
            </a:pathLst>
          </a:custGeom>
          <a:ln w="16929">
            <a:solidFill>
              <a:srgbClr val="A6ADB1"/>
            </a:solidFill>
          </a:ln>
        </p:spPr>
        <p:txBody>
          <a:bodyPr wrap="square" lIns="0" tIns="0" rIns="0" bIns="0" rtlCol="0"/>
          <a:lstStyle/>
          <a:p>
            <a:endParaRPr/>
          </a:p>
        </p:txBody>
      </p:sp>
      <p:sp>
        <p:nvSpPr>
          <p:cNvPr id="6" name="object 8" descr="University Academy 92 Manchester">
            <a:extLst>
              <a:ext uri="{FF2B5EF4-FFF2-40B4-BE49-F238E27FC236}">
                <a16:creationId xmlns:a16="http://schemas.microsoft.com/office/drawing/2014/main" id="{97C89DA9-7708-4EE0-9C2E-17C843B198F5}"/>
              </a:ext>
            </a:extLst>
          </p:cNvPr>
          <p:cNvSpPr/>
          <p:nvPr userDrawn="1"/>
        </p:nvSpPr>
        <p:spPr>
          <a:xfrm>
            <a:off x="6888886" y="697941"/>
            <a:ext cx="1481137" cy="777608"/>
          </a:xfrm>
          <a:prstGeom prst="rect">
            <a:avLst/>
          </a:prstGeom>
          <a:blipFill>
            <a:blip r:embed="rId3" cstate="print"/>
            <a:stretch>
              <a:fillRect/>
            </a:stretch>
          </a:blipFill>
        </p:spPr>
        <p:txBody>
          <a:bodyPr wrap="square" lIns="0" tIns="0" rIns="0" bIns="0" rtlCol="0"/>
          <a:lstStyle/>
          <a:p>
            <a:endParaRPr/>
          </a:p>
        </p:txBody>
      </p:sp>
      <p:sp>
        <p:nvSpPr>
          <p:cNvPr id="9" name="object 9" descr="Blackburn College">
            <a:extLst>
              <a:ext uri="{FF2B5EF4-FFF2-40B4-BE49-F238E27FC236}">
                <a16:creationId xmlns:a16="http://schemas.microsoft.com/office/drawing/2014/main" id="{B2D8FC4D-6A10-4AFC-90EE-36BEDC612D9F}"/>
              </a:ext>
            </a:extLst>
          </p:cNvPr>
          <p:cNvSpPr/>
          <p:nvPr userDrawn="1"/>
        </p:nvSpPr>
        <p:spPr>
          <a:xfrm>
            <a:off x="4800858" y="717994"/>
            <a:ext cx="1763493" cy="617945"/>
          </a:xfrm>
          <a:prstGeom prst="rect">
            <a:avLst/>
          </a:prstGeom>
          <a:blipFill>
            <a:blip r:embed="rId4" cstate="print"/>
            <a:stretch>
              <a:fillRect/>
            </a:stretch>
          </a:blipFill>
        </p:spPr>
        <p:txBody>
          <a:bodyPr wrap="square" lIns="0" tIns="0" rIns="0" bIns="0" rtlCol="0"/>
          <a:lstStyle/>
          <a:p>
            <a:endParaRPr/>
          </a:p>
        </p:txBody>
      </p:sp>
      <p:sp>
        <p:nvSpPr>
          <p:cNvPr id="10" name="object 10" descr="Blackpool &amp; The Fylde college">
            <a:extLst>
              <a:ext uri="{FF2B5EF4-FFF2-40B4-BE49-F238E27FC236}">
                <a16:creationId xmlns:a16="http://schemas.microsoft.com/office/drawing/2014/main" id="{74C67722-6D8E-4717-BBA0-D9603159F8C3}"/>
              </a:ext>
            </a:extLst>
          </p:cNvPr>
          <p:cNvSpPr/>
          <p:nvPr userDrawn="1"/>
        </p:nvSpPr>
        <p:spPr>
          <a:xfrm>
            <a:off x="2927182" y="665080"/>
            <a:ext cx="1543981" cy="642486"/>
          </a:xfrm>
          <a:prstGeom prst="rect">
            <a:avLst/>
          </a:prstGeom>
          <a:blipFill>
            <a:blip r:embed="rId5" cstate="print"/>
            <a:stretch>
              <a:fillRect/>
            </a:stretch>
          </a:blipFill>
        </p:spPr>
        <p:txBody>
          <a:bodyPr wrap="square" lIns="0" tIns="0" rIns="0" bIns="0" rtlCol="0"/>
          <a:lstStyle/>
          <a:p>
            <a:endParaRPr/>
          </a:p>
        </p:txBody>
      </p:sp>
      <p:sp>
        <p:nvSpPr>
          <p:cNvPr id="11" name="object 11" descr="Furness college">
            <a:extLst>
              <a:ext uri="{FF2B5EF4-FFF2-40B4-BE49-F238E27FC236}">
                <a16:creationId xmlns:a16="http://schemas.microsoft.com/office/drawing/2014/main" id="{544291F1-FBE8-4BF5-82D3-3E12A047DE75}"/>
              </a:ext>
            </a:extLst>
          </p:cNvPr>
          <p:cNvSpPr/>
          <p:nvPr userDrawn="1"/>
        </p:nvSpPr>
        <p:spPr>
          <a:xfrm>
            <a:off x="891120" y="700908"/>
            <a:ext cx="1786115" cy="699558"/>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54636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35A2C7DA-9587-4F85-9BC4-F30F0308AA7E}"/>
              </a:ext>
              <a:ext uri="{C183D7F6-B498-43B3-948B-1728B52AA6E4}">
                <adec:decorative xmlns:adec="http://schemas.microsoft.com/office/drawing/2017/decorative" val="1"/>
              </a:ext>
            </a:extLst>
          </p:cNvPr>
          <p:cNvSpPr/>
          <p:nvPr userDrawn="1"/>
        </p:nvSpPr>
        <p:spPr>
          <a:xfrm>
            <a:off x="185057" y="181946"/>
            <a:ext cx="11821886" cy="6494107"/>
          </a:xfrm>
          <a:custGeom>
            <a:avLst/>
            <a:gdLst/>
            <a:ahLst/>
            <a:cxnLst/>
            <a:rect l="l" t="t" r="r" b="b"/>
            <a:pathLst>
              <a:path w="12049125" h="6713855">
                <a:moveTo>
                  <a:pt x="0" y="6713410"/>
                </a:moveTo>
                <a:lnTo>
                  <a:pt x="12048617" y="6713410"/>
                </a:lnTo>
                <a:lnTo>
                  <a:pt x="12048617" y="0"/>
                </a:lnTo>
                <a:lnTo>
                  <a:pt x="0" y="0"/>
                </a:lnTo>
                <a:lnTo>
                  <a:pt x="0" y="6713410"/>
                </a:lnTo>
                <a:close/>
              </a:path>
            </a:pathLst>
          </a:custGeom>
          <a:solidFill>
            <a:srgbClr val="7CB1C5"/>
          </a:solidFill>
        </p:spPr>
        <p:txBody>
          <a:bodyPr wrap="square" lIns="0" tIns="0" rIns="0" bIns="0" rtlCol="0"/>
          <a:lstStyle/>
          <a:p>
            <a:endParaRPr/>
          </a:p>
        </p:txBody>
      </p:sp>
      <p:pic>
        <p:nvPicPr>
          <p:cNvPr id="9" name="Picture 8" descr="Lancaster University">
            <a:extLst>
              <a:ext uri="{FF2B5EF4-FFF2-40B4-BE49-F238E27FC236}">
                <a16:creationId xmlns:a16="http://schemas.microsoft.com/office/drawing/2014/main" id="{B4C545BB-4FC6-4C07-B4BC-1B3873E92B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4942" y="762000"/>
            <a:ext cx="2552491" cy="806916"/>
          </a:xfrm>
          <a:prstGeom prst="rect">
            <a:avLst/>
          </a:prstGeom>
        </p:spPr>
      </p:pic>
      <p:sp>
        <p:nvSpPr>
          <p:cNvPr id="2" name="Title 1">
            <a:extLst>
              <a:ext uri="{FF2B5EF4-FFF2-40B4-BE49-F238E27FC236}">
                <a16:creationId xmlns:a16="http://schemas.microsoft.com/office/drawing/2014/main" id="{470CF9F2-6D22-4CA4-A596-A6A43B8C793E}"/>
              </a:ext>
            </a:extLst>
          </p:cNvPr>
          <p:cNvSpPr>
            <a:spLocks noGrp="1"/>
          </p:cNvSpPr>
          <p:nvPr>
            <p:ph type="ctrTitle" hasCustomPrompt="1"/>
          </p:nvPr>
        </p:nvSpPr>
        <p:spPr>
          <a:xfrm>
            <a:off x="900940" y="2205022"/>
            <a:ext cx="9144000" cy="1399152"/>
          </a:xfrm>
        </p:spPr>
        <p:txBody>
          <a:bodyPr anchor="b">
            <a:normAutofit/>
          </a:bodyPr>
          <a:lstStyle>
            <a:lvl1pPr algn="l">
              <a:lnSpc>
                <a:spcPts val="4400"/>
              </a:lnSpc>
              <a:spcBef>
                <a:spcPts val="1110"/>
              </a:spcBef>
              <a:defRPr sz="4550">
                <a:solidFill>
                  <a:schemeClr val="bg1"/>
                </a:solidFill>
                <a:latin typeface="Calibri" panose="020F0502020204030204" pitchFamily="34" charset="0"/>
                <a:cs typeface="Calibri" panose="020F0502020204030204" pitchFamily="34" charset="0"/>
              </a:defRPr>
            </a:lvl1pPr>
          </a:lstStyle>
          <a:p>
            <a:r>
              <a:rPr lang="en-US"/>
              <a:t>Template slide: </a:t>
            </a:r>
            <a:br>
              <a:rPr lang="en-US"/>
            </a:br>
            <a:r>
              <a:rPr lang="en-US"/>
              <a:t>section title goes here</a:t>
            </a:r>
            <a:endParaRPr lang="en-GB"/>
          </a:p>
        </p:txBody>
      </p:sp>
      <p:sp>
        <p:nvSpPr>
          <p:cNvPr id="3" name="Subtitle 2">
            <a:extLst>
              <a:ext uri="{FF2B5EF4-FFF2-40B4-BE49-F238E27FC236}">
                <a16:creationId xmlns:a16="http://schemas.microsoft.com/office/drawing/2014/main" id="{6D01B88C-C94B-424C-B0DC-611AA046862B}"/>
              </a:ext>
            </a:extLst>
          </p:cNvPr>
          <p:cNvSpPr>
            <a:spLocks noGrp="1"/>
          </p:cNvSpPr>
          <p:nvPr>
            <p:ph type="subTitle" idx="1" hasCustomPrompt="1"/>
          </p:nvPr>
        </p:nvSpPr>
        <p:spPr>
          <a:xfrm>
            <a:off x="934338" y="4152381"/>
            <a:ext cx="9144000" cy="1655762"/>
          </a:xfrm>
        </p:spPr>
        <p:txBody>
          <a:bodyPr>
            <a:normAutofit/>
          </a:bodyPr>
          <a:lstStyle>
            <a:lvl1pPr marL="0" indent="0" algn="l">
              <a:lnSpc>
                <a:spcPts val="2800"/>
              </a:lnSpc>
              <a:spcBef>
                <a:spcPts val="525"/>
              </a:spcBef>
              <a:buNone/>
              <a:defRPr sz="265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date, month, year here</a:t>
            </a:r>
          </a:p>
          <a:p>
            <a:r>
              <a:rPr lang="en-US"/>
              <a:t>Insert presenter name</a:t>
            </a:r>
            <a:endParaRPr lang="en-GB"/>
          </a:p>
        </p:txBody>
      </p:sp>
      <p:sp>
        <p:nvSpPr>
          <p:cNvPr id="8" name="object 6">
            <a:extLst>
              <a:ext uri="{FF2B5EF4-FFF2-40B4-BE49-F238E27FC236}">
                <a16:creationId xmlns:a16="http://schemas.microsoft.com/office/drawing/2014/main" id="{4260E1F7-11D6-4F9A-9CDB-A1450D1E497D}"/>
              </a:ext>
            </a:extLst>
          </p:cNvPr>
          <p:cNvSpPr/>
          <p:nvPr userDrawn="1"/>
        </p:nvSpPr>
        <p:spPr>
          <a:xfrm>
            <a:off x="992097" y="3829921"/>
            <a:ext cx="1584325" cy="0"/>
          </a:xfrm>
          <a:custGeom>
            <a:avLst/>
            <a:gdLst/>
            <a:ahLst/>
            <a:cxnLst/>
            <a:rect l="l" t="t" r="r" b="b"/>
            <a:pathLst>
              <a:path w="1584325">
                <a:moveTo>
                  <a:pt x="0" y="0"/>
                </a:moveTo>
                <a:lnTo>
                  <a:pt x="1584159" y="0"/>
                </a:lnTo>
              </a:path>
            </a:pathLst>
          </a:custGeom>
          <a:ln w="16929">
            <a:solidFill>
              <a:srgbClr val="A6ADB1"/>
            </a:solidFill>
          </a:ln>
        </p:spPr>
        <p:txBody>
          <a:bodyPr wrap="square" lIns="0" tIns="0" rIns="0" bIns="0" rtlCol="0"/>
          <a:lstStyle/>
          <a:p>
            <a:endParaRPr/>
          </a:p>
        </p:txBody>
      </p:sp>
    </p:spTree>
    <p:extLst>
      <p:ext uri="{BB962C8B-B14F-4D97-AF65-F5344CB8AC3E}">
        <p14:creationId xmlns:p14="http://schemas.microsoft.com/office/powerpoint/2010/main" val="1857593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6C40D-D6BC-4D4D-AF4C-44A15AE979CC}"/>
              </a:ext>
            </a:extLst>
          </p:cNvPr>
          <p:cNvSpPr>
            <a:spLocks noGrp="1"/>
          </p:cNvSpPr>
          <p:nvPr>
            <p:ph type="title"/>
          </p:nvPr>
        </p:nvSpPr>
        <p:spPr>
          <a:xfrm>
            <a:off x="783773" y="475866"/>
            <a:ext cx="8250058" cy="1224153"/>
          </a:xfrm>
        </p:spPr>
        <p:txBody>
          <a:bodyPr>
            <a:normAutofit/>
          </a:bodyPr>
          <a:lstStyle>
            <a:lvl1pPr>
              <a:lnSpc>
                <a:spcPts val="3470"/>
              </a:lnSpc>
              <a:spcBef>
                <a:spcPts val="750"/>
              </a:spcBef>
              <a:defRPr sz="3600">
                <a:solidFill>
                  <a:srgbClr val="B5121B"/>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BD462D4-273F-48E4-BC67-135E64C37926}"/>
              </a:ext>
            </a:extLst>
          </p:cNvPr>
          <p:cNvSpPr>
            <a:spLocks noGrp="1"/>
          </p:cNvSpPr>
          <p:nvPr>
            <p:ph idx="1"/>
          </p:nvPr>
        </p:nvSpPr>
        <p:spPr>
          <a:xfrm>
            <a:off x="783773" y="2313991"/>
            <a:ext cx="9808029" cy="3862971"/>
          </a:xfrm>
        </p:spPr>
        <p:txBody>
          <a:bodyPr/>
          <a:lstStyle>
            <a:lvl1pPr>
              <a:buClr>
                <a:srgbClr val="AEB4B9"/>
              </a:buClr>
              <a:defRPr sz="2600">
                <a:solidFill>
                  <a:schemeClr val="tx1"/>
                </a:solidFill>
              </a:defRPr>
            </a:lvl1pPr>
            <a:lvl2pPr>
              <a:buClr>
                <a:srgbClr val="AEB4B9"/>
              </a:buClr>
              <a:defRPr>
                <a:solidFill>
                  <a:schemeClr val="tx1"/>
                </a:solidFill>
              </a:defRPr>
            </a:lvl2pPr>
            <a:lvl3pPr>
              <a:buClr>
                <a:srgbClr val="AEB4B9"/>
              </a:buClr>
              <a:defRPr>
                <a:solidFill>
                  <a:schemeClr val="tx1"/>
                </a:solidFill>
              </a:defRPr>
            </a:lvl3pPr>
            <a:lvl4pPr>
              <a:buClr>
                <a:srgbClr val="AEB4B9"/>
              </a:buClr>
              <a:defRPr>
                <a:solidFill>
                  <a:schemeClr val="tx1"/>
                </a:solidFill>
              </a:defRPr>
            </a:lvl4pPr>
            <a:lvl5pPr>
              <a:buClr>
                <a:srgbClr val="AEB4B9"/>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object 4">
            <a:extLst>
              <a:ext uri="{FF2B5EF4-FFF2-40B4-BE49-F238E27FC236}">
                <a16:creationId xmlns:a16="http://schemas.microsoft.com/office/drawing/2014/main" id="{A95A3A47-0757-4333-ACCD-258450620A52}"/>
              </a:ext>
              <a:ext uri="{C183D7F6-B498-43B3-948B-1728B52AA6E4}">
                <adec:decorative xmlns:adec="http://schemas.microsoft.com/office/drawing/2017/decorative" val="1"/>
              </a:ext>
            </a:extLst>
          </p:cNvPr>
          <p:cNvSpPr/>
          <p:nvPr userDrawn="1"/>
        </p:nvSpPr>
        <p:spPr>
          <a:xfrm>
            <a:off x="811766" y="1841477"/>
            <a:ext cx="1584325" cy="0"/>
          </a:xfrm>
          <a:custGeom>
            <a:avLst/>
            <a:gdLst/>
            <a:ahLst/>
            <a:cxnLst/>
            <a:rect l="l" t="t" r="r" b="b"/>
            <a:pathLst>
              <a:path w="1584325">
                <a:moveTo>
                  <a:pt x="0" y="0"/>
                </a:moveTo>
                <a:lnTo>
                  <a:pt x="1583728" y="0"/>
                </a:lnTo>
              </a:path>
            </a:pathLst>
          </a:custGeom>
          <a:ln w="16929">
            <a:solidFill>
              <a:srgbClr val="A6ADB1"/>
            </a:solidFill>
          </a:ln>
        </p:spPr>
        <p:txBody>
          <a:bodyPr wrap="square" lIns="0" tIns="0" rIns="0" bIns="0" rtlCol="0"/>
          <a:lstStyle/>
          <a:p>
            <a:endParaRPr/>
          </a:p>
        </p:txBody>
      </p:sp>
      <p:pic>
        <p:nvPicPr>
          <p:cNvPr id="14" name="Picture 13" descr="Lancaster University">
            <a:extLst>
              <a:ext uri="{FF2B5EF4-FFF2-40B4-BE49-F238E27FC236}">
                <a16:creationId xmlns:a16="http://schemas.microsoft.com/office/drawing/2014/main" id="{0D9761CB-0BB4-44A2-BF26-F0470B4DCF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24359" y="762000"/>
            <a:ext cx="2098889" cy="663520"/>
          </a:xfrm>
          <a:prstGeom prst="rect">
            <a:avLst/>
          </a:prstGeom>
        </p:spPr>
      </p:pic>
      <p:pic>
        <p:nvPicPr>
          <p:cNvPr id="5" name="Picture 4" descr="A close up of a logo&#10;&#10;Description automatically generated">
            <a:extLst>
              <a:ext uri="{FF2B5EF4-FFF2-40B4-BE49-F238E27FC236}">
                <a16:creationId xmlns:a16="http://schemas.microsoft.com/office/drawing/2014/main" id="{15948B12-F4CE-B5CE-EE0D-B10406C0EFC7}"/>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953694" y="700441"/>
            <a:ext cx="4475799" cy="725079"/>
          </a:xfrm>
          <a:prstGeom prst="rect">
            <a:avLst/>
          </a:prstGeom>
        </p:spPr>
      </p:pic>
    </p:spTree>
    <p:extLst>
      <p:ext uri="{BB962C8B-B14F-4D97-AF65-F5344CB8AC3E}">
        <p14:creationId xmlns:p14="http://schemas.microsoft.com/office/powerpoint/2010/main" val="1521737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D462D4-273F-48E4-BC67-135E64C37926}"/>
              </a:ext>
            </a:extLst>
          </p:cNvPr>
          <p:cNvSpPr>
            <a:spLocks noGrp="1"/>
          </p:cNvSpPr>
          <p:nvPr>
            <p:ph idx="1" hasCustomPrompt="1"/>
          </p:nvPr>
        </p:nvSpPr>
        <p:spPr>
          <a:xfrm>
            <a:off x="772883" y="2313991"/>
            <a:ext cx="9742714" cy="3862971"/>
          </a:xfrm>
        </p:spPr>
        <p:txBody>
          <a:bodyPr/>
          <a:lstStyle>
            <a:lvl1pPr marL="0" indent="0">
              <a:spcAft>
                <a:spcPts val="600"/>
              </a:spcAft>
              <a:buClr>
                <a:srgbClr val="AEB4B9"/>
              </a:buClr>
              <a:buNone/>
              <a:defRPr sz="2600" i="0">
                <a:solidFill>
                  <a:schemeClr val="tx1"/>
                </a:solidFill>
              </a:defRPr>
            </a:lvl1pPr>
            <a:lvl2pPr>
              <a:buClr>
                <a:srgbClr val="AEB4B9"/>
              </a:buClr>
              <a:defRPr>
                <a:solidFill>
                  <a:schemeClr val="tx1"/>
                </a:solidFill>
              </a:defRPr>
            </a:lvl2pPr>
            <a:lvl3pPr>
              <a:buClr>
                <a:srgbClr val="AEB4B9"/>
              </a:buClr>
              <a:defRPr>
                <a:solidFill>
                  <a:schemeClr val="tx1"/>
                </a:solidFill>
              </a:defRPr>
            </a:lvl3pPr>
            <a:lvl4pPr>
              <a:buClr>
                <a:srgbClr val="AEB4B9"/>
              </a:buClr>
              <a:defRPr>
                <a:solidFill>
                  <a:schemeClr val="tx1"/>
                </a:solidFill>
              </a:defRPr>
            </a:lvl4pPr>
            <a:lvl5pPr>
              <a:buClr>
                <a:srgbClr val="AEB4B9"/>
              </a:buClr>
              <a:defRPr>
                <a:solidFill>
                  <a:schemeClr val="tx1"/>
                </a:solidFill>
              </a:defRPr>
            </a:lvl5pPr>
          </a:lstStyle>
          <a:p>
            <a:pPr lvl="0"/>
            <a:r>
              <a:rPr lang="en-US"/>
              <a:t>Template slide: text only (use italics for sub-headings)</a:t>
            </a:r>
          </a:p>
        </p:txBody>
      </p:sp>
      <p:sp>
        <p:nvSpPr>
          <p:cNvPr id="11" name="Title 1">
            <a:extLst>
              <a:ext uri="{FF2B5EF4-FFF2-40B4-BE49-F238E27FC236}">
                <a16:creationId xmlns:a16="http://schemas.microsoft.com/office/drawing/2014/main" id="{659C926E-B465-430E-9BB4-30F751A3EBC1}"/>
              </a:ext>
            </a:extLst>
          </p:cNvPr>
          <p:cNvSpPr>
            <a:spLocks noGrp="1"/>
          </p:cNvSpPr>
          <p:nvPr>
            <p:ph type="title"/>
          </p:nvPr>
        </p:nvSpPr>
        <p:spPr>
          <a:xfrm>
            <a:off x="783773" y="475866"/>
            <a:ext cx="8040738" cy="1224153"/>
          </a:xfrm>
        </p:spPr>
        <p:txBody>
          <a:bodyPr>
            <a:normAutofit/>
          </a:bodyPr>
          <a:lstStyle>
            <a:lvl1pPr>
              <a:lnSpc>
                <a:spcPts val="3470"/>
              </a:lnSpc>
              <a:spcBef>
                <a:spcPts val="750"/>
              </a:spcBef>
              <a:defRPr sz="3600">
                <a:solidFill>
                  <a:srgbClr val="B5121B"/>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13" name="object 4">
            <a:extLst>
              <a:ext uri="{FF2B5EF4-FFF2-40B4-BE49-F238E27FC236}">
                <a16:creationId xmlns:a16="http://schemas.microsoft.com/office/drawing/2014/main" id="{0BDBDF81-CC4C-4516-B38C-887511BA3EDF}"/>
              </a:ext>
              <a:ext uri="{C183D7F6-B498-43B3-948B-1728B52AA6E4}">
                <adec:decorative xmlns:adec="http://schemas.microsoft.com/office/drawing/2017/decorative" val="1"/>
              </a:ext>
            </a:extLst>
          </p:cNvPr>
          <p:cNvSpPr/>
          <p:nvPr userDrawn="1"/>
        </p:nvSpPr>
        <p:spPr>
          <a:xfrm>
            <a:off x="811766" y="1841477"/>
            <a:ext cx="1584325" cy="0"/>
          </a:xfrm>
          <a:custGeom>
            <a:avLst/>
            <a:gdLst/>
            <a:ahLst/>
            <a:cxnLst/>
            <a:rect l="l" t="t" r="r" b="b"/>
            <a:pathLst>
              <a:path w="1584325">
                <a:moveTo>
                  <a:pt x="0" y="0"/>
                </a:moveTo>
                <a:lnTo>
                  <a:pt x="1583728" y="0"/>
                </a:lnTo>
              </a:path>
            </a:pathLst>
          </a:custGeom>
          <a:ln w="16929">
            <a:solidFill>
              <a:srgbClr val="A6ADB1"/>
            </a:solidFill>
          </a:ln>
        </p:spPr>
        <p:txBody>
          <a:bodyPr wrap="square" lIns="0" tIns="0" rIns="0" bIns="0" rtlCol="0"/>
          <a:lstStyle/>
          <a:p>
            <a:endParaRPr/>
          </a:p>
        </p:txBody>
      </p:sp>
      <p:pic>
        <p:nvPicPr>
          <p:cNvPr id="17" name="Picture 16" descr="Lancaster University">
            <a:extLst>
              <a:ext uri="{FF2B5EF4-FFF2-40B4-BE49-F238E27FC236}">
                <a16:creationId xmlns:a16="http://schemas.microsoft.com/office/drawing/2014/main" id="{15D4E1DC-C857-4EB7-8E98-3A0E76300C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24359" y="762000"/>
            <a:ext cx="2098889" cy="663520"/>
          </a:xfrm>
          <a:prstGeom prst="rect">
            <a:avLst/>
          </a:prstGeom>
        </p:spPr>
      </p:pic>
      <p:pic>
        <p:nvPicPr>
          <p:cNvPr id="2" name="Picture 1" descr="A close up of a logo&#10;&#10;Description automatically generated">
            <a:extLst>
              <a:ext uri="{FF2B5EF4-FFF2-40B4-BE49-F238E27FC236}">
                <a16:creationId xmlns:a16="http://schemas.microsoft.com/office/drawing/2014/main" id="{9633303A-D12C-07A8-CF17-B84BAC6CCC9F}"/>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953694" y="700441"/>
            <a:ext cx="4475799" cy="725079"/>
          </a:xfrm>
          <a:prstGeom prst="rect">
            <a:avLst/>
          </a:prstGeom>
        </p:spPr>
      </p:pic>
    </p:spTree>
    <p:extLst>
      <p:ext uri="{BB962C8B-B14F-4D97-AF65-F5344CB8AC3E}">
        <p14:creationId xmlns:p14="http://schemas.microsoft.com/office/powerpoint/2010/main" val="1394571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75D8C4-2991-4037-8748-66E7016A65DF}"/>
              </a:ext>
            </a:extLst>
          </p:cNvPr>
          <p:cNvSpPr>
            <a:spLocks noGrp="1"/>
          </p:cNvSpPr>
          <p:nvPr>
            <p:ph type="ctrTitle" hasCustomPrompt="1"/>
          </p:nvPr>
        </p:nvSpPr>
        <p:spPr>
          <a:xfrm>
            <a:off x="900940" y="2205022"/>
            <a:ext cx="9913240" cy="1399152"/>
          </a:xfrm>
        </p:spPr>
        <p:txBody>
          <a:bodyPr anchor="b">
            <a:normAutofit/>
          </a:bodyPr>
          <a:lstStyle>
            <a:lvl1pPr algn="l">
              <a:lnSpc>
                <a:spcPts val="4400"/>
              </a:lnSpc>
              <a:spcBef>
                <a:spcPts val="1110"/>
              </a:spcBef>
              <a:defRPr sz="4550">
                <a:solidFill>
                  <a:srgbClr val="B5121B"/>
                </a:solidFill>
                <a:latin typeface="Calibri" panose="020F0502020204030204" pitchFamily="34" charset="0"/>
                <a:cs typeface="Calibri" panose="020F0502020204030204" pitchFamily="34" charset="0"/>
              </a:defRPr>
            </a:lvl1pPr>
          </a:lstStyle>
          <a:p>
            <a:r>
              <a:rPr lang="en-US"/>
              <a:t>Add question text here</a:t>
            </a:r>
            <a:endParaRPr lang="en-GB"/>
          </a:p>
        </p:txBody>
      </p:sp>
      <p:pic>
        <p:nvPicPr>
          <p:cNvPr id="8" name="Picture 7" descr="Lancaster University">
            <a:extLst>
              <a:ext uri="{FF2B5EF4-FFF2-40B4-BE49-F238E27FC236}">
                <a16:creationId xmlns:a16="http://schemas.microsoft.com/office/drawing/2014/main" id="{5A0CDDDE-2A8D-4F00-B876-791A126CBD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24359" y="762000"/>
            <a:ext cx="2098889" cy="663520"/>
          </a:xfrm>
          <a:prstGeom prst="rect">
            <a:avLst/>
          </a:prstGeom>
        </p:spPr>
      </p:pic>
      <p:sp>
        <p:nvSpPr>
          <p:cNvPr id="9" name="object 5">
            <a:extLst>
              <a:ext uri="{FF2B5EF4-FFF2-40B4-BE49-F238E27FC236}">
                <a16:creationId xmlns:a16="http://schemas.microsoft.com/office/drawing/2014/main" id="{A1F40E0C-FCFE-45A8-B4CD-8E1C0339D496}"/>
              </a:ext>
              <a:ext uri="{C183D7F6-B498-43B3-948B-1728B52AA6E4}">
                <adec:decorative xmlns:adec="http://schemas.microsoft.com/office/drawing/2017/decorative" val="1"/>
              </a:ext>
            </a:extLst>
          </p:cNvPr>
          <p:cNvSpPr/>
          <p:nvPr userDrawn="1"/>
        </p:nvSpPr>
        <p:spPr>
          <a:xfrm>
            <a:off x="992097" y="3830968"/>
            <a:ext cx="1584325" cy="0"/>
          </a:xfrm>
          <a:custGeom>
            <a:avLst/>
            <a:gdLst/>
            <a:ahLst/>
            <a:cxnLst/>
            <a:rect l="l" t="t" r="r" b="b"/>
            <a:pathLst>
              <a:path w="1584325">
                <a:moveTo>
                  <a:pt x="0" y="0"/>
                </a:moveTo>
                <a:lnTo>
                  <a:pt x="1584159" y="0"/>
                </a:lnTo>
              </a:path>
            </a:pathLst>
          </a:custGeom>
          <a:ln w="16929">
            <a:solidFill>
              <a:srgbClr val="A6ADB1"/>
            </a:solidFill>
          </a:ln>
        </p:spPr>
        <p:txBody>
          <a:bodyPr wrap="square" lIns="0" tIns="0" rIns="0" bIns="0" rtlCol="0"/>
          <a:lstStyle/>
          <a:p>
            <a:endParaRPr/>
          </a:p>
        </p:txBody>
      </p:sp>
      <p:pic>
        <p:nvPicPr>
          <p:cNvPr id="2" name="Picture 1" descr="A close up of a logo&#10;&#10;Description automatically generated">
            <a:extLst>
              <a:ext uri="{FF2B5EF4-FFF2-40B4-BE49-F238E27FC236}">
                <a16:creationId xmlns:a16="http://schemas.microsoft.com/office/drawing/2014/main" id="{D2146858-A7F7-7EB1-1AEC-07DA07E11FAA}"/>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953694" y="700441"/>
            <a:ext cx="4475799" cy="725079"/>
          </a:xfrm>
          <a:prstGeom prst="rect">
            <a:avLst/>
          </a:prstGeom>
        </p:spPr>
      </p:pic>
    </p:spTree>
    <p:extLst>
      <p:ext uri="{BB962C8B-B14F-4D97-AF65-F5344CB8AC3E}">
        <p14:creationId xmlns:p14="http://schemas.microsoft.com/office/powerpoint/2010/main" val="2372925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EAACC63-D887-40E8-8239-FD16AE528F07}"/>
              </a:ext>
            </a:extLst>
          </p:cNvPr>
          <p:cNvSpPr>
            <a:spLocks noGrp="1"/>
          </p:cNvSpPr>
          <p:nvPr>
            <p:ph type="title"/>
          </p:nvPr>
        </p:nvSpPr>
        <p:spPr>
          <a:xfrm>
            <a:off x="819538" y="522516"/>
            <a:ext cx="7568682" cy="1168172"/>
          </a:xfrm>
        </p:spPr>
        <p:txBody>
          <a:bodyPr>
            <a:normAutofit/>
          </a:bodyPr>
          <a:lstStyle>
            <a:lvl1pPr>
              <a:lnSpc>
                <a:spcPts val="3470"/>
              </a:lnSpc>
              <a:spcBef>
                <a:spcPts val="750"/>
              </a:spcBef>
              <a:defRPr sz="3600">
                <a:solidFill>
                  <a:srgbClr val="B5121B"/>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10" name="Content Placeholder 2">
            <a:extLst>
              <a:ext uri="{FF2B5EF4-FFF2-40B4-BE49-F238E27FC236}">
                <a16:creationId xmlns:a16="http://schemas.microsoft.com/office/drawing/2014/main" id="{524D0BDC-AEAF-40AB-BD13-7775E203703A}"/>
              </a:ext>
            </a:extLst>
          </p:cNvPr>
          <p:cNvSpPr>
            <a:spLocks noGrp="1"/>
          </p:cNvSpPr>
          <p:nvPr>
            <p:ph idx="1"/>
          </p:nvPr>
        </p:nvSpPr>
        <p:spPr>
          <a:xfrm>
            <a:off x="819538" y="2313991"/>
            <a:ext cx="4965441" cy="3862971"/>
          </a:xfrm>
        </p:spPr>
        <p:txBody>
          <a:bodyPr/>
          <a:lstStyle>
            <a:lvl1pPr>
              <a:buClr>
                <a:srgbClr val="AEB4B9"/>
              </a:buClr>
              <a:defRPr sz="2600">
                <a:solidFill>
                  <a:schemeClr val="tx1"/>
                </a:solidFill>
              </a:defRPr>
            </a:lvl1pPr>
            <a:lvl2pPr>
              <a:buClr>
                <a:srgbClr val="AEB4B9"/>
              </a:buClr>
              <a:defRPr>
                <a:solidFill>
                  <a:schemeClr val="tx1"/>
                </a:solidFill>
              </a:defRPr>
            </a:lvl2pPr>
            <a:lvl3pPr>
              <a:buClr>
                <a:srgbClr val="AEB4B9"/>
              </a:buClr>
              <a:defRPr>
                <a:solidFill>
                  <a:schemeClr val="tx1"/>
                </a:solidFill>
              </a:defRPr>
            </a:lvl3pPr>
            <a:lvl4pPr>
              <a:buClr>
                <a:srgbClr val="AEB4B9"/>
              </a:buClr>
              <a:defRPr>
                <a:solidFill>
                  <a:schemeClr val="tx1"/>
                </a:solidFill>
              </a:defRPr>
            </a:lvl4pPr>
            <a:lvl5pPr>
              <a:buClr>
                <a:srgbClr val="AEB4B9"/>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object 4">
            <a:extLst>
              <a:ext uri="{FF2B5EF4-FFF2-40B4-BE49-F238E27FC236}">
                <a16:creationId xmlns:a16="http://schemas.microsoft.com/office/drawing/2014/main" id="{81B46DBF-1B89-405C-A53C-EE0D38B3C854}"/>
              </a:ext>
              <a:ext uri="{C183D7F6-B498-43B3-948B-1728B52AA6E4}">
                <adec:decorative xmlns:adec="http://schemas.microsoft.com/office/drawing/2017/decorative" val="1"/>
              </a:ext>
            </a:extLst>
          </p:cNvPr>
          <p:cNvSpPr/>
          <p:nvPr userDrawn="1"/>
        </p:nvSpPr>
        <p:spPr>
          <a:xfrm>
            <a:off x="854508" y="1832146"/>
            <a:ext cx="1584325" cy="0"/>
          </a:xfrm>
          <a:custGeom>
            <a:avLst/>
            <a:gdLst/>
            <a:ahLst/>
            <a:cxnLst/>
            <a:rect l="l" t="t" r="r" b="b"/>
            <a:pathLst>
              <a:path w="1584325">
                <a:moveTo>
                  <a:pt x="0" y="0"/>
                </a:moveTo>
                <a:lnTo>
                  <a:pt x="1583728" y="0"/>
                </a:lnTo>
              </a:path>
            </a:pathLst>
          </a:custGeom>
          <a:ln w="16929">
            <a:solidFill>
              <a:srgbClr val="A6ADB1"/>
            </a:solidFill>
          </a:ln>
        </p:spPr>
        <p:txBody>
          <a:bodyPr wrap="square" lIns="0" tIns="0" rIns="0" bIns="0" rtlCol="0"/>
          <a:lstStyle/>
          <a:p>
            <a:endParaRPr/>
          </a:p>
        </p:txBody>
      </p:sp>
      <p:sp>
        <p:nvSpPr>
          <p:cNvPr id="16" name="Content Placeholder 2">
            <a:extLst>
              <a:ext uri="{FF2B5EF4-FFF2-40B4-BE49-F238E27FC236}">
                <a16:creationId xmlns:a16="http://schemas.microsoft.com/office/drawing/2014/main" id="{79DC973B-EFE1-44F1-9FB7-36E4227439C7}"/>
              </a:ext>
            </a:extLst>
          </p:cNvPr>
          <p:cNvSpPr>
            <a:spLocks noGrp="1"/>
          </p:cNvSpPr>
          <p:nvPr>
            <p:ph idx="10"/>
          </p:nvPr>
        </p:nvSpPr>
        <p:spPr>
          <a:xfrm>
            <a:off x="6369696" y="2317095"/>
            <a:ext cx="4965442" cy="3862971"/>
          </a:xfrm>
        </p:spPr>
        <p:txBody>
          <a:bodyPr/>
          <a:lstStyle>
            <a:lvl1pPr>
              <a:buClr>
                <a:srgbClr val="AEB4B9"/>
              </a:buClr>
              <a:defRPr sz="2600">
                <a:solidFill>
                  <a:schemeClr val="tx1"/>
                </a:solidFill>
              </a:defRPr>
            </a:lvl1pPr>
            <a:lvl2pPr>
              <a:buClr>
                <a:srgbClr val="AEB4B9"/>
              </a:buClr>
              <a:defRPr>
                <a:solidFill>
                  <a:schemeClr val="tx1"/>
                </a:solidFill>
              </a:defRPr>
            </a:lvl2pPr>
            <a:lvl3pPr>
              <a:buClr>
                <a:srgbClr val="AEB4B9"/>
              </a:buClr>
              <a:defRPr>
                <a:solidFill>
                  <a:schemeClr val="tx1"/>
                </a:solidFill>
              </a:defRPr>
            </a:lvl3pPr>
            <a:lvl4pPr>
              <a:buClr>
                <a:srgbClr val="AEB4B9"/>
              </a:buClr>
              <a:defRPr>
                <a:solidFill>
                  <a:schemeClr val="tx1"/>
                </a:solidFill>
              </a:defRPr>
            </a:lvl4pPr>
            <a:lvl5pPr>
              <a:buClr>
                <a:srgbClr val="AEB4B9"/>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1" name="Picture 20" descr="Lancaster University">
            <a:extLst>
              <a:ext uri="{FF2B5EF4-FFF2-40B4-BE49-F238E27FC236}">
                <a16:creationId xmlns:a16="http://schemas.microsoft.com/office/drawing/2014/main" id="{607635CB-A9C5-437C-8837-4C730E8C63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24359" y="762000"/>
            <a:ext cx="2098889" cy="663520"/>
          </a:xfrm>
          <a:prstGeom prst="rect">
            <a:avLst/>
          </a:prstGeom>
        </p:spPr>
      </p:pic>
      <p:pic>
        <p:nvPicPr>
          <p:cNvPr id="2" name="Picture 1" descr="A close up of a logo&#10;&#10;Description automatically generated">
            <a:extLst>
              <a:ext uri="{FF2B5EF4-FFF2-40B4-BE49-F238E27FC236}">
                <a16:creationId xmlns:a16="http://schemas.microsoft.com/office/drawing/2014/main" id="{018BCF87-2AAD-A042-00B5-1E36031D1E97}"/>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953694" y="700441"/>
            <a:ext cx="4475799" cy="725079"/>
          </a:xfrm>
          <a:prstGeom prst="rect">
            <a:avLst/>
          </a:prstGeom>
        </p:spPr>
      </p:pic>
    </p:spTree>
    <p:extLst>
      <p:ext uri="{BB962C8B-B14F-4D97-AF65-F5344CB8AC3E}">
        <p14:creationId xmlns:p14="http://schemas.microsoft.com/office/powerpoint/2010/main" val="648933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75887E-4F05-4593-B389-647D40DD0309}"/>
              </a:ext>
            </a:extLst>
          </p:cNvPr>
          <p:cNvSpPr>
            <a:spLocks noGrp="1"/>
          </p:cNvSpPr>
          <p:nvPr>
            <p:ph type="body" idx="1"/>
          </p:nvPr>
        </p:nvSpPr>
        <p:spPr>
          <a:xfrm>
            <a:off x="74647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9B9D8-EA34-4852-A458-9C736D59E6A7}"/>
              </a:ext>
            </a:extLst>
          </p:cNvPr>
          <p:cNvSpPr>
            <a:spLocks noGrp="1"/>
          </p:cNvSpPr>
          <p:nvPr>
            <p:ph sz="half" idx="2"/>
          </p:nvPr>
        </p:nvSpPr>
        <p:spPr>
          <a:xfrm>
            <a:off x="746478" y="2505075"/>
            <a:ext cx="5157787" cy="3684588"/>
          </a:xfrm>
        </p:spPr>
        <p:txBody>
          <a:bodyPr/>
          <a:lstStyle>
            <a:lvl1pPr>
              <a:buClr>
                <a:srgbClr val="AEB4B9"/>
              </a:buClr>
              <a:defRPr sz="2600"/>
            </a:lvl1pPr>
            <a:lvl2pPr>
              <a:buClr>
                <a:srgbClr val="AEB4B9"/>
              </a:buClr>
              <a:defRPr/>
            </a:lvl2pPr>
            <a:lvl3pPr>
              <a:buClr>
                <a:srgbClr val="AEB4B9"/>
              </a:buClr>
              <a:defRPr/>
            </a:lvl3pPr>
            <a:lvl4pPr>
              <a:buClr>
                <a:srgbClr val="AEB4B9"/>
              </a:buClr>
              <a:defRPr/>
            </a:lvl4pPr>
            <a:lvl5pPr>
              <a:buClr>
                <a:srgbClr val="AEB4B9"/>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83E91B9-1447-4EAE-9AB6-9200E96A9896}"/>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8105AF1-67AB-413D-B37A-83B233A5D7CD}"/>
              </a:ext>
            </a:extLst>
          </p:cNvPr>
          <p:cNvSpPr>
            <a:spLocks noGrp="1"/>
          </p:cNvSpPr>
          <p:nvPr>
            <p:ph sz="quarter" idx="4"/>
          </p:nvPr>
        </p:nvSpPr>
        <p:spPr>
          <a:xfrm>
            <a:off x="6172200" y="2505075"/>
            <a:ext cx="5183188" cy="3684588"/>
          </a:xfrm>
        </p:spPr>
        <p:txBody>
          <a:bodyPr/>
          <a:lstStyle>
            <a:lvl1pPr>
              <a:buClr>
                <a:srgbClr val="AEB4B9"/>
              </a:buClr>
              <a:defRPr sz="2600"/>
            </a:lvl1pPr>
            <a:lvl2pPr>
              <a:buClr>
                <a:srgbClr val="AEB4B9"/>
              </a:buClr>
              <a:defRPr/>
            </a:lvl2pPr>
            <a:lvl3pPr>
              <a:buClr>
                <a:srgbClr val="AEB4B9"/>
              </a:buClr>
              <a:defRPr/>
            </a:lvl3pPr>
            <a:lvl4pPr>
              <a:buClr>
                <a:srgbClr val="AEB4B9"/>
              </a:buClr>
              <a:defRPr/>
            </a:lvl4pPr>
            <a:lvl5pPr>
              <a:buClr>
                <a:srgbClr val="AEB4B9"/>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EBFEF35C-6404-4538-8F34-0A8878183E9A}"/>
              </a:ext>
            </a:extLst>
          </p:cNvPr>
          <p:cNvSpPr>
            <a:spLocks noGrp="1"/>
          </p:cNvSpPr>
          <p:nvPr>
            <p:ph type="title"/>
          </p:nvPr>
        </p:nvSpPr>
        <p:spPr>
          <a:xfrm>
            <a:off x="735559" y="531848"/>
            <a:ext cx="7568682" cy="1158840"/>
          </a:xfrm>
        </p:spPr>
        <p:txBody>
          <a:bodyPr>
            <a:normAutofit/>
          </a:bodyPr>
          <a:lstStyle>
            <a:lvl1pPr>
              <a:lnSpc>
                <a:spcPts val="3470"/>
              </a:lnSpc>
              <a:spcBef>
                <a:spcPts val="750"/>
              </a:spcBef>
              <a:defRPr sz="3600">
                <a:solidFill>
                  <a:srgbClr val="B5121B"/>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13" name="object 4">
            <a:extLst>
              <a:ext uri="{FF2B5EF4-FFF2-40B4-BE49-F238E27FC236}">
                <a16:creationId xmlns:a16="http://schemas.microsoft.com/office/drawing/2014/main" id="{3D487BA0-3AE0-4031-8055-C6AFDC31E01B}"/>
              </a:ext>
              <a:ext uri="{C183D7F6-B498-43B3-948B-1728B52AA6E4}">
                <adec:decorative xmlns:adec="http://schemas.microsoft.com/office/drawing/2017/decorative" val="1"/>
              </a:ext>
            </a:extLst>
          </p:cNvPr>
          <p:cNvSpPr/>
          <p:nvPr userDrawn="1"/>
        </p:nvSpPr>
        <p:spPr>
          <a:xfrm>
            <a:off x="835846" y="1832146"/>
            <a:ext cx="1584325" cy="0"/>
          </a:xfrm>
          <a:custGeom>
            <a:avLst/>
            <a:gdLst/>
            <a:ahLst/>
            <a:cxnLst/>
            <a:rect l="l" t="t" r="r" b="b"/>
            <a:pathLst>
              <a:path w="1584325">
                <a:moveTo>
                  <a:pt x="0" y="0"/>
                </a:moveTo>
                <a:lnTo>
                  <a:pt x="1583728" y="0"/>
                </a:lnTo>
              </a:path>
            </a:pathLst>
          </a:custGeom>
          <a:ln w="16929">
            <a:solidFill>
              <a:srgbClr val="A6ADB1"/>
            </a:solidFill>
          </a:ln>
        </p:spPr>
        <p:txBody>
          <a:bodyPr wrap="square" lIns="0" tIns="0" rIns="0" bIns="0" rtlCol="0"/>
          <a:lstStyle/>
          <a:p>
            <a:endParaRPr/>
          </a:p>
        </p:txBody>
      </p:sp>
      <p:pic>
        <p:nvPicPr>
          <p:cNvPr id="17" name="Picture 16" descr="Lancaster University">
            <a:extLst>
              <a:ext uri="{FF2B5EF4-FFF2-40B4-BE49-F238E27FC236}">
                <a16:creationId xmlns:a16="http://schemas.microsoft.com/office/drawing/2014/main" id="{24641CFC-5847-40DB-B4F0-5496D257DA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24359" y="762000"/>
            <a:ext cx="2098889" cy="663520"/>
          </a:xfrm>
          <a:prstGeom prst="rect">
            <a:avLst/>
          </a:prstGeom>
        </p:spPr>
      </p:pic>
      <p:pic>
        <p:nvPicPr>
          <p:cNvPr id="2" name="Picture 1" descr="A close up of a logo&#10;&#10;Description automatically generated">
            <a:extLst>
              <a:ext uri="{FF2B5EF4-FFF2-40B4-BE49-F238E27FC236}">
                <a16:creationId xmlns:a16="http://schemas.microsoft.com/office/drawing/2014/main" id="{6C869A66-CFEC-3624-664D-42AAF0D8FD29}"/>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953694" y="700441"/>
            <a:ext cx="4475799" cy="725079"/>
          </a:xfrm>
          <a:prstGeom prst="rect">
            <a:avLst/>
          </a:prstGeom>
        </p:spPr>
      </p:pic>
    </p:spTree>
    <p:extLst>
      <p:ext uri="{BB962C8B-B14F-4D97-AF65-F5344CB8AC3E}">
        <p14:creationId xmlns:p14="http://schemas.microsoft.com/office/powerpoint/2010/main" val="3171340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bk object 16">
            <a:extLst>
              <a:ext uri="{FF2B5EF4-FFF2-40B4-BE49-F238E27FC236}">
                <a16:creationId xmlns:a16="http://schemas.microsoft.com/office/drawing/2014/main" id="{AEA68D54-1EAD-45D6-B6CC-D07221904D21}"/>
              </a:ext>
              <a:ext uri="{C183D7F6-B498-43B3-948B-1728B52AA6E4}">
                <adec:decorative xmlns:adec="http://schemas.microsoft.com/office/drawing/2017/decorative" val="1"/>
              </a:ext>
            </a:extLst>
          </p:cNvPr>
          <p:cNvSpPr/>
          <p:nvPr userDrawn="1"/>
        </p:nvSpPr>
        <p:spPr>
          <a:xfrm>
            <a:off x="95986" y="95973"/>
            <a:ext cx="12001500" cy="6666230"/>
          </a:xfrm>
          <a:custGeom>
            <a:avLst/>
            <a:gdLst/>
            <a:ahLst/>
            <a:cxnLst/>
            <a:rect l="l" t="t" r="r" b="b"/>
            <a:pathLst>
              <a:path w="12001500" h="6666230">
                <a:moveTo>
                  <a:pt x="0" y="6666039"/>
                </a:moveTo>
                <a:lnTo>
                  <a:pt x="12001233" y="6666039"/>
                </a:lnTo>
                <a:lnTo>
                  <a:pt x="12001233" y="0"/>
                </a:lnTo>
                <a:lnTo>
                  <a:pt x="0" y="0"/>
                </a:lnTo>
                <a:lnTo>
                  <a:pt x="0" y="6666039"/>
                </a:lnTo>
                <a:close/>
              </a:path>
            </a:pathLst>
          </a:custGeom>
          <a:ln w="191960">
            <a:solidFill>
              <a:srgbClr val="E9ECED"/>
            </a:solidFill>
          </a:ln>
        </p:spPr>
        <p:txBody>
          <a:bodyPr wrap="square" lIns="0" tIns="0" rIns="0" bIns="0" rtlCol="0"/>
          <a:lstStyle/>
          <a:p>
            <a:endParaRPr/>
          </a:p>
        </p:txBody>
      </p:sp>
      <p:sp>
        <p:nvSpPr>
          <p:cNvPr id="2" name="Title Placeholder 1">
            <a:extLst>
              <a:ext uri="{FF2B5EF4-FFF2-40B4-BE49-F238E27FC236}">
                <a16:creationId xmlns:a16="http://schemas.microsoft.com/office/drawing/2014/main" id="{365B8E11-7BA2-4A60-A654-2F22523E46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8189B7-2C82-485D-8C8C-9F6C4A0298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66993076"/>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63" r:id="rId3"/>
    <p:sldLayoutId id="2147483664" r:id="rId4"/>
    <p:sldLayoutId id="2147483650" r:id="rId5"/>
    <p:sldLayoutId id="2147483665" r:id="rId6"/>
    <p:sldLayoutId id="2147483651" r:id="rId7"/>
    <p:sldLayoutId id="2147483652" r:id="rId8"/>
    <p:sldLayoutId id="2147483653" r:id="rId9"/>
    <p:sldLayoutId id="2147483654" r:id="rId10"/>
    <p:sldLayoutId id="214748365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AEB4B9"/>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EB4B9"/>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EB4B9"/>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53_62414F76.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86_D00A758E.xml"/><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5D_EB8F4456.xm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18/10/relationships/comments" Target="../comments/modernComment_16F_BFDCD201.xml"/><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18/10/relationships/comments" Target="../comments/modernComment_173_6F47DF9F.xml"/><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18/10/relationships/comments" Target="../comments/modernComment_174_EFF74988.xml"/><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6E_AD94D51C.xm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18/10/relationships/comments" Target="../comments/modernComment_176_7B9A9402.xml"/><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7B_F95E3BC6.xm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3.gif"/></Relationships>
</file>

<file path=ppt/slides/_rels/slide22.xml.rels><?xml version="1.0" encoding="UTF-8" standalone="yes"?>
<Relationships xmlns="http://schemas.openxmlformats.org/package/2006/relationships"><Relationship Id="rId3" Type="http://schemas.microsoft.com/office/2018/10/relationships/comments" Target="../comments/modernComment_160_62A54CBF.xm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58_9906D8E7.xm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8/10/relationships/comments" Target="../comments/modernComment_15F_320B395C.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5A_1EC13C5.xm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67_EDC9D68A.xm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5B_1F640992.xm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77_F94B874B.xm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78_B23F10B8.xm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84_53C42C5.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62263B-6758-7C73-F1AE-CD3823538500}"/>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descr="A planet with a reflection of a planet&#10;&#10;AI-generated content may be incorrect.">
            <a:extLst>
              <a:ext uri="{FF2B5EF4-FFF2-40B4-BE49-F238E27FC236}">
                <a16:creationId xmlns:a16="http://schemas.microsoft.com/office/drawing/2014/main" id="{26C45109-8749-DC90-67D2-12D55DDF2A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5126" y="0"/>
            <a:ext cx="6858000" cy="6858000"/>
          </a:xfrm>
          <a:prstGeom prst="rect">
            <a:avLst/>
          </a:prstGeom>
        </p:spPr>
      </p:pic>
      <p:sp>
        <p:nvSpPr>
          <p:cNvPr id="7" name="Rectangle 6">
            <a:extLst>
              <a:ext uri="{FF2B5EF4-FFF2-40B4-BE49-F238E27FC236}">
                <a16:creationId xmlns:a16="http://schemas.microsoft.com/office/drawing/2014/main" id="{4538CE25-7748-73C7-CB0F-3F13E69D98C8}"/>
              </a:ext>
            </a:extLst>
          </p:cNvPr>
          <p:cNvSpPr/>
          <p:nvPr/>
        </p:nvSpPr>
        <p:spPr>
          <a:xfrm>
            <a:off x="0" y="905691"/>
            <a:ext cx="7328264" cy="1288869"/>
          </a:xfrm>
          <a:prstGeom prst="rect">
            <a:avLst/>
          </a:prstGeom>
          <a:solidFill>
            <a:srgbClr val="B5111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ubtitle 2">
            <a:extLst>
              <a:ext uri="{FF2B5EF4-FFF2-40B4-BE49-F238E27FC236}">
                <a16:creationId xmlns:a16="http://schemas.microsoft.com/office/drawing/2014/main" id="{D2260A90-7F07-4A3F-9158-D95B5CA4BBFB}"/>
              </a:ext>
            </a:extLst>
          </p:cNvPr>
          <p:cNvSpPr>
            <a:spLocks noGrp="1"/>
          </p:cNvSpPr>
          <p:nvPr>
            <p:ph type="subTitle" idx="1"/>
          </p:nvPr>
        </p:nvSpPr>
        <p:spPr>
          <a:xfrm>
            <a:off x="156754" y="2207455"/>
            <a:ext cx="11776745" cy="3086922"/>
          </a:xfrm>
        </p:spPr>
        <p:txBody>
          <a:bodyPr>
            <a:noAutofit/>
          </a:bodyPr>
          <a:lstStyle/>
          <a:p>
            <a:pPr>
              <a:lnSpc>
                <a:spcPct val="100000"/>
              </a:lnSpc>
              <a:spcBef>
                <a:spcPts val="0"/>
              </a:spcBef>
              <a:spcAft>
                <a:spcPts val="600"/>
              </a:spcAft>
            </a:pPr>
            <a:r>
              <a:rPr lang="en-GB" sz="1800" i="1" dirty="0"/>
              <a:t>Sam Farr</a:t>
            </a:r>
            <a:r>
              <a:rPr lang="en-GB" sz="1800" i="1" baseline="30000" dirty="0"/>
              <a:t>1</a:t>
            </a:r>
            <a:r>
              <a:rPr lang="en-GB" sz="1800" i="1" dirty="0"/>
              <a:t>, Sarah Badman</a:t>
            </a:r>
            <a:r>
              <a:rPr lang="en-GB" sz="1800" i="1" baseline="30000" dirty="0"/>
              <a:t>1</a:t>
            </a:r>
            <a:r>
              <a:rPr lang="en-GB" sz="1800" i="1" dirty="0"/>
              <a:t>, Licia Ray</a:t>
            </a:r>
            <a:r>
              <a:rPr lang="en-GB" sz="1800" i="1" baseline="30000" dirty="0"/>
              <a:t>1</a:t>
            </a:r>
            <a:r>
              <a:rPr lang="en-GB" sz="1800" i="1" dirty="0"/>
              <a:t>, Gabrielle Provan</a:t>
            </a:r>
            <a:r>
              <a:rPr lang="en-GB" sz="1800" i="1" baseline="30000" dirty="0"/>
              <a:t>2</a:t>
            </a:r>
            <a:r>
              <a:rPr lang="en-GB" sz="1800" i="1" dirty="0"/>
              <a:t>, Stan Cowley</a:t>
            </a:r>
            <a:r>
              <a:rPr lang="en-GB" sz="1800" i="1" baseline="30000" dirty="0"/>
              <a:t>2</a:t>
            </a:r>
            <a:endParaRPr lang="en-GB" sz="1800" i="1" dirty="0"/>
          </a:p>
          <a:p>
            <a:pPr>
              <a:lnSpc>
                <a:spcPct val="100000"/>
              </a:lnSpc>
              <a:spcBef>
                <a:spcPts val="0"/>
              </a:spcBef>
              <a:spcAft>
                <a:spcPts val="600"/>
              </a:spcAft>
            </a:pPr>
            <a:r>
              <a:rPr lang="en-GB" sz="1200" i="1" baseline="30000" dirty="0"/>
              <a:t>1</a:t>
            </a:r>
            <a:r>
              <a:rPr lang="en-GB" sz="1200" i="1" dirty="0"/>
              <a:t>Lancaster University </a:t>
            </a:r>
            <a:r>
              <a:rPr lang="en-GB" sz="1200" i="1" baseline="30000" dirty="0"/>
              <a:t>2</a:t>
            </a:r>
            <a:r>
              <a:rPr lang="en-GB" sz="1200" i="1" dirty="0"/>
              <a:t>University of Leicester</a:t>
            </a:r>
            <a:endParaRPr lang="en-GB" sz="1200" i="1" baseline="30000" dirty="0"/>
          </a:p>
          <a:p>
            <a:pPr>
              <a:lnSpc>
                <a:spcPct val="100000"/>
              </a:lnSpc>
              <a:spcBef>
                <a:spcPts val="0"/>
              </a:spcBef>
              <a:spcAft>
                <a:spcPts val="600"/>
              </a:spcAft>
            </a:pPr>
            <a:r>
              <a:rPr lang="en-GB" sz="1800" i="1" dirty="0"/>
              <a:t> </a:t>
            </a:r>
          </a:p>
        </p:txBody>
      </p:sp>
      <p:sp>
        <p:nvSpPr>
          <p:cNvPr id="2" name="Title 1">
            <a:extLst>
              <a:ext uri="{FF2B5EF4-FFF2-40B4-BE49-F238E27FC236}">
                <a16:creationId xmlns:a16="http://schemas.microsoft.com/office/drawing/2014/main" id="{417AD079-FCD2-4885-8BE0-FD9919EE13CE}"/>
              </a:ext>
            </a:extLst>
          </p:cNvPr>
          <p:cNvSpPr>
            <a:spLocks noGrp="1"/>
          </p:cNvSpPr>
          <p:nvPr>
            <p:ph type="ctrTitle"/>
          </p:nvPr>
        </p:nvSpPr>
        <p:spPr>
          <a:xfrm>
            <a:off x="204651" y="708871"/>
            <a:ext cx="8068492" cy="1399152"/>
          </a:xfrm>
        </p:spPr>
        <p:txBody>
          <a:bodyPr>
            <a:noAutofit/>
          </a:bodyPr>
          <a:lstStyle/>
          <a:p>
            <a:pPr>
              <a:lnSpc>
                <a:spcPct val="100000"/>
              </a:lnSpc>
              <a:spcBef>
                <a:spcPts val="0"/>
              </a:spcBef>
              <a:spcAft>
                <a:spcPts val="600"/>
              </a:spcAft>
            </a:pPr>
            <a:r>
              <a:rPr lang="en-GB" sz="2400" b="1" dirty="0"/>
              <a:t>Investigating the magnetosphere-ionosphere coupling currents driving auroral emission in Saturn’s southern hemisphere</a:t>
            </a:r>
            <a:endParaRPr lang="en-GB" sz="2400" b="1" i="1" dirty="0"/>
          </a:p>
        </p:txBody>
      </p:sp>
    </p:spTree>
    <p:extLst>
      <p:ext uri="{BB962C8B-B14F-4D97-AF65-F5344CB8AC3E}">
        <p14:creationId xmlns:p14="http://schemas.microsoft.com/office/powerpoint/2010/main" val="16484473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93210-FC9F-EE16-1213-A7B08D55C627}"/>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AAAAB6E-BACA-1ACF-01EE-74F82B1252C5}"/>
              </a:ext>
            </a:extLst>
          </p:cNvPr>
          <p:cNvSpPr/>
          <p:nvPr/>
        </p:nvSpPr>
        <p:spPr>
          <a:xfrm>
            <a:off x="276044" y="1518249"/>
            <a:ext cx="5737715" cy="506370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4F5D62DF-3203-38AE-65EA-6D6819FA06A4}"/>
              </a:ext>
            </a:extLst>
          </p:cNvPr>
          <p:cNvSpPr/>
          <p:nvPr/>
        </p:nvSpPr>
        <p:spPr>
          <a:xfrm>
            <a:off x="6178242" y="1518249"/>
            <a:ext cx="5663237" cy="506370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2BB9577-C5A8-C5C9-9969-ADE772FFE442}"/>
              </a:ext>
            </a:extLst>
          </p:cNvPr>
          <p:cNvSpPr>
            <a:spLocks noGrp="1"/>
          </p:cNvSpPr>
          <p:nvPr>
            <p:ph type="title"/>
          </p:nvPr>
        </p:nvSpPr>
        <p:spPr/>
        <p:txBody>
          <a:bodyPr/>
          <a:lstStyle/>
          <a:p>
            <a:r>
              <a:rPr lang="en-GB" dirty="0"/>
              <a:t>Determining FAC Magnitude</a:t>
            </a:r>
          </a:p>
        </p:txBody>
      </p:sp>
      <p:pic>
        <p:nvPicPr>
          <p:cNvPr id="7" name="Picture 6">
            <a:extLst>
              <a:ext uri="{FF2B5EF4-FFF2-40B4-BE49-F238E27FC236}">
                <a16:creationId xmlns:a16="http://schemas.microsoft.com/office/drawing/2014/main" id="{6F75E26A-40C3-C604-1309-4D74290356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10052" y="1645785"/>
            <a:ext cx="4847557" cy="2193233"/>
          </a:xfrm>
          <a:prstGeom prst="rect">
            <a:avLst/>
          </a:prstGeom>
        </p:spPr>
      </p:pic>
      <p:sp>
        <p:nvSpPr>
          <p:cNvPr id="9" name="Rectangle 8">
            <a:extLst>
              <a:ext uri="{FF2B5EF4-FFF2-40B4-BE49-F238E27FC236}">
                <a16:creationId xmlns:a16="http://schemas.microsoft.com/office/drawing/2014/main" id="{2B376740-CE8B-B4AA-5303-89A6241DEFC6}"/>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5</a:t>
            </a:r>
          </a:p>
        </p:txBody>
      </p:sp>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DF5690C4-967F-B3A3-9ADD-B00F2F8A8AB3}"/>
                  </a:ext>
                </a:extLst>
              </p:cNvPr>
              <p:cNvSpPr>
                <a:spLocks noGrp="1"/>
              </p:cNvSpPr>
              <p:nvPr>
                <p:ph idx="1"/>
              </p:nvPr>
            </p:nvSpPr>
            <p:spPr>
              <a:xfrm>
                <a:off x="3237767" y="2410411"/>
                <a:ext cx="2611514" cy="3156330"/>
              </a:xfrm>
            </p:spPr>
            <p:txBody>
              <a:bodyPr>
                <a:normAutofit/>
              </a:bodyPr>
              <a:lstStyle/>
              <a:p>
                <a:r>
                  <a:rPr lang="en-GB" sz="2000" dirty="0"/>
                  <a:t>Using Ampere’s law, we determine the </a:t>
                </a:r>
                <a:r>
                  <a:rPr lang="en-GB" sz="2000" b="1" dirty="0"/>
                  <a:t>ionospheric meridional current</a:t>
                </a:r>
                <a:r>
                  <a:rPr lang="en-GB" sz="2000" dirty="0"/>
                  <a:t>:</a:t>
                </a:r>
              </a:p>
              <a:p>
                <a:endParaRPr lang="en-GB" sz="2000" dirty="0"/>
              </a:p>
              <a:p>
                <a:pPr marL="0" indent="0">
                  <a:buNone/>
                </a:pPr>
                <a14:m>
                  <m:oMathPara xmlns:m="http://schemas.openxmlformats.org/officeDocument/2006/math">
                    <m:oMathParaPr>
                      <m:jc m:val="center"/>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𝐼</m:t>
                          </m:r>
                        </m:e>
                        <m:sub>
                          <m:r>
                            <a:rPr lang="en-GB" sz="2000" b="0" i="1" smtClean="0">
                              <a:latin typeface="Cambria Math" panose="02040503050406030204" pitchFamily="18" charset="0"/>
                            </a:rPr>
                            <m:t>𝑚</m:t>
                          </m:r>
                        </m:sub>
                      </m:sSub>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r>
                            <a:rPr lang="en-GB" sz="2000" b="0" i="1" smtClean="0">
                              <a:latin typeface="Cambria Math" panose="02040503050406030204" pitchFamily="18" charset="0"/>
                              <a:ea typeface="Cambria Math" panose="02040503050406030204" pitchFamily="18" charset="0"/>
                            </a:rPr>
                            <m:t>𝜌</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𝐵</m:t>
                              </m:r>
                            </m:e>
                            <m:sub>
                              <m:r>
                                <a:rPr lang="en-GB" sz="2000" b="0" i="1" smtClean="0">
                                  <a:latin typeface="Cambria Math" panose="02040503050406030204" pitchFamily="18" charset="0"/>
                                  <a:ea typeface="Cambria Math" panose="02040503050406030204" pitchFamily="18" charset="0"/>
                                </a:rPr>
                                <m:t>𝜑</m:t>
                              </m:r>
                            </m:sub>
                          </m:sSub>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𝜇</m:t>
                              </m:r>
                            </m:e>
                            <m:sub>
                              <m:r>
                                <a:rPr lang="en-GB" sz="2000" b="0" i="1" smtClean="0">
                                  <a:latin typeface="Cambria Math" panose="02040503050406030204" pitchFamily="18" charset="0"/>
                                </a:rPr>
                                <m:t>0</m:t>
                              </m:r>
                            </m:sub>
                          </m:sSub>
                        </m:den>
                      </m:f>
                    </m:oMath>
                  </m:oMathPara>
                </a14:m>
                <a:endParaRPr lang="en-GB" sz="2000" dirty="0"/>
              </a:p>
            </p:txBody>
          </p:sp>
        </mc:Choice>
        <mc:Fallback xmlns="">
          <p:sp>
            <p:nvSpPr>
              <p:cNvPr id="11" name="Content Placeholder 2">
                <a:extLst>
                  <a:ext uri="{FF2B5EF4-FFF2-40B4-BE49-F238E27FC236}">
                    <a16:creationId xmlns:a16="http://schemas.microsoft.com/office/drawing/2014/main" id="{DF5690C4-967F-B3A3-9ADD-B00F2F8A8AB3}"/>
                  </a:ext>
                </a:extLst>
              </p:cNvPr>
              <p:cNvSpPr>
                <a:spLocks noGrp="1" noRot="1" noChangeAspect="1" noMove="1" noResize="1" noEditPoints="1" noAdjustHandles="1" noChangeArrowheads="1" noChangeShapeType="1" noTextEdit="1"/>
              </p:cNvSpPr>
              <p:nvPr>
                <p:ph idx="1"/>
              </p:nvPr>
            </p:nvSpPr>
            <p:spPr>
              <a:xfrm>
                <a:off x="3237767" y="2410411"/>
                <a:ext cx="2611514" cy="3156330"/>
              </a:xfrm>
              <a:blipFill>
                <a:blip r:embed="rId4"/>
                <a:stretch>
                  <a:fillRect l="-2098" t="-1931"/>
                </a:stretch>
              </a:blipFill>
            </p:spPr>
            <p:txBody>
              <a:bodyPr/>
              <a:lstStyle/>
              <a:p>
                <a:r>
                  <a:rPr lang="en-GB">
                    <a:noFill/>
                  </a:rPr>
                  <a:t> </a:t>
                </a:r>
              </a:p>
            </p:txBody>
          </p:sp>
        </mc:Fallback>
      </mc:AlternateContent>
      <p:sp>
        <p:nvSpPr>
          <p:cNvPr id="12" name="TextBox 11">
            <a:extLst>
              <a:ext uri="{FF2B5EF4-FFF2-40B4-BE49-F238E27FC236}">
                <a16:creationId xmlns:a16="http://schemas.microsoft.com/office/drawing/2014/main" id="{5B8914FC-FDCF-D808-40F2-5D052B0930D0}"/>
              </a:ext>
            </a:extLst>
          </p:cNvPr>
          <p:cNvSpPr txBox="1"/>
          <p:nvPr/>
        </p:nvSpPr>
        <p:spPr>
          <a:xfrm>
            <a:off x="1762877" y="5164667"/>
            <a:ext cx="1557132" cy="276999"/>
          </a:xfrm>
          <a:prstGeom prst="rect">
            <a:avLst/>
          </a:prstGeom>
          <a:noFill/>
        </p:spPr>
        <p:txBody>
          <a:bodyPr wrap="square" rtlCol="0">
            <a:spAutoFit/>
          </a:bodyPr>
          <a:lstStyle/>
          <a:p>
            <a:pPr algn="r"/>
            <a:r>
              <a:rPr lang="en-GB" sz="1200" dirty="0"/>
              <a:t>(Hunt et al., 2014)</a:t>
            </a:r>
          </a:p>
        </p:txBody>
      </p:sp>
      <p:pic>
        <p:nvPicPr>
          <p:cNvPr id="13" name="Picture 12" descr="A diagram of a sphere with arrows and a circle with a circle&#10;&#10;AI-generated content may be incorrect.">
            <a:extLst>
              <a:ext uri="{FF2B5EF4-FFF2-40B4-BE49-F238E27FC236}">
                <a16:creationId xmlns:a16="http://schemas.microsoft.com/office/drawing/2014/main" id="{0A711545-E402-8569-0655-5B8AA8226F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655" y="2228641"/>
            <a:ext cx="2794112" cy="2936026"/>
          </a:xfrm>
          <a:prstGeom prst="rect">
            <a:avLst/>
          </a:prstGeom>
        </p:spPr>
      </p:pic>
    </p:spTree>
    <p:extLst>
      <p:ext uri="{BB962C8B-B14F-4D97-AF65-F5344CB8AC3E}">
        <p14:creationId xmlns:p14="http://schemas.microsoft.com/office/powerpoint/2010/main" val="1245968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CBBC6-596B-3848-E705-061FF6402DC7}"/>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D4F8FB-E3E8-CFD8-CF57-D13DA89D775A}"/>
              </a:ext>
            </a:extLst>
          </p:cNvPr>
          <p:cNvSpPr/>
          <p:nvPr/>
        </p:nvSpPr>
        <p:spPr>
          <a:xfrm>
            <a:off x="276044" y="1518249"/>
            <a:ext cx="5737715" cy="506370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82B2C680-1F1F-E399-8DD6-E9B45A2E47F1}"/>
              </a:ext>
            </a:extLst>
          </p:cNvPr>
          <p:cNvSpPr/>
          <p:nvPr/>
        </p:nvSpPr>
        <p:spPr>
          <a:xfrm>
            <a:off x="6178242" y="1518249"/>
            <a:ext cx="5663237" cy="506370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04A2BC8-C4F9-1C55-7AC6-CBE9DF551B76}"/>
              </a:ext>
            </a:extLst>
          </p:cNvPr>
          <p:cNvSpPr>
            <a:spLocks noGrp="1"/>
          </p:cNvSpPr>
          <p:nvPr>
            <p:ph type="title"/>
          </p:nvPr>
        </p:nvSpPr>
        <p:spPr/>
        <p:txBody>
          <a:bodyPr/>
          <a:lstStyle/>
          <a:p>
            <a:r>
              <a:rPr lang="en-GB" dirty="0"/>
              <a:t>Determining FAC Magnitude</a:t>
            </a:r>
          </a:p>
        </p:txBody>
      </p:sp>
      <p:pic>
        <p:nvPicPr>
          <p:cNvPr id="7" name="Picture 6">
            <a:extLst>
              <a:ext uri="{FF2B5EF4-FFF2-40B4-BE49-F238E27FC236}">
                <a16:creationId xmlns:a16="http://schemas.microsoft.com/office/drawing/2014/main" id="{6E26CE86-360B-4002-B9F7-11CB09D296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10052" y="1645785"/>
            <a:ext cx="4847557" cy="2193233"/>
          </a:xfrm>
          <a:prstGeom prst="rect">
            <a:avLst/>
          </a:prstGeom>
        </p:spPr>
      </p:pic>
      <p:pic>
        <p:nvPicPr>
          <p:cNvPr id="9" name="Picture 8" descr="A graph of a graph showing a number of foot prints&#10;&#10;AI-generated content may be incorrect.">
            <a:extLst>
              <a:ext uri="{FF2B5EF4-FFF2-40B4-BE49-F238E27FC236}">
                <a16:creationId xmlns:a16="http://schemas.microsoft.com/office/drawing/2014/main" id="{03F97064-43F4-C8A3-FFE9-183B1F1C68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052" y="4072479"/>
            <a:ext cx="4847557" cy="2305921"/>
          </a:xfrm>
          <a:prstGeom prst="rect">
            <a:avLst/>
          </a:prstGeom>
        </p:spPr>
      </p:pic>
      <p:sp>
        <p:nvSpPr>
          <p:cNvPr id="10" name="Rectangle 9">
            <a:extLst>
              <a:ext uri="{FF2B5EF4-FFF2-40B4-BE49-F238E27FC236}">
                <a16:creationId xmlns:a16="http://schemas.microsoft.com/office/drawing/2014/main" id="{0C76DB4E-000C-A57E-5AF3-BD342E209868}"/>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5</a:t>
            </a:r>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B8C3CD44-2E90-7D62-7F47-74BBEAFD19D5}"/>
                  </a:ext>
                </a:extLst>
              </p:cNvPr>
              <p:cNvSpPr>
                <a:spLocks noGrp="1"/>
              </p:cNvSpPr>
              <p:nvPr>
                <p:ph idx="1"/>
              </p:nvPr>
            </p:nvSpPr>
            <p:spPr>
              <a:xfrm>
                <a:off x="3237767" y="2410411"/>
                <a:ext cx="2611514" cy="3156330"/>
              </a:xfrm>
            </p:spPr>
            <p:txBody>
              <a:bodyPr>
                <a:normAutofit/>
              </a:bodyPr>
              <a:lstStyle/>
              <a:p>
                <a:r>
                  <a:rPr lang="en-GB" sz="2000" dirty="0"/>
                  <a:t>Using Ampere’s law, we determine the </a:t>
                </a:r>
                <a:r>
                  <a:rPr lang="en-GB" sz="2000" b="1" dirty="0"/>
                  <a:t>ionospheric meridional current</a:t>
                </a:r>
                <a:r>
                  <a:rPr lang="en-GB" sz="2000" dirty="0"/>
                  <a:t>:</a:t>
                </a:r>
              </a:p>
              <a:p>
                <a:endParaRPr lang="en-GB" sz="2000" dirty="0"/>
              </a:p>
              <a:p>
                <a:pPr marL="0" indent="0">
                  <a:buNone/>
                </a:pPr>
                <a14:m>
                  <m:oMathPara xmlns:m="http://schemas.openxmlformats.org/officeDocument/2006/math">
                    <m:oMathParaPr>
                      <m:jc m:val="center"/>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𝐼</m:t>
                          </m:r>
                        </m:e>
                        <m:sub>
                          <m:r>
                            <a:rPr lang="en-GB" sz="2000" b="0" i="1" smtClean="0">
                              <a:latin typeface="Cambria Math" panose="02040503050406030204" pitchFamily="18" charset="0"/>
                            </a:rPr>
                            <m:t>𝑚</m:t>
                          </m:r>
                        </m:sub>
                      </m:sSub>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r>
                            <a:rPr lang="en-GB" sz="2000" b="0" i="1" smtClean="0">
                              <a:latin typeface="Cambria Math" panose="02040503050406030204" pitchFamily="18" charset="0"/>
                              <a:ea typeface="Cambria Math" panose="02040503050406030204" pitchFamily="18" charset="0"/>
                            </a:rPr>
                            <m:t>𝜌</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𝐵</m:t>
                              </m:r>
                            </m:e>
                            <m:sub>
                              <m:r>
                                <a:rPr lang="en-GB" sz="2000" b="0" i="1" smtClean="0">
                                  <a:latin typeface="Cambria Math" panose="02040503050406030204" pitchFamily="18" charset="0"/>
                                  <a:ea typeface="Cambria Math" panose="02040503050406030204" pitchFamily="18" charset="0"/>
                                </a:rPr>
                                <m:t>𝜑</m:t>
                              </m:r>
                            </m:sub>
                          </m:sSub>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𝜇</m:t>
                              </m:r>
                            </m:e>
                            <m:sub>
                              <m:r>
                                <a:rPr lang="en-GB" sz="2000" b="0" i="1" smtClean="0">
                                  <a:latin typeface="Cambria Math" panose="02040503050406030204" pitchFamily="18" charset="0"/>
                                </a:rPr>
                                <m:t>0</m:t>
                              </m:r>
                            </m:sub>
                          </m:sSub>
                        </m:den>
                      </m:f>
                    </m:oMath>
                  </m:oMathPara>
                </a14:m>
                <a:endParaRPr lang="en-GB" sz="2000" dirty="0"/>
              </a:p>
            </p:txBody>
          </p:sp>
        </mc:Choice>
        <mc:Fallback xmlns="">
          <p:sp>
            <p:nvSpPr>
              <p:cNvPr id="12" name="Content Placeholder 2">
                <a:extLst>
                  <a:ext uri="{FF2B5EF4-FFF2-40B4-BE49-F238E27FC236}">
                    <a16:creationId xmlns:a16="http://schemas.microsoft.com/office/drawing/2014/main" id="{B8C3CD44-2E90-7D62-7F47-74BBEAFD19D5}"/>
                  </a:ext>
                </a:extLst>
              </p:cNvPr>
              <p:cNvSpPr>
                <a:spLocks noGrp="1" noRot="1" noChangeAspect="1" noMove="1" noResize="1" noEditPoints="1" noAdjustHandles="1" noChangeArrowheads="1" noChangeShapeType="1" noTextEdit="1"/>
              </p:cNvSpPr>
              <p:nvPr>
                <p:ph idx="1"/>
              </p:nvPr>
            </p:nvSpPr>
            <p:spPr>
              <a:xfrm>
                <a:off x="3237767" y="2410411"/>
                <a:ext cx="2611514" cy="3156330"/>
              </a:xfrm>
              <a:blipFill>
                <a:blip r:embed="rId6"/>
                <a:stretch>
                  <a:fillRect l="-2098" t="-1931"/>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F0AD9F15-1D91-2ED5-1E1A-A44BBCFF585E}"/>
              </a:ext>
            </a:extLst>
          </p:cNvPr>
          <p:cNvSpPr txBox="1"/>
          <p:nvPr/>
        </p:nvSpPr>
        <p:spPr>
          <a:xfrm>
            <a:off x="1762877" y="5164667"/>
            <a:ext cx="1557132" cy="276999"/>
          </a:xfrm>
          <a:prstGeom prst="rect">
            <a:avLst/>
          </a:prstGeom>
          <a:noFill/>
        </p:spPr>
        <p:txBody>
          <a:bodyPr wrap="square" rtlCol="0">
            <a:spAutoFit/>
          </a:bodyPr>
          <a:lstStyle/>
          <a:p>
            <a:pPr algn="r"/>
            <a:r>
              <a:rPr lang="en-GB" sz="1200" dirty="0"/>
              <a:t>(Hunt et al., 2014)</a:t>
            </a:r>
          </a:p>
        </p:txBody>
      </p:sp>
      <p:pic>
        <p:nvPicPr>
          <p:cNvPr id="14" name="Picture 13" descr="A diagram of a sphere with arrows and a circle with a circle&#10;&#10;AI-generated content may be incorrect.">
            <a:extLst>
              <a:ext uri="{FF2B5EF4-FFF2-40B4-BE49-F238E27FC236}">
                <a16:creationId xmlns:a16="http://schemas.microsoft.com/office/drawing/2014/main" id="{B56496D2-D624-2108-4A44-74DC7D0ED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655" y="2228641"/>
            <a:ext cx="2794112" cy="2936026"/>
          </a:xfrm>
          <a:prstGeom prst="rect">
            <a:avLst/>
          </a:prstGeom>
        </p:spPr>
      </p:pic>
    </p:spTree>
    <p:extLst>
      <p:ext uri="{BB962C8B-B14F-4D97-AF65-F5344CB8AC3E}">
        <p14:creationId xmlns:p14="http://schemas.microsoft.com/office/powerpoint/2010/main" val="3490346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2A97C1C-44B7-C78D-5A5C-DA21714F13CF}"/>
              </a:ext>
            </a:extLst>
          </p:cNvPr>
          <p:cNvSpPr/>
          <p:nvPr/>
        </p:nvSpPr>
        <p:spPr>
          <a:xfrm>
            <a:off x="373811" y="1518248"/>
            <a:ext cx="11455881" cy="506370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870E327-900B-18E2-2B37-9BFAD1646B09}"/>
              </a:ext>
            </a:extLst>
          </p:cNvPr>
          <p:cNvSpPr>
            <a:spLocks noGrp="1"/>
          </p:cNvSpPr>
          <p:nvPr>
            <p:ph type="title"/>
          </p:nvPr>
        </p:nvSpPr>
        <p:spPr/>
        <p:txBody>
          <a:bodyPr/>
          <a:lstStyle/>
          <a:p>
            <a:r>
              <a:rPr lang="en-GB"/>
              <a:t>Average </a:t>
            </a:r>
            <a:r>
              <a:rPr lang="en-GB" err="1"/>
              <a:t>I</a:t>
            </a:r>
            <a:r>
              <a:rPr lang="en-GB" baseline="-25000" err="1"/>
              <a:t>m</a:t>
            </a:r>
            <a:r>
              <a:rPr lang="en-GB"/>
              <a:t> Profile</a:t>
            </a:r>
          </a:p>
        </p:txBody>
      </p:sp>
      <p:pic>
        <p:nvPicPr>
          <p:cNvPr id="19" name="Picture 18">
            <a:extLst>
              <a:ext uri="{FF2B5EF4-FFF2-40B4-BE49-F238E27FC236}">
                <a16:creationId xmlns:a16="http://schemas.microsoft.com/office/drawing/2014/main" id="{05A7C920-621B-1FC2-9270-AE3346F6BF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54892" y="1630359"/>
            <a:ext cx="6070712" cy="3986288"/>
          </a:xfrm>
          <a:prstGeom prst="rect">
            <a:avLst/>
          </a:prstGeom>
        </p:spPr>
      </p:pic>
      <p:sp>
        <p:nvSpPr>
          <p:cNvPr id="5" name="Content Placeholder 2">
            <a:extLst>
              <a:ext uri="{FF2B5EF4-FFF2-40B4-BE49-F238E27FC236}">
                <a16:creationId xmlns:a16="http://schemas.microsoft.com/office/drawing/2014/main" id="{CEBDD13E-3D3E-169B-D5F5-F8254F6DDA49}"/>
              </a:ext>
            </a:extLst>
          </p:cNvPr>
          <p:cNvSpPr>
            <a:spLocks noGrp="1"/>
          </p:cNvSpPr>
          <p:nvPr>
            <p:ph idx="1"/>
          </p:nvPr>
        </p:nvSpPr>
        <p:spPr>
          <a:xfrm>
            <a:off x="373811" y="5728757"/>
            <a:ext cx="11444378" cy="853196"/>
          </a:xfrm>
        </p:spPr>
        <p:txBody>
          <a:bodyPr>
            <a:normAutofit/>
          </a:bodyPr>
          <a:lstStyle/>
          <a:p>
            <a:r>
              <a:rPr lang="en-GB" sz="2000" b="1" dirty="0"/>
              <a:t>Some examples of atypical FAC widths 1-3°, 1-2 MA rad</a:t>
            </a:r>
            <a:r>
              <a:rPr lang="en-GB" sz="2000" b="1" baseline="30000" dirty="0"/>
              <a:t>-1</a:t>
            </a:r>
            <a:r>
              <a:rPr lang="en-GB" sz="2000" b="1" dirty="0"/>
              <a:t> upwards and ~0.5 MA rad</a:t>
            </a:r>
            <a:r>
              <a:rPr lang="en-GB" sz="2000" b="1" baseline="30000" dirty="0"/>
              <a:t>-1</a:t>
            </a:r>
            <a:r>
              <a:rPr lang="en-GB" sz="2000" b="1" dirty="0"/>
              <a:t> downwards</a:t>
            </a:r>
          </a:p>
          <a:p>
            <a:r>
              <a:rPr lang="en-GB" sz="2000" b="1" dirty="0"/>
              <a:t>Regularly, multiple thin sheets &lt;1° in width, &lt;5 MA rad</a:t>
            </a:r>
            <a:r>
              <a:rPr lang="en-GB" sz="2000" b="1" baseline="30000" dirty="0"/>
              <a:t>-1</a:t>
            </a:r>
            <a:r>
              <a:rPr lang="en-GB" sz="2000" b="1" dirty="0"/>
              <a:t> of either sense</a:t>
            </a:r>
          </a:p>
        </p:txBody>
      </p:sp>
      <p:sp>
        <p:nvSpPr>
          <p:cNvPr id="4" name="Rectangle: Rounded Corners 3">
            <a:extLst>
              <a:ext uri="{FF2B5EF4-FFF2-40B4-BE49-F238E27FC236}">
                <a16:creationId xmlns:a16="http://schemas.microsoft.com/office/drawing/2014/main" id="{389C2C6E-94DA-FAEA-93DF-617BDDC51217}"/>
              </a:ext>
            </a:extLst>
          </p:cNvPr>
          <p:cNvSpPr/>
          <p:nvPr/>
        </p:nvSpPr>
        <p:spPr>
          <a:xfrm>
            <a:off x="476250" y="1638300"/>
            <a:ext cx="2281958" cy="1276350"/>
          </a:xfrm>
          <a:prstGeom prst="roundRect">
            <a:avLst>
              <a:gd name="adj" fmla="val 3595"/>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Increased variability ~18-21° </a:t>
            </a:r>
          </a:p>
        </p:txBody>
      </p:sp>
      <p:cxnSp>
        <p:nvCxnSpPr>
          <p:cNvPr id="27" name="Straight Connector 26">
            <a:extLst>
              <a:ext uri="{FF2B5EF4-FFF2-40B4-BE49-F238E27FC236}">
                <a16:creationId xmlns:a16="http://schemas.microsoft.com/office/drawing/2014/main" id="{AF226C11-D061-A715-3A07-F5403CD5A91D}"/>
              </a:ext>
            </a:extLst>
          </p:cNvPr>
          <p:cNvCxnSpPr>
            <a:cxnSpLocks/>
          </p:cNvCxnSpPr>
          <p:nvPr/>
        </p:nvCxnSpPr>
        <p:spPr>
          <a:xfrm>
            <a:off x="2758208" y="2346358"/>
            <a:ext cx="2216507" cy="96313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EC57632-A3FF-D276-7C58-41B37BF4493C}"/>
              </a:ext>
            </a:extLst>
          </p:cNvPr>
          <p:cNvCxnSpPr>
            <a:cxnSpLocks/>
          </p:cNvCxnSpPr>
          <p:nvPr/>
        </p:nvCxnSpPr>
        <p:spPr>
          <a:xfrm flipV="1">
            <a:off x="2758208" y="3681289"/>
            <a:ext cx="1287894" cy="20627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4BD1B92C-B175-7CA5-CFDC-3ADF88D7A0D8}"/>
              </a:ext>
            </a:extLst>
          </p:cNvPr>
          <p:cNvSpPr/>
          <p:nvPr/>
        </p:nvSpPr>
        <p:spPr>
          <a:xfrm>
            <a:off x="476250" y="3561784"/>
            <a:ext cx="2281958" cy="1276350"/>
          </a:xfrm>
          <a:prstGeom prst="roundRect">
            <a:avLst>
              <a:gd name="adj" fmla="val 3595"/>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Poleward limit is constrained by orbital trajectory</a:t>
            </a:r>
          </a:p>
        </p:txBody>
      </p:sp>
      <p:sp>
        <p:nvSpPr>
          <p:cNvPr id="8" name="Rectangle 7">
            <a:extLst>
              <a:ext uri="{FF2B5EF4-FFF2-40B4-BE49-F238E27FC236}">
                <a16:creationId xmlns:a16="http://schemas.microsoft.com/office/drawing/2014/main" id="{A4456425-2C8C-8DF5-B0FC-322703C9FDAB}"/>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6</a:t>
            </a:r>
          </a:p>
        </p:txBody>
      </p:sp>
    </p:spTree>
    <p:extLst>
      <p:ext uri="{BB962C8B-B14F-4D97-AF65-F5344CB8AC3E}">
        <p14:creationId xmlns:p14="http://schemas.microsoft.com/office/powerpoint/2010/main" val="3952034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animBg="1"/>
      <p:bldP spid="3" grpId="0" animBg="1"/>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D48FB-C2CA-4949-CF8D-2E984510054C}"/>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96056CF-D07C-EC82-0E86-CE5ECA17906A}"/>
              </a:ext>
            </a:extLst>
          </p:cNvPr>
          <p:cNvSpPr/>
          <p:nvPr/>
        </p:nvSpPr>
        <p:spPr>
          <a:xfrm>
            <a:off x="373811" y="1518248"/>
            <a:ext cx="11455881" cy="506370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9C5A931-C0B8-89B2-AB18-A83726E0E07A}"/>
              </a:ext>
            </a:extLst>
          </p:cNvPr>
          <p:cNvSpPr>
            <a:spLocks noGrp="1"/>
          </p:cNvSpPr>
          <p:nvPr>
            <p:ph type="title"/>
          </p:nvPr>
        </p:nvSpPr>
        <p:spPr/>
        <p:txBody>
          <a:bodyPr/>
          <a:lstStyle/>
          <a:p>
            <a:r>
              <a:rPr lang="en-GB"/>
              <a:t>Average </a:t>
            </a:r>
            <a:r>
              <a:rPr lang="en-GB" err="1"/>
              <a:t>I</a:t>
            </a:r>
            <a:r>
              <a:rPr lang="en-GB" baseline="-25000" err="1"/>
              <a:t>m</a:t>
            </a:r>
            <a:r>
              <a:rPr lang="en-GB"/>
              <a:t> Profile</a:t>
            </a:r>
          </a:p>
        </p:txBody>
      </p:sp>
      <p:pic>
        <p:nvPicPr>
          <p:cNvPr id="19" name="Picture 18">
            <a:extLst>
              <a:ext uri="{FF2B5EF4-FFF2-40B4-BE49-F238E27FC236}">
                <a16:creationId xmlns:a16="http://schemas.microsoft.com/office/drawing/2014/main" id="{D2B5293F-CEF3-89F2-3D47-18558C12BC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54892" y="1630359"/>
            <a:ext cx="6070712" cy="3986287"/>
          </a:xfrm>
          <a:prstGeom prst="rect">
            <a:avLst/>
          </a:prstGeom>
        </p:spPr>
      </p:pic>
      <p:sp>
        <p:nvSpPr>
          <p:cNvPr id="5" name="Content Placeholder 2">
            <a:extLst>
              <a:ext uri="{FF2B5EF4-FFF2-40B4-BE49-F238E27FC236}">
                <a16:creationId xmlns:a16="http://schemas.microsoft.com/office/drawing/2014/main" id="{5734D0DF-3D34-5A86-3102-EBC4278C5C5B}"/>
              </a:ext>
            </a:extLst>
          </p:cNvPr>
          <p:cNvSpPr>
            <a:spLocks noGrp="1"/>
          </p:cNvSpPr>
          <p:nvPr>
            <p:ph idx="1"/>
          </p:nvPr>
        </p:nvSpPr>
        <p:spPr>
          <a:xfrm>
            <a:off x="373811" y="5728757"/>
            <a:ext cx="11444378" cy="853196"/>
          </a:xfrm>
        </p:spPr>
        <p:txBody>
          <a:bodyPr>
            <a:normAutofit/>
          </a:bodyPr>
          <a:lstStyle/>
          <a:p>
            <a:pPr marL="0" indent="0">
              <a:buNone/>
            </a:pPr>
            <a:endParaRPr lang="en-GB" sz="2000" b="1" dirty="0"/>
          </a:p>
        </p:txBody>
      </p:sp>
      <p:sp>
        <p:nvSpPr>
          <p:cNvPr id="4" name="Rectangle: Rounded Corners 3">
            <a:extLst>
              <a:ext uri="{FF2B5EF4-FFF2-40B4-BE49-F238E27FC236}">
                <a16:creationId xmlns:a16="http://schemas.microsoft.com/office/drawing/2014/main" id="{CE18B88D-D8E8-0BE0-44F1-DE317C5AD154}"/>
              </a:ext>
            </a:extLst>
          </p:cNvPr>
          <p:cNvSpPr/>
          <p:nvPr/>
        </p:nvSpPr>
        <p:spPr>
          <a:xfrm>
            <a:off x="476250" y="1638300"/>
            <a:ext cx="2281958" cy="1276350"/>
          </a:xfrm>
          <a:prstGeom prst="roundRect">
            <a:avLst>
              <a:gd name="adj" fmla="val 3595"/>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Increased variability ~18-21° </a:t>
            </a:r>
          </a:p>
        </p:txBody>
      </p:sp>
      <p:cxnSp>
        <p:nvCxnSpPr>
          <p:cNvPr id="27" name="Straight Connector 26">
            <a:extLst>
              <a:ext uri="{FF2B5EF4-FFF2-40B4-BE49-F238E27FC236}">
                <a16:creationId xmlns:a16="http://schemas.microsoft.com/office/drawing/2014/main" id="{D2A544CD-A406-56F5-0B95-8626C3297B7F}"/>
              </a:ext>
            </a:extLst>
          </p:cNvPr>
          <p:cNvCxnSpPr>
            <a:cxnSpLocks/>
          </p:cNvCxnSpPr>
          <p:nvPr/>
        </p:nvCxnSpPr>
        <p:spPr>
          <a:xfrm>
            <a:off x="2758208" y="2346358"/>
            <a:ext cx="2216507" cy="96313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9EDAED-2794-7905-18D0-8C3EC8D4E325}"/>
              </a:ext>
            </a:extLst>
          </p:cNvPr>
          <p:cNvCxnSpPr>
            <a:cxnSpLocks/>
          </p:cNvCxnSpPr>
          <p:nvPr/>
        </p:nvCxnSpPr>
        <p:spPr>
          <a:xfrm flipV="1">
            <a:off x="2758208" y="3681289"/>
            <a:ext cx="1287894" cy="20627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F1681E99-9226-47EE-69DF-48E325F00F0E}"/>
              </a:ext>
            </a:extLst>
          </p:cNvPr>
          <p:cNvSpPr/>
          <p:nvPr/>
        </p:nvSpPr>
        <p:spPr>
          <a:xfrm>
            <a:off x="476250" y="3561784"/>
            <a:ext cx="2281958" cy="1276350"/>
          </a:xfrm>
          <a:prstGeom prst="roundRect">
            <a:avLst>
              <a:gd name="adj" fmla="val 3595"/>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Poleward limit is constrained by orbital trajectory</a:t>
            </a:r>
          </a:p>
        </p:txBody>
      </p:sp>
      <p:sp>
        <p:nvSpPr>
          <p:cNvPr id="8" name="Rectangle: Rounded Corners 7">
            <a:extLst>
              <a:ext uri="{FF2B5EF4-FFF2-40B4-BE49-F238E27FC236}">
                <a16:creationId xmlns:a16="http://schemas.microsoft.com/office/drawing/2014/main" id="{D59DCC83-2085-8578-F68E-263EC52C2AB7}"/>
              </a:ext>
            </a:extLst>
          </p:cNvPr>
          <p:cNvSpPr/>
          <p:nvPr/>
        </p:nvSpPr>
        <p:spPr>
          <a:xfrm>
            <a:off x="9336669" y="3531809"/>
            <a:ext cx="2281958" cy="1276350"/>
          </a:xfrm>
          <a:prstGeom prst="roundRect">
            <a:avLst>
              <a:gd name="adj" fmla="val 3595"/>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r>
              <a:rPr lang="en-GB" dirty="0" err="1">
                <a:solidFill>
                  <a:schemeClr val="tx1"/>
                </a:solidFill>
              </a:rPr>
              <a:t>ve</a:t>
            </a:r>
            <a:r>
              <a:rPr lang="en-GB" dirty="0">
                <a:solidFill>
                  <a:schemeClr val="tx1"/>
                </a:solidFill>
              </a:rPr>
              <a:t> </a:t>
            </a:r>
            <a:r>
              <a:rPr lang="en-GB" dirty="0" err="1">
                <a:solidFill>
                  <a:schemeClr val="tx1"/>
                </a:solidFill>
              </a:rPr>
              <a:t>I</a:t>
            </a:r>
            <a:r>
              <a:rPr lang="en-GB" baseline="-25000" dirty="0" err="1">
                <a:solidFill>
                  <a:schemeClr val="tx1"/>
                </a:solidFill>
              </a:rPr>
              <a:t>m</a:t>
            </a:r>
            <a:r>
              <a:rPr lang="en-GB" dirty="0">
                <a:solidFill>
                  <a:schemeClr val="tx1"/>
                </a:solidFill>
              </a:rPr>
              <a:t> indicates lagging B-field on this field line, -</a:t>
            </a:r>
            <a:r>
              <a:rPr lang="en-GB" dirty="0" err="1">
                <a:solidFill>
                  <a:schemeClr val="tx1"/>
                </a:solidFill>
              </a:rPr>
              <a:t>ve</a:t>
            </a:r>
            <a:r>
              <a:rPr lang="en-GB" dirty="0">
                <a:solidFill>
                  <a:schemeClr val="tx1"/>
                </a:solidFill>
              </a:rPr>
              <a:t> indicates leading</a:t>
            </a:r>
          </a:p>
        </p:txBody>
      </p:sp>
      <p:sp>
        <p:nvSpPr>
          <p:cNvPr id="9" name="Rectangle: Rounded Corners 8">
            <a:extLst>
              <a:ext uri="{FF2B5EF4-FFF2-40B4-BE49-F238E27FC236}">
                <a16:creationId xmlns:a16="http://schemas.microsoft.com/office/drawing/2014/main" id="{97559824-63C5-C3CC-D126-5D43FD4546C5}"/>
              </a:ext>
            </a:extLst>
          </p:cNvPr>
          <p:cNvSpPr/>
          <p:nvPr/>
        </p:nvSpPr>
        <p:spPr>
          <a:xfrm>
            <a:off x="9336669" y="1923081"/>
            <a:ext cx="2281958" cy="1276350"/>
          </a:xfrm>
          <a:prstGeom prst="roundRect">
            <a:avLst>
              <a:gd name="adj" fmla="val 3595"/>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Broadly decreasing </a:t>
            </a:r>
            <a:r>
              <a:rPr lang="en-GB" dirty="0" err="1">
                <a:solidFill>
                  <a:schemeClr val="tx1"/>
                </a:solidFill>
              </a:rPr>
              <a:t>I</a:t>
            </a:r>
            <a:r>
              <a:rPr lang="en-GB" baseline="-25000" dirty="0" err="1">
                <a:solidFill>
                  <a:schemeClr val="tx1"/>
                </a:solidFill>
              </a:rPr>
              <a:t>m</a:t>
            </a:r>
            <a:r>
              <a:rPr lang="en-GB" dirty="0">
                <a:solidFill>
                  <a:schemeClr val="tx1"/>
                </a:solidFill>
              </a:rPr>
              <a:t> suggesting distributed upwards FACs</a:t>
            </a:r>
          </a:p>
        </p:txBody>
      </p:sp>
      <p:cxnSp>
        <p:nvCxnSpPr>
          <p:cNvPr id="12" name="Straight Connector 11">
            <a:extLst>
              <a:ext uri="{FF2B5EF4-FFF2-40B4-BE49-F238E27FC236}">
                <a16:creationId xmlns:a16="http://schemas.microsoft.com/office/drawing/2014/main" id="{A0ECAEF1-4558-0110-E190-C6E6DBABEB64}"/>
              </a:ext>
            </a:extLst>
          </p:cNvPr>
          <p:cNvCxnSpPr>
            <a:cxnSpLocks/>
            <a:stCxn id="8" idx="1"/>
          </p:cNvCxnSpPr>
          <p:nvPr/>
        </p:nvCxnSpPr>
        <p:spPr>
          <a:xfrm flipH="1" flipV="1">
            <a:off x="8182222" y="3199431"/>
            <a:ext cx="1154447" cy="9705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63054C-7ED3-081D-51AF-DC55DA4DF32A}"/>
              </a:ext>
            </a:extLst>
          </p:cNvPr>
          <p:cNvCxnSpPr>
            <a:cxnSpLocks/>
            <a:endCxn id="8" idx="1"/>
          </p:cNvCxnSpPr>
          <p:nvPr/>
        </p:nvCxnSpPr>
        <p:spPr>
          <a:xfrm flipV="1">
            <a:off x="8182222" y="4169984"/>
            <a:ext cx="1154447" cy="20196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5C7EC2B-3868-F144-4883-8DAE21AA8FC3}"/>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6</a:t>
            </a:r>
          </a:p>
        </p:txBody>
      </p:sp>
    </p:spTree>
    <p:extLst>
      <p:ext uri="{BB962C8B-B14F-4D97-AF65-F5344CB8AC3E}">
        <p14:creationId xmlns:p14="http://schemas.microsoft.com/office/powerpoint/2010/main" val="2677560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0F1AE-FE82-C75C-69CA-4E4C30D51B8F}"/>
            </a:ext>
          </a:extLst>
        </p:cNvPr>
        <p:cNvGrpSpPr/>
        <p:nvPr/>
      </p:nvGrpSpPr>
      <p:grpSpPr>
        <a:xfrm>
          <a:off x="0" y="0"/>
          <a:ext cx="0" cy="0"/>
          <a:chOff x="0" y="0"/>
          <a:chExt cx="0" cy="0"/>
        </a:xfrm>
      </p:grpSpPr>
      <p:pic>
        <p:nvPicPr>
          <p:cNvPr id="20" name="Picture 19" descr="A graph of a number of different types of data&#10;&#10;AI-generated content may be incorrect.">
            <a:extLst>
              <a:ext uri="{FF2B5EF4-FFF2-40B4-BE49-F238E27FC236}">
                <a16:creationId xmlns:a16="http://schemas.microsoft.com/office/drawing/2014/main" id="{C992A155-76CC-9876-861C-3BDCA15944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83" y="2313991"/>
            <a:ext cx="8529174" cy="3903361"/>
          </a:xfrm>
          <a:prstGeom prst="rect">
            <a:avLst/>
          </a:prstGeom>
        </p:spPr>
      </p:pic>
      <p:sp>
        <p:nvSpPr>
          <p:cNvPr id="10" name="Rectangle: Rounded Corners 9">
            <a:extLst>
              <a:ext uri="{FF2B5EF4-FFF2-40B4-BE49-F238E27FC236}">
                <a16:creationId xmlns:a16="http://schemas.microsoft.com/office/drawing/2014/main" id="{CCCFC9A7-A098-1006-3E59-C93D500F7663}"/>
              </a:ext>
            </a:extLst>
          </p:cNvPr>
          <p:cNvSpPr/>
          <p:nvPr/>
        </p:nvSpPr>
        <p:spPr>
          <a:xfrm>
            <a:off x="276044" y="1700019"/>
            <a:ext cx="11565436" cy="488193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7874FC4-F1C3-986E-625E-345B72D2BF1A}"/>
              </a:ext>
            </a:extLst>
          </p:cNvPr>
          <p:cNvSpPr>
            <a:spLocks noGrp="1"/>
          </p:cNvSpPr>
          <p:nvPr>
            <p:ph type="title"/>
          </p:nvPr>
        </p:nvSpPr>
        <p:spPr/>
        <p:txBody>
          <a:bodyPr>
            <a:normAutofit/>
          </a:bodyPr>
          <a:lstStyle/>
          <a:p>
            <a:r>
              <a:rPr lang="en-GB" dirty="0"/>
              <a:t>PPO Modelling</a:t>
            </a:r>
          </a:p>
        </p:txBody>
      </p:sp>
      <p:sp>
        <p:nvSpPr>
          <p:cNvPr id="11" name="Rectangle: Rounded Corners 10">
            <a:extLst>
              <a:ext uri="{FF2B5EF4-FFF2-40B4-BE49-F238E27FC236}">
                <a16:creationId xmlns:a16="http://schemas.microsoft.com/office/drawing/2014/main" id="{BEA6E87D-E877-E3B7-F0A4-53ADF64147C2}"/>
              </a:ext>
            </a:extLst>
          </p:cNvPr>
          <p:cNvSpPr/>
          <p:nvPr/>
        </p:nvSpPr>
        <p:spPr>
          <a:xfrm>
            <a:off x="9262440" y="1700020"/>
            <a:ext cx="2579040" cy="4881934"/>
          </a:xfrm>
          <a:prstGeom prst="roundRect">
            <a:avLst>
              <a:gd name="adj" fmla="val 184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8">
            <a:extLst>
              <a:ext uri="{FF2B5EF4-FFF2-40B4-BE49-F238E27FC236}">
                <a16:creationId xmlns:a16="http://schemas.microsoft.com/office/drawing/2014/main" id="{32E8C4D1-2720-6956-D2DD-5354C49EEC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1156" y="4092088"/>
            <a:ext cx="2280645" cy="1043415"/>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46F3F88F-9194-2168-CD06-36058EE0DC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6703" y="5354965"/>
            <a:ext cx="2280645" cy="1057922"/>
          </a:xfrm>
          <a:prstGeom prst="rect">
            <a:avLst/>
          </a:prstGeom>
          <a:ln>
            <a:solidFill>
              <a:schemeClr val="bg1">
                <a:lumMod val="75000"/>
              </a:schemeClr>
            </a:solidFill>
          </a:ln>
        </p:spPr>
      </p:pic>
      <p:pic>
        <p:nvPicPr>
          <p:cNvPr id="9" name="Picture 8" descr="A diagram of a diagram of a diagram&#10;&#10;AI-generated content may be incorrect.">
            <a:extLst>
              <a:ext uri="{FF2B5EF4-FFF2-40B4-BE49-F238E27FC236}">
                <a16:creationId xmlns:a16="http://schemas.microsoft.com/office/drawing/2014/main" id="{679B1DAF-B59D-292B-EFE0-C2A03A0672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6703" y="2373633"/>
            <a:ext cx="2280645" cy="1193859"/>
          </a:xfrm>
          <a:prstGeom prst="rect">
            <a:avLst/>
          </a:prstGeom>
          <a:ln>
            <a:solidFill>
              <a:schemeClr val="bg1">
                <a:lumMod val="75000"/>
              </a:schemeClr>
            </a:solidFill>
          </a:ln>
        </p:spPr>
      </p:pic>
      <p:sp>
        <p:nvSpPr>
          <p:cNvPr id="12" name="TextBox 11">
            <a:extLst>
              <a:ext uri="{FF2B5EF4-FFF2-40B4-BE49-F238E27FC236}">
                <a16:creationId xmlns:a16="http://schemas.microsoft.com/office/drawing/2014/main" id="{45C3B099-A035-4E08-827C-EF4B610E6D57}"/>
              </a:ext>
            </a:extLst>
          </p:cNvPr>
          <p:cNvSpPr txBox="1"/>
          <p:nvPr/>
        </p:nvSpPr>
        <p:spPr>
          <a:xfrm>
            <a:off x="9418994" y="1700018"/>
            <a:ext cx="2422485" cy="307777"/>
          </a:xfrm>
          <a:prstGeom prst="rect">
            <a:avLst/>
          </a:prstGeom>
          <a:noFill/>
        </p:spPr>
        <p:txBody>
          <a:bodyPr wrap="square" rtlCol="0">
            <a:spAutoFit/>
          </a:bodyPr>
          <a:lstStyle/>
          <a:p>
            <a:pPr algn="ctr"/>
            <a:r>
              <a:rPr lang="en-GB" sz="1400" b="1"/>
              <a:t>FAC Structure Reminder</a:t>
            </a:r>
          </a:p>
        </p:txBody>
      </p:sp>
      <p:sp>
        <p:nvSpPr>
          <p:cNvPr id="13" name="TextBox 12">
            <a:extLst>
              <a:ext uri="{FF2B5EF4-FFF2-40B4-BE49-F238E27FC236}">
                <a16:creationId xmlns:a16="http://schemas.microsoft.com/office/drawing/2014/main" id="{FE031162-928C-3669-562E-C1A43B97C123}"/>
              </a:ext>
            </a:extLst>
          </p:cNvPr>
          <p:cNvSpPr txBox="1"/>
          <p:nvPr/>
        </p:nvSpPr>
        <p:spPr>
          <a:xfrm>
            <a:off x="9261209" y="2007796"/>
            <a:ext cx="2579040" cy="306196"/>
          </a:xfrm>
          <a:prstGeom prst="rect">
            <a:avLst/>
          </a:prstGeom>
          <a:noFill/>
        </p:spPr>
        <p:txBody>
          <a:bodyPr wrap="square" rtlCol="0">
            <a:spAutoFit/>
          </a:bodyPr>
          <a:lstStyle/>
          <a:p>
            <a:r>
              <a:rPr lang="en-GB" sz="1400"/>
              <a:t>Subcorotation:</a:t>
            </a:r>
          </a:p>
        </p:txBody>
      </p:sp>
      <p:sp>
        <p:nvSpPr>
          <p:cNvPr id="14" name="TextBox 13">
            <a:extLst>
              <a:ext uri="{FF2B5EF4-FFF2-40B4-BE49-F238E27FC236}">
                <a16:creationId xmlns:a16="http://schemas.microsoft.com/office/drawing/2014/main" id="{89C66923-2E6F-B15E-B71A-90C83E3DD53C}"/>
              </a:ext>
            </a:extLst>
          </p:cNvPr>
          <p:cNvSpPr txBox="1"/>
          <p:nvPr/>
        </p:nvSpPr>
        <p:spPr>
          <a:xfrm>
            <a:off x="9261209" y="3710427"/>
            <a:ext cx="2579039" cy="306196"/>
          </a:xfrm>
          <a:prstGeom prst="rect">
            <a:avLst/>
          </a:prstGeom>
          <a:noFill/>
        </p:spPr>
        <p:txBody>
          <a:bodyPr wrap="square" rtlCol="0">
            <a:spAutoFit/>
          </a:bodyPr>
          <a:lstStyle/>
          <a:p>
            <a:r>
              <a:rPr lang="en-GB" sz="1400"/>
              <a:t>PPOs (North/South):</a:t>
            </a:r>
          </a:p>
        </p:txBody>
      </p:sp>
      <p:pic>
        <p:nvPicPr>
          <p:cNvPr id="18" name="Picture 17">
            <a:extLst>
              <a:ext uri="{FF2B5EF4-FFF2-40B4-BE49-F238E27FC236}">
                <a16:creationId xmlns:a16="http://schemas.microsoft.com/office/drawing/2014/main" id="{CF19DD94-D832-7DDB-5A83-6B7154C18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59762" y="2373633"/>
            <a:ext cx="8614016" cy="3921672"/>
          </a:xfrm>
          <a:prstGeom prst="rect">
            <a:avLst/>
          </a:prstGeom>
        </p:spPr>
      </p:pic>
      <p:sp>
        <p:nvSpPr>
          <p:cNvPr id="3" name="TextBox 2">
            <a:extLst>
              <a:ext uri="{FF2B5EF4-FFF2-40B4-BE49-F238E27FC236}">
                <a16:creationId xmlns:a16="http://schemas.microsoft.com/office/drawing/2014/main" id="{DB0297FE-52AA-CBEF-91BD-A43DB83C40DB}"/>
              </a:ext>
            </a:extLst>
          </p:cNvPr>
          <p:cNvSpPr txBox="1"/>
          <p:nvPr/>
        </p:nvSpPr>
        <p:spPr>
          <a:xfrm>
            <a:off x="9391156" y="6363192"/>
            <a:ext cx="2296192" cy="261610"/>
          </a:xfrm>
          <a:prstGeom prst="rect">
            <a:avLst/>
          </a:prstGeom>
          <a:noFill/>
        </p:spPr>
        <p:txBody>
          <a:bodyPr wrap="square" rtlCol="0">
            <a:spAutoFit/>
          </a:bodyPr>
          <a:lstStyle/>
          <a:p>
            <a:pPr algn="r"/>
            <a:r>
              <a:rPr lang="en-GB" sz="1100" dirty="0"/>
              <a:t>Hunt et al., 2014</a:t>
            </a:r>
            <a:endParaRPr lang="en-GB" sz="1100" baseline="30000" dirty="0"/>
          </a:p>
        </p:txBody>
      </p:sp>
      <p:sp>
        <p:nvSpPr>
          <p:cNvPr id="5" name="TextBox 4">
            <a:extLst>
              <a:ext uri="{FF2B5EF4-FFF2-40B4-BE49-F238E27FC236}">
                <a16:creationId xmlns:a16="http://schemas.microsoft.com/office/drawing/2014/main" id="{578D3645-60F3-5A8B-7FB3-33B7B2FF7EAF}"/>
              </a:ext>
            </a:extLst>
          </p:cNvPr>
          <p:cNvSpPr txBox="1"/>
          <p:nvPr/>
        </p:nvSpPr>
        <p:spPr>
          <a:xfrm>
            <a:off x="9889435" y="3522403"/>
            <a:ext cx="1797913" cy="261610"/>
          </a:xfrm>
          <a:prstGeom prst="rect">
            <a:avLst/>
          </a:prstGeom>
          <a:noFill/>
        </p:spPr>
        <p:txBody>
          <a:bodyPr wrap="square" rtlCol="0">
            <a:spAutoFit/>
          </a:bodyPr>
          <a:lstStyle/>
          <a:p>
            <a:pPr algn="r"/>
            <a:r>
              <a:rPr lang="en-GB" sz="1100" dirty="0"/>
              <a:t>Bradley et al., 2018</a:t>
            </a:r>
            <a:endParaRPr lang="en-GB" sz="1100" baseline="30000" dirty="0"/>
          </a:p>
        </p:txBody>
      </p:sp>
      <p:sp>
        <p:nvSpPr>
          <p:cNvPr id="8" name="Rectangle 7">
            <a:extLst>
              <a:ext uri="{FF2B5EF4-FFF2-40B4-BE49-F238E27FC236}">
                <a16:creationId xmlns:a16="http://schemas.microsoft.com/office/drawing/2014/main" id="{B6B32335-3F44-FF3D-DF40-AE55B21D3952}"/>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7</a:t>
            </a:r>
          </a:p>
        </p:txBody>
      </p:sp>
    </p:spTree>
    <p:extLst>
      <p:ext uri="{BB962C8B-B14F-4D97-AF65-F5344CB8AC3E}">
        <p14:creationId xmlns:p14="http://schemas.microsoft.com/office/powerpoint/2010/main" val="3218919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F4DA5-F8A9-3452-C82F-9B927EBBADB5}"/>
            </a:ext>
          </a:extLst>
        </p:cNvPr>
        <p:cNvGrpSpPr/>
        <p:nvPr/>
      </p:nvGrpSpPr>
      <p:grpSpPr>
        <a:xfrm>
          <a:off x="0" y="0"/>
          <a:ext cx="0" cy="0"/>
          <a:chOff x="0" y="0"/>
          <a:chExt cx="0" cy="0"/>
        </a:xfrm>
      </p:grpSpPr>
      <p:pic>
        <p:nvPicPr>
          <p:cNvPr id="20" name="Picture 19" descr="A graph of a number of different types of data&#10;&#10;AI-generated content may be incorrect.">
            <a:extLst>
              <a:ext uri="{FF2B5EF4-FFF2-40B4-BE49-F238E27FC236}">
                <a16:creationId xmlns:a16="http://schemas.microsoft.com/office/drawing/2014/main" id="{846F5E5B-33B9-C125-25DD-3BC4666EF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83" y="2313991"/>
            <a:ext cx="8529174" cy="3903361"/>
          </a:xfrm>
          <a:prstGeom prst="rect">
            <a:avLst/>
          </a:prstGeom>
        </p:spPr>
      </p:pic>
      <p:sp>
        <p:nvSpPr>
          <p:cNvPr id="10" name="Rectangle: Rounded Corners 9">
            <a:extLst>
              <a:ext uri="{FF2B5EF4-FFF2-40B4-BE49-F238E27FC236}">
                <a16:creationId xmlns:a16="http://schemas.microsoft.com/office/drawing/2014/main" id="{AEA65E17-6AED-CEC6-276A-A487001DAAEA}"/>
              </a:ext>
            </a:extLst>
          </p:cNvPr>
          <p:cNvSpPr/>
          <p:nvPr/>
        </p:nvSpPr>
        <p:spPr>
          <a:xfrm>
            <a:off x="276044" y="1700019"/>
            <a:ext cx="11565436" cy="488193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BD306AF-3FFF-BC0D-B769-0361F1621727}"/>
              </a:ext>
            </a:extLst>
          </p:cNvPr>
          <p:cNvSpPr>
            <a:spLocks noGrp="1"/>
          </p:cNvSpPr>
          <p:nvPr>
            <p:ph type="title"/>
          </p:nvPr>
        </p:nvSpPr>
        <p:spPr/>
        <p:txBody>
          <a:bodyPr>
            <a:normAutofit/>
          </a:bodyPr>
          <a:lstStyle/>
          <a:p>
            <a:r>
              <a:rPr lang="en-GB" dirty="0"/>
              <a:t>PPO Modelling</a:t>
            </a:r>
          </a:p>
        </p:txBody>
      </p:sp>
      <p:sp>
        <p:nvSpPr>
          <p:cNvPr id="11" name="Rectangle: Rounded Corners 10">
            <a:extLst>
              <a:ext uri="{FF2B5EF4-FFF2-40B4-BE49-F238E27FC236}">
                <a16:creationId xmlns:a16="http://schemas.microsoft.com/office/drawing/2014/main" id="{1727F97C-AAFD-4F74-D707-EFDD0E348944}"/>
              </a:ext>
            </a:extLst>
          </p:cNvPr>
          <p:cNvSpPr/>
          <p:nvPr/>
        </p:nvSpPr>
        <p:spPr>
          <a:xfrm>
            <a:off x="9262440" y="1700020"/>
            <a:ext cx="2579040" cy="4881934"/>
          </a:xfrm>
          <a:prstGeom prst="roundRect">
            <a:avLst>
              <a:gd name="adj" fmla="val 184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8">
            <a:extLst>
              <a:ext uri="{FF2B5EF4-FFF2-40B4-BE49-F238E27FC236}">
                <a16:creationId xmlns:a16="http://schemas.microsoft.com/office/drawing/2014/main" id="{B6FCD2D2-9C0E-2A92-AA16-33B54C3A4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1156" y="4092088"/>
            <a:ext cx="2280645" cy="1043415"/>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1ABD0E1A-C451-D01D-6686-0D15D66CD2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6703" y="5354965"/>
            <a:ext cx="2280645" cy="1057922"/>
          </a:xfrm>
          <a:prstGeom prst="rect">
            <a:avLst/>
          </a:prstGeom>
          <a:ln>
            <a:solidFill>
              <a:schemeClr val="bg1">
                <a:lumMod val="75000"/>
              </a:schemeClr>
            </a:solidFill>
          </a:ln>
        </p:spPr>
      </p:pic>
      <p:pic>
        <p:nvPicPr>
          <p:cNvPr id="9" name="Picture 8" descr="A diagram of a diagram of a diagram&#10;&#10;AI-generated content may be incorrect.">
            <a:extLst>
              <a:ext uri="{FF2B5EF4-FFF2-40B4-BE49-F238E27FC236}">
                <a16:creationId xmlns:a16="http://schemas.microsoft.com/office/drawing/2014/main" id="{6767F27D-ACB0-9283-AE3E-0FDC5CE06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6703" y="2373633"/>
            <a:ext cx="2280645" cy="1193859"/>
          </a:xfrm>
          <a:prstGeom prst="rect">
            <a:avLst/>
          </a:prstGeom>
          <a:ln>
            <a:solidFill>
              <a:schemeClr val="bg1">
                <a:lumMod val="75000"/>
              </a:schemeClr>
            </a:solidFill>
          </a:ln>
        </p:spPr>
      </p:pic>
      <p:sp>
        <p:nvSpPr>
          <p:cNvPr id="12" name="TextBox 11">
            <a:extLst>
              <a:ext uri="{FF2B5EF4-FFF2-40B4-BE49-F238E27FC236}">
                <a16:creationId xmlns:a16="http://schemas.microsoft.com/office/drawing/2014/main" id="{92E42983-5952-4AD9-1B22-F5ACB4E1019A}"/>
              </a:ext>
            </a:extLst>
          </p:cNvPr>
          <p:cNvSpPr txBox="1"/>
          <p:nvPr/>
        </p:nvSpPr>
        <p:spPr>
          <a:xfrm>
            <a:off x="9418994" y="1700018"/>
            <a:ext cx="2422485" cy="307777"/>
          </a:xfrm>
          <a:prstGeom prst="rect">
            <a:avLst/>
          </a:prstGeom>
          <a:noFill/>
        </p:spPr>
        <p:txBody>
          <a:bodyPr wrap="square" rtlCol="0">
            <a:spAutoFit/>
          </a:bodyPr>
          <a:lstStyle/>
          <a:p>
            <a:pPr algn="ctr"/>
            <a:r>
              <a:rPr lang="en-GB" sz="1400" b="1"/>
              <a:t>FAC Structure Reminder</a:t>
            </a:r>
          </a:p>
        </p:txBody>
      </p:sp>
      <p:sp>
        <p:nvSpPr>
          <p:cNvPr id="13" name="TextBox 12">
            <a:extLst>
              <a:ext uri="{FF2B5EF4-FFF2-40B4-BE49-F238E27FC236}">
                <a16:creationId xmlns:a16="http://schemas.microsoft.com/office/drawing/2014/main" id="{CE36594A-A822-2387-C15B-97FA09AB5B2D}"/>
              </a:ext>
            </a:extLst>
          </p:cNvPr>
          <p:cNvSpPr txBox="1"/>
          <p:nvPr/>
        </p:nvSpPr>
        <p:spPr>
          <a:xfrm>
            <a:off x="9261209" y="2007796"/>
            <a:ext cx="2579040" cy="306196"/>
          </a:xfrm>
          <a:prstGeom prst="rect">
            <a:avLst/>
          </a:prstGeom>
          <a:noFill/>
        </p:spPr>
        <p:txBody>
          <a:bodyPr wrap="square" rtlCol="0">
            <a:spAutoFit/>
          </a:bodyPr>
          <a:lstStyle/>
          <a:p>
            <a:r>
              <a:rPr lang="en-GB" sz="1400"/>
              <a:t>Subcorotation:</a:t>
            </a:r>
          </a:p>
        </p:txBody>
      </p:sp>
      <p:sp>
        <p:nvSpPr>
          <p:cNvPr id="14" name="TextBox 13">
            <a:extLst>
              <a:ext uri="{FF2B5EF4-FFF2-40B4-BE49-F238E27FC236}">
                <a16:creationId xmlns:a16="http://schemas.microsoft.com/office/drawing/2014/main" id="{43B9D98B-BB48-D404-3D0E-71B2B4451546}"/>
              </a:ext>
            </a:extLst>
          </p:cNvPr>
          <p:cNvSpPr txBox="1"/>
          <p:nvPr/>
        </p:nvSpPr>
        <p:spPr>
          <a:xfrm>
            <a:off x="9261209" y="3710427"/>
            <a:ext cx="2579039" cy="306196"/>
          </a:xfrm>
          <a:prstGeom prst="rect">
            <a:avLst/>
          </a:prstGeom>
          <a:noFill/>
        </p:spPr>
        <p:txBody>
          <a:bodyPr wrap="square" rtlCol="0">
            <a:spAutoFit/>
          </a:bodyPr>
          <a:lstStyle/>
          <a:p>
            <a:r>
              <a:rPr lang="en-GB" sz="1400"/>
              <a:t>PPOs (North/South):</a:t>
            </a:r>
          </a:p>
        </p:txBody>
      </p:sp>
      <p:pic>
        <p:nvPicPr>
          <p:cNvPr id="18" name="Picture 17">
            <a:extLst>
              <a:ext uri="{FF2B5EF4-FFF2-40B4-BE49-F238E27FC236}">
                <a16:creationId xmlns:a16="http://schemas.microsoft.com/office/drawing/2014/main" id="{C0F4578C-166C-06A5-DF68-00C25878419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9762" y="2373633"/>
            <a:ext cx="8614016" cy="3921671"/>
          </a:xfrm>
          <a:prstGeom prst="rect">
            <a:avLst/>
          </a:prstGeom>
        </p:spPr>
      </p:pic>
      <p:sp>
        <p:nvSpPr>
          <p:cNvPr id="31" name="Rectangle 30">
            <a:extLst>
              <a:ext uri="{FF2B5EF4-FFF2-40B4-BE49-F238E27FC236}">
                <a16:creationId xmlns:a16="http://schemas.microsoft.com/office/drawing/2014/main" id="{4E5C4F7C-8285-F87F-54A4-00E801E0DB48}"/>
              </a:ext>
            </a:extLst>
          </p:cNvPr>
          <p:cNvSpPr/>
          <p:nvPr/>
        </p:nvSpPr>
        <p:spPr>
          <a:xfrm>
            <a:off x="9363076" y="4062413"/>
            <a:ext cx="2333624" cy="1097755"/>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0CE27F7-8689-0867-6C67-2082779BB939}"/>
              </a:ext>
            </a:extLst>
          </p:cNvPr>
          <p:cNvSpPr txBox="1"/>
          <p:nvPr/>
        </p:nvSpPr>
        <p:spPr>
          <a:xfrm>
            <a:off x="9391156" y="6363192"/>
            <a:ext cx="2296192" cy="261610"/>
          </a:xfrm>
          <a:prstGeom prst="rect">
            <a:avLst/>
          </a:prstGeom>
          <a:noFill/>
        </p:spPr>
        <p:txBody>
          <a:bodyPr wrap="square" rtlCol="0">
            <a:spAutoFit/>
          </a:bodyPr>
          <a:lstStyle/>
          <a:p>
            <a:pPr algn="r"/>
            <a:r>
              <a:rPr lang="en-GB" sz="1100" dirty="0"/>
              <a:t>Hunt et al., 2014</a:t>
            </a:r>
            <a:endParaRPr lang="en-GB" sz="1100" baseline="30000" dirty="0"/>
          </a:p>
        </p:txBody>
      </p:sp>
      <p:sp>
        <p:nvSpPr>
          <p:cNvPr id="5" name="TextBox 4">
            <a:extLst>
              <a:ext uri="{FF2B5EF4-FFF2-40B4-BE49-F238E27FC236}">
                <a16:creationId xmlns:a16="http://schemas.microsoft.com/office/drawing/2014/main" id="{0607A969-E350-F8E0-0A2B-20258856C00D}"/>
              </a:ext>
            </a:extLst>
          </p:cNvPr>
          <p:cNvSpPr txBox="1"/>
          <p:nvPr/>
        </p:nvSpPr>
        <p:spPr>
          <a:xfrm>
            <a:off x="9889435" y="3522403"/>
            <a:ext cx="1797913" cy="261610"/>
          </a:xfrm>
          <a:prstGeom prst="rect">
            <a:avLst/>
          </a:prstGeom>
          <a:noFill/>
        </p:spPr>
        <p:txBody>
          <a:bodyPr wrap="square" rtlCol="0">
            <a:spAutoFit/>
          </a:bodyPr>
          <a:lstStyle/>
          <a:p>
            <a:pPr algn="r"/>
            <a:r>
              <a:rPr lang="en-GB" sz="1100" dirty="0"/>
              <a:t>Bradley et al., 2018</a:t>
            </a:r>
            <a:endParaRPr lang="en-GB" sz="1100" baseline="30000" dirty="0"/>
          </a:p>
        </p:txBody>
      </p:sp>
      <p:sp>
        <p:nvSpPr>
          <p:cNvPr id="8" name="Rectangle 7">
            <a:extLst>
              <a:ext uri="{FF2B5EF4-FFF2-40B4-BE49-F238E27FC236}">
                <a16:creationId xmlns:a16="http://schemas.microsoft.com/office/drawing/2014/main" id="{1E6F27F4-9C80-9A56-B564-5D7B0FF054AC}"/>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7</a:t>
            </a:r>
          </a:p>
        </p:txBody>
      </p:sp>
    </p:spTree>
    <p:extLst>
      <p:ext uri="{BB962C8B-B14F-4D97-AF65-F5344CB8AC3E}">
        <p14:creationId xmlns:p14="http://schemas.microsoft.com/office/powerpoint/2010/main" val="2900998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6A1EB-D12B-5641-9A5D-67F6DC11CFB9}"/>
            </a:ext>
          </a:extLst>
        </p:cNvPr>
        <p:cNvGrpSpPr/>
        <p:nvPr/>
      </p:nvGrpSpPr>
      <p:grpSpPr>
        <a:xfrm>
          <a:off x="0" y="0"/>
          <a:ext cx="0" cy="0"/>
          <a:chOff x="0" y="0"/>
          <a:chExt cx="0" cy="0"/>
        </a:xfrm>
      </p:grpSpPr>
      <p:pic>
        <p:nvPicPr>
          <p:cNvPr id="20" name="Picture 19" descr="A graph of a number of different types of data&#10;&#10;AI-generated content may be incorrect.">
            <a:extLst>
              <a:ext uri="{FF2B5EF4-FFF2-40B4-BE49-F238E27FC236}">
                <a16:creationId xmlns:a16="http://schemas.microsoft.com/office/drawing/2014/main" id="{365A9505-30E4-308C-8E06-B1149B784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83" y="2313991"/>
            <a:ext cx="8529174" cy="3903361"/>
          </a:xfrm>
          <a:prstGeom prst="rect">
            <a:avLst/>
          </a:prstGeom>
        </p:spPr>
      </p:pic>
      <p:sp>
        <p:nvSpPr>
          <p:cNvPr id="10" name="Rectangle: Rounded Corners 9">
            <a:extLst>
              <a:ext uri="{FF2B5EF4-FFF2-40B4-BE49-F238E27FC236}">
                <a16:creationId xmlns:a16="http://schemas.microsoft.com/office/drawing/2014/main" id="{F5C6FA67-D02B-7E7D-B5BC-17074F3B087C}"/>
              </a:ext>
            </a:extLst>
          </p:cNvPr>
          <p:cNvSpPr/>
          <p:nvPr/>
        </p:nvSpPr>
        <p:spPr>
          <a:xfrm>
            <a:off x="276044" y="1700019"/>
            <a:ext cx="11565436" cy="488193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C6C39FD-B8E8-7FED-58D6-E19CB557B6B3}"/>
              </a:ext>
            </a:extLst>
          </p:cNvPr>
          <p:cNvSpPr>
            <a:spLocks noGrp="1"/>
          </p:cNvSpPr>
          <p:nvPr>
            <p:ph type="title"/>
          </p:nvPr>
        </p:nvSpPr>
        <p:spPr/>
        <p:txBody>
          <a:bodyPr>
            <a:normAutofit/>
          </a:bodyPr>
          <a:lstStyle/>
          <a:p>
            <a:r>
              <a:rPr lang="en-GB" dirty="0"/>
              <a:t>PPO Modelling</a:t>
            </a:r>
          </a:p>
        </p:txBody>
      </p:sp>
      <p:sp>
        <p:nvSpPr>
          <p:cNvPr id="11" name="Rectangle: Rounded Corners 10">
            <a:extLst>
              <a:ext uri="{FF2B5EF4-FFF2-40B4-BE49-F238E27FC236}">
                <a16:creationId xmlns:a16="http://schemas.microsoft.com/office/drawing/2014/main" id="{1B9E8382-FC29-7CBF-693A-E4DC2F3C097F}"/>
              </a:ext>
            </a:extLst>
          </p:cNvPr>
          <p:cNvSpPr/>
          <p:nvPr/>
        </p:nvSpPr>
        <p:spPr>
          <a:xfrm>
            <a:off x="9262440" y="1700020"/>
            <a:ext cx="2579040" cy="4881934"/>
          </a:xfrm>
          <a:prstGeom prst="roundRect">
            <a:avLst>
              <a:gd name="adj" fmla="val 184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8">
            <a:extLst>
              <a:ext uri="{FF2B5EF4-FFF2-40B4-BE49-F238E27FC236}">
                <a16:creationId xmlns:a16="http://schemas.microsoft.com/office/drawing/2014/main" id="{29440550-A2A4-7416-4AA9-0CE06923B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1156" y="4092088"/>
            <a:ext cx="2280645" cy="1043415"/>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17637E43-2568-CFF2-C4CE-6D352126DF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6703" y="5354965"/>
            <a:ext cx="2280645" cy="1057922"/>
          </a:xfrm>
          <a:prstGeom prst="rect">
            <a:avLst/>
          </a:prstGeom>
          <a:ln>
            <a:solidFill>
              <a:schemeClr val="bg1">
                <a:lumMod val="75000"/>
              </a:schemeClr>
            </a:solidFill>
          </a:ln>
        </p:spPr>
      </p:pic>
      <p:pic>
        <p:nvPicPr>
          <p:cNvPr id="9" name="Picture 8" descr="A diagram of a diagram of a diagram&#10;&#10;AI-generated content may be incorrect.">
            <a:extLst>
              <a:ext uri="{FF2B5EF4-FFF2-40B4-BE49-F238E27FC236}">
                <a16:creationId xmlns:a16="http://schemas.microsoft.com/office/drawing/2014/main" id="{AC9DD670-F460-D94A-C705-00C15B4EE3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6703" y="2373633"/>
            <a:ext cx="2280645" cy="1193859"/>
          </a:xfrm>
          <a:prstGeom prst="rect">
            <a:avLst/>
          </a:prstGeom>
          <a:ln>
            <a:solidFill>
              <a:schemeClr val="bg1">
                <a:lumMod val="75000"/>
              </a:schemeClr>
            </a:solidFill>
          </a:ln>
        </p:spPr>
      </p:pic>
      <p:sp>
        <p:nvSpPr>
          <p:cNvPr id="12" name="TextBox 11">
            <a:extLst>
              <a:ext uri="{FF2B5EF4-FFF2-40B4-BE49-F238E27FC236}">
                <a16:creationId xmlns:a16="http://schemas.microsoft.com/office/drawing/2014/main" id="{63251C80-658C-963E-5D93-55747E2C8C72}"/>
              </a:ext>
            </a:extLst>
          </p:cNvPr>
          <p:cNvSpPr txBox="1"/>
          <p:nvPr/>
        </p:nvSpPr>
        <p:spPr>
          <a:xfrm>
            <a:off x="9418994" y="1700018"/>
            <a:ext cx="2422485" cy="307777"/>
          </a:xfrm>
          <a:prstGeom prst="rect">
            <a:avLst/>
          </a:prstGeom>
          <a:noFill/>
        </p:spPr>
        <p:txBody>
          <a:bodyPr wrap="square" rtlCol="0">
            <a:spAutoFit/>
          </a:bodyPr>
          <a:lstStyle/>
          <a:p>
            <a:pPr algn="ctr"/>
            <a:r>
              <a:rPr lang="en-GB" sz="1400" b="1"/>
              <a:t>FAC Structure Reminder</a:t>
            </a:r>
          </a:p>
        </p:txBody>
      </p:sp>
      <p:sp>
        <p:nvSpPr>
          <p:cNvPr id="13" name="TextBox 12">
            <a:extLst>
              <a:ext uri="{FF2B5EF4-FFF2-40B4-BE49-F238E27FC236}">
                <a16:creationId xmlns:a16="http://schemas.microsoft.com/office/drawing/2014/main" id="{11DBC520-596A-13E9-9FD6-78E2689F1C00}"/>
              </a:ext>
            </a:extLst>
          </p:cNvPr>
          <p:cNvSpPr txBox="1"/>
          <p:nvPr/>
        </p:nvSpPr>
        <p:spPr>
          <a:xfrm>
            <a:off x="9261209" y="2007796"/>
            <a:ext cx="2579040" cy="306196"/>
          </a:xfrm>
          <a:prstGeom prst="rect">
            <a:avLst/>
          </a:prstGeom>
          <a:noFill/>
        </p:spPr>
        <p:txBody>
          <a:bodyPr wrap="square" rtlCol="0">
            <a:spAutoFit/>
          </a:bodyPr>
          <a:lstStyle/>
          <a:p>
            <a:r>
              <a:rPr lang="en-GB" sz="1400"/>
              <a:t>Subcorotation:</a:t>
            </a:r>
          </a:p>
        </p:txBody>
      </p:sp>
      <p:sp>
        <p:nvSpPr>
          <p:cNvPr id="14" name="TextBox 13">
            <a:extLst>
              <a:ext uri="{FF2B5EF4-FFF2-40B4-BE49-F238E27FC236}">
                <a16:creationId xmlns:a16="http://schemas.microsoft.com/office/drawing/2014/main" id="{ED1F783C-E3AD-EC1E-DDD9-7753DC985A66}"/>
              </a:ext>
            </a:extLst>
          </p:cNvPr>
          <p:cNvSpPr txBox="1"/>
          <p:nvPr/>
        </p:nvSpPr>
        <p:spPr>
          <a:xfrm>
            <a:off x="9261209" y="3710427"/>
            <a:ext cx="2579039" cy="306196"/>
          </a:xfrm>
          <a:prstGeom prst="rect">
            <a:avLst/>
          </a:prstGeom>
          <a:noFill/>
        </p:spPr>
        <p:txBody>
          <a:bodyPr wrap="square" rtlCol="0">
            <a:spAutoFit/>
          </a:bodyPr>
          <a:lstStyle/>
          <a:p>
            <a:r>
              <a:rPr lang="en-GB" sz="1400"/>
              <a:t>PPOs (North/South):</a:t>
            </a:r>
          </a:p>
        </p:txBody>
      </p:sp>
      <p:pic>
        <p:nvPicPr>
          <p:cNvPr id="18" name="Picture 17">
            <a:extLst>
              <a:ext uri="{FF2B5EF4-FFF2-40B4-BE49-F238E27FC236}">
                <a16:creationId xmlns:a16="http://schemas.microsoft.com/office/drawing/2014/main" id="{9F0E0404-B9B2-DCCB-92FF-8BFD9D32C91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9762" y="2373633"/>
            <a:ext cx="8614016" cy="3921671"/>
          </a:xfrm>
          <a:prstGeom prst="rect">
            <a:avLst/>
          </a:prstGeom>
        </p:spPr>
      </p:pic>
      <p:sp>
        <p:nvSpPr>
          <p:cNvPr id="31" name="Rectangle 30">
            <a:extLst>
              <a:ext uri="{FF2B5EF4-FFF2-40B4-BE49-F238E27FC236}">
                <a16:creationId xmlns:a16="http://schemas.microsoft.com/office/drawing/2014/main" id="{2174A94F-D543-2169-50CB-7949689026F2}"/>
              </a:ext>
            </a:extLst>
          </p:cNvPr>
          <p:cNvSpPr/>
          <p:nvPr/>
        </p:nvSpPr>
        <p:spPr>
          <a:xfrm>
            <a:off x="9363076" y="4062413"/>
            <a:ext cx="2333624" cy="1097755"/>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B7DA816F-69B2-BBDB-EF2E-91F974955E3E}"/>
              </a:ext>
            </a:extLst>
          </p:cNvPr>
          <p:cNvSpPr/>
          <p:nvPr/>
        </p:nvSpPr>
        <p:spPr>
          <a:xfrm>
            <a:off x="9380213" y="5336896"/>
            <a:ext cx="2333624" cy="1097755"/>
          </a:xfrm>
          <a:prstGeom prst="rect">
            <a:avLst/>
          </a:prstGeom>
          <a:noFill/>
          <a:ln>
            <a:solidFill>
              <a:srgbClr val="3F3F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4B1ACDE-E7D7-26F4-BE6E-E3B89269C9B6}"/>
              </a:ext>
            </a:extLst>
          </p:cNvPr>
          <p:cNvSpPr txBox="1"/>
          <p:nvPr/>
        </p:nvSpPr>
        <p:spPr>
          <a:xfrm>
            <a:off x="9391156" y="6363192"/>
            <a:ext cx="2296192" cy="261610"/>
          </a:xfrm>
          <a:prstGeom prst="rect">
            <a:avLst/>
          </a:prstGeom>
          <a:noFill/>
        </p:spPr>
        <p:txBody>
          <a:bodyPr wrap="square" rtlCol="0">
            <a:spAutoFit/>
          </a:bodyPr>
          <a:lstStyle/>
          <a:p>
            <a:pPr algn="r"/>
            <a:r>
              <a:rPr lang="en-GB" sz="1100" dirty="0"/>
              <a:t>Hunt et al., 2014</a:t>
            </a:r>
            <a:endParaRPr lang="en-GB" sz="1100" baseline="30000" dirty="0"/>
          </a:p>
        </p:txBody>
      </p:sp>
      <p:sp>
        <p:nvSpPr>
          <p:cNvPr id="5" name="TextBox 4">
            <a:extLst>
              <a:ext uri="{FF2B5EF4-FFF2-40B4-BE49-F238E27FC236}">
                <a16:creationId xmlns:a16="http://schemas.microsoft.com/office/drawing/2014/main" id="{DD803BBB-3669-6FAF-E4B3-9137538A4F4C}"/>
              </a:ext>
            </a:extLst>
          </p:cNvPr>
          <p:cNvSpPr txBox="1"/>
          <p:nvPr/>
        </p:nvSpPr>
        <p:spPr>
          <a:xfrm>
            <a:off x="9889435" y="3522403"/>
            <a:ext cx="1797913" cy="261610"/>
          </a:xfrm>
          <a:prstGeom prst="rect">
            <a:avLst/>
          </a:prstGeom>
          <a:noFill/>
        </p:spPr>
        <p:txBody>
          <a:bodyPr wrap="square" rtlCol="0">
            <a:spAutoFit/>
          </a:bodyPr>
          <a:lstStyle/>
          <a:p>
            <a:pPr algn="r"/>
            <a:r>
              <a:rPr lang="en-GB" sz="1100" dirty="0"/>
              <a:t>Bradley et al., 2018</a:t>
            </a:r>
            <a:endParaRPr lang="en-GB" sz="1100" baseline="30000" dirty="0"/>
          </a:p>
        </p:txBody>
      </p:sp>
      <p:sp>
        <p:nvSpPr>
          <p:cNvPr id="8" name="Rectangle 7">
            <a:extLst>
              <a:ext uri="{FF2B5EF4-FFF2-40B4-BE49-F238E27FC236}">
                <a16:creationId xmlns:a16="http://schemas.microsoft.com/office/drawing/2014/main" id="{84A440A9-F714-291B-0D57-0D64847927E8}"/>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7</a:t>
            </a:r>
          </a:p>
        </p:txBody>
      </p:sp>
    </p:spTree>
    <p:extLst>
      <p:ext uri="{BB962C8B-B14F-4D97-AF65-F5344CB8AC3E}">
        <p14:creationId xmlns:p14="http://schemas.microsoft.com/office/powerpoint/2010/main" val="333018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FAB94-C104-17C2-ABC1-B783E31D40C2}"/>
            </a:ext>
          </a:extLst>
        </p:cNvPr>
        <p:cNvGrpSpPr/>
        <p:nvPr/>
      </p:nvGrpSpPr>
      <p:grpSpPr>
        <a:xfrm>
          <a:off x="0" y="0"/>
          <a:ext cx="0" cy="0"/>
          <a:chOff x="0" y="0"/>
          <a:chExt cx="0" cy="0"/>
        </a:xfrm>
      </p:grpSpPr>
      <p:pic>
        <p:nvPicPr>
          <p:cNvPr id="20" name="Picture 19" descr="A graph of a number of different types of data&#10;&#10;AI-generated content may be incorrect.">
            <a:extLst>
              <a:ext uri="{FF2B5EF4-FFF2-40B4-BE49-F238E27FC236}">
                <a16:creationId xmlns:a16="http://schemas.microsoft.com/office/drawing/2014/main" id="{645F4A95-C3F6-E67C-3031-1226B2DB6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83" y="2313991"/>
            <a:ext cx="8529174" cy="3903361"/>
          </a:xfrm>
          <a:prstGeom prst="rect">
            <a:avLst/>
          </a:prstGeom>
        </p:spPr>
      </p:pic>
      <p:sp>
        <p:nvSpPr>
          <p:cNvPr id="10" name="Rectangle: Rounded Corners 9">
            <a:extLst>
              <a:ext uri="{FF2B5EF4-FFF2-40B4-BE49-F238E27FC236}">
                <a16:creationId xmlns:a16="http://schemas.microsoft.com/office/drawing/2014/main" id="{9B07CFCD-C3BA-BF24-883B-A8A4D6EB9DCF}"/>
              </a:ext>
            </a:extLst>
          </p:cNvPr>
          <p:cNvSpPr/>
          <p:nvPr/>
        </p:nvSpPr>
        <p:spPr>
          <a:xfrm>
            <a:off x="276044" y="1700019"/>
            <a:ext cx="11565436" cy="488193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67EFE39-6C69-93C6-9823-181672D2B7CA}"/>
              </a:ext>
            </a:extLst>
          </p:cNvPr>
          <p:cNvSpPr>
            <a:spLocks noGrp="1"/>
          </p:cNvSpPr>
          <p:nvPr>
            <p:ph type="title"/>
          </p:nvPr>
        </p:nvSpPr>
        <p:spPr/>
        <p:txBody>
          <a:bodyPr>
            <a:normAutofit/>
          </a:bodyPr>
          <a:lstStyle/>
          <a:p>
            <a:r>
              <a:rPr lang="en-GB" dirty="0"/>
              <a:t>PPO Modelling</a:t>
            </a:r>
          </a:p>
        </p:txBody>
      </p:sp>
      <p:sp>
        <p:nvSpPr>
          <p:cNvPr id="11" name="Rectangle: Rounded Corners 10">
            <a:extLst>
              <a:ext uri="{FF2B5EF4-FFF2-40B4-BE49-F238E27FC236}">
                <a16:creationId xmlns:a16="http://schemas.microsoft.com/office/drawing/2014/main" id="{9FA90122-458B-678D-9A5C-9AE678137FF5}"/>
              </a:ext>
            </a:extLst>
          </p:cNvPr>
          <p:cNvSpPr/>
          <p:nvPr/>
        </p:nvSpPr>
        <p:spPr>
          <a:xfrm>
            <a:off x="9262440" y="1700020"/>
            <a:ext cx="2579040" cy="4881934"/>
          </a:xfrm>
          <a:prstGeom prst="roundRect">
            <a:avLst>
              <a:gd name="adj" fmla="val 184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8">
            <a:extLst>
              <a:ext uri="{FF2B5EF4-FFF2-40B4-BE49-F238E27FC236}">
                <a16:creationId xmlns:a16="http://schemas.microsoft.com/office/drawing/2014/main" id="{3035F12B-5E8C-3EF2-B12F-A71068D6C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1156" y="4092088"/>
            <a:ext cx="2280645" cy="1043415"/>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C80D460B-ECC4-D35C-F596-9B9B1FC201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6703" y="5354965"/>
            <a:ext cx="2280645" cy="1057922"/>
          </a:xfrm>
          <a:prstGeom prst="rect">
            <a:avLst/>
          </a:prstGeom>
          <a:ln>
            <a:solidFill>
              <a:schemeClr val="bg1">
                <a:lumMod val="75000"/>
              </a:schemeClr>
            </a:solidFill>
          </a:ln>
        </p:spPr>
      </p:pic>
      <p:pic>
        <p:nvPicPr>
          <p:cNvPr id="9" name="Picture 8" descr="A diagram of a diagram of a diagram&#10;&#10;AI-generated content may be incorrect.">
            <a:extLst>
              <a:ext uri="{FF2B5EF4-FFF2-40B4-BE49-F238E27FC236}">
                <a16:creationId xmlns:a16="http://schemas.microsoft.com/office/drawing/2014/main" id="{AF2B0380-FA7E-5655-2CEF-D0397FB378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6703" y="2373633"/>
            <a:ext cx="2280645" cy="1193859"/>
          </a:xfrm>
          <a:prstGeom prst="rect">
            <a:avLst/>
          </a:prstGeom>
          <a:ln>
            <a:solidFill>
              <a:schemeClr val="bg1">
                <a:lumMod val="75000"/>
              </a:schemeClr>
            </a:solidFill>
          </a:ln>
        </p:spPr>
      </p:pic>
      <p:sp>
        <p:nvSpPr>
          <p:cNvPr id="12" name="TextBox 11">
            <a:extLst>
              <a:ext uri="{FF2B5EF4-FFF2-40B4-BE49-F238E27FC236}">
                <a16:creationId xmlns:a16="http://schemas.microsoft.com/office/drawing/2014/main" id="{507D8AEF-F50C-FEA0-7892-BF007366DA3B}"/>
              </a:ext>
            </a:extLst>
          </p:cNvPr>
          <p:cNvSpPr txBox="1"/>
          <p:nvPr/>
        </p:nvSpPr>
        <p:spPr>
          <a:xfrm>
            <a:off x="9418994" y="1700018"/>
            <a:ext cx="2422485" cy="307777"/>
          </a:xfrm>
          <a:prstGeom prst="rect">
            <a:avLst/>
          </a:prstGeom>
          <a:noFill/>
        </p:spPr>
        <p:txBody>
          <a:bodyPr wrap="square" rtlCol="0">
            <a:spAutoFit/>
          </a:bodyPr>
          <a:lstStyle/>
          <a:p>
            <a:pPr algn="ctr"/>
            <a:r>
              <a:rPr lang="en-GB" sz="1400" b="1"/>
              <a:t>FAC Structure Reminder</a:t>
            </a:r>
          </a:p>
        </p:txBody>
      </p:sp>
      <p:sp>
        <p:nvSpPr>
          <p:cNvPr id="13" name="TextBox 12">
            <a:extLst>
              <a:ext uri="{FF2B5EF4-FFF2-40B4-BE49-F238E27FC236}">
                <a16:creationId xmlns:a16="http://schemas.microsoft.com/office/drawing/2014/main" id="{A3841738-C0A8-1E09-8E94-DEAC8640EB81}"/>
              </a:ext>
            </a:extLst>
          </p:cNvPr>
          <p:cNvSpPr txBox="1"/>
          <p:nvPr/>
        </p:nvSpPr>
        <p:spPr>
          <a:xfrm>
            <a:off x="9261209" y="2007796"/>
            <a:ext cx="2579040" cy="306196"/>
          </a:xfrm>
          <a:prstGeom prst="rect">
            <a:avLst/>
          </a:prstGeom>
          <a:noFill/>
        </p:spPr>
        <p:txBody>
          <a:bodyPr wrap="square" rtlCol="0">
            <a:spAutoFit/>
          </a:bodyPr>
          <a:lstStyle/>
          <a:p>
            <a:r>
              <a:rPr lang="en-GB" sz="1400"/>
              <a:t>Subcorotation:</a:t>
            </a:r>
          </a:p>
        </p:txBody>
      </p:sp>
      <p:sp>
        <p:nvSpPr>
          <p:cNvPr id="14" name="TextBox 13">
            <a:extLst>
              <a:ext uri="{FF2B5EF4-FFF2-40B4-BE49-F238E27FC236}">
                <a16:creationId xmlns:a16="http://schemas.microsoft.com/office/drawing/2014/main" id="{F1711F2C-A02C-507F-0969-1C2A8A460CC5}"/>
              </a:ext>
            </a:extLst>
          </p:cNvPr>
          <p:cNvSpPr txBox="1"/>
          <p:nvPr/>
        </p:nvSpPr>
        <p:spPr>
          <a:xfrm>
            <a:off x="9261209" y="3710427"/>
            <a:ext cx="2579039" cy="306196"/>
          </a:xfrm>
          <a:prstGeom prst="rect">
            <a:avLst/>
          </a:prstGeom>
          <a:noFill/>
        </p:spPr>
        <p:txBody>
          <a:bodyPr wrap="square" rtlCol="0">
            <a:spAutoFit/>
          </a:bodyPr>
          <a:lstStyle/>
          <a:p>
            <a:r>
              <a:rPr lang="en-GB" sz="1400"/>
              <a:t>PPOs (North/South):</a:t>
            </a:r>
          </a:p>
        </p:txBody>
      </p:sp>
      <p:pic>
        <p:nvPicPr>
          <p:cNvPr id="18" name="Picture 17">
            <a:extLst>
              <a:ext uri="{FF2B5EF4-FFF2-40B4-BE49-F238E27FC236}">
                <a16:creationId xmlns:a16="http://schemas.microsoft.com/office/drawing/2014/main" id="{0B28C888-4335-8E38-BF92-B05BF6D68DC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9762" y="2373633"/>
            <a:ext cx="8614016" cy="3921671"/>
          </a:xfrm>
          <a:prstGeom prst="rect">
            <a:avLst/>
          </a:prstGeom>
        </p:spPr>
      </p:pic>
      <p:sp>
        <p:nvSpPr>
          <p:cNvPr id="31" name="Rectangle 30">
            <a:extLst>
              <a:ext uri="{FF2B5EF4-FFF2-40B4-BE49-F238E27FC236}">
                <a16:creationId xmlns:a16="http://schemas.microsoft.com/office/drawing/2014/main" id="{5DD5602B-8E71-D1E3-6C0A-4F0195AAC49D}"/>
              </a:ext>
            </a:extLst>
          </p:cNvPr>
          <p:cNvSpPr/>
          <p:nvPr/>
        </p:nvSpPr>
        <p:spPr>
          <a:xfrm>
            <a:off x="9363076" y="4062413"/>
            <a:ext cx="2333624" cy="1097755"/>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31FEF0AA-2AF0-FF4B-C1E3-28B103E1CFCB}"/>
              </a:ext>
            </a:extLst>
          </p:cNvPr>
          <p:cNvSpPr/>
          <p:nvPr/>
        </p:nvSpPr>
        <p:spPr>
          <a:xfrm>
            <a:off x="9380213" y="5336896"/>
            <a:ext cx="2333624" cy="1097755"/>
          </a:xfrm>
          <a:prstGeom prst="rect">
            <a:avLst/>
          </a:prstGeom>
          <a:noFill/>
          <a:ln>
            <a:solidFill>
              <a:srgbClr val="3F3F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D048ABF-3C76-973B-48FB-9C950C9135C7}"/>
              </a:ext>
            </a:extLst>
          </p:cNvPr>
          <p:cNvSpPr/>
          <p:nvPr/>
        </p:nvSpPr>
        <p:spPr>
          <a:xfrm>
            <a:off x="9320213" y="4019551"/>
            <a:ext cx="2433637" cy="2462212"/>
          </a:xfrm>
          <a:prstGeom prst="rect">
            <a:avLst/>
          </a:prstGeom>
          <a:noFill/>
          <a:ln>
            <a:solidFill>
              <a:srgbClr val="7E007E"/>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11EF8AC-D0D8-DC3C-E8A2-552497835375}"/>
              </a:ext>
            </a:extLst>
          </p:cNvPr>
          <p:cNvSpPr txBox="1"/>
          <p:nvPr/>
        </p:nvSpPr>
        <p:spPr>
          <a:xfrm>
            <a:off x="9391156" y="6363192"/>
            <a:ext cx="2296192" cy="261610"/>
          </a:xfrm>
          <a:prstGeom prst="rect">
            <a:avLst/>
          </a:prstGeom>
          <a:noFill/>
        </p:spPr>
        <p:txBody>
          <a:bodyPr wrap="square" rtlCol="0">
            <a:spAutoFit/>
          </a:bodyPr>
          <a:lstStyle/>
          <a:p>
            <a:pPr algn="r"/>
            <a:r>
              <a:rPr lang="en-GB" sz="1100" dirty="0"/>
              <a:t>Hunt et al., 2014</a:t>
            </a:r>
            <a:endParaRPr lang="en-GB" sz="1100" baseline="30000" dirty="0"/>
          </a:p>
        </p:txBody>
      </p:sp>
      <p:sp>
        <p:nvSpPr>
          <p:cNvPr id="5" name="TextBox 4">
            <a:extLst>
              <a:ext uri="{FF2B5EF4-FFF2-40B4-BE49-F238E27FC236}">
                <a16:creationId xmlns:a16="http://schemas.microsoft.com/office/drawing/2014/main" id="{FA1DAD00-377F-4A7B-C94A-3BCEFBC44A43}"/>
              </a:ext>
            </a:extLst>
          </p:cNvPr>
          <p:cNvSpPr txBox="1"/>
          <p:nvPr/>
        </p:nvSpPr>
        <p:spPr>
          <a:xfrm>
            <a:off x="9889435" y="3522403"/>
            <a:ext cx="1797913" cy="261610"/>
          </a:xfrm>
          <a:prstGeom prst="rect">
            <a:avLst/>
          </a:prstGeom>
          <a:noFill/>
        </p:spPr>
        <p:txBody>
          <a:bodyPr wrap="square" rtlCol="0">
            <a:spAutoFit/>
          </a:bodyPr>
          <a:lstStyle/>
          <a:p>
            <a:pPr algn="r"/>
            <a:r>
              <a:rPr lang="en-GB" sz="1100" dirty="0"/>
              <a:t>Bradley et al., 2018</a:t>
            </a:r>
            <a:endParaRPr lang="en-GB" sz="1100" baseline="30000" dirty="0"/>
          </a:p>
        </p:txBody>
      </p:sp>
      <p:sp>
        <p:nvSpPr>
          <p:cNvPr id="7" name="Rectangle 6">
            <a:extLst>
              <a:ext uri="{FF2B5EF4-FFF2-40B4-BE49-F238E27FC236}">
                <a16:creationId xmlns:a16="http://schemas.microsoft.com/office/drawing/2014/main" id="{C1FCF9D2-1EAC-7646-C7EC-4D1D181575D8}"/>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7</a:t>
            </a:r>
          </a:p>
        </p:txBody>
      </p:sp>
    </p:spTree>
    <p:extLst>
      <p:ext uri="{BB962C8B-B14F-4D97-AF65-F5344CB8AC3E}">
        <p14:creationId xmlns:p14="http://schemas.microsoft.com/office/powerpoint/2010/main" val="3325574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FD25F-5B58-B436-D174-4FBD7EAEF636}"/>
            </a:ext>
          </a:extLst>
        </p:cNvPr>
        <p:cNvGrpSpPr/>
        <p:nvPr/>
      </p:nvGrpSpPr>
      <p:grpSpPr>
        <a:xfrm>
          <a:off x="0" y="0"/>
          <a:ext cx="0" cy="0"/>
          <a:chOff x="0" y="0"/>
          <a:chExt cx="0" cy="0"/>
        </a:xfrm>
      </p:grpSpPr>
      <p:pic>
        <p:nvPicPr>
          <p:cNvPr id="20" name="Picture 19" descr="A graph of a number of different types of data&#10;&#10;AI-generated content may be incorrect.">
            <a:extLst>
              <a:ext uri="{FF2B5EF4-FFF2-40B4-BE49-F238E27FC236}">
                <a16:creationId xmlns:a16="http://schemas.microsoft.com/office/drawing/2014/main" id="{BB27AFAA-3CA2-9710-3194-8595D3D31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83" y="2313991"/>
            <a:ext cx="8529174" cy="3903361"/>
          </a:xfrm>
          <a:prstGeom prst="rect">
            <a:avLst/>
          </a:prstGeom>
        </p:spPr>
      </p:pic>
      <p:sp>
        <p:nvSpPr>
          <p:cNvPr id="10" name="Rectangle: Rounded Corners 9">
            <a:extLst>
              <a:ext uri="{FF2B5EF4-FFF2-40B4-BE49-F238E27FC236}">
                <a16:creationId xmlns:a16="http://schemas.microsoft.com/office/drawing/2014/main" id="{65EA7689-C052-D292-2ED8-130E1E2DADB6}"/>
              </a:ext>
            </a:extLst>
          </p:cNvPr>
          <p:cNvSpPr/>
          <p:nvPr/>
        </p:nvSpPr>
        <p:spPr>
          <a:xfrm>
            <a:off x="276044" y="1700019"/>
            <a:ext cx="11565436" cy="488193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677A8C-30EF-2A2C-6BD7-5E4DEE855442}"/>
              </a:ext>
            </a:extLst>
          </p:cNvPr>
          <p:cNvSpPr>
            <a:spLocks noGrp="1"/>
          </p:cNvSpPr>
          <p:nvPr>
            <p:ph type="title"/>
          </p:nvPr>
        </p:nvSpPr>
        <p:spPr/>
        <p:txBody>
          <a:bodyPr>
            <a:normAutofit/>
          </a:bodyPr>
          <a:lstStyle/>
          <a:p>
            <a:r>
              <a:rPr lang="en-GB" dirty="0"/>
              <a:t>PPO Modelling</a:t>
            </a:r>
          </a:p>
        </p:txBody>
      </p:sp>
      <p:sp>
        <p:nvSpPr>
          <p:cNvPr id="11" name="Rectangle: Rounded Corners 10">
            <a:extLst>
              <a:ext uri="{FF2B5EF4-FFF2-40B4-BE49-F238E27FC236}">
                <a16:creationId xmlns:a16="http://schemas.microsoft.com/office/drawing/2014/main" id="{F093AAF7-F276-BE3A-4C68-CE0CBF08F068}"/>
              </a:ext>
            </a:extLst>
          </p:cNvPr>
          <p:cNvSpPr/>
          <p:nvPr/>
        </p:nvSpPr>
        <p:spPr>
          <a:xfrm>
            <a:off x="9262440" y="1700020"/>
            <a:ext cx="2579040" cy="4881934"/>
          </a:xfrm>
          <a:prstGeom prst="roundRect">
            <a:avLst>
              <a:gd name="adj" fmla="val 184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8">
            <a:extLst>
              <a:ext uri="{FF2B5EF4-FFF2-40B4-BE49-F238E27FC236}">
                <a16:creationId xmlns:a16="http://schemas.microsoft.com/office/drawing/2014/main" id="{163E543E-4775-47B4-0343-0BF0B6D959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1156" y="4092088"/>
            <a:ext cx="2280645" cy="1043415"/>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12CD6E59-CCFE-0325-2172-F7BACA0CDF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6703" y="5354965"/>
            <a:ext cx="2280645" cy="1057922"/>
          </a:xfrm>
          <a:prstGeom prst="rect">
            <a:avLst/>
          </a:prstGeom>
          <a:ln>
            <a:solidFill>
              <a:schemeClr val="bg1">
                <a:lumMod val="75000"/>
              </a:schemeClr>
            </a:solidFill>
          </a:ln>
        </p:spPr>
      </p:pic>
      <p:pic>
        <p:nvPicPr>
          <p:cNvPr id="9" name="Picture 8" descr="A diagram of a diagram of a diagram&#10;&#10;AI-generated content may be incorrect.">
            <a:extLst>
              <a:ext uri="{FF2B5EF4-FFF2-40B4-BE49-F238E27FC236}">
                <a16:creationId xmlns:a16="http://schemas.microsoft.com/office/drawing/2014/main" id="{F2FEE28C-EEB7-9D5C-A20D-93035F9CA8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6703" y="2373633"/>
            <a:ext cx="2280645" cy="1193859"/>
          </a:xfrm>
          <a:prstGeom prst="rect">
            <a:avLst/>
          </a:prstGeom>
          <a:ln>
            <a:solidFill>
              <a:schemeClr val="bg1">
                <a:lumMod val="75000"/>
              </a:schemeClr>
            </a:solidFill>
          </a:ln>
        </p:spPr>
      </p:pic>
      <p:sp>
        <p:nvSpPr>
          <p:cNvPr id="12" name="TextBox 11">
            <a:extLst>
              <a:ext uri="{FF2B5EF4-FFF2-40B4-BE49-F238E27FC236}">
                <a16:creationId xmlns:a16="http://schemas.microsoft.com/office/drawing/2014/main" id="{23B92AC7-D30C-463D-0DB9-E6915FFF10B0}"/>
              </a:ext>
            </a:extLst>
          </p:cNvPr>
          <p:cNvSpPr txBox="1"/>
          <p:nvPr/>
        </p:nvSpPr>
        <p:spPr>
          <a:xfrm>
            <a:off x="9418994" y="1700018"/>
            <a:ext cx="2422485" cy="307777"/>
          </a:xfrm>
          <a:prstGeom prst="rect">
            <a:avLst/>
          </a:prstGeom>
          <a:noFill/>
        </p:spPr>
        <p:txBody>
          <a:bodyPr wrap="square" rtlCol="0">
            <a:spAutoFit/>
          </a:bodyPr>
          <a:lstStyle/>
          <a:p>
            <a:pPr algn="ctr"/>
            <a:r>
              <a:rPr lang="en-GB" sz="1400" b="1"/>
              <a:t>FAC Structure Reminder</a:t>
            </a:r>
          </a:p>
        </p:txBody>
      </p:sp>
      <p:sp>
        <p:nvSpPr>
          <p:cNvPr id="13" name="TextBox 12">
            <a:extLst>
              <a:ext uri="{FF2B5EF4-FFF2-40B4-BE49-F238E27FC236}">
                <a16:creationId xmlns:a16="http://schemas.microsoft.com/office/drawing/2014/main" id="{DAC2E8AA-F72E-C061-AB21-C9E15E0E32FC}"/>
              </a:ext>
            </a:extLst>
          </p:cNvPr>
          <p:cNvSpPr txBox="1"/>
          <p:nvPr/>
        </p:nvSpPr>
        <p:spPr>
          <a:xfrm>
            <a:off x="9261209" y="2007796"/>
            <a:ext cx="2579040" cy="306196"/>
          </a:xfrm>
          <a:prstGeom prst="rect">
            <a:avLst/>
          </a:prstGeom>
          <a:noFill/>
        </p:spPr>
        <p:txBody>
          <a:bodyPr wrap="square" rtlCol="0">
            <a:spAutoFit/>
          </a:bodyPr>
          <a:lstStyle/>
          <a:p>
            <a:r>
              <a:rPr lang="en-GB" sz="1400"/>
              <a:t>Subcorotation:</a:t>
            </a:r>
          </a:p>
        </p:txBody>
      </p:sp>
      <p:sp>
        <p:nvSpPr>
          <p:cNvPr id="14" name="TextBox 13">
            <a:extLst>
              <a:ext uri="{FF2B5EF4-FFF2-40B4-BE49-F238E27FC236}">
                <a16:creationId xmlns:a16="http://schemas.microsoft.com/office/drawing/2014/main" id="{EA9496E9-8B80-65EA-2444-B152C1DF966D}"/>
              </a:ext>
            </a:extLst>
          </p:cNvPr>
          <p:cNvSpPr txBox="1"/>
          <p:nvPr/>
        </p:nvSpPr>
        <p:spPr>
          <a:xfrm>
            <a:off x="9261209" y="3710427"/>
            <a:ext cx="2579039" cy="306196"/>
          </a:xfrm>
          <a:prstGeom prst="rect">
            <a:avLst/>
          </a:prstGeom>
          <a:noFill/>
        </p:spPr>
        <p:txBody>
          <a:bodyPr wrap="square" rtlCol="0">
            <a:spAutoFit/>
          </a:bodyPr>
          <a:lstStyle/>
          <a:p>
            <a:r>
              <a:rPr lang="en-GB" sz="1400"/>
              <a:t>PPOs (North/South):</a:t>
            </a:r>
          </a:p>
        </p:txBody>
      </p:sp>
      <p:pic>
        <p:nvPicPr>
          <p:cNvPr id="18" name="Picture 17">
            <a:extLst>
              <a:ext uri="{FF2B5EF4-FFF2-40B4-BE49-F238E27FC236}">
                <a16:creationId xmlns:a16="http://schemas.microsoft.com/office/drawing/2014/main" id="{242B6187-A5D8-43C7-2C05-831DC3423C9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59762" y="2373633"/>
            <a:ext cx="8614016" cy="3921671"/>
          </a:xfrm>
          <a:prstGeom prst="rect">
            <a:avLst/>
          </a:prstGeom>
        </p:spPr>
      </p:pic>
      <p:sp>
        <p:nvSpPr>
          <p:cNvPr id="31" name="Rectangle 30">
            <a:extLst>
              <a:ext uri="{FF2B5EF4-FFF2-40B4-BE49-F238E27FC236}">
                <a16:creationId xmlns:a16="http://schemas.microsoft.com/office/drawing/2014/main" id="{5A6856E3-0F22-78EB-68DB-C04AB5BF7509}"/>
              </a:ext>
            </a:extLst>
          </p:cNvPr>
          <p:cNvSpPr/>
          <p:nvPr/>
        </p:nvSpPr>
        <p:spPr>
          <a:xfrm>
            <a:off x="9363076" y="4062413"/>
            <a:ext cx="2333624" cy="1097755"/>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33D1221-6E24-E5E7-E744-4155A51C7D99}"/>
              </a:ext>
            </a:extLst>
          </p:cNvPr>
          <p:cNvSpPr/>
          <p:nvPr/>
        </p:nvSpPr>
        <p:spPr>
          <a:xfrm>
            <a:off x="9380213" y="5336896"/>
            <a:ext cx="2333624" cy="1097755"/>
          </a:xfrm>
          <a:prstGeom prst="rect">
            <a:avLst/>
          </a:prstGeom>
          <a:noFill/>
          <a:ln>
            <a:solidFill>
              <a:srgbClr val="3F3F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28051FDB-15C5-CBCF-CC55-8DA3A629465F}"/>
              </a:ext>
            </a:extLst>
          </p:cNvPr>
          <p:cNvSpPr/>
          <p:nvPr/>
        </p:nvSpPr>
        <p:spPr>
          <a:xfrm>
            <a:off x="9320213" y="4019551"/>
            <a:ext cx="2433637" cy="2462212"/>
          </a:xfrm>
          <a:prstGeom prst="rect">
            <a:avLst/>
          </a:prstGeom>
          <a:noFill/>
          <a:ln>
            <a:solidFill>
              <a:srgbClr val="7E007E"/>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94D65CBF-814C-D4E3-DFBD-28A019CD0E73}"/>
              </a:ext>
            </a:extLst>
          </p:cNvPr>
          <p:cNvSpPr/>
          <p:nvPr/>
        </p:nvSpPr>
        <p:spPr>
          <a:xfrm>
            <a:off x="9377363" y="2352676"/>
            <a:ext cx="2338387" cy="1233488"/>
          </a:xfrm>
          <a:prstGeom prst="rect">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C99D503-5DB8-BC10-AE7A-DF33296CF2AA}"/>
              </a:ext>
            </a:extLst>
          </p:cNvPr>
          <p:cNvSpPr txBox="1"/>
          <p:nvPr/>
        </p:nvSpPr>
        <p:spPr>
          <a:xfrm>
            <a:off x="9391156" y="6363192"/>
            <a:ext cx="2296192" cy="261610"/>
          </a:xfrm>
          <a:prstGeom prst="rect">
            <a:avLst/>
          </a:prstGeom>
          <a:noFill/>
        </p:spPr>
        <p:txBody>
          <a:bodyPr wrap="square" rtlCol="0">
            <a:spAutoFit/>
          </a:bodyPr>
          <a:lstStyle/>
          <a:p>
            <a:pPr algn="r"/>
            <a:r>
              <a:rPr lang="en-GB" sz="1100" dirty="0"/>
              <a:t>Hunt et al., 2014</a:t>
            </a:r>
            <a:endParaRPr lang="en-GB" sz="1100" baseline="30000" dirty="0"/>
          </a:p>
        </p:txBody>
      </p:sp>
      <p:sp>
        <p:nvSpPr>
          <p:cNvPr id="5" name="TextBox 4">
            <a:extLst>
              <a:ext uri="{FF2B5EF4-FFF2-40B4-BE49-F238E27FC236}">
                <a16:creationId xmlns:a16="http://schemas.microsoft.com/office/drawing/2014/main" id="{6BCE3825-C255-2DFC-385D-F294B3753D69}"/>
              </a:ext>
            </a:extLst>
          </p:cNvPr>
          <p:cNvSpPr txBox="1"/>
          <p:nvPr/>
        </p:nvSpPr>
        <p:spPr>
          <a:xfrm>
            <a:off x="9889435" y="3522403"/>
            <a:ext cx="1797913" cy="261610"/>
          </a:xfrm>
          <a:prstGeom prst="rect">
            <a:avLst/>
          </a:prstGeom>
          <a:noFill/>
        </p:spPr>
        <p:txBody>
          <a:bodyPr wrap="square" rtlCol="0">
            <a:spAutoFit/>
          </a:bodyPr>
          <a:lstStyle/>
          <a:p>
            <a:pPr algn="r"/>
            <a:r>
              <a:rPr lang="en-GB" sz="1100" dirty="0"/>
              <a:t>Bradley et al., 2018</a:t>
            </a:r>
            <a:endParaRPr lang="en-GB" sz="1100" baseline="30000" dirty="0"/>
          </a:p>
        </p:txBody>
      </p:sp>
      <p:sp>
        <p:nvSpPr>
          <p:cNvPr id="7" name="Rectangle 6">
            <a:extLst>
              <a:ext uri="{FF2B5EF4-FFF2-40B4-BE49-F238E27FC236}">
                <a16:creationId xmlns:a16="http://schemas.microsoft.com/office/drawing/2014/main" id="{ECF7AB04-5CB5-706B-C900-D48FE51106D7}"/>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7</a:t>
            </a:r>
          </a:p>
        </p:txBody>
      </p:sp>
    </p:spTree>
    <p:extLst>
      <p:ext uri="{BB962C8B-B14F-4D97-AF65-F5344CB8AC3E}">
        <p14:creationId xmlns:p14="http://schemas.microsoft.com/office/powerpoint/2010/main" val="1866981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C2147-B086-A60D-33B4-B6EE5854538A}"/>
            </a:ext>
          </a:extLst>
        </p:cNvPr>
        <p:cNvGrpSpPr/>
        <p:nvPr/>
      </p:nvGrpSpPr>
      <p:grpSpPr>
        <a:xfrm>
          <a:off x="0" y="0"/>
          <a:ext cx="0" cy="0"/>
          <a:chOff x="0" y="0"/>
          <a:chExt cx="0" cy="0"/>
        </a:xfrm>
      </p:grpSpPr>
      <p:pic>
        <p:nvPicPr>
          <p:cNvPr id="20" name="Picture 19" descr="A graph of a number of different types of data&#10;&#10;AI-generated content may be incorrect.">
            <a:extLst>
              <a:ext uri="{FF2B5EF4-FFF2-40B4-BE49-F238E27FC236}">
                <a16:creationId xmlns:a16="http://schemas.microsoft.com/office/drawing/2014/main" id="{6B17A202-D426-2D1C-0EFF-EC23F725C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83" y="2313991"/>
            <a:ext cx="8529174" cy="3903361"/>
          </a:xfrm>
          <a:prstGeom prst="rect">
            <a:avLst/>
          </a:prstGeom>
        </p:spPr>
      </p:pic>
      <p:sp>
        <p:nvSpPr>
          <p:cNvPr id="10" name="Rectangle: Rounded Corners 9">
            <a:extLst>
              <a:ext uri="{FF2B5EF4-FFF2-40B4-BE49-F238E27FC236}">
                <a16:creationId xmlns:a16="http://schemas.microsoft.com/office/drawing/2014/main" id="{41104AAD-A7E9-BB32-3239-5EAEDA50A2FB}"/>
              </a:ext>
            </a:extLst>
          </p:cNvPr>
          <p:cNvSpPr/>
          <p:nvPr/>
        </p:nvSpPr>
        <p:spPr>
          <a:xfrm>
            <a:off x="276044" y="1700019"/>
            <a:ext cx="11565436" cy="488193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D0C0625-CBE3-A951-102C-D6336FEBBD9A}"/>
              </a:ext>
            </a:extLst>
          </p:cNvPr>
          <p:cNvSpPr>
            <a:spLocks noGrp="1"/>
          </p:cNvSpPr>
          <p:nvPr>
            <p:ph type="title"/>
          </p:nvPr>
        </p:nvSpPr>
        <p:spPr/>
        <p:txBody>
          <a:bodyPr>
            <a:normAutofit/>
          </a:bodyPr>
          <a:lstStyle/>
          <a:p>
            <a:r>
              <a:rPr lang="en-GB" dirty="0"/>
              <a:t>PPO Modelling</a:t>
            </a:r>
          </a:p>
        </p:txBody>
      </p:sp>
      <p:sp>
        <p:nvSpPr>
          <p:cNvPr id="11" name="Rectangle: Rounded Corners 10">
            <a:extLst>
              <a:ext uri="{FF2B5EF4-FFF2-40B4-BE49-F238E27FC236}">
                <a16:creationId xmlns:a16="http://schemas.microsoft.com/office/drawing/2014/main" id="{1C7F56C2-62AE-DFC9-B13B-D67BC9404729}"/>
              </a:ext>
            </a:extLst>
          </p:cNvPr>
          <p:cNvSpPr/>
          <p:nvPr/>
        </p:nvSpPr>
        <p:spPr>
          <a:xfrm>
            <a:off x="9262440" y="1700020"/>
            <a:ext cx="2579040" cy="4881934"/>
          </a:xfrm>
          <a:prstGeom prst="roundRect">
            <a:avLst>
              <a:gd name="adj" fmla="val 184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8">
            <a:extLst>
              <a:ext uri="{FF2B5EF4-FFF2-40B4-BE49-F238E27FC236}">
                <a16:creationId xmlns:a16="http://schemas.microsoft.com/office/drawing/2014/main" id="{2BCB5D40-EC0F-ECFA-D986-9DEF53D1D7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1156" y="4092088"/>
            <a:ext cx="2280645" cy="1043415"/>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E882191A-EFFD-F84E-EF2C-1892CA2BE7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6703" y="5354965"/>
            <a:ext cx="2280645" cy="1057922"/>
          </a:xfrm>
          <a:prstGeom prst="rect">
            <a:avLst/>
          </a:prstGeom>
          <a:ln>
            <a:solidFill>
              <a:schemeClr val="bg1">
                <a:lumMod val="75000"/>
              </a:schemeClr>
            </a:solidFill>
          </a:ln>
        </p:spPr>
      </p:pic>
      <p:pic>
        <p:nvPicPr>
          <p:cNvPr id="9" name="Picture 8" descr="A diagram of a diagram of a diagram&#10;&#10;AI-generated content may be incorrect.">
            <a:extLst>
              <a:ext uri="{FF2B5EF4-FFF2-40B4-BE49-F238E27FC236}">
                <a16:creationId xmlns:a16="http://schemas.microsoft.com/office/drawing/2014/main" id="{0BFFD8F8-007B-32DE-5779-FFABBC8E57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6703" y="2373633"/>
            <a:ext cx="2280645" cy="1193859"/>
          </a:xfrm>
          <a:prstGeom prst="rect">
            <a:avLst/>
          </a:prstGeom>
          <a:ln>
            <a:solidFill>
              <a:schemeClr val="bg1">
                <a:lumMod val="75000"/>
              </a:schemeClr>
            </a:solidFill>
          </a:ln>
        </p:spPr>
      </p:pic>
      <p:sp>
        <p:nvSpPr>
          <p:cNvPr id="12" name="TextBox 11">
            <a:extLst>
              <a:ext uri="{FF2B5EF4-FFF2-40B4-BE49-F238E27FC236}">
                <a16:creationId xmlns:a16="http://schemas.microsoft.com/office/drawing/2014/main" id="{00318228-123A-F7D4-600E-E0C3E6C8D6BA}"/>
              </a:ext>
            </a:extLst>
          </p:cNvPr>
          <p:cNvSpPr txBox="1"/>
          <p:nvPr/>
        </p:nvSpPr>
        <p:spPr>
          <a:xfrm>
            <a:off x="9418994" y="1700018"/>
            <a:ext cx="2422485" cy="307777"/>
          </a:xfrm>
          <a:prstGeom prst="rect">
            <a:avLst/>
          </a:prstGeom>
          <a:noFill/>
        </p:spPr>
        <p:txBody>
          <a:bodyPr wrap="square" rtlCol="0">
            <a:spAutoFit/>
          </a:bodyPr>
          <a:lstStyle/>
          <a:p>
            <a:pPr algn="ctr"/>
            <a:r>
              <a:rPr lang="en-GB" sz="1400" b="1"/>
              <a:t>FAC Structure Reminder</a:t>
            </a:r>
          </a:p>
        </p:txBody>
      </p:sp>
      <p:sp>
        <p:nvSpPr>
          <p:cNvPr id="13" name="TextBox 12">
            <a:extLst>
              <a:ext uri="{FF2B5EF4-FFF2-40B4-BE49-F238E27FC236}">
                <a16:creationId xmlns:a16="http://schemas.microsoft.com/office/drawing/2014/main" id="{E1E75EAE-AF97-54E8-3061-DB04173D9D0E}"/>
              </a:ext>
            </a:extLst>
          </p:cNvPr>
          <p:cNvSpPr txBox="1"/>
          <p:nvPr/>
        </p:nvSpPr>
        <p:spPr>
          <a:xfrm>
            <a:off x="9261209" y="2007796"/>
            <a:ext cx="2579040" cy="306196"/>
          </a:xfrm>
          <a:prstGeom prst="rect">
            <a:avLst/>
          </a:prstGeom>
          <a:noFill/>
        </p:spPr>
        <p:txBody>
          <a:bodyPr wrap="square" rtlCol="0">
            <a:spAutoFit/>
          </a:bodyPr>
          <a:lstStyle/>
          <a:p>
            <a:r>
              <a:rPr lang="en-GB" sz="1400"/>
              <a:t>Subcorotation:</a:t>
            </a:r>
          </a:p>
        </p:txBody>
      </p:sp>
      <p:sp>
        <p:nvSpPr>
          <p:cNvPr id="14" name="TextBox 13">
            <a:extLst>
              <a:ext uri="{FF2B5EF4-FFF2-40B4-BE49-F238E27FC236}">
                <a16:creationId xmlns:a16="http://schemas.microsoft.com/office/drawing/2014/main" id="{541ABDF5-AF46-C6C9-DF73-C759ED783637}"/>
              </a:ext>
            </a:extLst>
          </p:cNvPr>
          <p:cNvSpPr txBox="1"/>
          <p:nvPr/>
        </p:nvSpPr>
        <p:spPr>
          <a:xfrm>
            <a:off x="9261209" y="3710427"/>
            <a:ext cx="2579039" cy="306196"/>
          </a:xfrm>
          <a:prstGeom prst="rect">
            <a:avLst/>
          </a:prstGeom>
          <a:noFill/>
        </p:spPr>
        <p:txBody>
          <a:bodyPr wrap="square" rtlCol="0">
            <a:spAutoFit/>
          </a:bodyPr>
          <a:lstStyle/>
          <a:p>
            <a:r>
              <a:rPr lang="en-GB" sz="1400"/>
              <a:t>PPOs (North/South):</a:t>
            </a:r>
          </a:p>
        </p:txBody>
      </p:sp>
      <p:pic>
        <p:nvPicPr>
          <p:cNvPr id="18" name="Picture 17">
            <a:extLst>
              <a:ext uri="{FF2B5EF4-FFF2-40B4-BE49-F238E27FC236}">
                <a16:creationId xmlns:a16="http://schemas.microsoft.com/office/drawing/2014/main" id="{BF05E9DC-6D49-BA1B-9E6C-C2F37C9D130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59762" y="2373633"/>
            <a:ext cx="8614016" cy="3921671"/>
          </a:xfrm>
          <a:prstGeom prst="rect">
            <a:avLst/>
          </a:prstGeom>
        </p:spPr>
      </p:pic>
      <p:sp>
        <p:nvSpPr>
          <p:cNvPr id="31" name="Rectangle 30">
            <a:extLst>
              <a:ext uri="{FF2B5EF4-FFF2-40B4-BE49-F238E27FC236}">
                <a16:creationId xmlns:a16="http://schemas.microsoft.com/office/drawing/2014/main" id="{28F43F61-D2A3-2DA7-0512-F09362D3AA91}"/>
              </a:ext>
            </a:extLst>
          </p:cNvPr>
          <p:cNvSpPr/>
          <p:nvPr/>
        </p:nvSpPr>
        <p:spPr>
          <a:xfrm>
            <a:off x="9363076" y="4062413"/>
            <a:ext cx="2333624" cy="1097755"/>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F60E68F-8007-7C61-C0E8-CD3C8F0ED33C}"/>
              </a:ext>
            </a:extLst>
          </p:cNvPr>
          <p:cNvSpPr/>
          <p:nvPr/>
        </p:nvSpPr>
        <p:spPr>
          <a:xfrm>
            <a:off x="9380213" y="5336896"/>
            <a:ext cx="2333624" cy="1097755"/>
          </a:xfrm>
          <a:prstGeom prst="rect">
            <a:avLst/>
          </a:prstGeom>
          <a:noFill/>
          <a:ln>
            <a:solidFill>
              <a:srgbClr val="3F3F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0B622E13-4898-A7A4-9915-C77E922F15A8}"/>
              </a:ext>
            </a:extLst>
          </p:cNvPr>
          <p:cNvSpPr/>
          <p:nvPr/>
        </p:nvSpPr>
        <p:spPr>
          <a:xfrm>
            <a:off x="9320213" y="4019551"/>
            <a:ext cx="2433637" cy="2462212"/>
          </a:xfrm>
          <a:prstGeom prst="rect">
            <a:avLst/>
          </a:prstGeom>
          <a:noFill/>
          <a:ln>
            <a:solidFill>
              <a:srgbClr val="7E007E"/>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4C87E6E6-7A56-DCCC-FF84-6FEBC27536AD}"/>
              </a:ext>
            </a:extLst>
          </p:cNvPr>
          <p:cNvSpPr/>
          <p:nvPr/>
        </p:nvSpPr>
        <p:spPr>
          <a:xfrm>
            <a:off x="9377363" y="2352676"/>
            <a:ext cx="2338387" cy="1233488"/>
          </a:xfrm>
          <a:prstGeom prst="rect">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2843A9F-1E15-9614-7028-C510E5347085}"/>
              </a:ext>
            </a:extLst>
          </p:cNvPr>
          <p:cNvSpPr/>
          <p:nvPr/>
        </p:nvSpPr>
        <p:spPr>
          <a:xfrm>
            <a:off x="9290050" y="2279650"/>
            <a:ext cx="2501900" cy="4248149"/>
          </a:xfrm>
          <a:prstGeom prst="rect">
            <a:avLst/>
          </a:prstGeom>
          <a:no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FD4C69A-7055-669D-2BF5-4F964BE66FA1}"/>
              </a:ext>
            </a:extLst>
          </p:cNvPr>
          <p:cNvSpPr txBox="1"/>
          <p:nvPr/>
        </p:nvSpPr>
        <p:spPr>
          <a:xfrm>
            <a:off x="9391156" y="6363192"/>
            <a:ext cx="2296192" cy="261610"/>
          </a:xfrm>
          <a:prstGeom prst="rect">
            <a:avLst/>
          </a:prstGeom>
          <a:noFill/>
        </p:spPr>
        <p:txBody>
          <a:bodyPr wrap="square" rtlCol="0">
            <a:spAutoFit/>
          </a:bodyPr>
          <a:lstStyle/>
          <a:p>
            <a:pPr algn="r"/>
            <a:r>
              <a:rPr lang="en-GB" sz="1100" dirty="0"/>
              <a:t>Hunt et al., 2014</a:t>
            </a:r>
            <a:endParaRPr lang="en-GB" sz="1100" baseline="30000" dirty="0"/>
          </a:p>
        </p:txBody>
      </p:sp>
      <p:sp>
        <p:nvSpPr>
          <p:cNvPr id="5" name="TextBox 4">
            <a:extLst>
              <a:ext uri="{FF2B5EF4-FFF2-40B4-BE49-F238E27FC236}">
                <a16:creationId xmlns:a16="http://schemas.microsoft.com/office/drawing/2014/main" id="{06D15F2B-E416-AE20-BDE7-8D9B166F3299}"/>
              </a:ext>
            </a:extLst>
          </p:cNvPr>
          <p:cNvSpPr txBox="1"/>
          <p:nvPr/>
        </p:nvSpPr>
        <p:spPr>
          <a:xfrm>
            <a:off x="9889435" y="3522403"/>
            <a:ext cx="1797913" cy="261610"/>
          </a:xfrm>
          <a:prstGeom prst="rect">
            <a:avLst/>
          </a:prstGeom>
          <a:noFill/>
        </p:spPr>
        <p:txBody>
          <a:bodyPr wrap="square" rtlCol="0">
            <a:spAutoFit/>
          </a:bodyPr>
          <a:lstStyle/>
          <a:p>
            <a:pPr algn="r"/>
            <a:r>
              <a:rPr lang="en-GB" sz="1100" dirty="0"/>
              <a:t>Bradley et al., 2018</a:t>
            </a:r>
            <a:endParaRPr lang="en-GB" sz="1100" baseline="30000" dirty="0"/>
          </a:p>
        </p:txBody>
      </p:sp>
      <p:sp>
        <p:nvSpPr>
          <p:cNvPr id="7" name="Rectangle 6">
            <a:extLst>
              <a:ext uri="{FF2B5EF4-FFF2-40B4-BE49-F238E27FC236}">
                <a16:creationId xmlns:a16="http://schemas.microsoft.com/office/drawing/2014/main" id="{2FAE61A3-B5D7-6964-DE4D-C54F2E75AB6B}"/>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7</a:t>
            </a:r>
          </a:p>
        </p:txBody>
      </p:sp>
    </p:spTree>
    <p:extLst>
      <p:ext uri="{BB962C8B-B14F-4D97-AF65-F5344CB8AC3E}">
        <p14:creationId xmlns:p14="http://schemas.microsoft.com/office/powerpoint/2010/main" val="4025960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88875-03A8-1A2A-6CDF-2F0CED9F4CEE}"/>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FB6BE7D-B7E7-3D66-D4BB-A99C13864AD0}"/>
              </a:ext>
            </a:extLst>
          </p:cNvPr>
          <p:cNvSpPr/>
          <p:nvPr/>
        </p:nvSpPr>
        <p:spPr>
          <a:xfrm>
            <a:off x="276044" y="1518249"/>
            <a:ext cx="11565436" cy="506370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6EC048C-1090-DF86-AD56-FB90C6361882}"/>
              </a:ext>
            </a:extLst>
          </p:cNvPr>
          <p:cNvSpPr>
            <a:spLocks noGrp="1"/>
          </p:cNvSpPr>
          <p:nvPr>
            <p:ph type="title"/>
          </p:nvPr>
        </p:nvSpPr>
        <p:spPr/>
        <p:txBody>
          <a:bodyPr>
            <a:normAutofit/>
          </a:bodyPr>
          <a:lstStyle/>
          <a:p>
            <a:r>
              <a:rPr lang="en-GB" dirty="0"/>
              <a:t>Study Question</a:t>
            </a:r>
            <a:endParaRPr lang="en-GB" sz="1300" dirty="0"/>
          </a:p>
        </p:txBody>
      </p:sp>
      <p:sp>
        <p:nvSpPr>
          <p:cNvPr id="3" name="Content Placeholder 2">
            <a:extLst>
              <a:ext uri="{FF2B5EF4-FFF2-40B4-BE49-F238E27FC236}">
                <a16:creationId xmlns:a16="http://schemas.microsoft.com/office/drawing/2014/main" id="{6112DBDE-A852-BCE5-D880-DEAD3B232EB6}"/>
              </a:ext>
            </a:extLst>
          </p:cNvPr>
          <p:cNvSpPr>
            <a:spLocks noGrp="1"/>
          </p:cNvSpPr>
          <p:nvPr>
            <p:ph idx="1"/>
          </p:nvPr>
        </p:nvSpPr>
        <p:spPr>
          <a:xfrm>
            <a:off x="5624420" y="1608666"/>
            <a:ext cx="6217059" cy="4882869"/>
          </a:xfrm>
        </p:spPr>
        <p:txBody>
          <a:bodyPr>
            <a:normAutofit/>
          </a:bodyPr>
          <a:lstStyle/>
          <a:p>
            <a:r>
              <a:rPr lang="en-GB" sz="2000" dirty="0"/>
              <a:t>Saturn rapidly rotates every 10.5hrs</a:t>
            </a:r>
          </a:p>
          <a:p>
            <a:r>
              <a:rPr lang="en-GB" sz="2000" dirty="0"/>
              <a:t>Magnetosphere is filled with material predominantly from Enceladus</a:t>
            </a:r>
          </a:p>
          <a:p>
            <a:r>
              <a:rPr lang="en-GB" sz="2000" dirty="0"/>
              <a:t>Axially symmetric within ~8Rs</a:t>
            </a:r>
            <a:r>
              <a:rPr lang="en-GB" sz="2000" baseline="30000" dirty="0"/>
              <a:t>1</a:t>
            </a:r>
            <a:endParaRPr lang="en-GB" sz="2000" dirty="0"/>
          </a:p>
          <a:p>
            <a:endParaRPr lang="en-GB" sz="2000" dirty="0"/>
          </a:p>
          <a:p>
            <a:endParaRPr lang="en-GB" sz="2000" dirty="0"/>
          </a:p>
          <a:p>
            <a:r>
              <a:rPr lang="en-GB" sz="2000" u="sng" dirty="0"/>
              <a:t>Aurora generated via flow shears in magnetospheric plasma</a:t>
            </a:r>
            <a:endParaRPr lang="en-GB" sz="2000" b="1" u="sng" dirty="0"/>
          </a:p>
          <a:p>
            <a:endParaRPr lang="en-GB" sz="2000" dirty="0"/>
          </a:p>
          <a:p>
            <a:endParaRPr lang="en-GB" sz="2000" dirty="0"/>
          </a:p>
          <a:p>
            <a:r>
              <a:rPr lang="en-GB" sz="2000" b="1" dirty="0"/>
              <a:t>Why do we see different structures between dawn and dusk in UVIS images? What processes may be driving the dusk variability? </a:t>
            </a:r>
          </a:p>
        </p:txBody>
      </p:sp>
      <p:pic>
        <p:nvPicPr>
          <p:cNvPr id="6" name="Picture 5" descr="A close up of a circle&#10;&#10;AI-generated content may be incorrect.">
            <a:extLst>
              <a:ext uri="{FF2B5EF4-FFF2-40B4-BE49-F238E27FC236}">
                <a16:creationId xmlns:a16="http://schemas.microsoft.com/office/drawing/2014/main" id="{89B34181-86A4-ECB3-1455-4BF290D817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 y="1608666"/>
            <a:ext cx="5273901" cy="4882870"/>
          </a:xfrm>
          <a:prstGeom prst="rect">
            <a:avLst/>
          </a:prstGeom>
        </p:spPr>
      </p:pic>
      <p:sp>
        <p:nvSpPr>
          <p:cNvPr id="5" name="TextBox 4">
            <a:extLst>
              <a:ext uri="{FF2B5EF4-FFF2-40B4-BE49-F238E27FC236}">
                <a16:creationId xmlns:a16="http://schemas.microsoft.com/office/drawing/2014/main" id="{202DB21D-C184-B309-8DF4-CD2BFED6776B}"/>
              </a:ext>
            </a:extLst>
          </p:cNvPr>
          <p:cNvSpPr txBox="1"/>
          <p:nvPr/>
        </p:nvSpPr>
        <p:spPr>
          <a:xfrm>
            <a:off x="6533364" y="6320342"/>
            <a:ext cx="5352775" cy="261610"/>
          </a:xfrm>
          <a:prstGeom prst="rect">
            <a:avLst/>
          </a:prstGeom>
          <a:noFill/>
        </p:spPr>
        <p:txBody>
          <a:bodyPr wrap="square" rtlCol="0">
            <a:spAutoFit/>
          </a:bodyPr>
          <a:lstStyle/>
          <a:p>
            <a:pPr algn="r"/>
            <a:r>
              <a:rPr lang="en-GB" sz="1100" baseline="30000" dirty="0"/>
              <a:t>1</a:t>
            </a:r>
            <a:r>
              <a:rPr lang="en-GB" sz="1100" dirty="0"/>
              <a:t>Bunce et al., 2003</a:t>
            </a:r>
          </a:p>
        </p:txBody>
      </p:sp>
      <p:sp>
        <p:nvSpPr>
          <p:cNvPr id="8" name="Rectangle 7">
            <a:extLst>
              <a:ext uri="{FF2B5EF4-FFF2-40B4-BE49-F238E27FC236}">
                <a16:creationId xmlns:a16="http://schemas.microsoft.com/office/drawing/2014/main" id="{1FF6DE92-1AED-9392-6BFE-48C105FF2EF3}"/>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1</a:t>
            </a:r>
          </a:p>
        </p:txBody>
      </p:sp>
    </p:spTree>
    <p:extLst>
      <p:ext uri="{BB962C8B-B14F-4D97-AF65-F5344CB8AC3E}">
        <p14:creationId xmlns:p14="http://schemas.microsoft.com/office/powerpoint/2010/main" val="2912212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628CD-5014-4639-8CC8-E8F62DEF38FD}"/>
            </a:ext>
          </a:extLst>
        </p:cNvPr>
        <p:cNvGrpSpPr/>
        <p:nvPr/>
      </p:nvGrpSpPr>
      <p:grpSpPr>
        <a:xfrm>
          <a:off x="0" y="0"/>
          <a:ext cx="0" cy="0"/>
          <a:chOff x="0" y="0"/>
          <a:chExt cx="0" cy="0"/>
        </a:xfrm>
      </p:grpSpPr>
      <p:pic>
        <p:nvPicPr>
          <p:cNvPr id="20" name="Picture 19" descr="A graph of a number of different types of data&#10;&#10;AI-generated content may be incorrect.">
            <a:extLst>
              <a:ext uri="{FF2B5EF4-FFF2-40B4-BE49-F238E27FC236}">
                <a16:creationId xmlns:a16="http://schemas.microsoft.com/office/drawing/2014/main" id="{F0FA38AD-411B-C91F-4279-2B28FDE4F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83" y="2313991"/>
            <a:ext cx="8529174" cy="3903361"/>
          </a:xfrm>
          <a:prstGeom prst="rect">
            <a:avLst/>
          </a:prstGeom>
        </p:spPr>
      </p:pic>
      <p:sp>
        <p:nvSpPr>
          <p:cNvPr id="10" name="Rectangle: Rounded Corners 9">
            <a:extLst>
              <a:ext uri="{FF2B5EF4-FFF2-40B4-BE49-F238E27FC236}">
                <a16:creationId xmlns:a16="http://schemas.microsoft.com/office/drawing/2014/main" id="{339F03CF-13CB-2B96-655B-B0EF3DE670A9}"/>
              </a:ext>
            </a:extLst>
          </p:cNvPr>
          <p:cNvSpPr/>
          <p:nvPr/>
        </p:nvSpPr>
        <p:spPr>
          <a:xfrm>
            <a:off x="276044" y="1700019"/>
            <a:ext cx="11565436" cy="488193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F5A74F4-B787-D50F-3641-EF3F9F97B4BC}"/>
              </a:ext>
            </a:extLst>
          </p:cNvPr>
          <p:cNvSpPr>
            <a:spLocks noGrp="1"/>
          </p:cNvSpPr>
          <p:nvPr>
            <p:ph type="title"/>
          </p:nvPr>
        </p:nvSpPr>
        <p:spPr/>
        <p:txBody>
          <a:bodyPr>
            <a:normAutofit/>
          </a:bodyPr>
          <a:lstStyle/>
          <a:p>
            <a:r>
              <a:rPr lang="en-GB" dirty="0"/>
              <a:t>PPO Modelling</a:t>
            </a:r>
          </a:p>
        </p:txBody>
      </p:sp>
      <p:sp>
        <p:nvSpPr>
          <p:cNvPr id="11" name="Rectangle: Rounded Corners 10">
            <a:extLst>
              <a:ext uri="{FF2B5EF4-FFF2-40B4-BE49-F238E27FC236}">
                <a16:creationId xmlns:a16="http://schemas.microsoft.com/office/drawing/2014/main" id="{F1A53145-3A64-EBA5-103C-F90FE683519D}"/>
              </a:ext>
            </a:extLst>
          </p:cNvPr>
          <p:cNvSpPr/>
          <p:nvPr/>
        </p:nvSpPr>
        <p:spPr>
          <a:xfrm>
            <a:off x="9262440" y="1700020"/>
            <a:ext cx="2579040" cy="4881934"/>
          </a:xfrm>
          <a:prstGeom prst="roundRect">
            <a:avLst>
              <a:gd name="adj" fmla="val 184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8">
            <a:extLst>
              <a:ext uri="{FF2B5EF4-FFF2-40B4-BE49-F238E27FC236}">
                <a16:creationId xmlns:a16="http://schemas.microsoft.com/office/drawing/2014/main" id="{1A7A2CEA-2E95-9AA9-5028-A6B42397D2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1156" y="4092088"/>
            <a:ext cx="2280645" cy="1043415"/>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EEA299EA-1CC3-093C-7AC3-CAC8AC0716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6703" y="5354965"/>
            <a:ext cx="2280645" cy="1057922"/>
          </a:xfrm>
          <a:prstGeom prst="rect">
            <a:avLst/>
          </a:prstGeom>
          <a:ln>
            <a:solidFill>
              <a:schemeClr val="bg1">
                <a:lumMod val="75000"/>
              </a:schemeClr>
            </a:solidFill>
          </a:ln>
        </p:spPr>
      </p:pic>
      <p:pic>
        <p:nvPicPr>
          <p:cNvPr id="9" name="Picture 8" descr="A diagram of a diagram of a diagram&#10;&#10;AI-generated content may be incorrect.">
            <a:extLst>
              <a:ext uri="{FF2B5EF4-FFF2-40B4-BE49-F238E27FC236}">
                <a16:creationId xmlns:a16="http://schemas.microsoft.com/office/drawing/2014/main" id="{F9130CBB-B8D3-991C-FF87-965FCD3DBC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6703" y="2373633"/>
            <a:ext cx="2280645" cy="1193859"/>
          </a:xfrm>
          <a:prstGeom prst="rect">
            <a:avLst/>
          </a:prstGeom>
          <a:ln>
            <a:solidFill>
              <a:schemeClr val="bg1">
                <a:lumMod val="75000"/>
              </a:schemeClr>
            </a:solidFill>
          </a:ln>
        </p:spPr>
      </p:pic>
      <p:sp>
        <p:nvSpPr>
          <p:cNvPr id="12" name="TextBox 11">
            <a:extLst>
              <a:ext uri="{FF2B5EF4-FFF2-40B4-BE49-F238E27FC236}">
                <a16:creationId xmlns:a16="http://schemas.microsoft.com/office/drawing/2014/main" id="{748C342F-1ACE-930E-E084-97C691D2BA3B}"/>
              </a:ext>
            </a:extLst>
          </p:cNvPr>
          <p:cNvSpPr txBox="1"/>
          <p:nvPr/>
        </p:nvSpPr>
        <p:spPr>
          <a:xfrm>
            <a:off x="9418994" y="1700018"/>
            <a:ext cx="2422485" cy="307777"/>
          </a:xfrm>
          <a:prstGeom prst="rect">
            <a:avLst/>
          </a:prstGeom>
          <a:noFill/>
        </p:spPr>
        <p:txBody>
          <a:bodyPr wrap="square" rtlCol="0">
            <a:spAutoFit/>
          </a:bodyPr>
          <a:lstStyle/>
          <a:p>
            <a:pPr algn="ctr"/>
            <a:r>
              <a:rPr lang="en-GB" sz="1400" b="1"/>
              <a:t>FAC Structure Reminder</a:t>
            </a:r>
          </a:p>
        </p:txBody>
      </p:sp>
      <p:sp>
        <p:nvSpPr>
          <p:cNvPr id="13" name="TextBox 12">
            <a:extLst>
              <a:ext uri="{FF2B5EF4-FFF2-40B4-BE49-F238E27FC236}">
                <a16:creationId xmlns:a16="http://schemas.microsoft.com/office/drawing/2014/main" id="{AA0DB4EB-5D6F-B96B-43D5-6E21A680C4B0}"/>
              </a:ext>
            </a:extLst>
          </p:cNvPr>
          <p:cNvSpPr txBox="1"/>
          <p:nvPr/>
        </p:nvSpPr>
        <p:spPr>
          <a:xfrm>
            <a:off x="9261209" y="2007796"/>
            <a:ext cx="2579040" cy="306196"/>
          </a:xfrm>
          <a:prstGeom prst="rect">
            <a:avLst/>
          </a:prstGeom>
          <a:noFill/>
        </p:spPr>
        <p:txBody>
          <a:bodyPr wrap="square" rtlCol="0">
            <a:spAutoFit/>
          </a:bodyPr>
          <a:lstStyle/>
          <a:p>
            <a:r>
              <a:rPr lang="en-GB" sz="1400"/>
              <a:t>Subcorotation:</a:t>
            </a:r>
          </a:p>
        </p:txBody>
      </p:sp>
      <p:sp>
        <p:nvSpPr>
          <p:cNvPr id="14" name="TextBox 13">
            <a:extLst>
              <a:ext uri="{FF2B5EF4-FFF2-40B4-BE49-F238E27FC236}">
                <a16:creationId xmlns:a16="http://schemas.microsoft.com/office/drawing/2014/main" id="{294356DB-220B-0A60-3FC1-3168685D8B72}"/>
              </a:ext>
            </a:extLst>
          </p:cNvPr>
          <p:cNvSpPr txBox="1"/>
          <p:nvPr/>
        </p:nvSpPr>
        <p:spPr>
          <a:xfrm>
            <a:off x="9261209" y="3710427"/>
            <a:ext cx="2579039" cy="306196"/>
          </a:xfrm>
          <a:prstGeom prst="rect">
            <a:avLst/>
          </a:prstGeom>
          <a:noFill/>
        </p:spPr>
        <p:txBody>
          <a:bodyPr wrap="square" rtlCol="0">
            <a:spAutoFit/>
          </a:bodyPr>
          <a:lstStyle/>
          <a:p>
            <a:r>
              <a:rPr lang="en-GB" sz="1400"/>
              <a:t>PPOs (North/South):</a:t>
            </a:r>
          </a:p>
        </p:txBody>
      </p:sp>
      <p:pic>
        <p:nvPicPr>
          <p:cNvPr id="18" name="Picture 17">
            <a:extLst>
              <a:ext uri="{FF2B5EF4-FFF2-40B4-BE49-F238E27FC236}">
                <a16:creationId xmlns:a16="http://schemas.microsoft.com/office/drawing/2014/main" id="{514C9BF5-1803-3EDC-9483-6D5F3A81FE1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59762" y="2373633"/>
            <a:ext cx="8614016" cy="3921671"/>
          </a:xfrm>
          <a:prstGeom prst="rect">
            <a:avLst/>
          </a:prstGeom>
        </p:spPr>
      </p:pic>
      <p:sp>
        <p:nvSpPr>
          <p:cNvPr id="31" name="Rectangle 30">
            <a:extLst>
              <a:ext uri="{FF2B5EF4-FFF2-40B4-BE49-F238E27FC236}">
                <a16:creationId xmlns:a16="http://schemas.microsoft.com/office/drawing/2014/main" id="{46F173A2-DE3C-4A60-8765-9D143BAA53E6}"/>
              </a:ext>
            </a:extLst>
          </p:cNvPr>
          <p:cNvSpPr/>
          <p:nvPr/>
        </p:nvSpPr>
        <p:spPr>
          <a:xfrm>
            <a:off x="9363076" y="4062413"/>
            <a:ext cx="2333624" cy="1097755"/>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D3F17FF-D14C-4CBB-9EE7-25385CD0EAE7}"/>
              </a:ext>
            </a:extLst>
          </p:cNvPr>
          <p:cNvSpPr/>
          <p:nvPr/>
        </p:nvSpPr>
        <p:spPr>
          <a:xfrm>
            <a:off x="9380213" y="5336896"/>
            <a:ext cx="2333624" cy="1097755"/>
          </a:xfrm>
          <a:prstGeom prst="rect">
            <a:avLst/>
          </a:prstGeom>
          <a:noFill/>
          <a:ln>
            <a:solidFill>
              <a:srgbClr val="3F3F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E8CE0719-9DB2-C35D-E7BE-B227C72702A5}"/>
              </a:ext>
            </a:extLst>
          </p:cNvPr>
          <p:cNvSpPr/>
          <p:nvPr/>
        </p:nvSpPr>
        <p:spPr>
          <a:xfrm>
            <a:off x="9320213" y="4019551"/>
            <a:ext cx="2433637" cy="2462212"/>
          </a:xfrm>
          <a:prstGeom prst="rect">
            <a:avLst/>
          </a:prstGeom>
          <a:noFill/>
          <a:ln>
            <a:solidFill>
              <a:srgbClr val="7E007E"/>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1657D345-EF6D-414F-22EB-0813FB213EF9}"/>
              </a:ext>
            </a:extLst>
          </p:cNvPr>
          <p:cNvSpPr/>
          <p:nvPr/>
        </p:nvSpPr>
        <p:spPr>
          <a:xfrm>
            <a:off x="9377363" y="2352676"/>
            <a:ext cx="2338387" cy="1233488"/>
          </a:xfrm>
          <a:prstGeom prst="rect">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2D189AF-3EA9-8B29-5820-AA810F2E3888}"/>
              </a:ext>
            </a:extLst>
          </p:cNvPr>
          <p:cNvSpPr/>
          <p:nvPr/>
        </p:nvSpPr>
        <p:spPr>
          <a:xfrm>
            <a:off x="9290050" y="2279650"/>
            <a:ext cx="2501900" cy="4248149"/>
          </a:xfrm>
          <a:prstGeom prst="rect">
            <a:avLst/>
          </a:prstGeom>
          <a:no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06046DB-0826-D3DC-2DAB-917FB37FDA12}"/>
              </a:ext>
            </a:extLst>
          </p:cNvPr>
          <p:cNvSpPr txBox="1"/>
          <p:nvPr/>
        </p:nvSpPr>
        <p:spPr>
          <a:xfrm>
            <a:off x="9391156" y="6363192"/>
            <a:ext cx="2296192" cy="261610"/>
          </a:xfrm>
          <a:prstGeom prst="rect">
            <a:avLst/>
          </a:prstGeom>
          <a:noFill/>
        </p:spPr>
        <p:txBody>
          <a:bodyPr wrap="square" rtlCol="0">
            <a:spAutoFit/>
          </a:bodyPr>
          <a:lstStyle/>
          <a:p>
            <a:pPr algn="r"/>
            <a:r>
              <a:rPr lang="en-GB" sz="1100" dirty="0"/>
              <a:t>Hunt et al., 2014</a:t>
            </a:r>
            <a:endParaRPr lang="en-GB" sz="1100" baseline="30000" dirty="0"/>
          </a:p>
        </p:txBody>
      </p:sp>
      <p:sp>
        <p:nvSpPr>
          <p:cNvPr id="5" name="TextBox 4">
            <a:extLst>
              <a:ext uri="{FF2B5EF4-FFF2-40B4-BE49-F238E27FC236}">
                <a16:creationId xmlns:a16="http://schemas.microsoft.com/office/drawing/2014/main" id="{196CF53A-98A8-D5CD-B6D8-400B1BF3F6C3}"/>
              </a:ext>
            </a:extLst>
          </p:cNvPr>
          <p:cNvSpPr txBox="1"/>
          <p:nvPr/>
        </p:nvSpPr>
        <p:spPr>
          <a:xfrm>
            <a:off x="9889435" y="3522403"/>
            <a:ext cx="1797913" cy="261610"/>
          </a:xfrm>
          <a:prstGeom prst="rect">
            <a:avLst/>
          </a:prstGeom>
          <a:noFill/>
        </p:spPr>
        <p:txBody>
          <a:bodyPr wrap="square" rtlCol="0">
            <a:spAutoFit/>
          </a:bodyPr>
          <a:lstStyle/>
          <a:p>
            <a:pPr algn="r"/>
            <a:r>
              <a:rPr lang="en-GB" sz="1100" dirty="0"/>
              <a:t>Bradley et al., 2018</a:t>
            </a:r>
            <a:endParaRPr lang="en-GB" sz="1100" baseline="30000" dirty="0"/>
          </a:p>
        </p:txBody>
      </p:sp>
      <p:sp>
        <p:nvSpPr>
          <p:cNvPr id="7" name="Rectangle 6">
            <a:extLst>
              <a:ext uri="{FF2B5EF4-FFF2-40B4-BE49-F238E27FC236}">
                <a16:creationId xmlns:a16="http://schemas.microsoft.com/office/drawing/2014/main" id="{F3426679-C49F-DBFE-A688-DD610359E861}"/>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7</a:t>
            </a:r>
          </a:p>
        </p:txBody>
      </p:sp>
    </p:spTree>
    <p:extLst>
      <p:ext uri="{BB962C8B-B14F-4D97-AF65-F5344CB8AC3E}">
        <p14:creationId xmlns:p14="http://schemas.microsoft.com/office/powerpoint/2010/main" val="2073728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0D1A6-B884-0C43-0888-256983610E58}"/>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8DD12F-05B6-E142-2A45-E12049957937}"/>
              </a:ext>
            </a:extLst>
          </p:cNvPr>
          <p:cNvSpPr/>
          <p:nvPr/>
        </p:nvSpPr>
        <p:spPr>
          <a:xfrm>
            <a:off x="276043" y="1518249"/>
            <a:ext cx="11649257" cy="5073051"/>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DE52601-AFF5-CE00-9135-A9AC07A68393}"/>
              </a:ext>
            </a:extLst>
          </p:cNvPr>
          <p:cNvSpPr>
            <a:spLocks noGrp="1"/>
          </p:cNvSpPr>
          <p:nvPr>
            <p:ph type="title"/>
          </p:nvPr>
        </p:nvSpPr>
        <p:spPr/>
        <p:txBody>
          <a:bodyPr>
            <a:normAutofit/>
          </a:bodyPr>
          <a:lstStyle/>
          <a:p>
            <a:r>
              <a:rPr lang="en-GB" dirty="0"/>
              <a:t>PPO Modelling</a:t>
            </a:r>
          </a:p>
        </p:txBody>
      </p:sp>
      <p:pic>
        <p:nvPicPr>
          <p:cNvPr id="5" name="Picture 4" descr="A graph of a diagram&#10;&#10;AI-generated content may be incorrect.">
            <a:extLst>
              <a:ext uri="{FF2B5EF4-FFF2-40B4-BE49-F238E27FC236}">
                <a16:creationId xmlns:a16="http://schemas.microsoft.com/office/drawing/2014/main" id="{9FCD5346-DD02-19AE-4BE3-A7EA6AB3E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456" y="1836285"/>
            <a:ext cx="7297088" cy="3321696"/>
          </a:xfrm>
          <a:prstGeom prst="rect">
            <a:avLst/>
          </a:prstGeom>
        </p:spPr>
      </p:pic>
      <p:sp>
        <p:nvSpPr>
          <p:cNvPr id="7" name="Content Placeholder 2">
            <a:extLst>
              <a:ext uri="{FF2B5EF4-FFF2-40B4-BE49-F238E27FC236}">
                <a16:creationId xmlns:a16="http://schemas.microsoft.com/office/drawing/2014/main" id="{AABEBBAD-24C5-DB40-348B-9AE858F6296A}"/>
              </a:ext>
            </a:extLst>
          </p:cNvPr>
          <p:cNvSpPr>
            <a:spLocks noGrp="1"/>
          </p:cNvSpPr>
          <p:nvPr>
            <p:ph idx="1"/>
          </p:nvPr>
        </p:nvSpPr>
        <p:spPr>
          <a:xfrm>
            <a:off x="381000" y="5294247"/>
            <a:ext cx="11413067" cy="1182753"/>
          </a:xfrm>
        </p:spPr>
        <p:txBody>
          <a:bodyPr>
            <a:normAutofit fontScale="85000" lnSpcReduction="10000"/>
          </a:bodyPr>
          <a:lstStyle/>
          <a:p>
            <a:r>
              <a:rPr lang="en-GB" b="1" dirty="0"/>
              <a:t>PPOs influence broad structure, deviations of up to ~1 MA rad</a:t>
            </a:r>
            <a:r>
              <a:rPr lang="en-GB" b="1" baseline="30000" dirty="0"/>
              <a:t>-1</a:t>
            </a:r>
            <a:r>
              <a:rPr lang="en-GB" b="1" dirty="0"/>
              <a:t> occur across colatitude range</a:t>
            </a:r>
          </a:p>
          <a:p>
            <a:endParaRPr lang="en-GB" b="1" dirty="0"/>
          </a:p>
          <a:p>
            <a:r>
              <a:rPr lang="en-GB" b="1" dirty="0"/>
              <a:t>Other magnetospheric drivers must drive finer scale structure, independent of PPO systems</a:t>
            </a:r>
          </a:p>
        </p:txBody>
      </p:sp>
      <p:sp>
        <p:nvSpPr>
          <p:cNvPr id="4" name="Rectangle 3">
            <a:extLst>
              <a:ext uri="{FF2B5EF4-FFF2-40B4-BE49-F238E27FC236}">
                <a16:creationId xmlns:a16="http://schemas.microsoft.com/office/drawing/2014/main" id="{2EFF8B20-039F-512C-F360-24C113B8731F}"/>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8</a:t>
            </a:r>
          </a:p>
        </p:txBody>
      </p:sp>
    </p:spTree>
    <p:extLst>
      <p:ext uri="{BB962C8B-B14F-4D97-AF65-F5344CB8AC3E}">
        <p14:creationId xmlns:p14="http://schemas.microsoft.com/office/powerpoint/2010/main" val="4183702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466269A-0605-A9BF-FAF6-72FDFE5806A8}"/>
              </a:ext>
            </a:extLst>
          </p:cNvPr>
          <p:cNvSpPr/>
          <p:nvPr/>
        </p:nvSpPr>
        <p:spPr>
          <a:xfrm>
            <a:off x="276043" y="1518249"/>
            <a:ext cx="11649257" cy="5073051"/>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22D5265-1B5B-D762-3A51-820EF4D46817}"/>
              </a:ext>
            </a:extLst>
          </p:cNvPr>
          <p:cNvSpPr>
            <a:spLocks noGrp="1"/>
          </p:cNvSpPr>
          <p:nvPr>
            <p:ph type="title"/>
          </p:nvPr>
        </p:nvSpPr>
        <p:spPr/>
        <p:txBody>
          <a:bodyPr/>
          <a:lstStyle/>
          <a:p>
            <a:r>
              <a:rPr lang="en-GB" dirty="0"/>
              <a:t>Solar Wind Influences</a:t>
            </a:r>
          </a:p>
        </p:txBody>
      </p:sp>
      <p:sp>
        <p:nvSpPr>
          <p:cNvPr id="3" name="Content Placeholder 2">
            <a:extLst>
              <a:ext uri="{FF2B5EF4-FFF2-40B4-BE49-F238E27FC236}">
                <a16:creationId xmlns:a16="http://schemas.microsoft.com/office/drawing/2014/main" id="{90906961-3A78-3E48-A530-810942D57DB4}"/>
              </a:ext>
            </a:extLst>
          </p:cNvPr>
          <p:cNvSpPr txBox="1">
            <a:spLocks/>
          </p:cNvSpPr>
          <p:nvPr/>
        </p:nvSpPr>
        <p:spPr>
          <a:xfrm>
            <a:off x="6896747" y="1957379"/>
            <a:ext cx="4753307" cy="418102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Clr>
                <a:srgbClr val="AEB4B9"/>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EB4B9"/>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EB4B9"/>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Solar wind compression event times from Bradley et al., 2018</a:t>
            </a:r>
          </a:p>
          <a:p>
            <a:endParaRPr lang="en-GB" dirty="0"/>
          </a:p>
          <a:p>
            <a:endParaRPr lang="en-GB" dirty="0"/>
          </a:p>
          <a:p>
            <a:endParaRPr lang="en-GB" dirty="0"/>
          </a:p>
          <a:p>
            <a:endParaRPr lang="en-GB" dirty="0"/>
          </a:p>
          <a:p>
            <a:pPr marL="0" indent="0">
              <a:buNone/>
            </a:pPr>
            <a:endParaRPr lang="en-GB" dirty="0"/>
          </a:p>
          <a:p>
            <a:r>
              <a:rPr lang="en-GB" dirty="0"/>
              <a:t>Meredith et al., 2018 determines SW driven auroral emission lifetime of ~10-20hrs</a:t>
            </a:r>
          </a:p>
          <a:p>
            <a:r>
              <a:rPr lang="en-GB" dirty="0"/>
              <a:t>Enhanced upwards FAC could support existence of partial ring current </a:t>
            </a:r>
          </a:p>
          <a:p>
            <a:r>
              <a:rPr lang="en-GB" dirty="0"/>
              <a:t>Leading field late into compression could support fast return flows </a:t>
            </a:r>
          </a:p>
        </p:txBody>
      </p:sp>
      <p:graphicFrame>
        <p:nvGraphicFramePr>
          <p:cNvPr id="6" name="Table 5">
            <a:extLst>
              <a:ext uri="{FF2B5EF4-FFF2-40B4-BE49-F238E27FC236}">
                <a16:creationId xmlns:a16="http://schemas.microsoft.com/office/drawing/2014/main" id="{820EB8E7-160B-8741-DE67-CD22C433EC60}"/>
              </a:ext>
            </a:extLst>
          </p:cNvPr>
          <p:cNvGraphicFramePr>
            <a:graphicFrameLocks noGrp="1"/>
          </p:cNvGraphicFramePr>
          <p:nvPr>
            <p:extLst>
              <p:ext uri="{D42A27DB-BD31-4B8C-83A1-F6EECF244321}">
                <p14:modId xmlns:p14="http://schemas.microsoft.com/office/powerpoint/2010/main" val="2462383616"/>
              </p:ext>
            </p:extLst>
          </p:nvPr>
        </p:nvGraphicFramePr>
        <p:xfrm>
          <a:off x="7295322" y="2534021"/>
          <a:ext cx="4084982" cy="1508760"/>
        </p:xfrm>
        <a:graphic>
          <a:graphicData uri="http://schemas.openxmlformats.org/drawingml/2006/table">
            <a:tbl>
              <a:tblPr firstRow="1" bandRow="1">
                <a:tableStyleId>{073A0DAA-6AF3-43AB-8588-CEC1D06C72B9}</a:tableStyleId>
              </a:tblPr>
              <a:tblGrid>
                <a:gridCol w="2042491">
                  <a:extLst>
                    <a:ext uri="{9D8B030D-6E8A-4147-A177-3AD203B41FA5}">
                      <a16:colId xmlns:a16="http://schemas.microsoft.com/office/drawing/2014/main" val="139388444"/>
                    </a:ext>
                  </a:extLst>
                </a:gridCol>
                <a:gridCol w="2042491">
                  <a:extLst>
                    <a:ext uri="{9D8B030D-6E8A-4147-A177-3AD203B41FA5}">
                      <a16:colId xmlns:a16="http://schemas.microsoft.com/office/drawing/2014/main" val="2891170459"/>
                    </a:ext>
                  </a:extLst>
                </a:gridCol>
              </a:tblGrid>
              <a:tr h="345799">
                <a:tc>
                  <a:txBody>
                    <a:bodyPr/>
                    <a:lstStyle/>
                    <a:p>
                      <a:pPr algn="l"/>
                      <a:r>
                        <a:rPr lang="en-GB" sz="1200" b="1"/>
                        <a:t>Orbit</a:t>
                      </a:r>
                      <a:endParaRPr lang="en-GB" sz="1200" b="1" dirty="0"/>
                    </a:p>
                  </a:txBody>
                  <a:tcPr/>
                </a:tc>
                <a:tc>
                  <a:txBody>
                    <a:bodyPr/>
                    <a:lstStyle/>
                    <a:p>
                      <a:r>
                        <a:rPr lang="en-GB" sz="1050" b="1" dirty="0"/>
                        <a:t>Time between SW compression start and observation (hrs)</a:t>
                      </a:r>
                    </a:p>
                  </a:txBody>
                  <a:tcPr/>
                </a:tc>
                <a:extLst>
                  <a:ext uri="{0D108BD9-81ED-4DB2-BD59-A6C34878D82A}">
                    <a16:rowId xmlns:a16="http://schemas.microsoft.com/office/drawing/2014/main" val="2632936986"/>
                  </a:ext>
                </a:extLst>
              </a:tr>
              <a:tr h="247425">
                <a:tc>
                  <a:txBody>
                    <a:bodyPr/>
                    <a:lstStyle/>
                    <a:p>
                      <a:r>
                        <a:rPr lang="en-GB" sz="1200" b="1" dirty="0">
                          <a:ln w="1270">
                            <a:solidFill>
                              <a:srgbClr val="0B0C0C"/>
                            </a:solidFill>
                          </a:ln>
                          <a:solidFill>
                            <a:srgbClr val="EACA94"/>
                          </a:solidFill>
                        </a:rPr>
                        <a:t>274</a:t>
                      </a:r>
                    </a:p>
                  </a:txBody>
                  <a:tcPr/>
                </a:tc>
                <a:tc>
                  <a:txBody>
                    <a:bodyPr/>
                    <a:lstStyle/>
                    <a:p>
                      <a:r>
                        <a:rPr lang="en-GB" sz="1200" b="1" dirty="0"/>
                        <a:t>17</a:t>
                      </a:r>
                    </a:p>
                  </a:txBody>
                  <a:tcPr/>
                </a:tc>
                <a:extLst>
                  <a:ext uri="{0D108BD9-81ED-4DB2-BD59-A6C34878D82A}">
                    <a16:rowId xmlns:a16="http://schemas.microsoft.com/office/drawing/2014/main" val="2739956114"/>
                  </a:ext>
                </a:extLst>
              </a:tr>
              <a:tr h="247425">
                <a:tc>
                  <a:txBody>
                    <a:bodyPr/>
                    <a:lstStyle/>
                    <a:p>
                      <a:r>
                        <a:rPr lang="en-GB" sz="1200" b="1">
                          <a:solidFill>
                            <a:srgbClr val="D2814F"/>
                          </a:solidFill>
                        </a:rPr>
                        <a:t>289</a:t>
                      </a:r>
                    </a:p>
                  </a:txBody>
                  <a:tcPr/>
                </a:tc>
                <a:tc>
                  <a:txBody>
                    <a:bodyPr/>
                    <a:lstStyle/>
                    <a:p>
                      <a:r>
                        <a:rPr lang="en-GB" sz="1200" b="1"/>
                        <a:t>25</a:t>
                      </a:r>
                      <a:endParaRPr lang="en-GB" sz="1200" b="1" dirty="0"/>
                    </a:p>
                  </a:txBody>
                  <a:tcPr/>
                </a:tc>
                <a:extLst>
                  <a:ext uri="{0D108BD9-81ED-4DB2-BD59-A6C34878D82A}">
                    <a16:rowId xmlns:a16="http://schemas.microsoft.com/office/drawing/2014/main" val="596452146"/>
                  </a:ext>
                </a:extLst>
              </a:tr>
              <a:tr h="247425">
                <a:tc>
                  <a:txBody>
                    <a:bodyPr/>
                    <a:lstStyle/>
                    <a:p>
                      <a:r>
                        <a:rPr lang="en-GB" sz="1200" b="1" dirty="0">
                          <a:solidFill>
                            <a:srgbClr val="684129"/>
                          </a:solidFill>
                        </a:rPr>
                        <a:t>280</a:t>
                      </a:r>
                    </a:p>
                  </a:txBody>
                  <a:tcPr/>
                </a:tc>
                <a:tc>
                  <a:txBody>
                    <a:bodyPr/>
                    <a:lstStyle/>
                    <a:p>
                      <a:r>
                        <a:rPr lang="en-GB" sz="1200" b="1"/>
                        <a:t>54</a:t>
                      </a:r>
                    </a:p>
                  </a:txBody>
                  <a:tcPr/>
                </a:tc>
                <a:extLst>
                  <a:ext uri="{0D108BD9-81ED-4DB2-BD59-A6C34878D82A}">
                    <a16:rowId xmlns:a16="http://schemas.microsoft.com/office/drawing/2014/main" val="361774529"/>
                  </a:ext>
                </a:extLst>
              </a:tr>
              <a:tr h="247425">
                <a:tc>
                  <a:txBody>
                    <a:bodyPr/>
                    <a:lstStyle/>
                    <a:p>
                      <a:r>
                        <a:rPr lang="en-GB" sz="1200" b="1">
                          <a:solidFill>
                            <a:srgbClr val="0B0C0C"/>
                          </a:solidFill>
                        </a:rPr>
                        <a:t>288</a:t>
                      </a:r>
                      <a:endParaRPr lang="en-GB" sz="1200" b="1" dirty="0">
                        <a:solidFill>
                          <a:srgbClr val="0B0C0C"/>
                        </a:solidFill>
                      </a:endParaRPr>
                    </a:p>
                  </a:txBody>
                  <a:tcPr/>
                </a:tc>
                <a:tc>
                  <a:txBody>
                    <a:bodyPr/>
                    <a:lstStyle/>
                    <a:p>
                      <a:r>
                        <a:rPr lang="en-GB" sz="1200" b="1" dirty="0"/>
                        <a:t>84</a:t>
                      </a:r>
                    </a:p>
                  </a:txBody>
                  <a:tcPr/>
                </a:tc>
                <a:extLst>
                  <a:ext uri="{0D108BD9-81ED-4DB2-BD59-A6C34878D82A}">
                    <a16:rowId xmlns:a16="http://schemas.microsoft.com/office/drawing/2014/main" val="1048498851"/>
                  </a:ext>
                </a:extLst>
              </a:tr>
            </a:tbl>
          </a:graphicData>
        </a:graphic>
      </p:graphicFrame>
      <p:pic>
        <p:nvPicPr>
          <p:cNvPr id="10" name="Picture 9">
            <a:extLst>
              <a:ext uri="{FF2B5EF4-FFF2-40B4-BE49-F238E27FC236}">
                <a16:creationId xmlns:a16="http://schemas.microsoft.com/office/drawing/2014/main" id="{AC045ECB-AD3A-B938-B277-AF0E5C3F626C}"/>
              </a:ext>
            </a:extLst>
          </p:cNvPr>
          <p:cNvPicPr>
            <a:picLocks noChangeAspect="1"/>
          </p:cNvPicPr>
          <p:nvPr/>
        </p:nvPicPr>
        <p:blipFill>
          <a:blip r:embed="rId4"/>
          <a:stretch>
            <a:fillRect/>
          </a:stretch>
        </p:blipFill>
        <p:spPr>
          <a:xfrm>
            <a:off x="350520" y="1957380"/>
            <a:ext cx="6546227" cy="4181027"/>
          </a:xfrm>
          <a:prstGeom prst="rect">
            <a:avLst/>
          </a:prstGeom>
        </p:spPr>
      </p:pic>
      <p:sp>
        <p:nvSpPr>
          <p:cNvPr id="5" name="Rectangle 4">
            <a:extLst>
              <a:ext uri="{FF2B5EF4-FFF2-40B4-BE49-F238E27FC236}">
                <a16:creationId xmlns:a16="http://schemas.microsoft.com/office/drawing/2014/main" id="{D572435E-E607-62D5-0468-8AD795ABE411}"/>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9</a:t>
            </a:r>
          </a:p>
        </p:txBody>
      </p:sp>
    </p:spTree>
    <p:extLst>
      <p:ext uri="{BB962C8B-B14F-4D97-AF65-F5344CB8AC3E}">
        <p14:creationId xmlns:p14="http://schemas.microsoft.com/office/powerpoint/2010/main" val="1655000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7648C-0E81-F4A5-F777-A3E449953E5E}"/>
              </a:ext>
            </a:extLst>
          </p:cNvPr>
          <p:cNvSpPr>
            <a:spLocks noGrp="1"/>
          </p:cNvSpPr>
          <p:nvPr>
            <p:ph type="title"/>
          </p:nvPr>
        </p:nvSpPr>
        <p:spPr/>
        <p:txBody>
          <a:bodyPr/>
          <a:lstStyle/>
          <a:p>
            <a:r>
              <a:rPr lang="en-GB"/>
              <a:t>Conclusions</a:t>
            </a:r>
          </a:p>
        </p:txBody>
      </p:sp>
      <p:sp>
        <p:nvSpPr>
          <p:cNvPr id="3" name="Content Placeholder 2">
            <a:extLst>
              <a:ext uri="{FF2B5EF4-FFF2-40B4-BE49-F238E27FC236}">
                <a16:creationId xmlns:a16="http://schemas.microsoft.com/office/drawing/2014/main" id="{0EA5F5B8-89FD-B626-DCDA-C396564E7BC6}"/>
              </a:ext>
            </a:extLst>
          </p:cNvPr>
          <p:cNvSpPr>
            <a:spLocks noGrp="1"/>
          </p:cNvSpPr>
          <p:nvPr>
            <p:ph idx="1"/>
          </p:nvPr>
        </p:nvSpPr>
        <p:spPr/>
        <p:txBody>
          <a:bodyPr>
            <a:normAutofit fontScale="92500"/>
          </a:bodyPr>
          <a:lstStyle/>
          <a:p>
            <a:r>
              <a:rPr lang="en-GB" dirty="0"/>
              <a:t>FAC structure on the dusk side is highly variable with a greater number of thin sheets forming than during dawn. Average lagging behaviour.</a:t>
            </a:r>
          </a:p>
          <a:p>
            <a:endParaRPr lang="en-GB" sz="2800" dirty="0"/>
          </a:p>
          <a:p>
            <a:r>
              <a:rPr lang="en-GB" sz="2800" dirty="0"/>
              <a:t>PPO systems influence broad structure, some cases see deviation, small scale structures aren’t PPO driven.</a:t>
            </a:r>
          </a:p>
          <a:p>
            <a:endParaRPr lang="en-GB" sz="2800" dirty="0"/>
          </a:p>
          <a:p>
            <a:r>
              <a:rPr lang="en-GB" sz="2800" dirty="0"/>
              <a:t>Passes under SW compression show initial filamentation and strong lagging configuration. Transitioning to a smooth, leading configuration.</a:t>
            </a:r>
          </a:p>
        </p:txBody>
      </p:sp>
      <p:sp>
        <p:nvSpPr>
          <p:cNvPr id="4" name="Rectangle 3">
            <a:extLst>
              <a:ext uri="{FF2B5EF4-FFF2-40B4-BE49-F238E27FC236}">
                <a16:creationId xmlns:a16="http://schemas.microsoft.com/office/drawing/2014/main" id="{008A637B-F445-2F89-8B0E-CCE74DCA9885}"/>
              </a:ext>
            </a:extLst>
          </p:cNvPr>
          <p:cNvSpPr/>
          <p:nvPr/>
        </p:nvSpPr>
        <p:spPr>
          <a:xfrm>
            <a:off x="11579087" y="0"/>
            <a:ext cx="612913"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10</a:t>
            </a:r>
          </a:p>
        </p:txBody>
      </p:sp>
    </p:spTree>
    <p:extLst>
      <p:ext uri="{BB962C8B-B14F-4D97-AF65-F5344CB8AC3E}">
        <p14:creationId xmlns:p14="http://schemas.microsoft.com/office/powerpoint/2010/main" val="2567362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F3F2BA3-EA70-31DD-A306-3DC1852FA384}"/>
              </a:ext>
            </a:extLst>
          </p:cNvPr>
          <p:cNvSpPr/>
          <p:nvPr/>
        </p:nvSpPr>
        <p:spPr>
          <a:xfrm>
            <a:off x="276043" y="1518249"/>
            <a:ext cx="11649257" cy="5073051"/>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D0EFF1E-7B02-CD9E-94A8-A2D47A295ACE}"/>
              </a:ext>
            </a:extLst>
          </p:cNvPr>
          <p:cNvSpPr>
            <a:spLocks noGrp="1"/>
          </p:cNvSpPr>
          <p:nvPr>
            <p:ph type="title"/>
          </p:nvPr>
        </p:nvSpPr>
        <p:spPr/>
        <p:txBody>
          <a:bodyPr/>
          <a:lstStyle/>
          <a:p>
            <a:r>
              <a:rPr lang="en-GB" dirty="0"/>
              <a:t>Backup 1 – PPO Model</a:t>
            </a:r>
          </a:p>
        </p:txBody>
      </p:sp>
      <p:pic>
        <p:nvPicPr>
          <p:cNvPr id="5" name="Picture 4" descr="A graph of different colored lines&#10;&#10;AI-generated content may be incorrect.">
            <a:extLst>
              <a:ext uri="{FF2B5EF4-FFF2-40B4-BE49-F238E27FC236}">
                <a16:creationId xmlns:a16="http://schemas.microsoft.com/office/drawing/2014/main" id="{E0D606A4-0F8F-6545-9B50-9DB991B8C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075" y="2268563"/>
            <a:ext cx="5375089" cy="3661614"/>
          </a:xfrm>
          <a:prstGeom prst="rect">
            <a:avLst/>
          </a:prstGeom>
        </p:spPr>
      </p:pic>
      <p:pic>
        <p:nvPicPr>
          <p:cNvPr id="6" name="Picture 5" descr="A graph of different colored lines&#10;&#10;AI-generated content may be incorrect.">
            <a:extLst>
              <a:ext uri="{FF2B5EF4-FFF2-40B4-BE49-F238E27FC236}">
                <a16:creationId xmlns:a16="http://schemas.microsoft.com/office/drawing/2014/main" id="{89221F76-A3C8-AA57-9E05-451CCC909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268563"/>
            <a:ext cx="5375089" cy="3661614"/>
          </a:xfrm>
          <a:prstGeom prst="rect">
            <a:avLst/>
          </a:prstGeom>
        </p:spPr>
      </p:pic>
    </p:spTree>
    <p:extLst>
      <p:ext uri="{BB962C8B-B14F-4D97-AF65-F5344CB8AC3E}">
        <p14:creationId xmlns:p14="http://schemas.microsoft.com/office/powerpoint/2010/main" val="2469913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0A4DA9C-A9D8-96B7-7C28-4C373CD492CF}"/>
              </a:ext>
            </a:extLst>
          </p:cNvPr>
          <p:cNvSpPr/>
          <p:nvPr/>
        </p:nvSpPr>
        <p:spPr>
          <a:xfrm>
            <a:off x="276043" y="1518249"/>
            <a:ext cx="11649257" cy="5073051"/>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1100DB5-5A23-329F-8555-644CA02E841E}"/>
              </a:ext>
            </a:extLst>
          </p:cNvPr>
          <p:cNvSpPr>
            <a:spLocks noGrp="1"/>
          </p:cNvSpPr>
          <p:nvPr>
            <p:ph type="title"/>
          </p:nvPr>
        </p:nvSpPr>
        <p:spPr/>
        <p:txBody>
          <a:bodyPr/>
          <a:lstStyle/>
          <a:p>
            <a:r>
              <a:rPr lang="en-GB" dirty="0"/>
              <a:t>Backup 2 – Algorithm</a:t>
            </a:r>
          </a:p>
        </p:txBody>
      </p:sp>
      <p:pic>
        <p:nvPicPr>
          <p:cNvPr id="4" name="Content Placeholder 4" descr="A graph of a graph&#10;&#10;AI-generated content may be incorrect.">
            <a:extLst>
              <a:ext uri="{FF2B5EF4-FFF2-40B4-BE49-F238E27FC236}">
                <a16:creationId xmlns:a16="http://schemas.microsoft.com/office/drawing/2014/main" id="{1FBC4F02-36D8-4D66-445D-2E9B996DC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7298" y="1700019"/>
            <a:ext cx="5897403" cy="4816622"/>
          </a:xfrm>
          <a:prstGeom prst="rect">
            <a:avLst/>
          </a:prstGeom>
        </p:spPr>
      </p:pic>
    </p:spTree>
    <p:extLst>
      <p:ext uri="{BB962C8B-B14F-4D97-AF65-F5344CB8AC3E}">
        <p14:creationId xmlns:p14="http://schemas.microsoft.com/office/powerpoint/2010/main" val="2082043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A2F7D55-CF31-82F6-28BD-EE623C683B0F}"/>
              </a:ext>
            </a:extLst>
          </p:cNvPr>
          <p:cNvSpPr/>
          <p:nvPr/>
        </p:nvSpPr>
        <p:spPr>
          <a:xfrm>
            <a:off x="276043" y="1518249"/>
            <a:ext cx="11649257" cy="5073051"/>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2FBB303-E222-602A-69E7-E7AEC56776B7}"/>
              </a:ext>
            </a:extLst>
          </p:cNvPr>
          <p:cNvSpPr>
            <a:spLocks noGrp="1"/>
          </p:cNvSpPr>
          <p:nvPr>
            <p:ph type="title"/>
          </p:nvPr>
        </p:nvSpPr>
        <p:spPr/>
        <p:txBody>
          <a:bodyPr/>
          <a:lstStyle/>
          <a:p>
            <a:r>
              <a:rPr lang="en-GB" dirty="0"/>
              <a:t>Backup 3 – Algorithm Output</a:t>
            </a:r>
          </a:p>
        </p:txBody>
      </p:sp>
      <p:pic>
        <p:nvPicPr>
          <p:cNvPr id="5" name="Content Placeholder 4" descr="A graph of different colored bars&#10;&#10;AI-generated content may be incorrect.">
            <a:extLst>
              <a:ext uri="{FF2B5EF4-FFF2-40B4-BE49-F238E27FC236}">
                <a16:creationId xmlns:a16="http://schemas.microsoft.com/office/drawing/2014/main" id="{56DE2CBC-9A9C-8C35-3604-FFA61680C3A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8247" y="1827868"/>
            <a:ext cx="8335505" cy="4453811"/>
          </a:xfrm>
        </p:spPr>
      </p:pic>
    </p:spTree>
    <p:extLst>
      <p:ext uri="{BB962C8B-B14F-4D97-AF65-F5344CB8AC3E}">
        <p14:creationId xmlns:p14="http://schemas.microsoft.com/office/powerpoint/2010/main" val="839596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8175349-81A4-A1B9-F0B2-C01849826FAC}"/>
              </a:ext>
            </a:extLst>
          </p:cNvPr>
          <p:cNvSpPr/>
          <p:nvPr/>
        </p:nvSpPr>
        <p:spPr>
          <a:xfrm>
            <a:off x="276043" y="1518249"/>
            <a:ext cx="11649257" cy="5073051"/>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277A0FA-2C50-8414-7E6E-187CE3026354}"/>
              </a:ext>
            </a:extLst>
          </p:cNvPr>
          <p:cNvSpPr>
            <a:spLocks noGrp="1"/>
          </p:cNvSpPr>
          <p:nvPr>
            <p:ph type="title"/>
          </p:nvPr>
        </p:nvSpPr>
        <p:spPr/>
        <p:txBody>
          <a:bodyPr/>
          <a:lstStyle/>
          <a:p>
            <a:r>
              <a:rPr lang="en-GB" dirty="0"/>
              <a:t>Backup 4 – UVIS Emission</a:t>
            </a:r>
          </a:p>
        </p:txBody>
      </p:sp>
      <p:pic>
        <p:nvPicPr>
          <p:cNvPr id="5" name="Content Placeholder 4" descr="A diagram of a person's body&#10;&#10;AI-generated content may be incorrect.">
            <a:extLst>
              <a:ext uri="{FF2B5EF4-FFF2-40B4-BE49-F238E27FC236}">
                <a16:creationId xmlns:a16="http://schemas.microsoft.com/office/drawing/2014/main" id="{16CC2881-1D5B-C475-8F7C-3D27FD4EB6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6721" y="1700019"/>
            <a:ext cx="5234940" cy="2329132"/>
          </a:xfrm>
        </p:spPr>
      </p:pic>
      <p:sp>
        <p:nvSpPr>
          <p:cNvPr id="3" name="Content Placeholder 2">
            <a:extLst>
              <a:ext uri="{FF2B5EF4-FFF2-40B4-BE49-F238E27FC236}">
                <a16:creationId xmlns:a16="http://schemas.microsoft.com/office/drawing/2014/main" id="{FA769C2B-F7EE-345C-7997-6B6820219E88}"/>
              </a:ext>
            </a:extLst>
          </p:cNvPr>
          <p:cNvSpPr txBox="1">
            <a:spLocks/>
          </p:cNvSpPr>
          <p:nvPr/>
        </p:nvSpPr>
        <p:spPr>
          <a:xfrm>
            <a:off x="5812338" y="1700018"/>
            <a:ext cx="5853881" cy="47301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AEB4B9"/>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EB4B9"/>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EB4B9"/>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Limited by UVIS images close to MAG observations:</a:t>
            </a:r>
          </a:p>
          <a:p>
            <a:endParaRPr lang="en-GB"/>
          </a:p>
          <a:p>
            <a:endParaRPr lang="en-GB"/>
          </a:p>
          <a:p>
            <a:endParaRPr lang="en-GB"/>
          </a:p>
          <a:p>
            <a:endParaRPr lang="en-GB"/>
          </a:p>
          <a:p>
            <a:endParaRPr lang="en-GB"/>
          </a:p>
        </p:txBody>
      </p:sp>
      <p:pic>
        <p:nvPicPr>
          <p:cNvPr id="6" name="Content Placeholder 4" descr="A diagram of a person's body&#10;&#10;AI-generated content may be incorrect.">
            <a:extLst>
              <a:ext uri="{FF2B5EF4-FFF2-40B4-BE49-F238E27FC236}">
                <a16:creationId xmlns:a16="http://schemas.microsoft.com/office/drawing/2014/main" id="{9F28184D-FF41-02BF-8D42-B3C2A3FC4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1" y="4100994"/>
            <a:ext cx="5234940" cy="2329132"/>
          </a:xfrm>
          <a:prstGeom prst="rect">
            <a:avLst/>
          </a:prstGeom>
        </p:spPr>
      </p:pic>
      <p:graphicFrame>
        <p:nvGraphicFramePr>
          <p:cNvPr id="7" name="Table 6">
            <a:extLst>
              <a:ext uri="{FF2B5EF4-FFF2-40B4-BE49-F238E27FC236}">
                <a16:creationId xmlns:a16="http://schemas.microsoft.com/office/drawing/2014/main" id="{3AE8BF71-8945-491D-9CA5-41AC36DD15C8}"/>
              </a:ext>
            </a:extLst>
          </p:cNvPr>
          <p:cNvGraphicFramePr>
            <a:graphicFrameLocks noGrp="1"/>
          </p:cNvGraphicFramePr>
          <p:nvPr>
            <p:extLst>
              <p:ext uri="{D42A27DB-BD31-4B8C-83A1-F6EECF244321}">
                <p14:modId xmlns:p14="http://schemas.microsoft.com/office/powerpoint/2010/main" val="3145243705"/>
              </p:ext>
            </p:extLst>
          </p:nvPr>
        </p:nvGraphicFramePr>
        <p:xfrm>
          <a:off x="5908447" y="2545791"/>
          <a:ext cx="5757771" cy="2346960"/>
        </p:xfrm>
        <a:graphic>
          <a:graphicData uri="http://schemas.openxmlformats.org/drawingml/2006/table">
            <a:tbl>
              <a:tblPr firstRow="1" bandRow="1">
                <a:tableStyleId>{5C22544A-7EE6-4342-B048-85BDC9FD1C3A}</a:tableStyleId>
              </a:tblPr>
              <a:tblGrid>
                <a:gridCol w="1919257">
                  <a:extLst>
                    <a:ext uri="{9D8B030D-6E8A-4147-A177-3AD203B41FA5}">
                      <a16:colId xmlns:a16="http://schemas.microsoft.com/office/drawing/2014/main" val="286857496"/>
                    </a:ext>
                  </a:extLst>
                </a:gridCol>
                <a:gridCol w="1919257">
                  <a:extLst>
                    <a:ext uri="{9D8B030D-6E8A-4147-A177-3AD203B41FA5}">
                      <a16:colId xmlns:a16="http://schemas.microsoft.com/office/drawing/2014/main" val="3935616421"/>
                    </a:ext>
                  </a:extLst>
                </a:gridCol>
                <a:gridCol w="1919257">
                  <a:extLst>
                    <a:ext uri="{9D8B030D-6E8A-4147-A177-3AD203B41FA5}">
                      <a16:colId xmlns:a16="http://schemas.microsoft.com/office/drawing/2014/main" val="3007716673"/>
                    </a:ext>
                  </a:extLst>
                </a:gridCol>
              </a:tblGrid>
              <a:tr h="280832">
                <a:tc>
                  <a:txBody>
                    <a:bodyPr/>
                    <a:lstStyle/>
                    <a:p>
                      <a:r>
                        <a:rPr lang="en-GB" sz="1600"/>
                        <a:t>Orbit No.</a:t>
                      </a:r>
                    </a:p>
                  </a:txBody>
                  <a:tcPr/>
                </a:tc>
                <a:tc>
                  <a:txBody>
                    <a:bodyPr/>
                    <a:lstStyle/>
                    <a:p>
                      <a:r>
                        <a:rPr lang="en-GB" sz="1600"/>
                        <a:t>Images within +3hr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Images within +6hr</a:t>
                      </a:r>
                    </a:p>
                  </a:txBody>
                  <a:tcPr/>
                </a:tc>
                <a:extLst>
                  <a:ext uri="{0D108BD9-81ED-4DB2-BD59-A6C34878D82A}">
                    <a16:rowId xmlns:a16="http://schemas.microsoft.com/office/drawing/2014/main" val="3890653011"/>
                  </a:ext>
                </a:extLst>
              </a:tr>
              <a:tr h="280832">
                <a:tc>
                  <a:txBody>
                    <a:bodyPr/>
                    <a:lstStyle/>
                    <a:p>
                      <a:r>
                        <a:rPr lang="en-GB" sz="1600"/>
                        <a:t>279</a:t>
                      </a:r>
                    </a:p>
                  </a:txBody>
                  <a:tcPr/>
                </a:tc>
                <a:tc>
                  <a:txBody>
                    <a:bodyPr/>
                    <a:lstStyle/>
                    <a:p>
                      <a:r>
                        <a:rPr lang="en-GB" sz="1600"/>
                        <a:t>0</a:t>
                      </a:r>
                    </a:p>
                  </a:txBody>
                  <a:tcPr/>
                </a:tc>
                <a:tc>
                  <a:txBody>
                    <a:bodyPr/>
                    <a:lstStyle/>
                    <a:p>
                      <a:r>
                        <a:rPr lang="en-GB" sz="1600"/>
                        <a:t>3</a:t>
                      </a:r>
                    </a:p>
                  </a:txBody>
                  <a:tcPr/>
                </a:tc>
                <a:extLst>
                  <a:ext uri="{0D108BD9-81ED-4DB2-BD59-A6C34878D82A}">
                    <a16:rowId xmlns:a16="http://schemas.microsoft.com/office/drawing/2014/main" val="3795323612"/>
                  </a:ext>
                </a:extLst>
              </a:tr>
              <a:tr h="280832">
                <a:tc>
                  <a:txBody>
                    <a:bodyPr/>
                    <a:lstStyle/>
                    <a:p>
                      <a:r>
                        <a:rPr lang="en-GB" sz="1600"/>
                        <a:t>287</a:t>
                      </a:r>
                    </a:p>
                  </a:txBody>
                  <a:tcPr/>
                </a:tc>
                <a:tc>
                  <a:txBody>
                    <a:bodyPr/>
                    <a:lstStyle/>
                    <a:p>
                      <a:r>
                        <a:rPr lang="en-GB" sz="1600"/>
                        <a:t>3</a:t>
                      </a:r>
                    </a:p>
                  </a:txBody>
                  <a:tcPr/>
                </a:tc>
                <a:tc>
                  <a:txBody>
                    <a:bodyPr/>
                    <a:lstStyle/>
                    <a:p>
                      <a:r>
                        <a:rPr lang="en-GB" sz="1600"/>
                        <a:t>5</a:t>
                      </a:r>
                    </a:p>
                  </a:txBody>
                  <a:tcPr/>
                </a:tc>
                <a:extLst>
                  <a:ext uri="{0D108BD9-81ED-4DB2-BD59-A6C34878D82A}">
                    <a16:rowId xmlns:a16="http://schemas.microsoft.com/office/drawing/2014/main" val="245932387"/>
                  </a:ext>
                </a:extLst>
              </a:tr>
              <a:tr h="280832">
                <a:tc>
                  <a:txBody>
                    <a:bodyPr/>
                    <a:lstStyle/>
                    <a:p>
                      <a:r>
                        <a:rPr lang="en-GB" sz="1600"/>
                        <a:t>288</a:t>
                      </a:r>
                    </a:p>
                  </a:txBody>
                  <a:tcPr/>
                </a:tc>
                <a:tc>
                  <a:txBody>
                    <a:bodyPr/>
                    <a:lstStyle/>
                    <a:p>
                      <a:r>
                        <a:rPr lang="en-GB" sz="1600"/>
                        <a:t>0</a:t>
                      </a:r>
                    </a:p>
                  </a:txBody>
                  <a:tcPr/>
                </a:tc>
                <a:tc>
                  <a:txBody>
                    <a:bodyPr/>
                    <a:lstStyle/>
                    <a:p>
                      <a:r>
                        <a:rPr lang="en-GB" sz="1600"/>
                        <a:t>3</a:t>
                      </a:r>
                    </a:p>
                  </a:txBody>
                  <a:tcPr/>
                </a:tc>
                <a:extLst>
                  <a:ext uri="{0D108BD9-81ED-4DB2-BD59-A6C34878D82A}">
                    <a16:rowId xmlns:a16="http://schemas.microsoft.com/office/drawing/2014/main" val="301870183"/>
                  </a:ext>
                </a:extLst>
              </a:tr>
              <a:tr h="280832">
                <a:tc>
                  <a:txBody>
                    <a:bodyPr/>
                    <a:lstStyle/>
                    <a:p>
                      <a:r>
                        <a:rPr lang="en-GB" sz="1600"/>
                        <a:t>290</a:t>
                      </a:r>
                    </a:p>
                  </a:txBody>
                  <a:tcPr/>
                </a:tc>
                <a:tc>
                  <a:txBody>
                    <a:bodyPr/>
                    <a:lstStyle/>
                    <a:p>
                      <a:r>
                        <a:rPr lang="en-GB" sz="1600"/>
                        <a:t>0</a:t>
                      </a:r>
                    </a:p>
                  </a:txBody>
                  <a:tcPr/>
                </a:tc>
                <a:tc>
                  <a:txBody>
                    <a:bodyPr/>
                    <a:lstStyle/>
                    <a:p>
                      <a:r>
                        <a:rPr lang="en-GB" sz="1600"/>
                        <a:t>4</a:t>
                      </a:r>
                    </a:p>
                  </a:txBody>
                  <a:tcPr/>
                </a:tc>
                <a:extLst>
                  <a:ext uri="{0D108BD9-81ED-4DB2-BD59-A6C34878D82A}">
                    <a16:rowId xmlns:a16="http://schemas.microsoft.com/office/drawing/2014/main" val="2449835866"/>
                  </a:ext>
                </a:extLst>
              </a:tr>
              <a:tr h="280832">
                <a:tc>
                  <a:txBody>
                    <a:bodyPr/>
                    <a:lstStyle/>
                    <a:p>
                      <a:r>
                        <a:rPr lang="en-GB" sz="1600"/>
                        <a:t>291</a:t>
                      </a:r>
                    </a:p>
                  </a:txBody>
                  <a:tcPr/>
                </a:tc>
                <a:tc>
                  <a:txBody>
                    <a:bodyPr/>
                    <a:lstStyle/>
                    <a:p>
                      <a:r>
                        <a:rPr lang="en-GB" sz="1600"/>
                        <a:t>0</a:t>
                      </a:r>
                    </a:p>
                  </a:txBody>
                  <a:tcPr/>
                </a:tc>
                <a:tc>
                  <a:txBody>
                    <a:bodyPr/>
                    <a:lstStyle/>
                    <a:p>
                      <a:r>
                        <a:rPr lang="en-GB" sz="1600"/>
                        <a:t>3</a:t>
                      </a:r>
                    </a:p>
                  </a:txBody>
                  <a:tcPr/>
                </a:tc>
                <a:extLst>
                  <a:ext uri="{0D108BD9-81ED-4DB2-BD59-A6C34878D82A}">
                    <a16:rowId xmlns:a16="http://schemas.microsoft.com/office/drawing/2014/main" val="247801338"/>
                  </a:ext>
                </a:extLst>
              </a:tr>
              <a:tr h="280832">
                <a:tc>
                  <a:txBody>
                    <a:bodyPr/>
                    <a:lstStyle/>
                    <a:p>
                      <a:r>
                        <a:rPr lang="en-GB" sz="1600"/>
                        <a:t>292</a:t>
                      </a:r>
                    </a:p>
                  </a:txBody>
                  <a:tcPr/>
                </a:tc>
                <a:tc>
                  <a:txBody>
                    <a:bodyPr/>
                    <a:lstStyle/>
                    <a:p>
                      <a:r>
                        <a:rPr lang="en-GB" sz="1600"/>
                        <a:t>0</a:t>
                      </a:r>
                    </a:p>
                  </a:txBody>
                  <a:tcPr/>
                </a:tc>
                <a:tc>
                  <a:txBody>
                    <a:bodyPr/>
                    <a:lstStyle/>
                    <a:p>
                      <a:r>
                        <a:rPr lang="en-GB" sz="1600"/>
                        <a:t>3</a:t>
                      </a:r>
                    </a:p>
                  </a:txBody>
                  <a:tcPr/>
                </a:tc>
                <a:extLst>
                  <a:ext uri="{0D108BD9-81ED-4DB2-BD59-A6C34878D82A}">
                    <a16:rowId xmlns:a16="http://schemas.microsoft.com/office/drawing/2014/main" val="2918441005"/>
                  </a:ext>
                </a:extLst>
              </a:tr>
            </a:tbl>
          </a:graphicData>
        </a:graphic>
      </p:graphicFrame>
    </p:spTree>
    <p:extLst>
      <p:ext uri="{BB962C8B-B14F-4D97-AF65-F5344CB8AC3E}">
        <p14:creationId xmlns:p14="http://schemas.microsoft.com/office/powerpoint/2010/main" val="36711493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4783FCA-5020-BFEE-3314-81AD7FE72E92}"/>
              </a:ext>
            </a:extLst>
          </p:cNvPr>
          <p:cNvSpPr/>
          <p:nvPr/>
        </p:nvSpPr>
        <p:spPr>
          <a:xfrm>
            <a:off x="276044" y="1518249"/>
            <a:ext cx="11501089" cy="506370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AD775DA-06AF-7805-8D09-E1C8A509C5FD}"/>
              </a:ext>
            </a:extLst>
          </p:cNvPr>
          <p:cNvSpPr>
            <a:spLocks noGrp="1"/>
          </p:cNvSpPr>
          <p:nvPr>
            <p:ph type="title"/>
          </p:nvPr>
        </p:nvSpPr>
        <p:spPr/>
        <p:txBody>
          <a:bodyPr>
            <a:normAutofit/>
          </a:bodyPr>
          <a:lstStyle/>
          <a:p>
            <a:r>
              <a:rPr lang="en-GB"/>
              <a:t>Saturn FAC Systems</a:t>
            </a:r>
            <a:br>
              <a:rPr lang="en-GB"/>
            </a:br>
            <a:r>
              <a:rPr lang="en-GB" sz="2400"/>
              <a:t>Subcorotation</a:t>
            </a:r>
            <a:endParaRPr lang="en-GB"/>
          </a:p>
        </p:txBody>
      </p:sp>
      <p:sp>
        <p:nvSpPr>
          <p:cNvPr id="3" name="Content Placeholder 2">
            <a:extLst>
              <a:ext uri="{FF2B5EF4-FFF2-40B4-BE49-F238E27FC236}">
                <a16:creationId xmlns:a16="http://schemas.microsoft.com/office/drawing/2014/main" id="{EC5FC2FD-C4B0-B6AB-6E88-F7D050CC7D31}"/>
              </a:ext>
            </a:extLst>
          </p:cNvPr>
          <p:cNvSpPr>
            <a:spLocks noGrp="1"/>
          </p:cNvSpPr>
          <p:nvPr>
            <p:ph idx="1"/>
          </p:nvPr>
        </p:nvSpPr>
        <p:spPr>
          <a:xfrm>
            <a:off x="5963477" y="2396965"/>
            <a:ext cx="5475267" cy="2064069"/>
          </a:xfrm>
        </p:spPr>
        <p:txBody>
          <a:bodyPr>
            <a:normAutofit fontScale="92500"/>
          </a:bodyPr>
          <a:lstStyle/>
          <a:p>
            <a:r>
              <a:rPr lang="en-GB" dirty="0"/>
              <a:t>Field lines loaded with material ejected from Enceladus (4Rs)</a:t>
            </a:r>
          </a:p>
          <a:p>
            <a:endParaRPr lang="en-GB" dirty="0"/>
          </a:p>
          <a:p>
            <a:r>
              <a:rPr lang="en-GB" dirty="0"/>
              <a:t>Mass-loading of equatorial field lines drive FACs that close in the ionosphere</a:t>
            </a:r>
          </a:p>
        </p:txBody>
      </p:sp>
      <p:pic>
        <p:nvPicPr>
          <p:cNvPr id="4" name="Picture 3">
            <a:extLst>
              <a:ext uri="{FF2B5EF4-FFF2-40B4-BE49-F238E27FC236}">
                <a16:creationId xmlns:a16="http://schemas.microsoft.com/office/drawing/2014/main" id="{D8FA6B22-C962-850C-D9A9-F5263FB7C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728" y="2167850"/>
            <a:ext cx="5352775" cy="2841472"/>
          </a:xfrm>
          <a:prstGeom prst="rect">
            <a:avLst/>
          </a:prstGeom>
          <a:ln>
            <a:solidFill>
              <a:schemeClr val="tx1"/>
            </a:solidFill>
          </a:ln>
        </p:spPr>
      </p:pic>
      <p:sp>
        <p:nvSpPr>
          <p:cNvPr id="8" name="TextBox 7">
            <a:extLst>
              <a:ext uri="{FF2B5EF4-FFF2-40B4-BE49-F238E27FC236}">
                <a16:creationId xmlns:a16="http://schemas.microsoft.com/office/drawing/2014/main" id="{A4567896-BED5-53E3-AE59-60FF69B64322}"/>
              </a:ext>
            </a:extLst>
          </p:cNvPr>
          <p:cNvSpPr txBox="1"/>
          <p:nvPr/>
        </p:nvSpPr>
        <p:spPr>
          <a:xfrm>
            <a:off x="490728" y="5009321"/>
            <a:ext cx="5352775" cy="262393"/>
          </a:xfrm>
          <a:prstGeom prst="rect">
            <a:avLst/>
          </a:prstGeom>
          <a:noFill/>
        </p:spPr>
        <p:txBody>
          <a:bodyPr wrap="square" rtlCol="0">
            <a:spAutoFit/>
          </a:bodyPr>
          <a:lstStyle/>
          <a:p>
            <a:pPr algn="r"/>
            <a:r>
              <a:rPr lang="en-GB" sz="1100" dirty="0"/>
              <a:t>(Bunce et al., 2003)</a:t>
            </a:r>
          </a:p>
        </p:txBody>
      </p:sp>
      <p:sp>
        <p:nvSpPr>
          <p:cNvPr id="7" name="Rectangle 6">
            <a:extLst>
              <a:ext uri="{FF2B5EF4-FFF2-40B4-BE49-F238E27FC236}">
                <a16:creationId xmlns:a16="http://schemas.microsoft.com/office/drawing/2014/main" id="{7D6BC276-C35D-EBD4-85AB-0F7177C4B7D3}"/>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2</a:t>
            </a:r>
          </a:p>
        </p:txBody>
      </p:sp>
    </p:spTree>
    <p:extLst>
      <p:ext uri="{BB962C8B-B14F-4D97-AF65-F5344CB8AC3E}">
        <p14:creationId xmlns:p14="http://schemas.microsoft.com/office/powerpoint/2010/main" val="32248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DB0210F-33C8-0B61-6782-ACB08CFC777C}"/>
              </a:ext>
            </a:extLst>
          </p:cNvPr>
          <p:cNvSpPr/>
          <p:nvPr/>
        </p:nvSpPr>
        <p:spPr>
          <a:xfrm>
            <a:off x="276044" y="1518249"/>
            <a:ext cx="11565436" cy="506370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6380529-ECC7-8426-F396-C677C1FEAC24}"/>
              </a:ext>
            </a:extLst>
          </p:cNvPr>
          <p:cNvSpPr>
            <a:spLocks noGrp="1"/>
          </p:cNvSpPr>
          <p:nvPr>
            <p:ph type="title"/>
          </p:nvPr>
        </p:nvSpPr>
        <p:spPr/>
        <p:txBody>
          <a:bodyPr/>
          <a:lstStyle/>
          <a:p>
            <a:r>
              <a:rPr lang="en-GB"/>
              <a:t>Saturn FAC Systems</a:t>
            </a:r>
            <a:br>
              <a:rPr lang="en-GB"/>
            </a:br>
            <a:r>
              <a:rPr lang="en-GB" sz="2400"/>
              <a:t>Planetary Period Oscillations (PPOs)</a:t>
            </a:r>
            <a:endParaRPr lang="en-GB"/>
          </a:p>
        </p:txBody>
      </p:sp>
      <p:sp>
        <p:nvSpPr>
          <p:cNvPr id="3" name="Content Placeholder 2">
            <a:extLst>
              <a:ext uri="{FF2B5EF4-FFF2-40B4-BE49-F238E27FC236}">
                <a16:creationId xmlns:a16="http://schemas.microsoft.com/office/drawing/2014/main" id="{029EDC52-BC86-0BA0-6A31-917970F866A1}"/>
              </a:ext>
            </a:extLst>
          </p:cNvPr>
          <p:cNvSpPr>
            <a:spLocks noGrp="1"/>
          </p:cNvSpPr>
          <p:nvPr>
            <p:ph idx="1"/>
          </p:nvPr>
        </p:nvSpPr>
        <p:spPr>
          <a:xfrm>
            <a:off x="5273041" y="2337956"/>
            <a:ext cx="5981699" cy="3750424"/>
          </a:xfrm>
        </p:spPr>
        <p:txBody>
          <a:bodyPr>
            <a:normAutofit/>
          </a:bodyPr>
          <a:lstStyle/>
          <a:p>
            <a:r>
              <a:rPr lang="en-GB" dirty="0"/>
              <a:t>Not axially symmetric</a:t>
            </a:r>
          </a:p>
          <a:p>
            <a:endParaRPr lang="en-GB" dirty="0"/>
          </a:p>
          <a:p>
            <a:r>
              <a:rPr lang="en-GB" dirty="0"/>
              <a:t>Rotating with periods of 10.8hrs (north) and 10.7hrs (south)</a:t>
            </a:r>
          </a:p>
          <a:p>
            <a:endParaRPr lang="en-GB" dirty="0"/>
          </a:p>
          <a:p>
            <a:r>
              <a:rPr lang="en-GB" dirty="0"/>
              <a:t>Magnitude and period varies with season</a:t>
            </a:r>
            <a:r>
              <a:rPr lang="en-GB" baseline="30000" dirty="0"/>
              <a:t>1</a:t>
            </a:r>
            <a:endParaRPr lang="en-GB" dirty="0"/>
          </a:p>
        </p:txBody>
      </p:sp>
      <p:pic>
        <p:nvPicPr>
          <p:cNvPr id="6" name="Content Placeholder 8">
            <a:extLst>
              <a:ext uri="{FF2B5EF4-FFF2-40B4-BE49-F238E27FC236}">
                <a16:creationId xmlns:a16="http://schemas.microsoft.com/office/drawing/2014/main" id="{4E8D57C4-7164-A640-5AF7-6DA5752BD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759" y="1700019"/>
            <a:ext cx="4638825" cy="2122303"/>
          </a:xfrm>
          <a:prstGeom prst="rect">
            <a:avLst/>
          </a:prstGeom>
          <a:ln>
            <a:solidFill>
              <a:schemeClr val="tx1"/>
            </a:solidFill>
          </a:ln>
        </p:spPr>
      </p:pic>
      <p:pic>
        <p:nvPicPr>
          <p:cNvPr id="7" name="Picture 6">
            <a:extLst>
              <a:ext uri="{FF2B5EF4-FFF2-40B4-BE49-F238E27FC236}">
                <a16:creationId xmlns:a16="http://schemas.microsoft.com/office/drawing/2014/main" id="{37837DC0-50EA-F8BC-B8BD-015C681C0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759" y="4004092"/>
            <a:ext cx="4638827" cy="2151810"/>
          </a:xfrm>
          <a:prstGeom prst="rect">
            <a:avLst/>
          </a:prstGeom>
          <a:ln>
            <a:solidFill>
              <a:schemeClr val="tx1"/>
            </a:solidFill>
          </a:ln>
        </p:spPr>
      </p:pic>
      <p:sp>
        <p:nvSpPr>
          <p:cNvPr id="8" name="TextBox 7">
            <a:extLst>
              <a:ext uri="{FF2B5EF4-FFF2-40B4-BE49-F238E27FC236}">
                <a16:creationId xmlns:a16="http://schemas.microsoft.com/office/drawing/2014/main" id="{1EB8F794-1BD4-5010-4EA2-C7167B9C6C8F}"/>
              </a:ext>
            </a:extLst>
          </p:cNvPr>
          <p:cNvSpPr txBox="1"/>
          <p:nvPr/>
        </p:nvSpPr>
        <p:spPr>
          <a:xfrm>
            <a:off x="3661453" y="6126395"/>
            <a:ext cx="1557132" cy="276999"/>
          </a:xfrm>
          <a:prstGeom prst="rect">
            <a:avLst/>
          </a:prstGeom>
          <a:noFill/>
        </p:spPr>
        <p:txBody>
          <a:bodyPr wrap="square" rtlCol="0">
            <a:spAutoFit/>
          </a:bodyPr>
          <a:lstStyle/>
          <a:p>
            <a:pPr algn="r"/>
            <a:r>
              <a:rPr lang="en-GB" sz="1200" dirty="0"/>
              <a:t>(Hunt et al., 2014)</a:t>
            </a:r>
          </a:p>
        </p:txBody>
      </p:sp>
      <p:sp>
        <p:nvSpPr>
          <p:cNvPr id="4" name="TextBox 3">
            <a:extLst>
              <a:ext uri="{FF2B5EF4-FFF2-40B4-BE49-F238E27FC236}">
                <a16:creationId xmlns:a16="http://schemas.microsoft.com/office/drawing/2014/main" id="{5F4587F9-B071-1515-F220-8574BB923AD4}"/>
              </a:ext>
            </a:extLst>
          </p:cNvPr>
          <p:cNvSpPr txBox="1"/>
          <p:nvPr/>
        </p:nvSpPr>
        <p:spPr>
          <a:xfrm>
            <a:off x="6523425" y="6337061"/>
            <a:ext cx="5352775" cy="261610"/>
          </a:xfrm>
          <a:prstGeom prst="rect">
            <a:avLst/>
          </a:prstGeom>
          <a:noFill/>
        </p:spPr>
        <p:txBody>
          <a:bodyPr wrap="square" rtlCol="0">
            <a:spAutoFit/>
          </a:bodyPr>
          <a:lstStyle/>
          <a:p>
            <a:pPr algn="r"/>
            <a:r>
              <a:rPr lang="en-GB" sz="1100" baseline="30000" dirty="0"/>
              <a:t>1</a:t>
            </a:r>
            <a:r>
              <a:rPr lang="en-GB" sz="1100" dirty="0"/>
              <a:t>Provan et al., 2019</a:t>
            </a:r>
          </a:p>
        </p:txBody>
      </p:sp>
      <p:sp>
        <p:nvSpPr>
          <p:cNvPr id="10" name="Rectangle 9">
            <a:extLst>
              <a:ext uri="{FF2B5EF4-FFF2-40B4-BE49-F238E27FC236}">
                <a16:creationId xmlns:a16="http://schemas.microsoft.com/office/drawing/2014/main" id="{4753A7DF-4FC5-496D-D31C-9C961341E0CA}"/>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3</a:t>
            </a:r>
          </a:p>
        </p:txBody>
      </p:sp>
    </p:spTree>
    <p:extLst>
      <p:ext uri="{BB962C8B-B14F-4D97-AF65-F5344CB8AC3E}">
        <p14:creationId xmlns:p14="http://schemas.microsoft.com/office/powerpoint/2010/main" val="3989427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FDDA97D-535A-88B5-7C73-EFB6D0F07F57}"/>
              </a:ext>
            </a:extLst>
          </p:cNvPr>
          <p:cNvSpPr/>
          <p:nvPr/>
        </p:nvSpPr>
        <p:spPr>
          <a:xfrm>
            <a:off x="276044" y="1522583"/>
            <a:ext cx="11565436" cy="506370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33960E8-1E49-70E1-2A7B-76353A56EE05}"/>
              </a:ext>
            </a:extLst>
          </p:cNvPr>
          <p:cNvSpPr>
            <a:spLocks noGrp="1"/>
          </p:cNvSpPr>
          <p:nvPr>
            <p:ph type="title"/>
          </p:nvPr>
        </p:nvSpPr>
        <p:spPr/>
        <p:txBody>
          <a:bodyPr/>
          <a:lstStyle/>
          <a:p>
            <a:r>
              <a:rPr lang="en-GB" dirty="0"/>
              <a:t>Cassini-Huygens </a:t>
            </a:r>
            <a:r>
              <a:rPr lang="en-GB"/>
              <a:t>Dataset</a:t>
            </a:r>
          </a:p>
        </p:txBody>
      </p:sp>
      <p:sp>
        <p:nvSpPr>
          <p:cNvPr id="7" name="Content Placeholder 2">
            <a:extLst>
              <a:ext uri="{FF2B5EF4-FFF2-40B4-BE49-F238E27FC236}">
                <a16:creationId xmlns:a16="http://schemas.microsoft.com/office/drawing/2014/main" id="{EDEC7810-E618-815A-68D5-BB597AB1DBFC}"/>
              </a:ext>
            </a:extLst>
          </p:cNvPr>
          <p:cNvSpPr txBox="1">
            <a:spLocks/>
          </p:cNvSpPr>
          <p:nvPr/>
        </p:nvSpPr>
        <p:spPr>
          <a:xfrm>
            <a:off x="6507480" y="2172783"/>
            <a:ext cx="5280660" cy="4311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AEB4B9"/>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EB4B9"/>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EB4B9"/>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Magnetometer data from final 22 orbits (April – September 2017)</a:t>
            </a:r>
          </a:p>
          <a:p>
            <a:endParaRPr lang="en-GB" dirty="0"/>
          </a:p>
        </p:txBody>
      </p:sp>
      <p:sp>
        <p:nvSpPr>
          <p:cNvPr id="4" name="Rectangle 3">
            <a:extLst>
              <a:ext uri="{FF2B5EF4-FFF2-40B4-BE49-F238E27FC236}">
                <a16:creationId xmlns:a16="http://schemas.microsoft.com/office/drawing/2014/main" id="{365E2734-2139-9597-8A0C-F1604FD00A2C}"/>
              </a:ext>
            </a:extLst>
          </p:cNvPr>
          <p:cNvSpPr/>
          <p:nvPr/>
        </p:nvSpPr>
        <p:spPr>
          <a:xfrm>
            <a:off x="350520" y="1628458"/>
            <a:ext cx="5694688" cy="29355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1FAFA350-CE94-F5A8-E7DD-C25040837E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0028" y="1700019"/>
            <a:ext cx="5235672" cy="2677108"/>
          </a:xfrm>
          <a:prstGeom prst="rect">
            <a:avLst/>
          </a:prstGeom>
        </p:spPr>
      </p:pic>
      <p:sp>
        <p:nvSpPr>
          <p:cNvPr id="5" name="Rectangle 4">
            <a:extLst>
              <a:ext uri="{FF2B5EF4-FFF2-40B4-BE49-F238E27FC236}">
                <a16:creationId xmlns:a16="http://schemas.microsoft.com/office/drawing/2014/main" id="{0E2C7D1F-2BB8-744C-3D26-C4B56B30D1A1}"/>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4</a:t>
            </a:r>
          </a:p>
        </p:txBody>
      </p:sp>
    </p:spTree>
    <p:extLst>
      <p:ext uri="{BB962C8B-B14F-4D97-AF65-F5344CB8AC3E}">
        <p14:creationId xmlns:p14="http://schemas.microsoft.com/office/powerpoint/2010/main" val="526649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1B9B8-6081-6E78-7543-F05647570017}"/>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F0389AD-F510-99BB-BD8A-69AB740C9A76}"/>
              </a:ext>
            </a:extLst>
          </p:cNvPr>
          <p:cNvSpPr/>
          <p:nvPr/>
        </p:nvSpPr>
        <p:spPr>
          <a:xfrm>
            <a:off x="276044" y="1518249"/>
            <a:ext cx="11565436" cy="506370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1B523-AD98-EEAC-6E7B-975FB74B44F6}"/>
              </a:ext>
            </a:extLst>
          </p:cNvPr>
          <p:cNvSpPr>
            <a:spLocks noGrp="1"/>
          </p:cNvSpPr>
          <p:nvPr>
            <p:ph type="title"/>
          </p:nvPr>
        </p:nvSpPr>
        <p:spPr/>
        <p:txBody>
          <a:bodyPr/>
          <a:lstStyle/>
          <a:p>
            <a:r>
              <a:rPr lang="en-GB" dirty="0"/>
              <a:t>Cassini-Huygens </a:t>
            </a:r>
            <a:r>
              <a:rPr lang="en-GB"/>
              <a:t>Dataset</a:t>
            </a:r>
          </a:p>
        </p:txBody>
      </p:sp>
      <p:sp>
        <p:nvSpPr>
          <p:cNvPr id="4" name="Rectangle 3">
            <a:extLst>
              <a:ext uri="{FF2B5EF4-FFF2-40B4-BE49-F238E27FC236}">
                <a16:creationId xmlns:a16="http://schemas.microsoft.com/office/drawing/2014/main" id="{AD762FB7-D3CD-683E-5AF6-FFCB8D4620C6}"/>
              </a:ext>
            </a:extLst>
          </p:cNvPr>
          <p:cNvSpPr/>
          <p:nvPr/>
        </p:nvSpPr>
        <p:spPr>
          <a:xfrm>
            <a:off x="350520" y="1628458"/>
            <a:ext cx="5694688" cy="29355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553390BE-0C7F-4822-EABC-62BBBEE50F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0028" y="1700019"/>
            <a:ext cx="5235672" cy="2677108"/>
          </a:xfrm>
          <a:prstGeom prst="rect">
            <a:avLst/>
          </a:prstGeom>
        </p:spPr>
      </p:pic>
      <p:sp>
        <p:nvSpPr>
          <p:cNvPr id="3" name="Content Placeholder 2">
            <a:extLst>
              <a:ext uri="{FF2B5EF4-FFF2-40B4-BE49-F238E27FC236}">
                <a16:creationId xmlns:a16="http://schemas.microsoft.com/office/drawing/2014/main" id="{D75D4BA3-DC82-B7C8-3070-A76A696482DF}"/>
              </a:ext>
            </a:extLst>
          </p:cNvPr>
          <p:cNvSpPr txBox="1">
            <a:spLocks/>
          </p:cNvSpPr>
          <p:nvPr/>
        </p:nvSpPr>
        <p:spPr>
          <a:xfrm>
            <a:off x="6507480" y="2172783"/>
            <a:ext cx="5280660" cy="4311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AEB4B9"/>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EB4B9"/>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EB4B9"/>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Magnetometer data from final 22 orbits (April – September 2017)</a:t>
            </a:r>
          </a:p>
          <a:p>
            <a:endParaRPr lang="en-GB" dirty="0"/>
          </a:p>
          <a:p>
            <a:r>
              <a:rPr lang="en-GB" dirty="0"/>
              <a:t>Multiple similar orbits, covering 15-19hr local time</a:t>
            </a:r>
          </a:p>
          <a:p>
            <a:r>
              <a:rPr lang="en-GB" dirty="0"/>
              <a:t>Trajectory sweeps azimuthally through FAC region</a:t>
            </a:r>
          </a:p>
          <a:p>
            <a:r>
              <a:rPr lang="en-GB" dirty="0"/>
              <a:t>FAC crossing occurs over ~1hr of 154hr orbit </a:t>
            </a:r>
          </a:p>
        </p:txBody>
      </p:sp>
      <p:sp>
        <p:nvSpPr>
          <p:cNvPr id="6" name="Rectangle 5">
            <a:extLst>
              <a:ext uri="{FF2B5EF4-FFF2-40B4-BE49-F238E27FC236}">
                <a16:creationId xmlns:a16="http://schemas.microsoft.com/office/drawing/2014/main" id="{E278849F-4946-0FEE-E60C-EE82F011C222}"/>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4</a:t>
            </a:r>
          </a:p>
        </p:txBody>
      </p:sp>
    </p:spTree>
    <p:extLst>
      <p:ext uri="{BB962C8B-B14F-4D97-AF65-F5344CB8AC3E}">
        <p14:creationId xmlns:p14="http://schemas.microsoft.com/office/powerpoint/2010/main" val="418247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55D1A-3FE1-61CD-0630-D73D086739CF}"/>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7392741-7285-8F82-1D81-BFA0A1FE66F3}"/>
              </a:ext>
            </a:extLst>
          </p:cNvPr>
          <p:cNvSpPr/>
          <p:nvPr/>
        </p:nvSpPr>
        <p:spPr>
          <a:xfrm>
            <a:off x="276044" y="1518249"/>
            <a:ext cx="11565436" cy="506370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8C59A79-46E0-7B4C-635C-67D90B60A073}"/>
              </a:ext>
            </a:extLst>
          </p:cNvPr>
          <p:cNvSpPr/>
          <p:nvPr/>
        </p:nvSpPr>
        <p:spPr>
          <a:xfrm>
            <a:off x="350520" y="1628458"/>
            <a:ext cx="5694688" cy="48561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D29D243-2A67-D19E-9333-0EC7C7C21EF1}"/>
              </a:ext>
            </a:extLst>
          </p:cNvPr>
          <p:cNvSpPr>
            <a:spLocks noGrp="1"/>
          </p:cNvSpPr>
          <p:nvPr>
            <p:ph type="title"/>
          </p:nvPr>
        </p:nvSpPr>
        <p:spPr/>
        <p:txBody>
          <a:bodyPr/>
          <a:lstStyle/>
          <a:p>
            <a:r>
              <a:rPr lang="en-GB" dirty="0"/>
              <a:t>Cassini-Huygens </a:t>
            </a:r>
            <a:r>
              <a:rPr lang="en-GB"/>
              <a:t>Dataset</a:t>
            </a:r>
          </a:p>
        </p:txBody>
      </p:sp>
      <p:sp>
        <p:nvSpPr>
          <p:cNvPr id="4" name="Rectangle 3">
            <a:extLst>
              <a:ext uri="{FF2B5EF4-FFF2-40B4-BE49-F238E27FC236}">
                <a16:creationId xmlns:a16="http://schemas.microsoft.com/office/drawing/2014/main" id="{5F64CDEF-D80E-0557-325B-C5966500EE6E}"/>
              </a:ext>
            </a:extLst>
          </p:cNvPr>
          <p:cNvSpPr/>
          <p:nvPr/>
        </p:nvSpPr>
        <p:spPr>
          <a:xfrm>
            <a:off x="350520" y="1628458"/>
            <a:ext cx="5694688" cy="29355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18D5876A-BBB0-A77C-62AB-2F17F6E1A9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0028" y="1700019"/>
            <a:ext cx="5235672" cy="2677108"/>
          </a:xfrm>
          <a:prstGeom prst="rect">
            <a:avLst/>
          </a:prstGeom>
        </p:spPr>
      </p:pic>
      <p:pic>
        <p:nvPicPr>
          <p:cNvPr id="6" name="Picture 5" descr="A graph showing a number of waves&#10;&#10;AI-generated content may be incorrect.">
            <a:extLst>
              <a:ext uri="{FF2B5EF4-FFF2-40B4-BE49-F238E27FC236}">
                <a16:creationId xmlns:a16="http://schemas.microsoft.com/office/drawing/2014/main" id="{7EB8E6C5-1D5E-7971-0879-79903571E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 y="4392265"/>
            <a:ext cx="5694688" cy="2107929"/>
          </a:xfrm>
          <a:prstGeom prst="rect">
            <a:avLst/>
          </a:prstGeom>
        </p:spPr>
      </p:pic>
      <p:sp>
        <p:nvSpPr>
          <p:cNvPr id="3" name="Content Placeholder 2">
            <a:extLst>
              <a:ext uri="{FF2B5EF4-FFF2-40B4-BE49-F238E27FC236}">
                <a16:creationId xmlns:a16="http://schemas.microsoft.com/office/drawing/2014/main" id="{E89F92EC-2745-B360-912F-EF5C0009F5BA}"/>
              </a:ext>
            </a:extLst>
          </p:cNvPr>
          <p:cNvSpPr txBox="1">
            <a:spLocks/>
          </p:cNvSpPr>
          <p:nvPr/>
        </p:nvSpPr>
        <p:spPr>
          <a:xfrm>
            <a:off x="6507480" y="2172783"/>
            <a:ext cx="5280660" cy="4311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AEB4B9"/>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EB4B9"/>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EB4B9"/>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EB4B9"/>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Magnetometer data from final 22 orbits (April – September 2017)</a:t>
            </a:r>
          </a:p>
          <a:p>
            <a:endParaRPr lang="en-GB" dirty="0"/>
          </a:p>
          <a:p>
            <a:r>
              <a:rPr lang="en-GB" dirty="0"/>
              <a:t>Multiple similar orbits, covering 15-19hr local time</a:t>
            </a:r>
          </a:p>
          <a:p>
            <a:r>
              <a:rPr lang="en-GB" dirty="0"/>
              <a:t>Trajectory sweeps azimuthally through FAC region</a:t>
            </a:r>
          </a:p>
          <a:p>
            <a:r>
              <a:rPr lang="en-GB" dirty="0"/>
              <a:t>FAC crossing occurs over ~1hr of 154hr orbit </a:t>
            </a:r>
          </a:p>
        </p:txBody>
      </p:sp>
      <p:sp>
        <p:nvSpPr>
          <p:cNvPr id="7" name="Rectangle 6">
            <a:extLst>
              <a:ext uri="{FF2B5EF4-FFF2-40B4-BE49-F238E27FC236}">
                <a16:creationId xmlns:a16="http://schemas.microsoft.com/office/drawing/2014/main" id="{A4D7F011-C85F-A484-CEFD-DBAC212BA192}"/>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4</a:t>
            </a:r>
          </a:p>
        </p:txBody>
      </p:sp>
    </p:spTree>
    <p:extLst>
      <p:ext uri="{BB962C8B-B14F-4D97-AF65-F5344CB8AC3E}">
        <p14:creationId xmlns:p14="http://schemas.microsoft.com/office/powerpoint/2010/main" val="2990477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5904F-1305-CAC0-D3E8-626764C0DB23}"/>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6BC9EA0-6A43-7FA2-8E8A-6145610251F2}"/>
              </a:ext>
            </a:extLst>
          </p:cNvPr>
          <p:cNvSpPr/>
          <p:nvPr/>
        </p:nvSpPr>
        <p:spPr>
          <a:xfrm>
            <a:off x="276044" y="1518249"/>
            <a:ext cx="5737715" cy="506370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8D5E3801-D034-505B-5E46-0D0031684DDA}"/>
              </a:ext>
            </a:extLst>
          </p:cNvPr>
          <p:cNvSpPr/>
          <p:nvPr/>
        </p:nvSpPr>
        <p:spPr>
          <a:xfrm>
            <a:off x="6178242" y="1518249"/>
            <a:ext cx="5663237" cy="506370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013417A-8AB7-90C6-AFB0-062A6A18BEC7}"/>
              </a:ext>
            </a:extLst>
          </p:cNvPr>
          <p:cNvSpPr>
            <a:spLocks noGrp="1"/>
          </p:cNvSpPr>
          <p:nvPr>
            <p:ph type="title"/>
          </p:nvPr>
        </p:nvSpPr>
        <p:spPr/>
        <p:txBody>
          <a:bodyPr/>
          <a:lstStyle/>
          <a:p>
            <a:r>
              <a:rPr lang="en-GB" dirty="0"/>
              <a:t>Determining FAC Magnitude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300DCA0-6DBD-6F83-7DD5-80FB486419DB}"/>
                  </a:ext>
                </a:extLst>
              </p:cNvPr>
              <p:cNvSpPr>
                <a:spLocks noGrp="1"/>
              </p:cNvSpPr>
              <p:nvPr>
                <p:ph idx="1"/>
              </p:nvPr>
            </p:nvSpPr>
            <p:spPr>
              <a:xfrm>
                <a:off x="3237767" y="2410411"/>
                <a:ext cx="2611514" cy="3156330"/>
              </a:xfrm>
            </p:spPr>
            <p:txBody>
              <a:bodyPr>
                <a:normAutofit/>
              </a:bodyPr>
              <a:lstStyle/>
              <a:p>
                <a:r>
                  <a:rPr lang="en-GB" sz="2000" dirty="0"/>
                  <a:t>Using Ampere’s law, we determine the </a:t>
                </a:r>
                <a:r>
                  <a:rPr lang="en-GB" sz="2000" b="1" dirty="0"/>
                  <a:t>ionospheric meridional current</a:t>
                </a:r>
                <a:r>
                  <a:rPr lang="en-GB" sz="2000" dirty="0"/>
                  <a:t>:</a:t>
                </a:r>
              </a:p>
              <a:p>
                <a:endParaRPr lang="en-GB" sz="2000" dirty="0"/>
              </a:p>
              <a:p>
                <a:pPr marL="0" indent="0">
                  <a:buNone/>
                </a:pPr>
                <a14:m>
                  <m:oMathPara xmlns:m="http://schemas.openxmlformats.org/officeDocument/2006/math">
                    <m:oMathParaPr>
                      <m:jc m:val="center"/>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𝐼</m:t>
                          </m:r>
                        </m:e>
                        <m:sub>
                          <m:r>
                            <a:rPr lang="en-GB" sz="2000" b="0" i="1" smtClean="0">
                              <a:latin typeface="Cambria Math" panose="02040503050406030204" pitchFamily="18" charset="0"/>
                            </a:rPr>
                            <m:t>𝑚</m:t>
                          </m:r>
                        </m:sub>
                      </m:sSub>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r>
                            <a:rPr lang="en-GB" sz="2000" b="0" i="1" smtClean="0">
                              <a:latin typeface="Cambria Math" panose="02040503050406030204" pitchFamily="18" charset="0"/>
                              <a:ea typeface="Cambria Math" panose="02040503050406030204" pitchFamily="18" charset="0"/>
                            </a:rPr>
                            <m:t>𝜌</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𝐵</m:t>
                              </m:r>
                            </m:e>
                            <m:sub>
                              <m:r>
                                <a:rPr lang="en-GB" sz="2000" b="0" i="1" smtClean="0">
                                  <a:latin typeface="Cambria Math" panose="02040503050406030204" pitchFamily="18" charset="0"/>
                                  <a:ea typeface="Cambria Math" panose="02040503050406030204" pitchFamily="18" charset="0"/>
                                </a:rPr>
                                <m:t>𝜑</m:t>
                              </m:r>
                            </m:sub>
                          </m:sSub>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𝜇</m:t>
                              </m:r>
                            </m:e>
                            <m:sub>
                              <m:r>
                                <a:rPr lang="en-GB" sz="2000" b="0" i="1" smtClean="0">
                                  <a:latin typeface="Cambria Math" panose="02040503050406030204" pitchFamily="18" charset="0"/>
                                </a:rPr>
                                <m:t>0</m:t>
                              </m:r>
                            </m:sub>
                          </m:sSub>
                        </m:den>
                      </m:f>
                    </m:oMath>
                  </m:oMathPara>
                </a14:m>
                <a:endParaRPr lang="en-GB" sz="2000" dirty="0"/>
              </a:p>
            </p:txBody>
          </p:sp>
        </mc:Choice>
        <mc:Fallback xmlns="">
          <p:sp>
            <p:nvSpPr>
              <p:cNvPr id="3" name="Content Placeholder 2">
                <a:extLst>
                  <a:ext uri="{FF2B5EF4-FFF2-40B4-BE49-F238E27FC236}">
                    <a16:creationId xmlns:a16="http://schemas.microsoft.com/office/drawing/2014/main" id="{5300DCA0-6DBD-6F83-7DD5-80FB486419DB}"/>
                  </a:ext>
                </a:extLst>
              </p:cNvPr>
              <p:cNvSpPr>
                <a:spLocks noGrp="1" noRot="1" noChangeAspect="1" noMove="1" noResize="1" noEditPoints="1" noAdjustHandles="1" noChangeArrowheads="1" noChangeShapeType="1" noTextEdit="1"/>
              </p:cNvSpPr>
              <p:nvPr>
                <p:ph idx="1"/>
              </p:nvPr>
            </p:nvSpPr>
            <p:spPr>
              <a:xfrm>
                <a:off x="3237767" y="2410411"/>
                <a:ext cx="2611514" cy="3156330"/>
              </a:xfrm>
              <a:blipFill>
                <a:blip r:embed="rId3"/>
                <a:stretch>
                  <a:fillRect l="-2098" t="-1931"/>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286A8A14-5FAC-9FFB-EA16-A361BB292D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10052" y="1645785"/>
            <a:ext cx="4847557" cy="2193233"/>
          </a:xfrm>
          <a:prstGeom prst="rect">
            <a:avLst/>
          </a:prstGeom>
        </p:spPr>
      </p:pic>
      <p:sp>
        <p:nvSpPr>
          <p:cNvPr id="9" name="Rectangle 8">
            <a:extLst>
              <a:ext uri="{FF2B5EF4-FFF2-40B4-BE49-F238E27FC236}">
                <a16:creationId xmlns:a16="http://schemas.microsoft.com/office/drawing/2014/main" id="{D672DA05-5B3E-8E28-AA17-3B1B1756A721}"/>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5</a:t>
            </a:r>
          </a:p>
        </p:txBody>
      </p:sp>
      <p:sp>
        <p:nvSpPr>
          <p:cNvPr id="4" name="TextBox 3">
            <a:extLst>
              <a:ext uri="{FF2B5EF4-FFF2-40B4-BE49-F238E27FC236}">
                <a16:creationId xmlns:a16="http://schemas.microsoft.com/office/drawing/2014/main" id="{81992F11-3240-0C49-C280-5E12C054D2FA}"/>
              </a:ext>
            </a:extLst>
          </p:cNvPr>
          <p:cNvSpPr txBox="1"/>
          <p:nvPr/>
        </p:nvSpPr>
        <p:spPr>
          <a:xfrm>
            <a:off x="1762877" y="5164667"/>
            <a:ext cx="1557132" cy="276999"/>
          </a:xfrm>
          <a:prstGeom prst="rect">
            <a:avLst/>
          </a:prstGeom>
          <a:noFill/>
        </p:spPr>
        <p:txBody>
          <a:bodyPr wrap="square" rtlCol="0">
            <a:spAutoFit/>
          </a:bodyPr>
          <a:lstStyle/>
          <a:p>
            <a:pPr algn="r"/>
            <a:r>
              <a:rPr lang="en-GB" sz="1200" dirty="0"/>
              <a:t>(Hunt et al., 2014)</a:t>
            </a:r>
          </a:p>
        </p:txBody>
      </p:sp>
      <p:pic>
        <p:nvPicPr>
          <p:cNvPr id="11" name="Picture 10" descr="A diagram of a sphere with arrows and a circle with a circle&#10;&#10;AI-generated content may be incorrect.">
            <a:extLst>
              <a:ext uri="{FF2B5EF4-FFF2-40B4-BE49-F238E27FC236}">
                <a16:creationId xmlns:a16="http://schemas.microsoft.com/office/drawing/2014/main" id="{2E54867A-6C5A-D046-4C30-580625211C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655" y="2228641"/>
            <a:ext cx="2794112" cy="2936026"/>
          </a:xfrm>
          <a:prstGeom prst="rect">
            <a:avLst/>
          </a:prstGeom>
        </p:spPr>
      </p:pic>
    </p:spTree>
    <p:extLst>
      <p:ext uri="{BB962C8B-B14F-4D97-AF65-F5344CB8AC3E}">
        <p14:creationId xmlns:p14="http://schemas.microsoft.com/office/powerpoint/2010/main" val="3747002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9542-74BC-391D-0610-2B63ABBAE651}"/>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34CC6CA-3233-FA98-5B68-2D5C69CE0660}"/>
              </a:ext>
            </a:extLst>
          </p:cNvPr>
          <p:cNvSpPr/>
          <p:nvPr/>
        </p:nvSpPr>
        <p:spPr>
          <a:xfrm>
            <a:off x="276044" y="1518249"/>
            <a:ext cx="5737715" cy="506370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F499234-08EE-736F-F322-DBE5757787B2}"/>
              </a:ext>
            </a:extLst>
          </p:cNvPr>
          <p:cNvSpPr/>
          <p:nvPr/>
        </p:nvSpPr>
        <p:spPr>
          <a:xfrm>
            <a:off x="6178242" y="1518249"/>
            <a:ext cx="5663237" cy="5063705"/>
          </a:xfrm>
          <a:prstGeom prst="roundRect">
            <a:avLst>
              <a:gd name="adj" fmla="val 184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EBCACBE-545D-5A9F-158D-1FEE8B68D804}"/>
              </a:ext>
            </a:extLst>
          </p:cNvPr>
          <p:cNvSpPr>
            <a:spLocks noGrp="1"/>
          </p:cNvSpPr>
          <p:nvPr>
            <p:ph type="title"/>
          </p:nvPr>
        </p:nvSpPr>
        <p:spPr/>
        <p:txBody>
          <a:bodyPr/>
          <a:lstStyle/>
          <a:p>
            <a:r>
              <a:rPr lang="en-GB" dirty="0"/>
              <a:t>Determining FAC Magnitude</a:t>
            </a:r>
          </a:p>
        </p:txBody>
      </p:sp>
      <p:pic>
        <p:nvPicPr>
          <p:cNvPr id="7" name="Picture 6">
            <a:extLst>
              <a:ext uri="{FF2B5EF4-FFF2-40B4-BE49-F238E27FC236}">
                <a16:creationId xmlns:a16="http://schemas.microsoft.com/office/drawing/2014/main" id="{C91742DA-53E6-E39C-D9ED-B909586A98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10053" y="1645785"/>
            <a:ext cx="4847554" cy="2193233"/>
          </a:xfrm>
          <a:prstGeom prst="rect">
            <a:avLst/>
          </a:prstGeom>
        </p:spPr>
      </p:pic>
      <p:sp>
        <p:nvSpPr>
          <p:cNvPr id="9" name="Rectangle 8">
            <a:extLst>
              <a:ext uri="{FF2B5EF4-FFF2-40B4-BE49-F238E27FC236}">
                <a16:creationId xmlns:a16="http://schemas.microsoft.com/office/drawing/2014/main" id="{785AC068-EEBB-097E-5A83-843ACFABBDDE}"/>
              </a:ext>
            </a:extLst>
          </p:cNvPr>
          <p:cNvSpPr/>
          <p:nvPr/>
        </p:nvSpPr>
        <p:spPr>
          <a:xfrm>
            <a:off x="11728174" y="0"/>
            <a:ext cx="463826" cy="475866"/>
          </a:xfrm>
          <a:prstGeom prst="rect">
            <a:avLst/>
          </a:prstGeom>
          <a:solidFill>
            <a:srgbClr val="E9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5</a:t>
            </a:r>
          </a:p>
        </p:txBody>
      </p:sp>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CA24B2A6-E610-A318-F47F-E7C2DAA55A63}"/>
                  </a:ext>
                </a:extLst>
              </p:cNvPr>
              <p:cNvSpPr>
                <a:spLocks noGrp="1"/>
              </p:cNvSpPr>
              <p:nvPr>
                <p:ph idx="1"/>
              </p:nvPr>
            </p:nvSpPr>
            <p:spPr>
              <a:xfrm>
                <a:off x="3237767" y="2410411"/>
                <a:ext cx="2611514" cy="3156330"/>
              </a:xfrm>
            </p:spPr>
            <p:txBody>
              <a:bodyPr>
                <a:normAutofit/>
              </a:bodyPr>
              <a:lstStyle/>
              <a:p>
                <a:r>
                  <a:rPr lang="en-GB" sz="2000" dirty="0"/>
                  <a:t>Using Ampere’s law, we determine the </a:t>
                </a:r>
                <a:r>
                  <a:rPr lang="en-GB" sz="2000" b="1" dirty="0"/>
                  <a:t>ionospheric meridional current</a:t>
                </a:r>
                <a:r>
                  <a:rPr lang="en-GB" sz="2000" dirty="0"/>
                  <a:t>:</a:t>
                </a:r>
              </a:p>
              <a:p>
                <a:endParaRPr lang="en-GB" sz="2000" dirty="0"/>
              </a:p>
              <a:p>
                <a:pPr marL="0" indent="0">
                  <a:buNone/>
                </a:pPr>
                <a14:m>
                  <m:oMathPara xmlns:m="http://schemas.openxmlformats.org/officeDocument/2006/math">
                    <m:oMathParaPr>
                      <m:jc m:val="center"/>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𝐼</m:t>
                          </m:r>
                        </m:e>
                        <m:sub>
                          <m:r>
                            <a:rPr lang="en-GB" sz="2000" b="0" i="1" smtClean="0">
                              <a:latin typeface="Cambria Math" panose="02040503050406030204" pitchFamily="18" charset="0"/>
                            </a:rPr>
                            <m:t>𝑚</m:t>
                          </m:r>
                        </m:sub>
                      </m:sSub>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r>
                            <a:rPr lang="en-GB" sz="2000" b="0" i="1" smtClean="0">
                              <a:latin typeface="Cambria Math" panose="02040503050406030204" pitchFamily="18" charset="0"/>
                              <a:ea typeface="Cambria Math" panose="02040503050406030204" pitchFamily="18" charset="0"/>
                            </a:rPr>
                            <m:t>𝜌</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𝐵</m:t>
                              </m:r>
                            </m:e>
                            <m:sub>
                              <m:r>
                                <a:rPr lang="en-GB" sz="2000" b="0" i="1" smtClean="0">
                                  <a:latin typeface="Cambria Math" panose="02040503050406030204" pitchFamily="18" charset="0"/>
                                  <a:ea typeface="Cambria Math" panose="02040503050406030204" pitchFamily="18" charset="0"/>
                                </a:rPr>
                                <m:t>𝜑</m:t>
                              </m:r>
                            </m:sub>
                          </m:sSub>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𝜇</m:t>
                              </m:r>
                            </m:e>
                            <m:sub>
                              <m:r>
                                <a:rPr lang="en-GB" sz="2000" b="0" i="1" smtClean="0">
                                  <a:latin typeface="Cambria Math" panose="02040503050406030204" pitchFamily="18" charset="0"/>
                                </a:rPr>
                                <m:t>0</m:t>
                              </m:r>
                            </m:sub>
                          </m:sSub>
                        </m:den>
                      </m:f>
                    </m:oMath>
                  </m:oMathPara>
                </a14:m>
                <a:endParaRPr lang="en-GB" sz="2000" dirty="0"/>
              </a:p>
            </p:txBody>
          </p:sp>
        </mc:Choice>
        <mc:Fallback xmlns="">
          <p:sp>
            <p:nvSpPr>
              <p:cNvPr id="11" name="Content Placeholder 2">
                <a:extLst>
                  <a:ext uri="{FF2B5EF4-FFF2-40B4-BE49-F238E27FC236}">
                    <a16:creationId xmlns:a16="http://schemas.microsoft.com/office/drawing/2014/main" id="{CA24B2A6-E610-A318-F47F-E7C2DAA55A63}"/>
                  </a:ext>
                </a:extLst>
              </p:cNvPr>
              <p:cNvSpPr>
                <a:spLocks noGrp="1" noRot="1" noChangeAspect="1" noMove="1" noResize="1" noEditPoints="1" noAdjustHandles="1" noChangeArrowheads="1" noChangeShapeType="1" noTextEdit="1"/>
              </p:cNvSpPr>
              <p:nvPr>
                <p:ph idx="1"/>
              </p:nvPr>
            </p:nvSpPr>
            <p:spPr>
              <a:xfrm>
                <a:off x="3237767" y="2410411"/>
                <a:ext cx="2611514" cy="3156330"/>
              </a:xfrm>
              <a:blipFill>
                <a:blip r:embed="rId5"/>
                <a:stretch>
                  <a:fillRect l="-2098" t="-1931"/>
                </a:stretch>
              </a:blipFill>
            </p:spPr>
            <p:txBody>
              <a:bodyPr/>
              <a:lstStyle/>
              <a:p>
                <a:r>
                  <a:rPr lang="en-GB">
                    <a:noFill/>
                  </a:rPr>
                  <a:t> </a:t>
                </a:r>
              </a:p>
            </p:txBody>
          </p:sp>
        </mc:Fallback>
      </mc:AlternateContent>
      <p:sp>
        <p:nvSpPr>
          <p:cNvPr id="12" name="TextBox 11">
            <a:extLst>
              <a:ext uri="{FF2B5EF4-FFF2-40B4-BE49-F238E27FC236}">
                <a16:creationId xmlns:a16="http://schemas.microsoft.com/office/drawing/2014/main" id="{92E64C17-F164-1FD9-6887-4941DE1E8DEF}"/>
              </a:ext>
            </a:extLst>
          </p:cNvPr>
          <p:cNvSpPr txBox="1"/>
          <p:nvPr/>
        </p:nvSpPr>
        <p:spPr>
          <a:xfrm>
            <a:off x="1762877" y="5164667"/>
            <a:ext cx="1557132" cy="276999"/>
          </a:xfrm>
          <a:prstGeom prst="rect">
            <a:avLst/>
          </a:prstGeom>
          <a:noFill/>
        </p:spPr>
        <p:txBody>
          <a:bodyPr wrap="square" rtlCol="0">
            <a:spAutoFit/>
          </a:bodyPr>
          <a:lstStyle/>
          <a:p>
            <a:pPr algn="r"/>
            <a:r>
              <a:rPr lang="en-GB" sz="1200" dirty="0"/>
              <a:t>(Hunt et al., 2014)</a:t>
            </a:r>
          </a:p>
        </p:txBody>
      </p:sp>
      <p:pic>
        <p:nvPicPr>
          <p:cNvPr id="13" name="Picture 12" descr="A diagram of a sphere with arrows and a circle with a circle&#10;&#10;AI-generated content may be incorrect.">
            <a:extLst>
              <a:ext uri="{FF2B5EF4-FFF2-40B4-BE49-F238E27FC236}">
                <a16:creationId xmlns:a16="http://schemas.microsoft.com/office/drawing/2014/main" id="{F0B147F5-6FC6-F9D9-65EE-FD4927C5FB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655" y="2228641"/>
            <a:ext cx="2794112" cy="2936026"/>
          </a:xfrm>
          <a:prstGeom prst="rect">
            <a:avLst/>
          </a:prstGeom>
        </p:spPr>
      </p:pic>
    </p:spTree>
    <p:extLst>
      <p:ext uri="{BB962C8B-B14F-4D97-AF65-F5344CB8AC3E}">
        <p14:creationId xmlns:p14="http://schemas.microsoft.com/office/powerpoint/2010/main" val="87835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4546A"/>
      </a:hlink>
      <a:folHlink>
        <a:srgbClr val="44546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C8924CF27B3742B08A88942F62CA75" ma:contentTypeVersion="18" ma:contentTypeDescription="Create a new document." ma:contentTypeScope="" ma:versionID="96a8bc68b241296c07c31a3867ee5d44">
  <xsd:schema xmlns:xsd="http://www.w3.org/2001/XMLSchema" xmlns:xs="http://www.w3.org/2001/XMLSchema" xmlns:p="http://schemas.microsoft.com/office/2006/metadata/properties" xmlns:ns2="f8d5bd76-99fe-4144-935b-17364eb1c108" xmlns:ns3="df1fc48c-9af5-4f1b-887e-d7a8b7fdc1ce" targetNamespace="http://schemas.microsoft.com/office/2006/metadata/properties" ma:root="true" ma:fieldsID="eed169d31004267b411baa96cb14b5b2" ns2:_="" ns3:_="">
    <xsd:import namespace="f8d5bd76-99fe-4144-935b-17364eb1c108"/>
    <xsd:import namespace="df1fc48c-9af5-4f1b-887e-d7a8b7fdc1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d5bd76-99fe-4144-935b-17364eb1c1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bb35676-0bdf-4ed4-88f9-e2f8379240dc"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1fc48c-9af5-4f1b-887e-d7a8b7fdc1c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7dff53a-f56a-4129-899b-35c57ea6fbbc}" ma:internalName="TaxCatchAll" ma:showField="CatchAllData" ma:web="df1fc48c-9af5-4f1b-887e-d7a8b7fdc1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55BA67-7AEF-49C5-974E-CF2B32D716B4}">
  <ds:schemaRefs>
    <ds:schemaRef ds:uri="df1fc48c-9af5-4f1b-887e-d7a8b7fdc1ce"/>
    <ds:schemaRef ds:uri="f8d5bd76-99fe-4144-935b-17364eb1c1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52D9761-29C6-4BF6-8F8F-FE0F9F1DD39B}">
  <ds:schemaRefs>
    <ds:schemaRef ds:uri="http://schemas.microsoft.com/sharepoint/v3/contenttype/forms"/>
  </ds:schemaRefs>
</ds:datastoreItem>
</file>

<file path=docMetadata/LabelInfo.xml><?xml version="1.0" encoding="utf-8"?>
<clbl:labelList xmlns:clbl="http://schemas.microsoft.com/office/2020/mipLabelMetadata">
  <clbl:label id="{9c9bcd11-977a-4e9c-a9a0-bc734090164a}" enabled="0" method="" siteId="{9c9bcd11-977a-4e9c-a9a0-bc734090164a}" removed="1"/>
</clbl:labelList>
</file>

<file path=docProps/app.xml><?xml version="1.0" encoding="utf-8"?>
<Properties xmlns="http://schemas.openxmlformats.org/officeDocument/2006/extended-properties" xmlns:vt="http://schemas.openxmlformats.org/officeDocument/2006/docPropsVTypes">
  <Template>TM03457444[[fn=Basis]]</Template>
  <TotalTime>1000</TotalTime>
  <Words>926</Words>
  <Application>Microsoft Office PowerPoint</Application>
  <PresentationFormat>Widescreen</PresentationFormat>
  <Paragraphs>225</Paragraphs>
  <Slides>27</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Cambria Math</vt:lpstr>
      <vt:lpstr>Office Theme</vt:lpstr>
      <vt:lpstr>Investigating the magnetosphere-ionosphere coupling currents driving auroral emission in Saturn’s southern hemisphere</vt:lpstr>
      <vt:lpstr>Study Question</vt:lpstr>
      <vt:lpstr>Saturn FAC Systems Subcorotation</vt:lpstr>
      <vt:lpstr>Saturn FAC Systems Planetary Period Oscillations (PPOs)</vt:lpstr>
      <vt:lpstr>Cassini-Huygens Dataset</vt:lpstr>
      <vt:lpstr>Cassini-Huygens Dataset</vt:lpstr>
      <vt:lpstr>Cassini-Huygens Dataset</vt:lpstr>
      <vt:lpstr>Determining FAC Magnitude</vt:lpstr>
      <vt:lpstr>Determining FAC Magnitude</vt:lpstr>
      <vt:lpstr>Determining FAC Magnitude</vt:lpstr>
      <vt:lpstr>Determining FAC Magnitude</vt:lpstr>
      <vt:lpstr>Average Im Profile</vt:lpstr>
      <vt:lpstr>Average Im Profile</vt:lpstr>
      <vt:lpstr>PPO Modelling</vt:lpstr>
      <vt:lpstr>PPO Modelling</vt:lpstr>
      <vt:lpstr>PPO Modelling</vt:lpstr>
      <vt:lpstr>PPO Modelling</vt:lpstr>
      <vt:lpstr>PPO Modelling</vt:lpstr>
      <vt:lpstr>PPO Modelling</vt:lpstr>
      <vt:lpstr>PPO Modelling</vt:lpstr>
      <vt:lpstr>PPO Modelling</vt:lpstr>
      <vt:lpstr>Solar Wind Influences</vt:lpstr>
      <vt:lpstr>Conclusions</vt:lpstr>
      <vt:lpstr>Backup 1 – PPO Model</vt:lpstr>
      <vt:lpstr>Backup 2 – Algorithm</vt:lpstr>
      <vt:lpstr>Backup 3 – Algorithm Output</vt:lpstr>
      <vt:lpstr>Backup 4 – UVIS Emission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UG Applications Update</dc:title>
  <dc:creator>Farr, Sam (farrs1)</dc:creator>
  <cp:lastModifiedBy>Farr, Sam (farrs1) (Postgraduate Researcher)</cp:lastModifiedBy>
  <cp:revision>2</cp:revision>
  <cp:lastPrinted>2022-05-24T21:42:34Z</cp:lastPrinted>
  <dcterms:created xsi:type="dcterms:W3CDTF">2020-06-05T17:03:52Z</dcterms:created>
  <dcterms:modified xsi:type="dcterms:W3CDTF">2025-09-11T13:00:39Z</dcterms:modified>
</cp:coreProperties>
</file>