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61" r:id="rId3"/>
    <p:sldId id="258" r:id="rId4"/>
    <p:sldId id="279" r:id="rId5"/>
    <p:sldId id="278" r:id="rId6"/>
    <p:sldId id="280" r:id="rId7"/>
    <p:sldId id="274" r:id="rId8"/>
    <p:sldId id="260" r:id="rId9"/>
    <p:sldId id="275" r:id="rId10"/>
    <p:sldId id="256" r:id="rId11"/>
    <p:sldId id="262" r:id="rId12"/>
    <p:sldId id="263" r:id="rId13"/>
    <p:sldId id="264" r:id="rId14"/>
    <p:sldId id="266" r:id="rId15"/>
    <p:sldId id="267" r:id="rId16"/>
    <p:sldId id="268" r:id="rId17"/>
    <p:sldId id="269" r:id="rId18"/>
    <p:sldId id="270" r:id="rId19"/>
    <p:sldId id="271" r:id="rId20"/>
    <p:sldId id="272" r:id="rId21"/>
    <p:sldId id="277" r:id="rId22"/>
    <p:sldId id="273" r:id="rId23"/>
    <p:sldId id="28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34E233-FBDF-D549-8D3A-23C4784B9905}" v="135" dt="2026-05-19T12:16:41.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4691"/>
  </p:normalViewPr>
  <p:slideViewPr>
    <p:cSldViewPr snapToGrid="0">
      <p:cViewPr varScale="1">
        <p:scale>
          <a:sx n="116" d="100"/>
          <a:sy n="116" d="100"/>
        </p:scale>
        <p:origin x="216"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yshire, Daniel" userId="62eb6f3f-75bf-497a-9ffd-50737b0135ba" providerId="ADAL" clId="{E3D4B01D-1575-5000-B3F9-01A1DB38B78C}"/>
    <pc:docChg chg="modSld">
      <pc:chgData name="Darbyshire, Daniel" userId="62eb6f3f-75bf-497a-9ffd-50737b0135ba" providerId="ADAL" clId="{E3D4B01D-1575-5000-B3F9-01A1DB38B78C}" dt="2026-05-19T12:16:41.112" v="1" actId="1076"/>
      <pc:docMkLst>
        <pc:docMk/>
      </pc:docMkLst>
      <pc:sldChg chg="modSp">
        <pc:chgData name="Darbyshire, Daniel" userId="62eb6f3f-75bf-497a-9ffd-50737b0135ba" providerId="ADAL" clId="{E3D4B01D-1575-5000-B3F9-01A1DB38B78C}" dt="2026-05-19T12:16:41.112" v="1" actId="1076"/>
        <pc:sldMkLst>
          <pc:docMk/>
          <pc:sldMk cId="2245545922" sldId="278"/>
        </pc:sldMkLst>
        <pc:picChg chg="mod">
          <ac:chgData name="Darbyshire, Daniel" userId="62eb6f3f-75bf-497a-9ffd-50737b0135ba" providerId="ADAL" clId="{E3D4B01D-1575-5000-B3F9-01A1DB38B78C}" dt="2026-05-19T12:16:41.112" v="1" actId="1076"/>
          <ac:picMkLst>
            <pc:docMk/>
            <pc:sldMk cId="2245545922" sldId="278"/>
            <ac:picMk id="2050" creationId="{0B031C2E-4F6A-17B5-BE3C-976B630EDD58}"/>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B33E936-17B9-447D-B9DA-D63974FAEE4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5A01ABB-0A01-4060-A4A7-A8B672B66651}">
      <dgm:prSet/>
      <dgm:spPr/>
      <dgm:t>
        <a:bodyPr/>
        <a:lstStyle/>
        <a:p>
          <a:r>
            <a:rPr lang="en-US" b="0" i="0"/>
            <a:t>Small group</a:t>
          </a:r>
          <a:endParaRPr lang="en-US"/>
        </a:p>
      </dgm:t>
    </dgm:pt>
    <dgm:pt modelId="{70CB574D-652C-4EC0-9A3F-02A03089E3F8}" type="parTrans" cxnId="{7BBDBAAB-5B40-40B2-9EE7-34B228C7C28B}">
      <dgm:prSet/>
      <dgm:spPr/>
      <dgm:t>
        <a:bodyPr/>
        <a:lstStyle/>
        <a:p>
          <a:endParaRPr lang="en-US"/>
        </a:p>
      </dgm:t>
    </dgm:pt>
    <dgm:pt modelId="{B1251D1D-82FB-4E41-B841-5F5C2D842657}" type="sibTrans" cxnId="{7BBDBAAB-5B40-40B2-9EE7-34B228C7C28B}">
      <dgm:prSet/>
      <dgm:spPr/>
      <dgm:t>
        <a:bodyPr/>
        <a:lstStyle/>
        <a:p>
          <a:endParaRPr lang="en-US"/>
        </a:p>
      </dgm:t>
    </dgm:pt>
    <dgm:pt modelId="{796C66B8-89E8-475B-9763-D2988DDAA52F}">
      <dgm:prSet/>
      <dgm:spPr/>
      <dgm:t>
        <a:bodyPr/>
        <a:lstStyle/>
        <a:p>
          <a:r>
            <a:rPr lang="en-US" b="0" i="0"/>
            <a:t>Resources</a:t>
          </a:r>
          <a:endParaRPr lang="en-US"/>
        </a:p>
      </dgm:t>
    </dgm:pt>
    <dgm:pt modelId="{4D00DD15-ADC4-4708-BA57-00BBC9239350}" type="parTrans" cxnId="{6315AB05-B87F-4FCD-8CE4-1BC6FA7DE69E}">
      <dgm:prSet/>
      <dgm:spPr/>
      <dgm:t>
        <a:bodyPr/>
        <a:lstStyle/>
        <a:p>
          <a:endParaRPr lang="en-US"/>
        </a:p>
      </dgm:t>
    </dgm:pt>
    <dgm:pt modelId="{2A046DAB-8ABB-46CF-9B95-B629EE0F1037}" type="sibTrans" cxnId="{6315AB05-B87F-4FCD-8CE4-1BC6FA7DE69E}">
      <dgm:prSet/>
      <dgm:spPr/>
      <dgm:t>
        <a:bodyPr/>
        <a:lstStyle/>
        <a:p>
          <a:endParaRPr lang="en-US"/>
        </a:p>
      </dgm:t>
    </dgm:pt>
    <dgm:pt modelId="{7E803BEF-AA9C-4022-A832-904BA80C6F7D}">
      <dgm:prSet/>
      <dgm:spPr/>
      <dgm:t>
        <a:bodyPr/>
        <a:lstStyle/>
        <a:p>
          <a:r>
            <a:rPr lang="en-US" b="0" i="0"/>
            <a:t>Timescale</a:t>
          </a:r>
          <a:endParaRPr lang="en-US"/>
        </a:p>
      </dgm:t>
    </dgm:pt>
    <dgm:pt modelId="{1AA7105D-3601-435A-935A-FA47A495CC1A}" type="parTrans" cxnId="{707B26BF-F789-49A2-9D1A-CF21AD8D27D7}">
      <dgm:prSet/>
      <dgm:spPr/>
      <dgm:t>
        <a:bodyPr/>
        <a:lstStyle/>
        <a:p>
          <a:endParaRPr lang="en-US"/>
        </a:p>
      </dgm:t>
    </dgm:pt>
    <dgm:pt modelId="{300EC3B1-85C3-434F-AA02-E9135424A3C2}" type="sibTrans" cxnId="{707B26BF-F789-49A2-9D1A-CF21AD8D27D7}">
      <dgm:prSet/>
      <dgm:spPr/>
      <dgm:t>
        <a:bodyPr/>
        <a:lstStyle/>
        <a:p>
          <a:endParaRPr lang="en-US"/>
        </a:p>
      </dgm:t>
    </dgm:pt>
    <dgm:pt modelId="{0F9605D5-8643-47E3-8347-2D06F297351A}" type="pres">
      <dgm:prSet presAssocID="{FB33E936-17B9-447D-B9DA-D63974FAEE48}" presName="root" presStyleCnt="0">
        <dgm:presLayoutVars>
          <dgm:dir/>
          <dgm:resizeHandles val="exact"/>
        </dgm:presLayoutVars>
      </dgm:prSet>
      <dgm:spPr/>
    </dgm:pt>
    <dgm:pt modelId="{F02B329C-9F60-4B57-822B-968C1443328F}" type="pres">
      <dgm:prSet presAssocID="{85A01ABB-0A01-4060-A4A7-A8B672B66651}" presName="compNode" presStyleCnt="0"/>
      <dgm:spPr/>
    </dgm:pt>
    <dgm:pt modelId="{D883A67E-C5A7-4B9A-83BE-7B8B6BFCE6EC}" type="pres">
      <dgm:prSet presAssocID="{85A01ABB-0A01-4060-A4A7-A8B672B66651}" presName="bgRect" presStyleLbl="bgShp" presStyleIdx="0" presStyleCnt="3"/>
      <dgm:spPr/>
    </dgm:pt>
    <dgm:pt modelId="{A27C2FE7-5B54-4C98-A039-1DE2AED1B804}" type="pres">
      <dgm:prSet presAssocID="{85A01ABB-0A01-4060-A4A7-A8B672B66651}"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Group"/>
        </a:ext>
      </dgm:extLst>
    </dgm:pt>
    <dgm:pt modelId="{FA66A926-9475-46B9-B5C4-056BAAC7D704}" type="pres">
      <dgm:prSet presAssocID="{85A01ABB-0A01-4060-A4A7-A8B672B66651}" presName="spaceRect" presStyleCnt="0"/>
      <dgm:spPr/>
    </dgm:pt>
    <dgm:pt modelId="{1091571E-3231-4601-89BE-814CD82E78C1}" type="pres">
      <dgm:prSet presAssocID="{85A01ABB-0A01-4060-A4A7-A8B672B66651}" presName="parTx" presStyleLbl="revTx" presStyleIdx="0" presStyleCnt="3">
        <dgm:presLayoutVars>
          <dgm:chMax val="0"/>
          <dgm:chPref val="0"/>
        </dgm:presLayoutVars>
      </dgm:prSet>
      <dgm:spPr/>
    </dgm:pt>
    <dgm:pt modelId="{F20D3725-DFD0-434E-90A2-88A8C5D32531}" type="pres">
      <dgm:prSet presAssocID="{B1251D1D-82FB-4E41-B841-5F5C2D842657}" presName="sibTrans" presStyleCnt="0"/>
      <dgm:spPr/>
    </dgm:pt>
    <dgm:pt modelId="{8F1F767A-202C-4CD6-B98D-C81F196E091D}" type="pres">
      <dgm:prSet presAssocID="{796C66B8-89E8-475B-9763-D2988DDAA52F}" presName="compNode" presStyleCnt="0"/>
      <dgm:spPr/>
    </dgm:pt>
    <dgm:pt modelId="{A9E90FD8-B23C-439C-AD54-CB91784F9C93}" type="pres">
      <dgm:prSet presAssocID="{796C66B8-89E8-475B-9763-D2988DDAA52F}" presName="bgRect" presStyleLbl="bgShp" presStyleIdx="1" presStyleCnt="3"/>
      <dgm:spPr/>
    </dgm:pt>
    <dgm:pt modelId="{32C9D175-30EE-4C80-B356-73EACC5D885F}" type="pres">
      <dgm:prSet presAssocID="{796C66B8-89E8-475B-9763-D2988DDAA52F}"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D439CA41-ADB1-485F-A9B9-EC906BA39CD3}" type="pres">
      <dgm:prSet presAssocID="{796C66B8-89E8-475B-9763-D2988DDAA52F}" presName="spaceRect" presStyleCnt="0"/>
      <dgm:spPr/>
    </dgm:pt>
    <dgm:pt modelId="{2669E5E3-D65C-4E62-A99C-102C2469C87C}" type="pres">
      <dgm:prSet presAssocID="{796C66B8-89E8-475B-9763-D2988DDAA52F}" presName="parTx" presStyleLbl="revTx" presStyleIdx="1" presStyleCnt="3">
        <dgm:presLayoutVars>
          <dgm:chMax val="0"/>
          <dgm:chPref val="0"/>
        </dgm:presLayoutVars>
      </dgm:prSet>
      <dgm:spPr/>
    </dgm:pt>
    <dgm:pt modelId="{5CE3FA56-742F-4720-B2D6-F51A1DACDC70}" type="pres">
      <dgm:prSet presAssocID="{2A046DAB-8ABB-46CF-9B95-B629EE0F1037}" presName="sibTrans" presStyleCnt="0"/>
      <dgm:spPr/>
    </dgm:pt>
    <dgm:pt modelId="{33D81A31-854E-442C-9309-FC14EEE741FE}" type="pres">
      <dgm:prSet presAssocID="{7E803BEF-AA9C-4022-A832-904BA80C6F7D}" presName="compNode" presStyleCnt="0"/>
      <dgm:spPr/>
    </dgm:pt>
    <dgm:pt modelId="{B251E56E-CD45-4076-8D4E-BE8EEE844EBD}" type="pres">
      <dgm:prSet presAssocID="{7E803BEF-AA9C-4022-A832-904BA80C6F7D}" presName="bgRect" presStyleLbl="bgShp" presStyleIdx="2" presStyleCnt="3"/>
      <dgm:spPr/>
    </dgm:pt>
    <dgm:pt modelId="{FF5F422F-6B7F-4827-9E9E-1123F5E6DBB7}" type="pres">
      <dgm:prSet presAssocID="{7E803BEF-AA9C-4022-A832-904BA80C6F7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opwatch"/>
        </a:ext>
      </dgm:extLst>
    </dgm:pt>
    <dgm:pt modelId="{1C3C600D-7A9B-4463-ACF2-D8C71A546340}" type="pres">
      <dgm:prSet presAssocID="{7E803BEF-AA9C-4022-A832-904BA80C6F7D}" presName="spaceRect" presStyleCnt="0"/>
      <dgm:spPr/>
    </dgm:pt>
    <dgm:pt modelId="{ACD0B673-99B8-4E2A-8356-52835FA84DC3}" type="pres">
      <dgm:prSet presAssocID="{7E803BEF-AA9C-4022-A832-904BA80C6F7D}" presName="parTx" presStyleLbl="revTx" presStyleIdx="2" presStyleCnt="3">
        <dgm:presLayoutVars>
          <dgm:chMax val="0"/>
          <dgm:chPref val="0"/>
        </dgm:presLayoutVars>
      </dgm:prSet>
      <dgm:spPr/>
    </dgm:pt>
  </dgm:ptLst>
  <dgm:cxnLst>
    <dgm:cxn modelId="{6315AB05-B87F-4FCD-8CE4-1BC6FA7DE69E}" srcId="{FB33E936-17B9-447D-B9DA-D63974FAEE48}" destId="{796C66B8-89E8-475B-9763-D2988DDAA52F}" srcOrd="1" destOrd="0" parTransId="{4D00DD15-ADC4-4708-BA57-00BBC9239350}" sibTransId="{2A046DAB-8ABB-46CF-9B95-B629EE0F1037}"/>
    <dgm:cxn modelId="{5768B14C-E619-49B2-A803-3BDCB2B26548}" type="presOf" srcId="{7E803BEF-AA9C-4022-A832-904BA80C6F7D}" destId="{ACD0B673-99B8-4E2A-8356-52835FA84DC3}" srcOrd="0" destOrd="0" presId="urn:microsoft.com/office/officeart/2018/2/layout/IconVerticalSolidList"/>
    <dgm:cxn modelId="{3032B994-38B6-4999-8CD4-4DEBDAC19847}" type="presOf" srcId="{FB33E936-17B9-447D-B9DA-D63974FAEE48}" destId="{0F9605D5-8643-47E3-8347-2D06F297351A}" srcOrd="0" destOrd="0" presId="urn:microsoft.com/office/officeart/2018/2/layout/IconVerticalSolidList"/>
    <dgm:cxn modelId="{7BBDBAAB-5B40-40B2-9EE7-34B228C7C28B}" srcId="{FB33E936-17B9-447D-B9DA-D63974FAEE48}" destId="{85A01ABB-0A01-4060-A4A7-A8B672B66651}" srcOrd="0" destOrd="0" parTransId="{70CB574D-652C-4EC0-9A3F-02A03089E3F8}" sibTransId="{B1251D1D-82FB-4E41-B841-5F5C2D842657}"/>
    <dgm:cxn modelId="{707B26BF-F789-49A2-9D1A-CF21AD8D27D7}" srcId="{FB33E936-17B9-447D-B9DA-D63974FAEE48}" destId="{7E803BEF-AA9C-4022-A832-904BA80C6F7D}" srcOrd="2" destOrd="0" parTransId="{1AA7105D-3601-435A-935A-FA47A495CC1A}" sibTransId="{300EC3B1-85C3-434F-AA02-E9135424A3C2}"/>
    <dgm:cxn modelId="{42CE26E8-D616-46BB-956E-B254434F4CDE}" type="presOf" srcId="{796C66B8-89E8-475B-9763-D2988DDAA52F}" destId="{2669E5E3-D65C-4E62-A99C-102C2469C87C}" srcOrd="0" destOrd="0" presId="urn:microsoft.com/office/officeart/2018/2/layout/IconVerticalSolidList"/>
    <dgm:cxn modelId="{9A4F0AF4-4834-47AB-A5CD-BE44BF6B491F}" type="presOf" srcId="{85A01ABB-0A01-4060-A4A7-A8B672B66651}" destId="{1091571E-3231-4601-89BE-814CD82E78C1}" srcOrd="0" destOrd="0" presId="urn:microsoft.com/office/officeart/2018/2/layout/IconVerticalSolidList"/>
    <dgm:cxn modelId="{27288892-1A3E-47E1-8C84-C08D620849C8}" type="presParOf" srcId="{0F9605D5-8643-47E3-8347-2D06F297351A}" destId="{F02B329C-9F60-4B57-822B-968C1443328F}" srcOrd="0" destOrd="0" presId="urn:microsoft.com/office/officeart/2018/2/layout/IconVerticalSolidList"/>
    <dgm:cxn modelId="{03E3E2DB-015A-4C3E-BF93-0166A7AA0381}" type="presParOf" srcId="{F02B329C-9F60-4B57-822B-968C1443328F}" destId="{D883A67E-C5A7-4B9A-83BE-7B8B6BFCE6EC}" srcOrd="0" destOrd="0" presId="urn:microsoft.com/office/officeart/2018/2/layout/IconVerticalSolidList"/>
    <dgm:cxn modelId="{16C60965-5C0B-48FD-A374-E45976DE43AD}" type="presParOf" srcId="{F02B329C-9F60-4B57-822B-968C1443328F}" destId="{A27C2FE7-5B54-4C98-A039-1DE2AED1B804}" srcOrd="1" destOrd="0" presId="urn:microsoft.com/office/officeart/2018/2/layout/IconVerticalSolidList"/>
    <dgm:cxn modelId="{FFBF77C3-7C08-4420-992F-021F26E73B65}" type="presParOf" srcId="{F02B329C-9F60-4B57-822B-968C1443328F}" destId="{FA66A926-9475-46B9-B5C4-056BAAC7D704}" srcOrd="2" destOrd="0" presId="urn:microsoft.com/office/officeart/2018/2/layout/IconVerticalSolidList"/>
    <dgm:cxn modelId="{CDA7C77B-14E6-46D1-922E-49B7CF694A6E}" type="presParOf" srcId="{F02B329C-9F60-4B57-822B-968C1443328F}" destId="{1091571E-3231-4601-89BE-814CD82E78C1}" srcOrd="3" destOrd="0" presId="urn:microsoft.com/office/officeart/2018/2/layout/IconVerticalSolidList"/>
    <dgm:cxn modelId="{2EBD3CFD-8940-4CBD-A6D9-0C9BDCB45336}" type="presParOf" srcId="{0F9605D5-8643-47E3-8347-2D06F297351A}" destId="{F20D3725-DFD0-434E-90A2-88A8C5D32531}" srcOrd="1" destOrd="0" presId="urn:microsoft.com/office/officeart/2018/2/layout/IconVerticalSolidList"/>
    <dgm:cxn modelId="{B0F946B7-6E20-4604-B0A8-8881968ADC6F}" type="presParOf" srcId="{0F9605D5-8643-47E3-8347-2D06F297351A}" destId="{8F1F767A-202C-4CD6-B98D-C81F196E091D}" srcOrd="2" destOrd="0" presId="urn:microsoft.com/office/officeart/2018/2/layout/IconVerticalSolidList"/>
    <dgm:cxn modelId="{63EABB4F-24C0-4B0B-8829-69A25B22E382}" type="presParOf" srcId="{8F1F767A-202C-4CD6-B98D-C81F196E091D}" destId="{A9E90FD8-B23C-439C-AD54-CB91784F9C93}" srcOrd="0" destOrd="0" presId="urn:microsoft.com/office/officeart/2018/2/layout/IconVerticalSolidList"/>
    <dgm:cxn modelId="{9A303AEB-B503-413B-B186-69D228CBB7AA}" type="presParOf" srcId="{8F1F767A-202C-4CD6-B98D-C81F196E091D}" destId="{32C9D175-30EE-4C80-B356-73EACC5D885F}" srcOrd="1" destOrd="0" presId="urn:microsoft.com/office/officeart/2018/2/layout/IconVerticalSolidList"/>
    <dgm:cxn modelId="{618F93ED-1931-474E-B33E-2B8F3E26144F}" type="presParOf" srcId="{8F1F767A-202C-4CD6-B98D-C81F196E091D}" destId="{D439CA41-ADB1-485F-A9B9-EC906BA39CD3}" srcOrd="2" destOrd="0" presId="urn:microsoft.com/office/officeart/2018/2/layout/IconVerticalSolidList"/>
    <dgm:cxn modelId="{F7B328CA-B23C-40D9-BC17-38D610605717}" type="presParOf" srcId="{8F1F767A-202C-4CD6-B98D-C81F196E091D}" destId="{2669E5E3-D65C-4E62-A99C-102C2469C87C}" srcOrd="3" destOrd="0" presId="urn:microsoft.com/office/officeart/2018/2/layout/IconVerticalSolidList"/>
    <dgm:cxn modelId="{9A4A024B-EFDD-44D5-8C63-69D204165A31}" type="presParOf" srcId="{0F9605D5-8643-47E3-8347-2D06F297351A}" destId="{5CE3FA56-742F-4720-B2D6-F51A1DACDC70}" srcOrd="3" destOrd="0" presId="urn:microsoft.com/office/officeart/2018/2/layout/IconVerticalSolidList"/>
    <dgm:cxn modelId="{14ED6C10-CD89-4AE3-97EA-84CE12EF93FD}" type="presParOf" srcId="{0F9605D5-8643-47E3-8347-2D06F297351A}" destId="{33D81A31-854E-442C-9309-FC14EEE741FE}" srcOrd="4" destOrd="0" presId="urn:microsoft.com/office/officeart/2018/2/layout/IconVerticalSolidList"/>
    <dgm:cxn modelId="{CED47EF8-9553-42AD-B2D1-35D3839497D7}" type="presParOf" srcId="{33D81A31-854E-442C-9309-FC14EEE741FE}" destId="{B251E56E-CD45-4076-8D4E-BE8EEE844EBD}" srcOrd="0" destOrd="0" presId="urn:microsoft.com/office/officeart/2018/2/layout/IconVerticalSolidList"/>
    <dgm:cxn modelId="{77C27D77-93AC-4316-9C5D-AC9EBD92BCB9}" type="presParOf" srcId="{33D81A31-854E-442C-9309-FC14EEE741FE}" destId="{FF5F422F-6B7F-4827-9E9E-1123F5E6DBB7}" srcOrd="1" destOrd="0" presId="urn:microsoft.com/office/officeart/2018/2/layout/IconVerticalSolidList"/>
    <dgm:cxn modelId="{20930BDF-6F9A-457D-BCF2-3D2BC9D6DFAD}" type="presParOf" srcId="{33D81A31-854E-442C-9309-FC14EEE741FE}" destId="{1C3C600D-7A9B-4463-ACF2-D8C71A546340}" srcOrd="2" destOrd="0" presId="urn:microsoft.com/office/officeart/2018/2/layout/IconVerticalSolidList"/>
    <dgm:cxn modelId="{14579A68-82C8-4589-BC3B-FDDFE46FA171}" type="presParOf" srcId="{33D81A31-854E-442C-9309-FC14EEE741FE}" destId="{ACD0B673-99B8-4E2A-8356-52835FA84DC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3BFA1-838C-474C-887C-AA621D0838D1}" type="doc">
      <dgm:prSet loTypeId="urn:microsoft.com/office/officeart/2017/3/layout/DropPinTimeline" loCatId="process" qsTypeId="urn:microsoft.com/office/officeart/2005/8/quickstyle/simple4" qsCatId="simple" csTypeId="urn:microsoft.com/office/officeart/2005/8/colors/colorful2" csCatId="colorful" phldr="1"/>
      <dgm:spPr/>
      <dgm:t>
        <a:bodyPr/>
        <a:lstStyle/>
        <a:p>
          <a:endParaRPr lang="en-US"/>
        </a:p>
      </dgm:t>
    </dgm:pt>
    <dgm:pt modelId="{B45B840D-C70C-4069-B802-47000DB2AEE1}">
      <dgm:prSet/>
      <dgm:spPr/>
      <dgm:t>
        <a:bodyPr/>
        <a:lstStyle/>
        <a:p>
          <a:pPr>
            <a:defRPr b="1"/>
          </a:pPr>
          <a:r>
            <a:rPr lang="en-US"/>
            <a:t>May 2023</a:t>
          </a:r>
        </a:p>
      </dgm:t>
    </dgm:pt>
    <dgm:pt modelId="{C6B7AFC3-E20F-4A95-8253-677FA0BF1697}" type="parTrans" cxnId="{51DCB2C2-8361-4A74-A9F4-61898769083F}">
      <dgm:prSet/>
      <dgm:spPr/>
      <dgm:t>
        <a:bodyPr/>
        <a:lstStyle/>
        <a:p>
          <a:endParaRPr lang="en-US"/>
        </a:p>
      </dgm:t>
    </dgm:pt>
    <dgm:pt modelId="{5BC99559-8BEC-46EB-84A0-A21FB4433B35}" type="sibTrans" cxnId="{51DCB2C2-8361-4A74-A9F4-61898769083F}">
      <dgm:prSet/>
      <dgm:spPr/>
      <dgm:t>
        <a:bodyPr/>
        <a:lstStyle/>
        <a:p>
          <a:endParaRPr lang="en-US"/>
        </a:p>
      </dgm:t>
    </dgm:pt>
    <dgm:pt modelId="{7561628A-5964-402A-9D91-46879C120583}">
      <dgm:prSet/>
      <dgm:spPr/>
      <dgm:t>
        <a:bodyPr/>
        <a:lstStyle/>
        <a:p>
          <a:r>
            <a:rPr lang="en-US"/>
            <a:t>First contacted about project</a:t>
          </a:r>
        </a:p>
      </dgm:t>
    </dgm:pt>
    <dgm:pt modelId="{2EF1B115-56E7-48A8-BC54-E6B0EF65A737}" type="parTrans" cxnId="{7661AEB0-6EE9-4F5A-9465-DD2339D8FD03}">
      <dgm:prSet/>
      <dgm:spPr/>
      <dgm:t>
        <a:bodyPr/>
        <a:lstStyle/>
        <a:p>
          <a:endParaRPr lang="en-US"/>
        </a:p>
      </dgm:t>
    </dgm:pt>
    <dgm:pt modelId="{29375791-1C50-4F77-A426-2CF54F1AB4CE}" type="sibTrans" cxnId="{7661AEB0-6EE9-4F5A-9465-DD2339D8FD03}">
      <dgm:prSet/>
      <dgm:spPr/>
      <dgm:t>
        <a:bodyPr/>
        <a:lstStyle/>
        <a:p>
          <a:endParaRPr lang="en-US"/>
        </a:p>
      </dgm:t>
    </dgm:pt>
    <dgm:pt modelId="{3D9EF0B7-CC36-4074-B404-C972A2033727}">
      <dgm:prSet/>
      <dgm:spPr/>
      <dgm:t>
        <a:bodyPr/>
        <a:lstStyle/>
        <a:p>
          <a:pPr>
            <a:defRPr b="1"/>
          </a:pPr>
          <a:r>
            <a:rPr lang="en-US"/>
            <a:t>Sep. 2023</a:t>
          </a:r>
        </a:p>
      </dgm:t>
    </dgm:pt>
    <dgm:pt modelId="{9BEF68CA-F6A6-4E5F-BBA2-D6C3C7438227}" type="parTrans" cxnId="{16F3AA77-E533-4E08-A042-4E149FAF8510}">
      <dgm:prSet/>
      <dgm:spPr/>
      <dgm:t>
        <a:bodyPr/>
        <a:lstStyle/>
        <a:p>
          <a:endParaRPr lang="en-US"/>
        </a:p>
      </dgm:t>
    </dgm:pt>
    <dgm:pt modelId="{93DD594E-D180-4701-9930-95873924B32B}" type="sibTrans" cxnId="{16F3AA77-E533-4E08-A042-4E149FAF8510}">
      <dgm:prSet/>
      <dgm:spPr/>
      <dgm:t>
        <a:bodyPr/>
        <a:lstStyle/>
        <a:p>
          <a:endParaRPr lang="en-US"/>
        </a:p>
      </dgm:t>
    </dgm:pt>
    <dgm:pt modelId="{DA43BD9D-4BD9-4DA8-9084-56DA51FF8040}">
      <dgm:prSet/>
      <dgm:spPr/>
      <dgm:t>
        <a:bodyPr/>
        <a:lstStyle/>
        <a:p>
          <a:r>
            <a:rPr lang="en-US"/>
            <a:t>Ethics Application and LMS Funding Bid</a:t>
          </a:r>
        </a:p>
      </dgm:t>
    </dgm:pt>
    <dgm:pt modelId="{6D5CFA36-5755-4957-82BE-E40BCE699DE5}" type="parTrans" cxnId="{F073EE41-0DC3-419C-BE1F-A8BC773EB32B}">
      <dgm:prSet/>
      <dgm:spPr/>
      <dgm:t>
        <a:bodyPr/>
        <a:lstStyle/>
        <a:p>
          <a:endParaRPr lang="en-US"/>
        </a:p>
      </dgm:t>
    </dgm:pt>
    <dgm:pt modelId="{5A7148A8-4818-455A-841B-DF76AB1FE44E}" type="sibTrans" cxnId="{F073EE41-0DC3-419C-BE1F-A8BC773EB32B}">
      <dgm:prSet/>
      <dgm:spPr/>
      <dgm:t>
        <a:bodyPr/>
        <a:lstStyle/>
        <a:p>
          <a:endParaRPr lang="en-US"/>
        </a:p>
      </dgm:t>
    </dgm:pt>
    <dgm:pt modelId="{9E8391DE-4571-4ADB-88D4-FBE327653A85}">
      <dgm:prSet/>
      <dgm:spPr/>
      <dgm:t>
        <a:bodyPr/>
        <a:lstStyle/>
        <a:p>
          <a:pPr>
            <a:defRPr b="1"/>
          </a:pPr>
          <a:r>
            <a:rPr lang="en-US"/>
            <a:t>Sep. 2023</a:t>
          </a:r>
        </a:p>
      </dgm:t>
    </dgm:pt>
    <dgm:pt modelId="{24C3FAC5-CAE7-4E7C-8252-5C4161447A15}" type="parTrans" cxnId="{8419655A-FA28-450F-B83B-CE39268E0DD8}">
      <dgm:prSet/>
      <dgm:spPr/>
      <dgm:t>
        <a:bodyPr/>
        <a:lstStyle/>
        <a:p>
          <a:endParaRPr lang="en-US"/>
        </a:p>
      </dgm:t>
    </dgm:pt>
    <dgm:pt modelId="{53BCEFD5-CE5A-4955-8A3B-929C470DC8F1}" type="sibTrans" cxnId="{8419655A-FA28-450F-B83B-CE39268E0DD8}">
      <dgm:prSet/>
      <dgm:spPr/>
      <dgm:t>
        <a:bodyPr/>
        <a:lstStyle/>
        <a:p>
          <a:endParaRPr lang="en-US"/>
        </a:p>
      </dgm:t>
    </dgm:pt>
    <dgm:pt modelId="{ED719E5E-F66B-41F9-B2D3-C571CAEFDA68}">
      <dgm:prSet/>
      <dgm:spPr/>
      <dgm:t>
        <a:bodyPr/>
        <a:lstStyle/>
        <a:p>
          <a:r>
            <a:rPr lang="en-US"/>
            <a:t>Balint Group Started</a:t>
          </a:r>
        </a:p>
      </dgm:t>
    </dgm:pt>
    <dgm:pt modelId="{351800DC-85BF-4050-83DF-232E6616E433}" type="parTrans" cxnId="{C3362814-1085-432D-951F-0C80E166FEBB}">
      <dgm:prSet/>
      <dgm:spPr/>
      <dgm:t>
        <a:bodyPr/>
        <a:lstStyle/>
        <a:p>
          <a:endParaRPr lang="en-US"/>
        </a:p>
      </dgm:t>
    </dgm:pt>
    <dgm:pt modelId="{38410708-4598-4222-A85F-2523770A79ED}" type="sibTrans" cxnId="{C3362814-1085-432D-951F-0C80E166FEBB}">
      <dgm:prSet/>
      <dgm:spPr/>
      <dgm:t>
        <a:bodyPr/>
        <a:lstStyle/>
        <a:p>
          <a:endParaRPr lang="en-US"/>
        </a:p>
      </dgm:t>
    </dgm:pt>
    <dgm:pt modelId="{F79EA5E4-EDBC-412A-8F18-4FF3FE19317B}">
      <dgm:prSet/>
      <dgm:spPr/>
      <dgm:t>
        <a:bodyPr/>
        <a:lstStyle/>
        <a:p>
          <a:pPr>
            <a:defRPr b="1"/>
          </a:pPr>
          <a:r>
            <a:rPr lang="en-US"/>
            <a:t>Oct. 2023</a:t>
          </a:r>
        </a:p>
      </dgm:t>
    </dgm:pt>
    <dgm:pt modelId="{ECE96776-2A79-4681-BB56-304AE54B16D2}" type="parTrans" cxnId="{01F95948-ABB4-4704-ACF1-0F84A9EED017}">
      <dgm:prSet/>
      <dgm:spPr/>
      <dgm:t>
        <a:bodyPr/>
        <a:lstStyle/>
        <a:p>
          <a:endParaRPr lang="en-US"/>
        </a:p>
      </dgm:t>
    </dgm:pt>
    <dgm:pt modelId="{24946B5C-4848-43E4-908B-9B6C8CD36856}" type="sibTrans" cxnId="{01F95948-ABB4-4704-ACF1-0F84A9EED017}">
      <dgm:prSet/>
      <dgm:spPr/>
      <dgm:t>
        <a:bodyPr/>
        <a:lstStyle/>
        <a:p>
          <a:endParaRPr lang="en-US"/>
        </a:p>
      </dgm:t>
    </dgm:pt>
    <dgm:pt modelId="{A8CF2DB4-4B39-4C71-ABEC-CC673B9B9B8B}">
      <dgm:prSet/>
      <dgm:spPr/>
      <dgm:t>
        <a:bodyPr/>
        <a:lstStyle/>
        <a:p>
          <a:r>
            <a:rPr lang="en-US"/>
            <a:t>Funding for transcription and other project costs</a:t>
          </a:r>
        </a:p>
      </dgm:t>
    </dgm:pt>
    <dgm:pt modelId="{B32F4F12-5474-44CC-9091-8AD8BE1B5B15}" type="parTrans" cxnId="{F884FD3A-11C7-4709-A7DD-A4436E4BF853}">
      <dgm:prSet/>
      <dgm:spPr/>
      <dgm:t>
        <a:bodyPr/>
        <a:lstStyle/>
        <a:p>
          <a:endParaRPr lang="en-US"/>
        </a:p>
      </dgm:t>
    </dgm:pt>
    <dgm:pt modelId="{44FD2104-4F7E-4ABC-8CC2-A1E896F5A84E}" type="sibTrans" cxnId="{F884FD3A-11C7-4709-A7DD-A4436E4BF853}">
      <dgm:prSet/>
      <dgm:spPr/>
      <dgm:t>
        <a:bodyPr/>
        <a:lstStyle/>
        <a:p>
          <a:endParaRPr lang="en-US"/>
        </a:p>
      </dgm:t>
    </dgm:pt>
    <dgm:pt modelId="{0F345A5F-0C24-46E3-A79E-2B38CEB01541}">
      <dgm:prSet/>
      <dgm:spPr/>
      <dgm:t>
        <a:bodyPr/>
        <a:lstStyle/>
        <a:p>
          <a:pPr>
            <a:defRPr b="1"/>
          </a:pPr>
          <a:r>
            <a:rPr lang="en-US"/>
            <a:t>Feb. 2024</a:t>
          </a:r>
        </a:p>
      </dgm:t>
    </dgm:pt>
    <dgm:pt modelId="{54F337B9-02A7-4CC2-A637-E1F55826A89D}" type="parTrans" cxnId="{4CF58213-3766-4C44-B2F6-2B30994F81A0}">
      <dgm:prSet/>
      <dgm:spPr/>
      <dgm:t>
        <a:bodyPr/>
        <a:lstStyle/>
        <a:p>
          <a:endParaRPr lang="en-US"/>
        </a:p>
      </dgm:t>
    </dgm:pt>
    <dgm:pt modelId="{75636421-5A20-4E03-BC89-46DC8DD6F567}" type="sibTrans" cxnId="{4CF58213-3766-4C44-B2F6-2B30994F81A0}">
      <dgm:prSet/>
      <dgm:spPr/>
      <dgm:t>
        <a:bodyPr/>
        <a:lstStyle/>
        <a:p>
          <a:endParaRPr lang="en-US"/>
        </a:p>
      </dgm:t>
    </dgm:pt>
    <dgm:pt modelId="{CD1C1DF6-9EE1-44D1-A88C-63A885B9A3F5}">
      <dgm:prSet/>
      <dgm:spPr/>
      <dgm:t>
        <a:bodyPr/>
        <a:lstStyle/>
        <a:p>
          <a:r>
            <a:rPr lang="en-US"/>
            <a:t>Qualitative Interviewing Training (Funded by NW EM)</a:t>
          </a:r>
        </a:p>
      </dgm:t>
    </dgm:pt>
    <dgm:pt modelId="{37B7F7BA-99D0-49F9-8D53-BCF07B4AA96E}" type="parTrans" cxnId="{814D72E0-66E5-4096-B851-7D0A642BED71}">
      <dgm:prSet/>
      <dgm:spPr/>
      <dgm:t>
        <a:bodyPr/>
        <a:lstStyle/>
        <a:p>
          <a:endParaRPr lang="en-US"/>
        </a:p>
      </dgm:t>
    </dgm:pt>
    <dgm:pt modelId="{211EDEBE-7AE3-4B3B-9215-B42C743661D1}" type="sibTrans" cxnId="{814D72E0-66E5-4096-B851-7D0A642BED71}">
      <dgm:prSet/>
      <dgm:spPr/>
      <dgm:t>
        <a:bodyPr/>
        <a:lstStyle/>
        <a:p>
          <a:endParaRPr lang="en-US"/>
        </a:p>
      </dgm:t>
    </dgm:pt>
    <dgm:pt modelId="{E8EC761B-2E8F-455C-A140-9A99423B6C12}">
      <dgm:prSet/>
      <dgm:spPr/>
      <dgm:t>
        <a:bodyPr/>
        <a:lstStyle/>
        <a:p>
          <a:pPr>
            <a:defRPr b="1"/>
          </a:pPr>
          <a:r>
            <a:rPr lang="en-US"/>
            <a:t>Mar. 2024</a:t>
          </a:r>
        </a:p>
      </dgm:t>
    </dgm:pt>
    <dgm:pt modelId="{ED508834-C1F5-4006-9BB8-CD36AE2D1764}" type="parTrans" cxnId="{43966053-58D1-42A1-8CF6-C10549BE21D1}">
      <dgm:prSet/>
      <dgm:spPr/>
      <dgm:t>
        <a:bodyPr/>
        <a:lstStyle/>
        <a:p>
          <a:endParaRPr lang="en-US"/>
        </a:p>
      </dgm:t>
    </dgm:pt>
    <dgm:pt modelId="{BDB2EC66-4AEC-4868-AF4A-DBCAF718A72F}" type="sibTrans" cxnId="{43966053-58D1-42A1-8CF6-C10549BE21D1}">
      <dgm:prSet/>
      <dgm:spPr/>
      <dgm:t>
        <a:bodyPr/>
        <a:lstStyle/>
        <a:p>
          <a:endParaRPr lang="en-US"/>
        </a:p>
      </dgm:t>
    </dgm:pt>
    <dgm:pt modelId="{654D4E49-47D4-4052-BB5E-D1C4AEB148FE}">
      <dgm:prSet/>
      <dgm:spPr/>
      <dgm:t>
        <a:bodyPr/>
        <a:lstStyle/>
        <a:p>
          <a:r>
            <a:rPr lang="en-US"/>
            <a:t>Ethics Approval</a:t>
          </a:r>
        </a:p>
      </dgm:t>
    </dgm:pt>
    <dgm:pt modelId="{B44212DB-ECAD-43B5-B69A-07D6C069995E}" type="parTrans" cxnId="{01663ACB-A42F-476A-BD74-02F67575EA64}">
      <dgm:prSet/>
      <dgm:spPr/>
      <dgm:t>
        <a:bodyPr/>
        <a:lstStyle/>
        <a:p>
          <a:endParaRPr lang="en-US"/>
        </a:p>
      </dgm:t>
    </dgm:pt>
    <dgm:pt modelId="{42FE7CC8-BEBB-4EC1-B5EC-834BCEBD9AB9}" type="sibTrans" cxnId="{01663ACB-A42F-476A-BD74-02F67575EA64}">
      <dgm:prSet/>
      <dgm:spPr/>
      <dgm:t>
        <a:bodyPr/>
        <a:lstStyle/>
        <a:p>
          <a:endParaRPr lang="en-US"/>
        </a:p>
      </dgm:t>
    </dgm:pt>
    <dgm:pt modelId="{E07320BF-F973-4C9F-A4F0-5EE7296EE3CE}">
      <dgm:prSet/>
      <dgm:spPr/>
      <dgm:t>
        <a:bodyPr/>
        <a:lstStyle/>
        <a:p>
          <a:pPr>
            <a:defRPr b="1"/>
          </a:pPr>
          <a:r>
            <a:rPr lang="en-US"/>
            <a:t>May–July 2024</a:t>
          </a:r>
        </a:p>
      </dgm:t>
    </dgm:pt>
    <dgm:pt modelId="{7E588829-0FF3-4DD5-810A-F542D341D8B3}" type="parTrans" cxnId="{E46A8DB3-7729-41D9-AFDD-A1DC9FB14A65}">
      <dgm:prSet/>
      <dgm:spPr/>
      <dgm:t>
        <a:bodyPr/>
        <a:lstStyle/>
        <a:p>
          <a:endParaRPr lang="en-US"/>
        </a:p>
      </dgm:t>
    </dgm:pt>
    <dgm:pt modelId="{89649DB7-4D68-4B2D-8DEC-8C7230F38C1B}" type="sibTrans" cxnId="{E46A8DB3-7729-41D9-AFDD-A1DC9FB14A65}">
      <dgm:prSet/>
      <dgm:spPr/>
      <dgm:t>
        <a:bodyPr/>
        <a:lstStyle/>
        <a:p>
          <a:endParaRPr lang="en-US"/>
        </a:p>
      </dgm:t>
    </dgm:pt>
    <dgm:pt modelId="{A973A776-3296-446A-9551-F10025B2E6D2}">
      <dgm:prSet/>
      <dgm:spPr/>
      <dgm:t>
        <a:bodyPr/>
        <a:lstStyle/>
        <a:p>
          <a:r>
            <a:rPr lang="en-US"/>
            <a:t>Interviews (and 1 in September)</a:t>
          </a:r>
        </a:p>
      </dgm:t>
    </dgm:pt>
    <dgm:pt modelId="{0479A671-0A8D-4A5D-98F9-758AA2785B7F}" type="parTrans" cxnId="{E46E54D0-A71B-405B-9567-BB501649BF1C}">
      <dgm:prSet/>
      <dgm:spPr/>
      <dgm:t>
        <a:bodyPr/>
        <a:lstStyle/>
        <a:p>
          <a:endParaRPr lang="en-US"/>
        </a:p>
      </dgm:t>
    </dgm:pt>
    <dgm:pt modelId="{B24A392A-CCA8-467F-8523-43C7B283E8F5}" type="sibTrans" cxnId="{E46E54D0-A71B-405B-9567-BB501649BF1C}">
      <dgm:prSet/>
      <dgm:spPr/>
      <dgm:t>
        <a:bodyPr/>
        <a:lstStyle/>
        <a:p>
          <a:endParaRPr lang="en-US"/>
        </a:p>
      </dgm:t>
    </dgm:pt>
    <dgm:pt modelId="{CB216C55-4CD0-4C29-9ABC-3762D5ACE9AA}">
      <dgm:prSet/>
      <dgm:spPr/>
      <dgm:t>
        <a:bodyPr/>
        <a:lstStyle/>
        <a:p>
          <a:pPr>
            <a:defRPr b="1"/>
          </a:pPr>
          <a:r>
            <a:rPr lang="en-US"/>
            <a:t>Oct. 2024</a:t>
          </a:r>
        </a:p>
      </dgm:t>
    </dgm:pt>
    <dgm:pt modelId="{3DF934BC-D0CA-4104-816D-55AB4574DAE7}" type="parTrans" cxnId="{CD4F023E-E563-43B4-BE83-01564CCD4CF9}">
      <dgm:prSet/>
      <dgm:spPr/>
      <dgm:t>
        <a:bodyPr/>
        <a:lstStyle/>
        <a:p>
          <a:endParaRPr lang="en-US"/>
        </a:p>
      </dgm:t>
    </dgm:pt>
    <dgm:pt modelId="{A2FFAA3D-9E0C-4D00-8042-1FC355351092}" type="sibTrans" cxnId="{CD4F023E-E563-43B4-BE83-01564CCD4CF9}">
      <dgm:prSet/>
      <dgm:spPr/>
      <dgm:t>
        <a:bodyPr/>
        <a:lstStyle/>
        <a:p>
          <a:endParaRPr lang="en-US"/>
        </a:p>
      </dgm:t>
    </dgm:pt>
    <dgm:pt modelId="{A2457EFD-D161-42B4-AB73-02C473FF0A7D}">
      <dgm:prSet/>
      <dgm:spPr/>
      <dgm:t>
        <a:bodyPr/>
        <a:lstStyle/>
        <a:p>
          <a:r>
            <a:rPr lang="en-US"/>
            <a:t>Analysis Training and Starting</a:t>
          </a:r>
        </a:p>
      </dgm:t>
    </dgm:pt>
    <dgm:pt modelId="{6BAB5749-F2FB-4B74-981D-96E7647E3EDF}" type="parTrans" cxnId="{B4A04F1D-7C3E-492A-9C8A-FDB25C7E640F}">
      <dgm:prSet/>
      <dgm:spPr/>
      <dgm:t>
        <a:bodyPr/>
        <a:lstStyle/>
        <a:p>
          <a:endParaRPr lang="en-US"/>
        </a:p>
      </dgm:t>
    </dgm:pt>
    <dgm:pt modelId="{5958C09D-105B-45FA-AEFF-677FC7B76758}" type="sibTrans" cxnId="{B4A04F1D-7C3E-492A-9C8A-FDB25C7E640F}">
      <dgm:prSet/>
      <dgm:spPr/>
      <dgm:t>
        <a:bodyPr/>
        <a:lstStyle/>
        <a:p>
          <a:endParaRPr lang="en-US"/>
        </a:p>
      </dgm:t>
    </dgm:pt>
    <dgm:pt modelId="{9231E6EA-0151-4048-96FF-42702581E57D}">
      <dgm:prSet/>
      <dgm:spPr/>
      <dgm:t>
        <a:bodyPr/>
        <a:lstStyle/>
        <a:p>
          <a:pPr>
            <a:defRPr b="1"/>
          </a:pPr>
          <a:r>
            <a:rPr lang="en-US" dirty="0"/>
            <a:t>Jan 2026</a:t>
          </a:r>
        </a:p>
      </dgm:t>
    </dgm:pt>
    <dgm:pt modelId="{445BCFDE-28CF-443C-8611-6CBFB8EACF35}" type="parTrans" cxnId="{0A33E13E-FC82-4F88-997E-80E2EBCD951C}">
      <dgm:prSet/>
      <dgm:spPr/>
      <dgm:t>
        <a:bodyPr/>
        <a:lstStyle/>
        <a:p>
          <a:endParaRPr lang="en-US"/>
        </a:p>
      </dgm:t>
    </dgm:pt>
    <dgm:pt modelId="{DFBAD242-9AF8-4C53-A4B0-1F4BC8AB16AA}" type="sibTrans" cxnId="{0A33E13E-FC82-4F88-997E-80E2EBCD951C}">
      <dgm:prSet/>
      <dgm:spPr/>
      <dgm:t>
        <a:bodyPr/>
        <a:lstStyle/>
        <a:p>
          <a:endParaRPr lang="en-US"/>
        </a:p>
      </dgm:t>
    </dgm:pt>
    <dgm:pt modelId="{E7BECF5A-659F-4468-9C1E-BF768D037E96}">
      <dgm:prSet/>
      <dgm:spPr/>
      <dgm:t>
        <a:bodyPr/>
        <a:lstStyle/>
        <a:p>
          <a:r>
            <a:rPr lang="en-US" dirty="0"/>
            <a:t>Paper in the EMJ</a:t>
          </a:r>
        </a:p>
      </dgm:t>
    </dgm:pt>
    <dgm:pt modelId="{1A2B3FFD-E989-4C74-949F-E159321AABB7}" type="parTrans" cxnId="{15566788-35C4-4268-90D2-2667DDF804A3}">
      <dgm:prSet/>
      <dgm:spPr/>
      <dgm:t>
        <a:bodyPr/>
        <a:lstStyle/>
        <a:p>
          <a:endParaRPr lang="en-US"/>
        </a:p>
      </dgm:t>
    </dgm:pt>
    <dgm:pt modelId="{2AA8E861-85B3-4E97-9BEA-2E91699F620E}" type="sibTrans" cxnId="{15566788-35C4-4268-90D2-2667DDF804A3}">
      <dgm:prSet/>
      <dgm:spPr/>
      <dgm:t>
        <a:bodyPr/>
        <a:lstStyle/>
        <a:p>
          <a:endParaRPr lang="en-US"/>
        </a:p>
      </dgm:t>
    </dgm:pt>
    <dgm:pt modelId="{B85D48DA-A2D6-094F-BF78-AE2A13CD8984}" type="pres">
      <dgm:prSet presAssocID="{0E33BFA1-838C-474C-887C-AA621D0838D1}" presName="root" presStyleCnt="0">
        <dgm:presLayoutVars>
          <dgm:chMax/>
          <dgm:chPref/>
          <dgm:animLvl val="lvl"/>
        </dgm:presLayoutVars>
      </dgm:prSet>
      <dgm:spPr/>
    </dgm:pt>
    <dgm:pt modelId="{0DDAD7B4-E959-6842-B0B4-593181B2D017}" type="pres">
      <dgm:prSet presAssocID="{0E33BFA1-838C-474C-887C-AA621D0838D1}" presName="divider" presStyleLbl="fgAcc1" presStyleIdx="0" presStyleCnt="10"/>
      <dgm:spPr>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gm:spPr>
    </dgm:pt>
    <dgm:pt modelId="{2243F9AC-27D6-5045-8F79-A51C23663010}" type="pres">
      <dgm:prSet presAssocID="{0E33BFA1-838C-474C-887C-AA621D0838D1}" presName="nodes" presStyleCnt="0">
        <dgm:presLayoutVars>
          <dgm:chMax/>
          <dgm:chPref/>
          <dgm:animLvl val="lvl"/>
        </dgm:presLayoutVars>
      </dgm:prSet>
      <dgm:spPr/>
    </dgm:pt>
    <dgm:pt modelId="{580645DF-0DED-4947-8274-19ECA3DEA395}" type="pres">
      <dgm:prSet presAssocID="{B45B840D-C70C-4069-B802-47000DB2AEE1}" presName="composite" presStyleCnt="0"/>
      <dgm:spPr/>
    </dgm:pt>
    <dgm:pt modelId="{10445E49-036E-EF48-B7A4-B970B8FD98AA}" type="pres">
      <dgm:prSet presAssocID="{B45B840D-C70C-4069-B802-47000DB2AEE1}" presName="ConnectorPoint" presStyleLbl="lnNode1" presStyleIdx="0" presStyleCnt="9"/>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gm:spPr>
    </dgm:pt>
    <dgm:pt modelId="{7CA573F8-B6F0-3744-BD75-A6136B9FD034}" type="pres">
      <dgm:prSet presAssocID="{B45B840D-C70C-4069-B802-47000DB2AEE1}" presName="DropPinPlaceHolder" presStyleCnt="0"/>
      <dgm:spPr/>
    </dgm:pt>
    <dgm:pt modelId="{6F4CE6B6-E8C9-9C4A-8A96-6B6CA5157393}" type="pres">
      <dgm:prSet presAssocID="{B45B840D-C70C-4069-B802-47000DB2AEE1}" presName="DropPin" presStyleLbl="alignNode1" presStyleIdx="0" presStyleCnt="9"/>
      <dgm:spPr/>
    </dgm:pt>
    <dgm:pt modelId="{EDF4F2DE-1EFE-E74A-A69F-A3DFBF71AF9A}" type="pres">
      <dgm:prSet presAssocID="{B45B840D-C70C-4069-B802-47000DB2AEE1}" presName="Ellipse" presStyleLbl="fgAcc1" presStyleIdx="1" presStyleCnt="10"/>
      <dgm:spPr>
        <a:solidFill>
          <a:schemeClr val="lt1">
            <a:alpha val="90000"/>
            <a:hueOff val="0"/>
            <a:satOff val="0"/>
            <a:lumOff val="0"/>
            <a:alphaOff val="0"/>
          </a:schemeClr>
        </a:solidFill>
        <a:ln w="9525" cap="rnd" cmpd="sng" algn="ctr">
          <a:noFill/>
          <a:prstDash val="solid"/>
        </a:ln>
        <a:effectLst/>
      </dgm:spPr>
    </dgm:pt>
    <dgm:pt modelId="{8A3BE52A-C030-FE47-B5C8-AB4ABD2F460E}" type="pres">
      <dgm:prSet presAssocID="{B45B840D-C70C-4069-B802-47000DB2AEE1}" presName="L2TextContainer" presStyleLbl="revTx" presStyleIdx="0" presStyleCnt="18">
        <dgm:presLayoutVars>
          <dgm:bulletEnabled val="1"/>
        </dgm:presLayoutVars>
      </dgm:prSet>
      <dgm:spPr/>
    </dgm:pt>
    <dgm:pt modelId="{CB18DCA6-18B4-2443-87A3-913FE3D66BD1}" type="pres">
      <dgm:prSet presAssocID="{B45B840D-C70C-4069-B802-47000DB2AEE1}" presName="L1TextContainer" presStyleLbl="revTx" presStyleIdx="1" presStyleCnt="18">
        <dgm:presLayoutVars>
          <dgm:chMax val="1"/>
          <dgm:chPref val="1"/>
          <dgm:bulletEnabled val="1"/>
        </dgm:presLayoutVars>
      </dgm:prSet>
      <dgm:spPr/>
    </dgm:pt>
    <dgm:pt modelId="{24CF058A-D686-594B-972F-E4384257880C}" type="pres">
      <dgm:prSet presAssocID="{B45B840D-C70C-4069-B802-47000DB2AEE1}" presName="ConnectLine" presStyleLbl="sibTrans1D1" presStyleIdx="0" presStyleCnt="9"/>
      <dgm:spPr>
        <a:noFill/>
        <a:ln w="12700" cap="rnd" cmpd="sng" algn="ctr">
          <a:solidFill>
            <a:schemeClr val="accent2">
              <a:hueOff val="0"/>
              <a:satOff val="0"/>
              <a:lumOff val="0"/>
              <a:alphaOff val="0"/>
            </a:schemeClr>
          </a:solidFill>
          <a:prstDash val="dash"/>
        </a:ln>
        <a:effectLst/>
      </dgm:spPr>
    </dgm:pt>
    <dgm:pt modelId="{613A37BD-701E-174F-B4CE-C7BB540091C4}" type="pres">
      <dgm:prSet presAssocID="{B45B840D-C70C-4069-B802-47000DB2AEE1}" presName="EmptyPlaceHolder" presStyleCnt="0"/>
      <dgm:spPr/>
    </dgm:pt>
    <dgm:pt modelId="{C56B8E06-E878-784D-8113-3D4D2F75C4DE}" type="pres">
      <dgm:prSet presAssocID="{5BC99559-8BEC-46EB-84A0-A21FB4433B35}" presName="spaceBetweenRectangles" presStyleCnt="0"/>
      <dgm:spPr/>
    </dgm:pt>
    <dgm:pt modelId="{8BEA05BA-5EB4-A849-B049-2E4644EB9E25}" type="pres">
      <dgm:prSet presAssocID="{3D9EF0B7-CC36-4074-B404-C972A2033727}" presName="composite" presStyleCnt="0"/>
      <dgm:spPr/>
    </dgm:pt>
    <dgm:pt modelId="{059BE220-FD08-E644-B746-33D617A62D1B}" type="pres">
      <dgm:prSet presAssocID="{3D9EF0B7-CC36-4074-B404-C972A2033727}" presName="ConnectorPoint" presStyleLbl="lnNode1" presStyleIdx="1" presStyleCnt="9"/>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gm:spPr>
    </dgm:pt>
    <dgm:pt modelId="{6DB74E7F-1D0B-ED44-9E41-49F5F486F09D}" type="pres">
      <dgm:prSet presAssocID="{3D9EF0B7-CC36-4074-B404-C972A2033727}" presName="DropPinPlaceHolder" presStyleCnt="0"/>
      <dgm:spPr/>
    </dgm:pt>
    <dgm:pt modelId="{7CD6F522-C4E6-B84E-A0D8-55643B30E332}" type="pres">
      <dgm:prSet presAssocID="{3D9EF0B7-CC36-4074-B404-C972A2033727}" presName="DropPin" presStyleLbl="alignNode1" presStyleIdx="1" presStyleCnt="9"/>
      <dgm:spPr/>
    </dgm:pt>
    <dgm:pt modelId="{F152CEC8-5656-3141-A01C-CC573AF46654}" type="pres">
      <dgm:prSet presAssocID="{3D9EF0B7-CC36-4074-B404-C972A2033727}" presName="Ellipse" presStyleLbl="fgAcc1" presStyleIdx="2" presStyleCnt="10"/>
      <dgm:spPr>
        <a:solidFill>
          <a:schemeClr val="lt1">
            <a:alpha val="90000"/>
            <a:hueOff val="0"/>
            <a:satOff val="0"/>
            <a:lumOff val="0"/>
            <a:alphaOff val="0"/>
          </a:schemeClr>
        </a:solidFill>
        <a:ln w="9525" cap="rnd" cmpd="sng" algn="ctr">
          <a:noFill/>
          <a:prstDash val="solid"/>
        </a:ln>
        <a:effectLst/>
      </dgm:spPr>
    </dgm:pt>
    <dgm:pt modelId="{EC2B806C-E377-314F-A0FF-681CB78A5F9C}" type="pres">
      <dgm:prSet presAssocID="{3D9EF0B7-CC36-4074-B404-C972A2033727}" presName="L2TextContainer" presStyleLbl="revTx" presStyleIdx="2" presStyleCnt="18">
        <dgm:presLayoutVars>
          <dgm:bulletEnabled val="1"/>
        </dgm:presLayoutVars>
      </dgm:prSet>
      <dgm:spPr/>
    </dgm:pt>
    <dgm:pt modelId="{1A362E43-7F21-A44A-AF99-E9F0EEDB65C6}" type="pres">
      <dgm:prSet presAssocID="{3D9EF0B7-CC36-4074-B404-C972A2033727}" presName="L1TextContainer" presStyleLbl="revTx" presStyleIdx="3" presStyleCnt="18">
        <dgm:presLayoutVars>
          <dgm:chMax val="1"/>
          <dgm:chPref val="1"/>
          <dgm:bulletEnabled val="1"/>
        </dgm:presLayoutVars>
      </dgm:prSet>
      <dgm:spPr/>
    </dgm:pt>
    <dgm:pt modelId="{58398724-1E70-4A48-B4E3-1330772B22D4}" type="pres">
      <dgm:prSet presAssocID="{3D9EF0B7-CC36-4074-B404-C972A2033727}" presName="ConnectLine" presStyleLbl="sibTrans1D1" presStyleIdx="1" presStyleCnt="9"/>
      <dgm:spPr>
        <a:noFill/>
        <a:ln w="12700" cap="rnd" cmpd="sng" algn="ctr">
          <a:solidFill>
            <a:schemeClr val="accent2">
              <a:hueOff val="-2470715"/>
              <a:satOff val="113"/>
              <a:lumOff val="0"/>
              <a:alphaOff val="0"/>
            </a:schemeClr>
          </a:solidFill>
          <a:prstDash val="dash"/>
        </a:ln>
        <a:effectLst/>
      </dgm:spPr>
    </dgm:pt>
    <dgm:pt modelId="{B0DDFC72-D46A-5F46-97BE-217DE2BE7D1C}" type="pres">
      <dgm:prSet presAssocID="{3D9EF0B7-CC36-4074-B404-C972A2033727}" presName="EmptyPlaceHolder" presStyleCnt="0"/>
      <dgm:spPr/>
    </dgm:pt>
    <dgm:pt modelId="{D14AFCAF-7DBE-1143-AD50-86E193B88CBB}" type="pres">
      <dgm:prSet presAssocID="{93DD594E-D180-4701-9930-95873924B32B}" presName="spaceBetweenRectangles" presStyleCnt="0"/>
      <dgm:spPr/>
    </dgm:pt>
    <dgm:pt modelId="{522FE41F-9900-FE41-9059-D80B595AFBB1}" type="pres">
      <dgm:prSet presAssocID="{9E8391DE-4571-4ADB-88D4-FBE327653A85}" presName="composite" presStyleCnt="0"/>
      <dgm:spPr/>
    </dgm:pt>
    <dgm:pt modelId="{07EA6F69-624F-D14E-B5DE-6B90EEDB0E43}" type="pres">
      <dgm:prSet presAssocID="{9E8391DE-4571-4ADB-88D4-FBE327653A85}" presName="ConnectorPoint" presStyleLbl="lnNode1" presStyleIdx="2" presStyleCnt="9"/>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gm:spPr>
    </dgm:pt>
    <dgm:pt modelId="{F85BD85F-BB56-6D4A-886F-5929C26275A8}" type="pres">
      <dgm:prSet presAssocID="{9E8391DE-4571-4ADB-88D4-FBE327653A85}" presName="DropPinPlaceHolder" presStyleCnt="0"/>
      <dgm:spPr/>
    </dgm:pt>
    <dgm:pt modelId="{0CDE8C86-6950-444D-B39D-A59F7EBDA867}" type="pres">
      <dgm:prSet presAssocID="{9E8391DE-4571-4ADB-88D4-FBE327653A85}" presName="DropPin" presStyleLbl="alignNode1" presStyleIdx="2" presStyleCnt="9"/>
      <dgm:spPr/>
    </dgm:pt>
    <dgm:pt modelId="{C96B7A77-8BD2-A04A-9450-A9A3DBC652CA}" type="pres">
      <dgm:prSet presAssocID="{9E8391DE-4571-4ADB-88D4-FBE327653A85}" presName="Ellipse" presStyleLbl="fgAcc1" presStyleIdx="3" presStyleCnt="10"/>
      <dgm:spPr>
        <a:solidFill>
          <a:schemeClr val="lt1">
            <a:alpha val="90000"/>
            <a:hueOff val="0"/>
            <a:satOff val="0"/>
            <a:lumOff val="0"/>
            <a:alphaOff val="0"/>
          </a:schemeClr>
        </a:solidFill>
        <a:ln w="9525" cap="rnd" cmpd="sng" algn="ctr">
          <a:noFill/>
          <a:prstDash val="solid"/>
        </a:ln>
        <a:effectLst/>
      </dgm:spPr>
    </dgm:pt>
    <dgm:pt modelId="{B86F7AEC-F966-7E43-8B4D-A34E85EDD5BA}" type="pres">
      <dgm:prSet presAssocID="{9E8391DE-4571-4ADB-88D4-FBE327653A85}" presName="L2TextContainer" presStyleLbl="revTx" presStyleIdx="4" presStyleCnt="18">
        <dgm:presLayoutVars>
          <dgm:bulletEnabled val="1"/>
        </dgm:presLayoutVars>
      </dgm:prSet>
      <dgm:spPr/>
    </dgm:pt>
    <dgm:pt modelId="{39EB3008-5759-6243-92E3-B988EE00404B}" type="pres">
      <dgm:prSet presAssocID="{9E8391DE-4571-4ADB-88D4-FBE327653A85}" presName="L1TextContainer" presStyleLbl="revTx" presStyleIdx="5" presStyleCnt="18">
        <dgm:presLayoutVars>
          <dgm:chMax val="1"/>
          <dgm:chPref val="1"/>
          <dgm:bulletEnabled val="1"/>
        </dgm:presLayoutVars>
      </dgm:prSet>
      <dgm:spPr/>
    </dgm:pt>
    <dgm:pt modelId="{8B5DBA85-A4FD-E140-8016-8C7B550C54EA}" type="pres">
      <dgm:prSet presAssocID="{9E8391DE-4571-4ADB-88D4-FBE327653A85}" presName="ConnectLine" presStyleLbl="sibTrans1D1" presStyleIdx="2" presStyleCnt="9"/>
      <dgm:spPr>
        <a:noFill/>
        <a:ln w="12700" cap="rnd" cmpd="sng" algn="ctr">
          <a:solidFill>
            <a:schemeClr val="accent2">
              <a:hueOff val="-4941430"/>
              <a:satOff val="225"/>
              <a:lumOff val="0"/>
              <a:alphaOff val="0"/>
            </a:schemeClr>
          </a:solidFill>
          <a:prstDash val="dash"/>
        </a:ln>
        <a:effectLst/>
      </dgm:spPr>
    </dgm:pt>
    <dgm:pt modelId="{273974C5-7A1C-5B41-B2D7-9A231D9AC297}" type="pres">
      <dgm:prSet presAssocID="{9E8391DE-4571-4ADB-88D4-FBE327653A85}" presName="EmptyPlaceHolder" presStyleCnt="0"/>
      <dgm:spPr/>
    </dgm:pt>
    <dgm:pt modelId="{FE55CDA2-0597-3845-AAA8-81E10D2E8740}" type="pres">
      <dgm:prSet presAssocID="{53BCEFD5-CE5A-4955-8A3B-929C470DC8F1}" presName="spaceBetweenRectangles" presStyleCnt="0"/>
      <dgm:spPr/>
    </dgm:pt>
    <dgm:pt modelId="{E39653FC-8869-B947-A0BE-8F7AD6E5AE55}" type="pres">
      <dgm:prSet presAssocID="{F79EA5E4-EDBC-412A-8F18-4FF3FE19317B}" presName="composite" presStyleCnt="0"/>
      <dgm:spPr/>
    </dgm:pt>
    <dgm:pt modelId="{0549F504-C1CC-CB45-A4F0-E4467F282221}" type="pres">
      <dgm:prSet presAssocID="{F79EA5E4-EDBC-412A-8F18-4FF3FE19317B}" presName="ConnectorPoint" presStyleLbl="lnNode1" presStyleIdx="3" presStyleCnt="9"/>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gm:spPr>
    </dgm:pt>
    <dgm:pt modelId="{95D2A4C0-09C7-9A46-A056-797C3D938DA8}" type="pres">
      <dgm:prSet presAssocID="{F79EA5E4-EDBC-412A-8F18-4FF3FE19317B}" presName="DropPinPlaceHolder" presStyleCnt="0"/>
      <dgm:spPr/>
    </dgm:pt>
    <dgm:pt modelId="{133BD367-3DBC-3E43-B5D6-C63C55F12114}" type="pres">
      <dgm:prSet presAssocID="{F79EA5E4-EDBC-412A-8F18-4FF3FE19317B}" presName="DropPin" presStyleLbl="alignNode1" presStyleIdx="3" presStyleCnt="9"/>
      <dgm:spPr/>
    </dgm:pt>
    <dgm:pt modelId="{51E38CB3-8EF4-5A48-BF22-792E6CC64337}" type="pres">
      <dgm:prSet presAssocID="{F79EA5E4-EDBC-412A-8F18-4FF3FE19317B}" presName="Ellipse" presStyleLbl="fgAcc1" presStyleIdx="4" presStyleCnt="10"/>
      <dgm:spPr>
        <a:solidFill>
          <a:schemeClr val="lt1">
            <a:alpha val="90000"/>
            <a:hueOff val="0"/>
            <a:satOff val="0"/>
            <a:lumOff val="0"/>
            <a:alphaOff val="0"/>
          </a:schemeClr>
        </a:solidFill>
        <a:ln w="9525" cap="rnd" cmpd="sng" algn="ctr">
          <a:noFill/>
          <a:prstDash val="solid"/>
        </a:ln>
        <a:effectLst/>
      </dgm:spPr>
    </dgm:pt>
    <dgm:pt modelId="{D4F47DEB-861B-D84A-B227-07132A46A77A}" type="pres">
      <dgm:prSet presAssocID="{F79EA5E4-EDBC-412A-8F18-4FF3FE19317B}" presName="L2TextContainer" presStyleLbl="revTx" presStyleIdx="6" presStyleCnt="18">
        <dgm:presLayoutVars>
          <dgm:bulletEnabled val="1"/>
        </dgm:presLayoutVars>
      </dgm:prSet>
      <dgm:spPr/>
    </dgm:pt>
    <dgm:pt modelId="{5BFD7659-EE64-A64D-A0C2-5B123D643833}" type="pres">
      <dgm:prSet presAssocID="{F79EA5E4-EDBC-412A-8F18-4FF3FE19317B}" presName="L1TextContainer" presStyleLbl="revTx" presStyleIdx="7" presStyleCnt="18">
        <dgm:presLayoutVars>
          <dgm:chMax val="1"/>
          <dgm:chPref val="1"/>
          <dgm:bulletEnabled val="1"/>
        </dgm:presLayoutVars>
      </dgm:prSet>
      <dgm:spPr/>
    </dgm:pt>
    <dgm:pt modelId="{482439E2-F214-0247-82DF-FF5F17AD89FE}" type="pres">
      <dgm:prSet presAssocID="{F79EA5E4-EDBC-412A-8F18-4FF3FE19317B}" presName="ConnectLine" presStyleLbl="sibTrans1D1" presStyleIdx="3" presStyleCnt="9"/>
      <dgm:spPr>
        <a:noFill/>
        <a:ln w="12700" cap="rnd" cmpd="sng" algn="ctr">
          <a:solidFill>
            <a:schemeClr val="accent2">
              <a:hueOff val="-7412145"/>
              <a:satOff val="338"/>
              <a:lumOff val="0"/>
              <a:alphaOff val="0"/>
            </a:schemeClr>
          </a:solidFill>
          <a:prstDash val="dash"/>
        </a:ln>
        <a:effectLst/>
      </dgm:spPr>
    </dgm:pt>
    <dgm:pt modelId="{0AA0970C-8734-E841-91C2-113B54387463}" type="pres">
      <dgm:prSet presAssocID="{F79EA5E4-EDBC-412A-8F18-4FF3FE19317B}" presName="EmptyPlaceHolder" presStyleCnt="0"/>
      <dgm:spPr/>
    </dgm:pt>
    <dgm:pt modelId="{965419FA-8516-E647-BB5B-4B81CC2DCD27}" type="pres">
      <dgm:prSet presAssocID="{24946B5C-4848-43E4-908B-9B6C8CD36856}" presName="spaceBetweenRectangles" presStyleCnt="0"/>
      <dgm:spPr/>
    </dgm:pt>
    <dgm:pt modelId="{ADAF4B3A-87E8-A84E-BD4A-638EFF1E86E7}" type="pres">
      <dgm:prSet presAssocID="{0F345A5F-0C24-46E3-A79E-2B38CEB01541}" presName="composite" presStyleCnt="0"/>
      <dgm:spPr/>
    </dgm:pt>
    <dgm:pt modelId="{CF752B40-0489-B84B-A44A-8D5DF3773A74}" type="pres">
      <dgm:prSet presAssocID="{0F345A5F-0C24-46E3-A79E-2B38CEB01541}" presName="ConnectorPoint" presStyleLbl="lnNode1" presStyleIdx="4" presStyleCnt="9"/>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gm:spPr>
    </dgm:pt>
    <dgm:pt modelId="{29EDE15F-62F3-E146-AED9-5B526A481EF7}" type="pres">
      <dgm:prSet presAssocID="{0F345A5F-0C24-46E3-A79E-2B38CEB01541}" presName="DropPinPlaceHolder" presStyleCnt="0"/>
      <dgm:spPr/>
    </dgm:pt>
    <dgm:pt modelId="{1D49E248-7F4C-7846-AF60-34A5F1423991}" type="pres">
      <dgm:prSet presAssocID="{0F345A5F-0C24-46E3-A79E-2B38CEB01541}" presName="DropPin" presStyleLbl="alignNode1" presStyleIdx="4" presStyleCnt="9"/>
      <dgm:spPr/>
    </dgm:pt>
    <dgm:pt modelId="{4DABB190-13B4-DB45-BFCC-ED529A830FB0}" type="pres">
      <dgm:prSet presAssocID="{0F345A5F-0C24-46E3-A79E-2B38CEB01541}" presName="Ellipse" presStyleLbl="fgAcc1" presStyleIdx="5" presStyleCnt="10"/>
      <dgm:spPr>
        <a:solidFill>
          <a:schemeClr val="lt1">
            <a:alpha val="90000"/>
            <a:hueOff val="0"/>
            <a:satOff val="0"/>
            <a:lumOff val="0"/>
            <a:alphaOff val="0"/>
          </a:schemeClr>
        </a:solidFill>
        <a:ln w="9525" cap="rnd" cmpd="sng" algn="ctr">
          <a:noFill/>
          <a:prstDash val="solid"/>
        </a:ln>
        <a:effectLst/>
      </dgm:spPr>
    </dgm:pt>
    <dgm:pt modelId="{D4A43D2D-943A-AC45-96A1-DF31EA742E52}" type="pres">
      <dgm:prSet presAssocID="{0F345A5F-0C24-46E3-A79E-2B38CEB01541}" presName="L2TextContainer" presStyleLbl="revTx" presStyleIdx="8" presStyleCnt="18">
        <dgm:presLayoutVars>
          <dgm:bulletEnabled val="1"/>
        </dgm:presLayoutVars>
      </dgm:prSet>
      <dgm:spPr/>
    </dgm:pt>
    <dgm:pt modelId="{36B7E62E-9168-C64C-8F46-C750615313BA}" type="pres">
      <dgm:prSet presAssocID="{0F345A5F-0C24-46E3-A79E-2B38CEB01541}" presName="L1TextContainer" presStyleLbl="revTx" presStyleIdx="9" presStyleCnt="18">
        <dgm:presLayoutVars>
          <dgm:chMax val="1"/>
          <dgm:chPref val="1"/>
          <dgm:bulletEnabled val="1"/>
        </dgm:presLayoutVars>
      </dgm:prSet>
      <dgm:spPr/>
    </dgm:pt>
    <dgm:pt modelId="{6CC592CA-D4BB-B74B-A5F2-BCB7DF562BDC}" type="pres">
      <dgm:prSet presAssocID="{0F345A5F-0C24-46E3-A79E-2B38CEB01541}" presName="ConnectLine" presStyleLbl="sibTrans1D1" presStyleIdx="4" presStyleCnt="9"/>
      <dgm:spPr>
        <a:noFill/>
        <a:ln w="12700" cap="rnd" cmpd="sng" algn="ctr">
          <a:solidFill>
            <a:schemeClr val="accent2">
              <a:hueOff val="-9882860"/>
              <a:satOff val="451"/>
              <a:lumOff val="0"/>
              <a:alphaOff val="0"/>
            </a:schemeClr>
          </a:solidFill>
          <a:prstDash val="dash"/>
        </a:ln>
        <a:effectLst/>
      </dgm:spPr>
    </dgm:pt>
    <dgm:pt modelId="{A071FBB2-F086-0A4F-8FB1-B61F39881DC2}" type="pres">
      <dgm:prSet presAssocID="{0F345A5F-0C24-46E3-A79E-2B38CEB01541}" presName="EmptyPlaceHolder" presStyleCnt="0"/>
      <dgm:spPr/>
    </dgm:pt>
    <dgm:pt modelId="{406D3FA8-566F-FA45-907B-4F66F15B406D}" type="pres">
      <dgm:prSet presAssocID="{75636421-5A20-4E03-BC89-46DC8DD6F567}" presName="spaceBetweenRectangles" presStyleCnt="0"/>
      <dgm:spPr/>
    </dgm:pt>
    <dgm:pt modelId="{0BDA0EF3-9E70-5E43-85A5-FA884643D5FC}" type="pres">
      <dgm:prSet presAssocID="{E8EC761B-2E8F-455C-A140-9A99423B6C12}" presName="composite" presStyleCnt="0"/>
      <dgm:spPr/>
    </dgm:pt>
    <dgm:pt modelId="{84A95B26-A3B0-0641-9539-4660C70C3590}" type="pres">
      <dgm:prSet presAssocID="{E8EC761B-2E8F-455C-A140-9A99423B6C12}" presName="ConnectorPoint" presStyleLbl="lnNode1" presStyleIdx="5" presStyleCnt="9"/>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gm:spPr>
    </dgm:pt>
    <dgm:pt modelId="{3BF0C64E-6D18-A244-923C-00795EAE5067}" type="pres">
      <dgm:prSet presAssocID="{E8EC761B-2E8F-455C-A140-9A99423B6C12}" presName="DropPinPlaceHolder" presStyleCnt="0"/>
      <dgm:spPr/>
    </dgm:pt>
    <dgm:pt modelId="{39207038-E20B-B64C-918D-D2D1B4D46451}" type="pres">
      <dgm:prSet presAssocID="{E8EC761B-2E8F-455C-A140-9A99423B6C12}" presName="DropPin" presStyleLbl="alignNode1" presStyleIdx="5" presStyleCnt="9"/>
      <dgm:spPr/>
    </dgm:pt>
    <dgm:pt modelId="{5E68B990-7CA2-BC4A-AF01-6219158C8B4B}" type="pres">
      <dgm:prSet presAssocID="{E8EC761B-2E8F-455C-A140-9A99423B6C12}" presName="Ellipse" presStyleLbl="fgAcc1" presStyleIdx="6" presStyleCnt="10"/>
      <dgm:spPr>
        <a:solidFill>
          <a:schemeClr val="lt1">
            <a:alpha val="90000"/>
            <a:hueOff val="0"/>
            <a:satOff val="0"/>
            <a:lumOff val="0"/>
            <a:alphaOff val="0"/>
          </a:schemeClr>
        </a:solidFill>
        <a:ln w="9525" cap="rnd" cmpd="sng" algn="ctr">
          <a:noFill/>
          <a:prstDash val="solid"/>
        </a:ln>
        <a:effectLst/>
      </dgm:spPr>
    </dgm:pt>
    <dgm:pt modelId="{72A2F49C-FF45-8843-8F32-38DAFD03CE7D}" type="pres">
      <dgm:prSet presAssocID="{E8EC761B-2E8F-455C-A140-9A99423B6C12}" presName="L2TextContainer" presStyleLbl="revTx" presStyleIdx="10" presStyleCnt="18">
        <dgm:presLayoutVars>
          <dgm:bulletEnabled val="1"/>
        </dgm:presLayoutVars>
      </dgm:prSet>
      <dgm:spPr/>
    </dgm:pt>
    <dgm:pt modelId="{30F5B380-23B9-2E45-A691-0FEA9C715511}" type="pres">
      <dgm:prSet presAssocID="{E8EC761B-2E8F-455C-A140-9A99423B6C12}" presName="L1TextContainer" presStyleLbl="revTx" presStyleIdx="11" presStyleCnt="18">
        <dgm:presLayoutVars>
          <dgm:chMax val="1"/>
          <dgm:chPref val="1"/>
          <dgm:bulletEnabled val="1"/>
        </dgm:presLayoutVars>
      </dgm:prSet>
      <dgm:spPr/>
    </dgm:pt>
    <dgm:pt modelId="{FA1F53E2-E5C8-F041-8172-6D7D9876885A}" type="pres">
      <dgm:prSet presAssocID="{E8EC761B-2E8F-455C-A140-9A99423B6C12}" presName="ConnectLine" presStyleLbl="sibTrans1D1" presStyleIdx="5" presStyleCnt="9"/>
      <dgm:spPr>
        <a:noFill/>
        <a:ln w="12700" cap="rnd" cmpd="sng" algn="ctr">
          <a:solidFill>
            <a:schemeClr val="accent2">
              <a:hueOff val="-12353576"/>
              <a:satOff val="563"/>
              <a:lumOff val="0"/>
              <a:alphaOff val="0"/>
            </a:schemeClr>
          </a:solidFill>
          <a:prstDash val="dash"/>
        </a:ln>
        <a:effectLst/>
      </dgm:spPr>
    </dgm:pt>
    <dgm:pt modelId="{3006CD32-94C7-8B46-B1E4-4FD2D0F857B3}" type="pres">
      <dgm:prSet presAssocID="{E8EC761B-2E8F-455C-A140-9A99423B6C12}" presName="EmptyPlaceHolder" presStyleCnt="0"/>
      <dgm:spPr/>
    </dgm:pt>
    <dgm:pt modelId="{ED6DF5F9-7641-644A-B373-98051E2D0347}" type="pres">
      <dgm:prSet presAssocID="{BDB2EC66-4AEC-4868-AF4A-DBCAF718A72F}" presName="spaceBetweenRectangles" presStyleCnt="0"/>
      <dgm:spPr/>
    </dgm:pt>
    <dgm:pt modelId="{2D9260E6-7503-E149-A0BF-22AD848A75EE}" type="pres">
      <dgm:prSet presAssocID="{E07320BF-F973-4C9F-A4F0-5EE7296EE3CE}" presName="composite" presStyleCnt="0"/>
      <dgm:spPr/>
    </dgm:pt>
    <dgm:pt modelId="{0A180A98-1494-304D-98FA-7CF4DC9E323C}" type="pres">
      <dgm:prSet presAssocID="{E07320BF-F973-4C9F-A4F0-5EE7296EE3CE}" presName="ConnectorPoint" presStyleLbl="lnNode1" presStyleIdx="6" presStyleCnt="9"/>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gm:spPr>
    </dgm:pt>
    <dgm:pt modelId="{FC3E5F57-78FC-C445-9DC6-FB443BCCB989}" type="pres">
      <dgm:prSet presAssocID="{E07320BF-F973-4C9F-A4F0-5EE7296EE3CE}" presName="DropPinPlaceHolder" presStyleCnt="0"/>
      <dgm:spPr/>
    </dgm:pt>
    <dgm:pt modelId="{5956D6B1-7A3D-344B-8AAE-CD06E9A8D01F}" type="pres">
      <dgm:prSet presAssocID="{E07320BF-F973-4C9F-A4F0-5EE7296EE3CE}" presName="DropPin" presStyleLbl="alignNode1" presStyleIdx="6" presStyleCnt="9"/>
      <dgm:spPr/>
    </dgm:pt>
    <dgm:pt modelId="{E342740A-1BBD-4B4A-9D6A-900A54603304}" type="pres">
      <dgm:prSet presAssocID="{E07320BF-F973-4C9F-A4F0-5EE7296EE3CE}" presName="Ellipse" presStyleLbl="fgAcc1" presStyleIdx="7" presStyleCnt="10"/>
      <dgm:spPr>
        <a:solidFill>
          <a:schemeClr val="lt1">
            <a:alpha val="90000"/>
            <a:hueOff val="0"/>
            <a:satOff val="0"/>
            <a:lumOff val="0"/>
            <a:alphaOff val="0"/>
          </a:schemeClr>
        </a:solidFill>
        <a:ln w="9525" cap="rnd" cmpd="sng" algn="ctr">
          <a:noFill/>
          <a:prstDash val="solid"/>
        </a:ln>
        <a:effectLst/>
      </dgm:spPr>
    </dgm:pt>
    <dgm:pt modelId="{FFF4ECE1-B8FF-574D-8174-8DA3F5BD56D6}" type="pres">
      <dgm:prSet presAssocID="{E07320BF-F973-4C9F-A4F0-5EE7296EE3CE}" presName="L2TextContainer" presStyleLbl="revTx" presStyleIdx="12" presStyleCnt="18">
        <dgm:presLayoutVars>
          <dgm:bulletEnabled val="1"/>
        </dgm:presLayoutVars>
      </dgm:prSet>
      <dgm:spPr/>
    </dgm:pt>
    <dgm:pt modelId="{D5C3DB18-53DA-8B43-8ADB-982D477EF1C4}" type="pres">
      <dgm:prSet presAssocID="{E07320BF-F973-4C9F-A4F0-5EE7296EE3CE}" presName="L1TextContainer" presStyleLbl="revTx" presStyleIdx="13" presStyleCnt="18">
        <dgm:presLayoutVars>
          <dgm:chMax val="1"/>
          <dgm:chPref val="1"/>
          <dgm:bulletEnabled val="1"/>
        </dgm:presLayoutVars>
      </dgm:prSet>
      <dgm:spPr/>
    </dgm:pt>
    <dgm:pt modelId="{D8CB2AB1-8761-BD4A-BC61-E4FAE9726F03}" type="pres">
      <dgm:prSet presAssocID="{E07320BF-F973-4C9F-A4F0-5EE7296EE3CE}" presName="ConnectLine" presStyleLbl="sibTrans1D1" presStyleIdx="6" presStyleCnt="9"/>
      <dgm:spPr>
        <a:noFill/>
        <a:ln w="12700" cap="rnd" cmpd="sng" algn="ctr">
          <a:solidFill>
            <a:schemeClr val="accent2">
              <a:hueOff val="-14824290"/>
              <a:satOff val="676"/>
              <a:lumOff val="0"/>
              <a:alphaOff val="0"/>
            </a:schemeClr>
          </a:solidFill>
          <a:prstDash val="dash"/>
        </a:ln>
        <a:effectLst/>
      </dgm:spPr>
    </dgm:pt>
    <dgm:pt modelId="{02E6C68E-6EB0-A846-BDE8-EB87BB866964}" type="pres">
      <dgm:prSet presAssocID="{E07320BF-F973-4C9F-A4F0-5EE7296EE3CE}" presName="EmptyPlaceHolder" presStyleCnt="0"/>
      <dgm:spPr/>
    </dgm:pt>
    <dgm:pt modelId="{FCA78DB3-AF29-3743-9662-F0622A1B6649}" type="pres">
      <dgm:prSet presAssocID="{89649DB7-4D68-4B2D-8DEC-8C7230F38C1B}" presName="spaceBetweenRectangles" presStyleCnt="0"/>
      <dgm:spPr/>
    </dgm:pt>
    <dgm:pt modelId="{BF1C64BB-6756-9E4A-8AF6-CD7205245201}" type="pres">
      <dgm:prSet presAssocID="{CB216C55-4CD0-4C29-9ABC-3762D5ACE9AA}" presName="composite" presStyleCnt="0"/>
      <dgm:spPr/>
    </dgm:pt>
    <dgm:pt modelId="{A99BB65D-6A30-F442-B42F-5CACD541B641}" type="pres">
      <dgm:prSet presAssocID="{CB216C55-4CD0-4C29-9ABC-3762D5ACE9AA}" presName="ConnectorPoint" presStyleLbl="lnNode1" presStyleIdx="7" presStyleCnt="9"/>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gm:spPr>
    </dgm:pt>
    <dgm:pt modelId="{7A06A6FE-96D9-1442-B17E-CC6AC5C4A140}" type="pres">
      <dgm:prSet presAssocID="{CB216C55-4CD0-4C29-9ABC-3762D5ACE9AA}" presName="DropPinPlaceHolder" presStyleCnt="0"/>
      <dgm:spPr/>
    </dgm:pt>
    <dgm:pt modelId="{A86496E9-E197-7746-9004-E8AFAA997825}" type="pres">
      <dgm:prSet presAssocID="{CB216C55-4CD0-4C29-9ABC-3762D5ACE9AA}" presName="DropPin" presStyleLbl="alignNode1" presStyleIdx="7" presStyleCnt="9"/>
      <dgm:spPr/>
    </dgm:pt>
    <dgm:pt modelId="{058BDB7F-CFB3-1147-8416-AF81299A9BA0}" type="pres">
      <dgm:prSet presAssocID="{CB216C55-4CD0-4C29-9ABC-3762D5ACE9AA}" presName="Ellipse" presStyleLbl="fgAcc1" presStyleIdx="8" presStyleCnt="10"/>
      <dgm:spPr>
        <a:solidFill>
          <a:schemeClr val="lt1">
            <a:alpha val="90000"/>
            <a:hueOff val="0"/>
            <a:satOff val="0"/>
            <a:lumOff val="0"/>
            <a:alphaOff val="0"/>
          </a:schemeClr>
        </a:solidFill>
        <a:ln w="9525" cap="rnd" cmpd="sng" algn="ctr">
          <a:noFill/>
          <a:prstDash val="solid"/>
        </a:ln>
        <a:effectLst/>
      </dgm:spPr>
    </dgm:pt>
    <dgm:pt modelId="{9484797C-6688-9B4F-8FAC-CE76A29AE972}" type="pres">
      <dgm:prSet presAssocID="{CB216C55-4CD0-4C29-9ABC-3762D5ACE9AA}" presName="L2TextContainer" presStyleLbl="revTx" presStyleIdx="14" presStyleCnt="18">
        <dgm:presLayoutVars>
          <dgm:bulletEnabled val="1"/>
        </dgm:presLayoutVars>
      </dgm:prSet>
      <dgm:spPr/>
    </dgm:pt>
    <dgm:pt modelId="{31DFF8F6-7273-3B40-8FA4-DAEDFF5C3EC3}" type="pres">
      <dgm:prSet presAssocID="{CB216C55-4CD0-4C29-9ABC-3762D5ACE9AA}" presName="L1TextContainer" presStyleLbl="revTx" presStyleIdx="15" presStyleCnt="18">
        <dgm:presLayoutVars>
          <dgm:chMax val="1"/>
          <dgm:chPref val="1"/>
          <dgm:bulletEnabled val="1"/>
        </dgm:presLayoutVars>
      </dgm:prSet>
      <dgm:spPr/>
    </dgm:pt>
    <dgm:pt modelId="{B1C72175-D36A-7444-8B7C-D25CE6681A13}" type="pres">
      <dgm:prSet presAssocID="{CB216C55-4CD0-4C29-9ABC-3762D5ACE9AA}" presName="ConnectLine" presStyleLbl="sibTrans1D1" presStyleIdx="7" presStyleCnt="9"/>
      <dgm:spPr>
        <a:noFill/>
        <a:ln w="12700" cap="rnd" cmpd="sng" algn="ctr">
          <a:solidFill>
            <a:schemeClr val="accent2">
              <a:hueOff val="-17295005"/>
              <a:satOff val="788"/>
              <a:lumOff val="0"/>
              <a:alphaOff val="0"/>
            </a:schemeClr>
          </a:solidFill>
          <a:prstDash val="dash"/>
        </a:ln>
        <a:effectLst/>
      </dgm:spPr>
    </dgm:pt>
    <dgm:pt modelId="{1A78D605-3240-7244-A1F9-509DC5A0EFFB}" type="pres">
      <dgm:prSet presAssocID="{CB216C55-4CD0-4C29-9ABC-3762D5ACE9AA}" presName="EmptyPlaceHolder" presStyleCnt="0"/>
      <dgm:spPr/>
    </dgm:pt>
    <dgm:pt modelId="{6ED5A9B2-039A-F447-B97E-4DEA785DD8A6}" type="pres">
      <dgm:prSet presAssocID="{A2FFAA3D-9E0C-4D00-8042-1FC355351092}" presName="spaceBetweenRectangles" presStyleCnt="0"/>
      <dgm:spPr/>
    </dgm:pt>
    <dgm:pt modelId="{216F1BC2-98BF-7B47-8A59-3DEE572109B0}" type="pres">
      <dgm:prSet presAssocID="{9231E6EA-0151-4048-96FF-42702581E57D}" presName="composite" presStyleCnt="0"/>
      <dgm:spPr/>
    </dgm:pt>
    <dgm:pt modelId="{ACFE0116-88AB-D346-8AE8-03B90B7F6182}" type="pres">
      <dgm:prSet presAssocID="{9231E6EA-0151-4048-96FF-42702581E57D}" presName="ConnectorPoint" presStyleLbl="lnNode1" presStyleIdx="8" presStyleCnt="9"/>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gm:spPr>
    </dgm:pt>
    <dgm:pt modelId="{DB2D40F1-D637-1647-9DB4-4E2A76BF2E90}" type="pres">
      <dgm:prSet presAssocID="{9231E6EA-0151-4048-96FF-42702581E57D}" presName="DropPinPlaceHolder" presStyleCnt="0"/>
      <dgm:spPr/>
    </dgm:pt>
    <dgm:pt modelId="{49B1B915-53CD-5849-B0CC-3BDA9A41A30E}" type="pres">
      <dgm:prSet presAssocID="{9231E6EA-0151-4048-96FF-42702581E57D}" presName="DropPin" presStyleLbl="alignNode1" presStyleIdx="8" presStyleCnt="9"/>
      <dgm:spPr/>
    </dgm:pt>
    <dgm:pt modelId="{1B0FD7A9-0693-D246-8765-3FBC8B4B3F0E}" type="pres">
      <dgm:prSet presAssocID="{9231E6EA-0151-4048-96FF-42702581E57D}" presName="Ellipse" presStyleLbl="fgAcc1" presStyleIdx="9" presStyleCnt="10"/>
      <dgm:spPr>
        <a:solidFill>
          <a:schemeClr val="lt1">
            <a:alpha val="90000"/>
            <a:hueOff val="0"/>
            <a:satOff val="0"/>
            <a:lumOff val="0"/>
            <a:alphaOff val="0"/>
          </a:schemeClr>
        </a:solidFill>
        <a:ln w="9525" cap="rnd" cmpd="sng" algn="ctr">
          <a:noFill/>
          <a:prstDash val="solid"/>
        </a:ln>
        <a:effectLst/>
      </dgm:spPr>
    </dgm:pt>
    <dgm:pt modelId="{38DAED6C-5B4A-9E4A-8A36-C9112D6C2989}" type="pres">
      <dgm:prSet presAssocID="{9231E6EA-0151-4048-96FF-42702581E57D}" presName="L2TextContainer" presStyleLbl="revTx" presStyleIdx="16" presStyleCnt="18">
        <dgm:presLayoutVars>
          <dgm:bulletEnabled val="1"/>
        </dgm:presLayoutVars>
      </dgm:prSet>
      <dgm:spPr/>
    </dgm:pt>
    <dgm:pt modelId="{FED7FB68-A3A4-F64B-9D43-9195D64547B9}" type="pres">
      <dgm:prSet presAssocID="{9231E6EA-0151-4048-96FF-42702581E57D}" presName="L1TextContainer" presStyleLbl="revTx" presStyleIdx="17" presStyleCnt="18">
        <dgm:presLayoutVars>
          <dgm:chMax val="1"/>
          <dgm:chPref val="1"/>
          <dgm:bulletEnabled val="1"/>
        </dgm:presLayoutVars>
      </dgm:prSet>
      <dgm:spPr/>
    </dgm:pt>
    <dgm:pt modelId="{BAC99C34-D617-F74D-BC43-28CDE90AF216}" type="pres">
      <dgm:prSet presAssocID="{9231E6EA-0151-4048-96FF-42702581E57D}" presName="ConnectLine" presStyleLbl="sibTrans1D1" presStyleIdx="8" presStyleCnt="9"/>
      <dgm:spPr>
        <a:noFill/>
        <a:ln w="12700" cap="rnd" cmpd="sng" algn="ctr">
          <a:solidFill>
            <a:schemeClr val="accent2">
              <a:hueOff val="-19765721"/>
              <a:satOff val="901"/>
              <a:lumOff val="0"/>
              <a:alphaOff val="0"/>
            </a:schemeClr>
          </a:solidFill>
          <a:prstDash val="dash"/>
        </a:ln>
        <a:effectLst/>
      </dgm:spPr>
    </dgm:pt>
    <dgm:pt modelId="{547470BE-43FA-294D-80B4-4F8B14142F94}" type="pres">
      <dgm:prSet presAssocID="{9231E6EA-0151-4048-96FF-42702581E57D}" presName="EmptyPlaceHolder" presStyleCnt="0"/>
      <dgm:spPr/>
    </dgm:pt>
  </dgm:ptLst>
  <dgm:cxnLst>
    <dgm:cxn modelId="{B67A8D06-9151-544F-9953-7E36D273BF90}" type="presOf" srcId="{F79EA5E4-EDBC-412A-8F18-4FF3FE19317B}" destId="{5BFD7659-EE64-A64D-A0C2-5B123D643833}" srcOrd="0" destOrd="0" presId="urn:microsoft.com/office/officeart/2017/3/layout/DropPinTimeline"/>
    <dgm:cxn modelId="{4CF58213-3766-4C44-B2F6-2B30994F81A0}" srcId="{0E33BFA1-838C-474C-887C-AA621D0838D1}" destId="{0F345A5F-0C24-46E3-A79E-2B38CEB01541}" srcOrd="4" destOrd="0" parTransId="{54F337B9-02A7-4CC2-A637-E1F55826A89D}" sibTransId="{75636421-5A20-4E03-BC89-46DC8DD6F567}"/>
    <dgm:cxn modelId="{C3362814-1085-432D-951F-0C80E166FEBB}" srcId="{9E8391DE-4571-4ADB-88D4-FBE327653A85}" destId="{ED719E5E-F66B-41F9-B2D3-C571CAEFDA68}" srcOrd="0" destOrd="0" parTransId="{351800DC-85BF-4050-83DF-232E6616E433}" sibTransId="{38410708-4598-4222-A85F-2523770A79ED}"/>
    <dgm:cxn modelId="{B4A04F1D-7C3E-492A-9C8A-FDB25C7E640F}" srcId="{CB216C55-4CD0-4C29-9ABC-3762D5ACE9AA}" destId="{A2457EFD-D161-42B4-AB73-02C473FF0A7D}" srcOrd="0" destOrd="0" parTransId="{6BAB5749-F2FB-4B74-981D-96E7647E3EDF}" sibTransId="{5958C09D-105B-45FA-AEFF-677FC7B76758}"/>
    <dgm:cxn modelId="{DEFDFB20-E949-C848-9C97-263A72E058C8}" type="presOf" srcId="{9E8391DE-4571-4ADB-88D4-FBE327653A85}" destId="{39EB3008-5759-6243-92E3-B988EE00404B}" srcOrd="0" destOrd="0" presId="urn:microsoft.com/office/officeart/2017/3/layout/DropPinTimeline"/>
    <dgm:cxn modelId="{BA546124-D569-3C4A-BEC7-0282963B33F0}" type="presOf" srcId="{DA43BD9D-4BD9-4DA8-9084-56DA51FF8040}" destId="{EC2B806C-E377-314F-A0FF-681CB78A5F9C}" srcOrd="0" destOrd="0" presId="urn:microsoft.com/office/officeart/2017/3/layout/DropPinTimeline"/>
    <dgm:cxn modelId="{F884FD3A-11C7-4709-A7DD-A4436E4BF853}" srcId="{F79EA5E4-EDBC-412A-8F18-4FF3FE19317B}" destId="{A8CF2DB4-4B39-4C71-ABEC-CC673B9B9B8B}" srcOrd="0" destOrd="0" parTransId="{B32F4F12-5474-44CC-9091-8AD8BE1B5B15}" sibTransId="{44FD2104-4F7E-4ABC-8CC2-A1E896F5A84E}"/>
    <dgm:cxn modelId="{CD4F023E-E563-43B4-BE83-01564CCD4CF9}" srcId="{0E33BFA1-838C-474C-887C-AA621D0838D1}" destId="{CB216C55-4CD0-4C29-9ABC-3762D5ACE9AA}" srcOrd="7" destOrd="0" parTransId="{3DF934BC-D0CA-4104-816D-55AB4574DAE7}" sibTransId="{A2FFAA3D-9E0C-4D00-8042-1FC355351092}"/>
    <dgm:cxn modelId="{0A33E13E-FC82-4F88-997E-80E2EBCD951C}" srcId="{0E33BFA1-838C-474C-887C-AA621D0838D1}" destId="{9231E6EA-0151-4048-96FF-42702581E57D}" srcOrd="8" destOrd="0" parTransId="{445BCFDE-28CF-443C-8611-6CBFB8EACF35}" sibTransId="{DFBAD242-9AF8-4C53-A4B0-1F4BC8AB16AA}"/>
    <dgm:cxn modelId="{F073EE41-0DC3-419C-BE1F-A8BC773EB32B}" srcId="{3D9EF0B7-CC36-4074-B404-C972A2033727}" destId="{DA43BD9D-4BD9-4DA8-9084-56DA51FF8040}" srcOrd="0" destOrd="0" parTransId="{6D5CFA36-5755-4957-82BE-E40BCE699DE5}" sibTransId="{5A7148A8-4818-455A-841B-DF76AB1FE44E}"/>
    <dgm:cxn modelId="{8219AD45-6EA4-F748-8882-FE5D33B0C86F}" type="presOf" srcId="{3D9EF0B7-CC36-4074-B404-C972A2033727}" destId="{1A362E43-7F21-A44A-AF99-E9F0EEDB65C6}" srcOrd="0" destOrd="0" presId="urn:microsoft.com/office/officeart/2017/3/layout/DropPinTimeline"/>
    <dgm:cxn modelId="{01F95948-ABB4-4704-ACF1-0F84A9EED017}" srcId="{0E33BFA1-838C-474C-887C-AA621D0838D1}" destId="{F79EA5E4-EDBC-412A-8F18-4FF3FE19317B}" srcOrd="3" destOrd="0" parTransId="{ECE96776-2A79-4681-BB56-304AE54B16D2}" sibTransId="{24946B5C-4848-43E4-908B-9B6C8CD36856}"/>
    <dgm:cxn modelId="{43966053-58D1-42A1-8CF6-C10549BE21D1}" srcId="{0E33BFA1-838C-474C-887C-AA621D0838D1}" destId="{E8EC761B-2E8F-455C-A140-9A99423B6C12}" srcOrd="5" destOrd="0" parTransId="{ED508834-C1F5-4006-9BB8-CD36AE2D1764}" sibTransId="{BDB2EC66-4AEC-4868-AF4A-DBCAF718A72F}"/>
    <dgm:cxn modelId="{8419655A-FA28-450F-B83B-CE39268E0DD8}" srcId="{0E33BFA1-838C-474C-887C-AA621D0838D1}" destId="{9E8391DE-4571-4ADB-88D4-FBE327653A85}" srcOrd="2" destOrd="0" parTransId="{24C3FAC5-CAE7-4E7C-8252-5C4161447A15}" sibTransId="{53BCEFD5-CE5A-4955-8A3B-929C470DC8F1}"/>
    <dgm:cxn modelId="{C5A25D68-1BA0-5140-A3AC-5E3CAC663122}" type="presOf" srcId="{CB216C55-4CD0-4C29-9ABC-3762D5ACE9AA}" destId="{31DFF8F6-7273-3B40-8FA4-DAEDFF5C3EC3}" srcOrd="0" destOrd="0" presId="urn:microsoft.com/office/officeart/2017/3/layout/DropPinTimeline"/>
    <dgm:cxn modelId="{E9483B71-9472-7341-92B8-A8E08F7365AF}" type="presOf" srcId="{E8EC761B-2E8F-455C-A140-9A99423B6C12}" destId="{30F5B380-23B9-2E45-A691-0FEA9C715511}" srcOrd="0" destOrd="0" presId="urn:microsoft.com/office/officeart/2017/3/layout/DropPinTimeline"/>
    <dgm:cxn modelId="{16F3AA77-E533-4E08-A042-4E149FAF8510}" srcId="{0E33BFA1-838C-474C-887C-AA621D0838D1}" destId="{3D9EF0B7-CC36-4074-B404-C972A2033727}" srcOrd="1" destOrd="0" parTransId="{9BEF68CA-F6A6-4E5F-BBA2-D6C3C7438227}" sibTransId="{93DD594E-D180-4701-9930-95873924B32B}"/>
    <dgm:cxn modelId="{EDBB4A85-B022-354D-BAD4-9574E7A0D8E4}" type="presOf" srcId="{A8CF2DB4-4B39-4C71-ABEC-CC673B9B9B8B}" destId="{D4F47DEB-861B-D84A-B227-07132A46A77A}" srcOrd="0" destOrd="0" presId="urn:microsoft.com/office/officeart/2017/3/layout/DropPinTimeline"/>
    <dgm:cxn modelId="{15566788-35C4-4268-90D2-2667DDF804A3}" srcId="{9231E6EA-0151-4048-96FF-42702581E57D}" destId="{E7BECF5A-659F-4468-9C1E-BF768D037E96}" srcOrd="0" destOrd="0" parTransId="{1A2B3FFD-E989-4C74-949F-E159321AABB7}" sibTransId="{2AA8E861-85B3-4E97-9BEA-2E91699F620E}"/>
    <dgm:cxn modelId="{A9EB7092-1FB9-724E-B9D8-2E652C92E481}" type="presOf" srcId="{E07320BF-F973-4C9F-A4F0-5EE7296EE3CE}" destId="{D5C3DB18-53DA-8B43-8ADB-982D477EF1C4}" srcOrd="0" destOrd="0" presId="urn:microsoft.com/office/officeart/2017/3/layout/DropPinTimeline"/>
    <dgm:cxn modelId="{D3001795-5297-454F-8E64-FF410B1465F1}" type="presOf" srcId="{A973A776-3296-446A-9551-F10025B2E6D2}" destId="{FFF4ECE1-B8FF-574D-8174-8DA3F5BD56D6}" srcOrd="0" destOrd="0" presId="urn:microsoft.com/office/officeart/2017/3/layout/DropPinTimeline"/>
    <dgm:cxn modelId="{47863D9E-0090-5742-8E63-2DB0F8C402E9}" type="presOf" srcId="{B45B840D-C70C-4069-B802-47000DB2AEE1}" destId="{CB18DCA6-18B4-2443-87A3-913FE3D66BD1}" srcOrd="0" destOrd="0" presId="urn:microsoft.com/office/officeart/2017/3/layout/DropPinTimeline"/>
    <dgm:cxn modelId="{BB4A29AE-E5DF-6041-B934-FE60B661A2AF}" type="presOf" srcId="{A2457EFD-D161-42B4-AB73-02C473FF0A7D}" destId="{9484797C-6688-9B4F-8FAC-CE76A29AE972}" srcOrd="0" destOrd="0" presId="urn:microsoft.com/office/officeart/2017/3/layout/DropPinTimeline"/>
    <dgm:cxn modelId="{FAA19CB0-C22A-314F-B8D7-C267D61EF5A6}" type="presOf" srcId="{E7BECF5A-659F-4468-9C1E-BF768D037E96}" destId="{38DAED6C-5B4A-9E4A-8A36-C9112D6C2989}" srcOrd="0" destOrd="0" presId="urn:microsoft.com/office/officeart/2017/3/layout/DropPinTimeline"/>
    <dgm:cxn modelId="{7661AEB0-6EE9-4F5A-9465-DD2339D8FD03}" srcId="{B45B840D-C70C-4069-B802-47000DB2AEE1}" destId="{7561628A-5964-402A-9D91-46879C120583}" srcOrd="0" destOrd="0" parTransId="{2EF1B115-56E7-48A8-BC54-E6B0EF65A737}" sibTransId="{29375791-1C50-4F77-A426-2CF54F1AB4CE}"/>
    <dgm:cxn modelId="{CFC659B2-AD0C-D147-AA21-188C19AAEF21}" type="presOf" srcId="{ED719E5E-F66B-41F9-B2D3-C571CAEFDA68}" destId="{B86F7AEC-F966-7E43-8B4D-A34E85EDD5BA}" srcOrd="0" destOrd="0" presId="urn:microsoft.com/office/officeart/2017/3/layout/DropPinTimeline"/>
    <dgm:cxn modelId="{E46A8DB3-7729-41D9-AFDD-A1DC9FB14A65}" srcId="{0E33BFA1-838C-474C-887C-AA621D0838D1}" destId="{E07320BF-F973-4C9F-A4F0-5EE7296EE3CE}" srcOrd="6" destOrd="0" parTransId="{7E588829-0FF3-4DD5-810A-F542D341D8B3}" sibTransId="{89649DB7-4D68-4B2D-8DEC-8C7230F38C1B}"/>
    <dgm:cxn modelId="{8582C1B3-8509-984F-A88E-782D2073741A}" type="presOf" srcId="{0F345A5F-0C24-46E3-A79E-2B38CEB01541}" destId="{36B7E62E-9168-C64C-8F46-C750615313BA}" srcOrd="0" destOrd="0" presId="urn:microsoft.com/office/officeart/2017/3/layout/DropPinTimeline"/>
    <dgm:cxn modelId="{3B0BAFBB-66A8-C74C-9A8A-000C495CF280}" type="presOf" srcId="{CD1C1DF6-9EE1-44D1-A88C-63A885B9A3F5}" destId="{D4A43D2D-943A-AC45-96A1-DF31EA742E52}" srcOrd="0" destOrd="0" presId="urn:microsoft.com/office/officeart/2017/3/layout/DropPinTimeline"/>
    <dgm:cxn modelId="{DF4262C1-2018-F84C-AFD2-CEBD0370805A}" type="presOf" srcId="{654D4E49-47D4-4052-BB5E-D1C4AEB148FE}" destId="{72A2F49C-FF45-8843-8F32-38DAFD03CE7D}" srcOrd="0" destOrd="0" presId="urn:microsoft.com/office/officeart/2017/3/layout/DropPinTimeline"/>
    <dgm:cxn modelId="{51DCB2C2-8361-4A74-A9F4-61898769083F}" srcId="{0E33BFA1-838C-474C-887C-AA621D0838D1}" destId="{B45B840D-C70C-4069-B802-47000DB2AEE1}" srcOrd="0" destOrd="0" parTransId="{C6B7AFC3-E20F-4A95-8253-677FA0BF1697}" sibTransId="{5BC99559-8BEC-46EB-84A0-A21FB4433B35}"/>
    <dgm:cxn modelId="{01663ACB-A42F-476A-BD74-02F67575EA64}" srcId="{E8EC761B-2E8F-455C-A140-9A99423B6C12}" destId="{654D4E49-47D4-4052-BB5E-D1C4AEB148FE}" srcOrd="0" destOrd="0" parTransId="{B44212DB-ECAD-43B5-B69A-07D6C069995E}" sibTransId="{42FE7CC8-BEBB-4EC1-B5EC-834BCEBD9AB9}"/>
    <dgm:cxn modelId="{E46E54D0-A71B-405B-9567-BB501649BF1C}" srcId="{E07320BF-F973-4C9F-A4F0-5EE7296EE3CE}" destId="{A973A776-3296-446A-9551-F10025B2E6D2}" srcOrd="0" destOrd="0" parTransId="{0479A671-0A8D-4A5D-98F9-758AA2785B7F}" sibTransId="{B24A392A-CCA8-467F-8523-43C7B283E8F5}"/>
    <dgm:cxn modelId="{AA5BE6DD-790D-DF48-BD71-C13B67E5A613}" type="presOf" srcId="{7561628A-5964-402A-9D91-46879C120583}" destId="{8A3BE52A-C030-FE47-B5C8-AB4ABD2F460E}" srcOrd="0" destOrd="0" presId="urn:microsoft.com/office/officeart/2017/3/layout/DropPinTimeline"/>
    <dgm:cxn modelId="{769B9ADF-C504-064C-B8F1-30260BAA20EA}" type="presOf" srcId="{0E33BFA1-838C-474C-887C-AA621D0838D1}" destId="{B85D48DA-A2D6-094F-BF78-AE2A13CD8984}" srcOrd="0" destOrd="0" presId="urn:microsoft.com/office/officeart/2017/3/layout/DropPinTimeline"/>
    <dgm:cxn modelId="{814D72E0-66E5-4096-B851-7D0A642BED71}" srcId="{0F345A5F-0C24-46E3-A79E-2B38CEB01541}" destId="{CD1C1DF6-9EE1-44D1-A88C-63A885B9A3F5}" srcOrd="0" destOrd="0" parTransId="{37B7F7BA-99D0-49F9-8D53-BCF07B4AA96E}" sibTransId="{211EDEBE-7AE3-4B3B-9215-B42C743661D1}"/>
    <dgm:cxn modelId="{FB83A2EF-9F3F-6744-B6C3-65E1D46CAD5B}" type="presOf" srcId="{9231E6EA-0151-4048-96FF-42702581E57D}" destId="{FED7FB68-A3A4-F64B-9D43-9195D64547B9}" srcOrd="0" destOrd="0" presId="urn:microsoft.com/office/officeart/2017/3/layout/DropPinTimeline"/>
    <dgm:cxn modelId="{4B8B4E12-CB76-7A42-A80B-6314FEA97DAC}" type="presParOf" srcId="{B85D48DA-A2D6-094F-BF78-AE2A13CD8984}" destId="{0DDAD7B4-E959-6842-B0B4-593181B2D017}" srcOrd="0" destOrd="0" presId="urn:microsoft.com/office/officeart/2017/3/layout/DropPinTimeline"/>
    <dgm:cxn modelId="{DFE4EA82-55B9-9A42-8B0E-5471657E2F55}" type="presParOf" srcId="{B85D48DA-A2D6-094F-BF78-AE2A13CD8984}" destId="{2243F9AC-27D6-5045-8F79-A51C23663010}" srcOrd="1" destOrd="0" presId="urn:microsoft.com/office/officeart/2017/3/layout/DropPinTimeline"/>
    <dgm:cxn modelId="{D2C0BB74-2D0B-ED4A-B65A-FF5D7F93D3BC}" type="presParOf" srcId="{2243F9AC-27D6-5045-8F79-A51C23663010}" destId="{580645DF-0DED-4947-8274-19ECA3DEA395}" srcOrd="0" destOrd="0" presId="urn:microsoft.com/office/officeart/2017/3/layout/DropPinTimeline"/>
    <dgm:cxn modelId="{2A383DC5-970D-F94F-B0A6-CF224D379A66}" type="presParOf" srcId="{580645DF-0DED-4947-8274-19ECA3DEA395}" destId="{10445E49-036E-EF48-B7A4-B970B8FD98AA}" srcOrd="0" destOrd="0" presId="urn:microsoft.com/office/officeart/2017/3/layout/DropPinTimeline"/>
    <dgm:cxn modelId="{536975EB-F40D-FA43-B250-FE5A0A52B80F}" type="presParOf" srcId="{580645DF-0DED-4947-8274-19ECA3DEA395}" destId="{7CA573F8-B6F0-3744-BD75-A6136B9FD034}" srcOrd="1" destOrd="0" presId="urn:microsoft.com/office/officeart/2017/3/layout/DropPinTimeline"/>
    <dgm:cxn modelId="{A0A340FB-991E-F148-A8C5-BC614EB0A3FB}" type="presParOf" srcId="{7CA573F8-B6F0-3744-BD75-A6136B9FD034}" destId="{6F4CE6B6-E8C9-9C4A-8A96-6B6CA5157393}" srcOrd="0" destOrd="0" presId="urn:microsoft.com/office/officeart/2017/3/layout/DropPinTimeline"/>
    <dgm:cxn modelId="{67E80F45-6FD1-C44B-9AF7-FEB7D9CE8710}" type="presParOf" srcId="{7CA573F8-B6F0-3744-BD75-A6136B9FD034}" destId="{EDF4F2DE-1EFE-E74A-A69F-A3DFBF71AF9A}" srcOrd="1" destOrd="0" presId="urn:microsoft.com/office/officeart/2017/3/layout/DropPinTimeline"/>
    <dgm:cxn modelId="{64E510B0-AED1-E34C-9E5D-A3117C2E222A}" type="presParOf" srcId="{580645DF-0DED-4947-8274-19ECA3DEA395}" destId="{8A3BE52A-C030-FE47-B5C8-AB4ABD2F460E}" srcOrd="2" destOrd="0" presId="urn:microsoft.com/office/officeart/2017/3/layout/DropPinTimeline"/>
    <dgm:cxn modelId="{EBA904F9-A942-2344-B188-9CB3B89AF233}" type="presParOf" srcId="{580645DF-0DED-4947-8274-19ECA3DEA395}" destId="{CB18DCA6-18B4-2443-87A3-913FE3D66BD1}" srcOrd="3" destOrd="0" presId="urn:microsoft.com/office/officeart/2017/3/layout/DropPinTimeline"/>
    <dgm:cxn modelId="{85BBF1CF-4B54-3E46-8B38-F67373BF3502}" type="presParOf" srcId="{580645DF-0DED-4947-8274-19ECA3DEA395}" destId="{24CF058A-D686-594B-972F-E4384257880C}" srcOrd="4" destOrd="0" presId="urn:microsoft.com/office/officeart/2017/3/layout/DropPinTimeline"/>
    <dgm:cxn modelId="{56333402-BEC1-3541-9F71-999BC6107C7F}" type="presParOf" srcId="{580645DF-0DED-4947-8274-19ECA3DEA395}" destId="{613A37BD-701E-174F-B4CE-C7BB540091C4}" srcOrd="5" destOrd="0" presId="urn:microsoft.com/office/officeart/2017/3/layout/DropPinTimeline"/>
    <dgm:cxn modelId="{0F7DF109-2317-5A4D-AF49-15EC60E72DEB}" type="presParOf" srcId="{2243F9AC-27D6-5045-8F79-A51C23663010}" destId="{C56B8E06-E878-784D-8113-3D4D2F75C4DE}" srcOrd="1" destOrd="0" presId="urn:microsoft.com/office/officeart/2017/3/layout/DropPinTimeline"/>
    <dgm:cxn modelId="{BD98A555-8C7C-A54D-ADB8-155411487A97}" type="presParOf" srcId="{2243F9AC-27D6-5045-8F79-A51C23663010}" destId="{8BEA05BA-5EB4-A849-B049-2E4644EB9E25}" srcOrd="2" destOrd="0" presId="urn:microsoft.com/office/officeart/2017/3/layout/DropPinTimeline"/>
    <dgm:cxn modelId="{98989D05-DFED-B145-B297-A4CB048A9A9D}" type="presParOf" srcId="{8BEA05BA-5EB4-A849-B049-2E4644EB9E25}" destId="{059BE220-FD08-E644-B746-33D617A62D1B}" srcOrd="0" destOrd="0" presId="urn:microsoft.com/office/officeart/2017/3/layout/DropPinTimeline"/>
    <dgm:cxn modelId="{7CEC9763-9BAE-174B-A297-C816057240F2}" type="presParOf" srcId="{8BEA05BA-5EB4-A849-B049-2E4644EB9E25}" destId="{6DB74E7F-1D0B-ED44-9E41-49F5F486F09D}" srcOrd="1" destOrd="0" presId="urn:microsoft.com/office/officeart/2017/3/layout/DropPinTimeline"/>
    <dgm:cxn modelId="{7FDB4A09-A224-0345-A334-5122A04DEB76}" type="presParOf" srcId="{6DB74E7F-1D0B-ED44-9E41-49F5F486F09D}" destId="{7CD6F522-C4E6-B84E-A0D8-55643B30E332}" srcOrd="0" destOrd="0" presId="urn:microsoft.com/office/officeart/2017/3/layout/DropPinTimeline"/>
    <dgm:cxn modelId="{E0F5560B-7AF2-F647-A1F8-09F3EC8EA968}" type="presParOf" srcId="{6DB74E7F-1D0B-ED44-9E41-49F5F486F09D}" destId="{F152CEC8-5656-3141-A01C-CC573AF46654}" srcOrd="1" destOrd="0" presId="urn:microsoft.com/office/officeart/2017/3/layout/DropPinTimeline"/>
    <dgm:cxn modelId="{81E84C1C-0CB5-074F-8907-A625D6FDDC1F}" type="presParOf" srcId="{8BEA05BA-5EB4-A849-B049-2E4644EB9E25}" destId="{EC2B806C-E377-314F-A0FF-681CB78A5F9C}" srcOrd="2" destOrd="0" presId="urn:microsoft.com/office/officeart/2017/3/layout/DropPinTimeline"/>
    <dgm:cxn modelId="{D7B1AAE2-0814-E84B-9A31-C8F172E5AF5D}" type="presParOf" srcId="{8BEA05BA-5EB4-A849-B049-2E4644EB9E25}" destId="{1A362E43-7F21-A44A-AF99-E9F0EEDB65C6}" srcOrd="3" destOrd="0" presId="urn:microsoft.com/office/officeart/2017/3/layout/DropPinTimeline"/>
    <dgm:cxn modelId="{C80E7762-6382-0044-911C-D094BD8D5053}" type="presParOf" srcId="{8BEA05BA-5EB4-A849-B049-2E4644EB9E25}" destId="{58398724-1E70-4A48-B4E3-1330772B22D4}" srcOrd="4" destOrd="0" presId="urn:microsoft.com/office/officeart/2017/3/layout/DropPinTimeline"/>
    <dgm:cxn modelId="{EC48196F-CBB8-8F4C-B6DF-A685A2D35E9C}" type="presParOf" srcId="{8BEA05BA-5EB4-A849-B049-2E4644EB9E25}" destId="{B0DDFC72-D46A-5F46-97BE-217DE2BE7D1C}" srcOrd="5" destOrd="0" presId="urn:microsoft.com/office/officeart/2017/3/layout/DropPinTimeline"/>
    <dgm:cxn modelId="{C8A0C50A-5079-0249-AFAA-D2F5D851DF03}" type="presParOf" srcId="{2243F9AC-27D6-5045-8F79-A51C23663010}" destId="{D14AFCAF-7DBE-1143-AD50-86E193B88CBB}" srcOrd="3" destOrd="0" presId="urn:microsoft.com/office/officeart/2017/3/layout/DropPinTimeline"/>
    <dgm:cxn modelId="{0AEEE1EF-B2C2-F440-A651-0A0C63BEA149}" type="presParOf" srcId="{2243F9AC-27D6-5045-8F79-A51C23663010}" destId="{522FE41F-9900-FE41-9059-D80B595AFBB1}" srcOrd="4" destOrd="0" presId="urn:microsoft.com/office/officeart/2017/3/layout/DropPinTimeline"/>
    <dgm:cxn modelId="{A156B950-ACCE-9644-B07B-5ADAF3AF9E89}" type="presParOf" srcId="{522FE41F-9900-FE41-9059-D80B595AFBB1}" destId="{07EA6F69-624F-D14E-B5DE-6B90EEDB0E43}" srcOrd="0" destOrd="0" presId="urn:microsoft.com/office/officeart/2017/3/layout/DropPinTimeline"/>
    <dgm:cxn modelId="{4E38D03D-8924-E340-93CC-678E19C7AC66}" type="presParOf" srcId="{522FE41F-9900-FE41-9059-D80B595AFBB1}" destId="{F85BD85F-BB56-6D4A-886F-5929C26275A8}" srcOrd="1" destOrd="0" presId="urn:microsoft.com/office/officeart/2017/3/layout/DropPinTimeline"/>
    <dgm:cxn modelId="{E5DAA143-2D68-9746-BD99-CF140B3B9D99}" type="presParOf" srcId="{F85BD85F-BB56-6D4A-886F-5929C26275A8}" destId="{0CDE8C86-6950-444D-B39D-A59F7EBDA867}" srcOrd="0" destOrd="0" presId="urn:microsoft.com/office/officeart/2017/3/layout/DropPinTimeline"/>
    <dgm:cxn modelId="{A071BDBA-FB7C-DF49-995A-A6AD582BD2A9}" type="presParOf" srcId="{F85BD85F-BB56-6D4A-886F-5929C26275A8}" destId="{C96B7A77-8BD2-A04A-9450-A9A3DBC652CA}" srcOrd="1" destOrd="0" presId="urn:microsoft.com/office/officeart/2017/3/layout/DropPinTimeline"/>
    <dgm:cxn modelId="{9111D357-066D-8C4E-BE4C-6FD6DC8FC79A}" type="presParOf" srcId="{522FE41F-9900-FE41-9059-D80B595AFBB1}" destId="{B86F7AEC-F966-7E43-8B4D-A34E85EDD5BA}" srcOrd="2" destOrd="0" presId="urn:microsoft.com/office/officeart/2017/3/layout/DropPinTimeline"/>
    <dgm:cxn modelId="{7CD7E39A-B360-E14E-A6D6-6DD0C4D102FC}" type="presParOf" srcId="{522FE41F-9900-FE41-9059-D80B595AFBB1}" destId="{39EB3008-5759-6243-92E3-B988EE00404B}" srcOrd="3" destOrd="0" presId="urn:microsoft.com/office/officeart/2017/3/layout/DropPinTimeline"/>
    <dgm:cxn modelId="{8A3276F9-6BFD-C44F-8C07-116D9FABE98E}" type="presParOf" srcId="{522FE41F-9900-FE41-9059-D80B595AFBB1}" destId="{8B5DBA85-A4FD-E140-8016-8C7B550C54EA}" srcOrd="4" destOrd="0" presId="urn:microsoft.com/office/officeart/2017/3/layout/DropPinTimeline"/>
    <dgm:cxn modelId="{B9F2E582-F454-2443-A546-9522DBD5D821}" type="presParOf" srcId="{522FE41F-9900-FE41-9059-D80B595AFBB1}" destId="{273974C5-7A1C-5B41-B2D7-9A231D9AC297}" srcOrd="5" destOrd="0" presId="urn:microsoft.com/office/officeart/2017/3/layout/DropPinTimeline"/>
    <dgm:cxn modelId="{D328162A-8FAA-BE4D-B0A5-651E38BE9D7B}" type="presParOf" srcId="{2243F9AC-27D6-5045-8F79-A51C23663010}" destId="{FE55CDA2-0597-3845-AAA8-81E10D2E8740}" srcOrd="5" destOrd="0" presId="urn:microsoft.com/office/officeart/2017/3/layout/DropPinTimeline"/>
    <dgm:cxn modelId="{13A2797C-BDE9-FD4D-A4FB-474B550B7F12}" type="presParOf" srcId="{2243F9AC-27D6-5045-8F79-A51C23663010}" destId="{E39653FC-8869-B947-A0BE-8F7AD6E5AE55}" srcOrd="6" destOrd="0" presId="urn:microsoft.com/office/officeart/2017/3/layout/DropPinTimeline"/>
    <dgm:cxn modelId="{72F1206B-01CB-F348-812F-C1FAACDD537D}" type="presParOf" srcId="{E39653FC-8869-B947-A0BE-8F7AD6E5AE55}" destId="{0549F504-C1CC-CB45-A4F0-E4467F282221}" srcOrd="0" destOrd="0" presId="urn:microsoft.com/office/officeart/2017/3/layout/DropPinTimeline"/>
    <dgm:cxn modelId="{987964C2-2B1B-034C-A2D8-67ECCF7BC1B0}" type="presParOf" srcId="{E39653FC-8869-B947-A0BE-8F7AD6E5AE55}" destId="{95D2A4C0-09C7-9A46-A056-797C3D938DA8}" srcOrd="1" destOrd="0" presId="urn:microsoft.com/office/officeart/2017/3/layout/DropPinTimeline"/>
    <dgm:cxn modelId="{DFAD8EDB-2037-EA41-A791-56B658FA183C}" type="presParOf" srcId="{95D2A4C0-09C7-9A46-A056-797C3D938DA8}" destId="{133BD367-3DBC-3E43-B5D6-C63C55F12114}" srcOrd="0" destOrd="0" presId="urn:microsoft.com/office/officeart/2017/3/layout/DropPinTimeline"/>
    <dgm:cxn modelId="{90212D81-85BA-F046-A6BA-412E9272D821}" type="presParOf" srcId="{95D2A4C0-09C7-9A46-A056-797C3D938DA8}" destId="{51E38CB3-8EF4-5A48-BF22-792E6CC64337}" srcOrd="1" destOrd="0" presId="urn:microsoft.com/office/officeart/2017/3/layout/DropPinTimeline"/>
    <dgm:cxn modelId="{8D68930A-6D45-0148-AB3C-E40EA76A891E}" type="presParOf" srcId="{E39653FC-8869-B947-A0BE-8F7AD6E5AE55}" destId="{D4F47DEB-861B-D84A-B227-07132A46A77A}" srcOrd="2" destOrd="0" presId="urn:microsoft.com/office/officeart/2017/3/layout/DropPinTimeline"/>
    <dgm:cxn modelId="{8D5C6EF3-7985-F542-A93E-0DC306204B70}" type="presParOf" srcId="{E39653FC-8869-B947-A0BE-8F7AD6E5AE55}" destId="{5BFD7659-EE64-A64D-A0C2-5B123D643833}" srcOrd="3" destOrd="0" presId="urn:microsoft.com/office/officeart/2017/3/layout/DropPinTimeline"/>
    <dgm:cxn modelId="{58CD7C29-891B-F046-8410-C4BAC4F105F2}" type="presParOf" srcId="{E39653FC-8869-B947-A0BE-8F7AD6E5AE55}" destId="{482439E2-F214-0247-82DF-FF5F17AD89FE}" srcOrd="4" destOrd="0" presId="urn:microsoft.com/office/officeart/2017/3/layout/DropPinTimeline"/>
    <dgm:cxn modelId="{92DBCE15-2611-4F4C-889B-304ABC58CDFB}" type="presParOf" srcId="{E39653FC-8869-B947-A0BE-8F7AD6E5AE55}" destId="{0AA0970C-8734-E841-91C2-113B54387463}" srcOrd="5" destOrd="0" presId="urn:microsoft.com/office/officeart/2017/3/layout/DropPinTimeline"/>
    <dgm:cxn modelId="{F735EF00-61B6-2A40-AA06-F7FDA96EAC63}" type="presParOf" srcId="{2243F9AC-27D6-5045-8F79-A51C23663010}" destId="{965419FA-8516-E647-BB5B-4B81CC2DCD27}" srcOrd="7" destOrd="0" presId="urn:microsoft.com/office/officeart/2017/3/layout/DropPinTimeline"/>
    <dgm:cxn modelId="{9D893AA0-33D9-1944-85A3-9392352CC2EE}" type="presParOf" srcId="{2243F9AC-27D6-5045-8F79-A51C23663010}" destId="{ADAF4B3A-87E8-A84E-BD4A-638EFF1E86E7}" srcOrd="8" destOrd="0" presId="urn:microsoft.com/office/officeart/2017/3/layout/DropPinTimeline"/>
    <dgm:cxn modelId="{F7494569-11EC-874A-A290-3DF4B0D91589}" type="presParOf" srcId="{ADAF4B3A-87E8-A84E-BD4A-638EFF1E86E7}" destId="{CF752B40-0489-B84B-A44A-8D5DF3773A74}" srcOrd="0" destOrd="0" presId="urn:microsoft.com/office/officeart/2017/3/layout/DropPinTimeline"/>
    <dgm:cxn modelId="{03A7C50E-145E-9F41-AA1A-A0E3C443FF65}" type="presParOf" srcId="{ADAF4B3A-87E8-A84E-BD4A-638EFF1E86E7}" destId="{29EDE15F-62F3-E146-AED9-5B526A481EF7}" srcOrd="1" destOrd="0" presId="urn:microsoft.com/office/officeart/2017/3/layout/DropPinTimeline"/>
    <dgm:cxn modelId="{69F6A278-787E-8A4A-9FB1-82D000C9B50D}" type="presParOf" srcId="{29EDE15F-62F3-E146-AED9-5B526A481EF7}" destId="{1D49E248-7F4C-7846-AF60-34A5F1423991}" srcOrd="0" destOrd="0" presId="urn:microsoft.com/office/officeart/2017/3/layout/DropPinTimeline"/>
    <dgm:cxn modelId="{B8D9656F-323E-CC4A-8BF5-31E8A403E940}" type="presParOf" srcId="{29EDE15F-62F3-E146-AED9-5B526A481EF7}" destId="{4DABB190-13B4-DB45-BFCC-ED529A830FB0}" srcOrd="1" destOrd="0" presId="urn:microsoft.com/office/officeart/2017/3/layout/DropPinTimeline"/>
    <dgm:cxn modelId="{26C2BCD3-DED8-F248-8117-F4A00D96E085}" type="presParOf" srcId="{ADAF4B3A-87E8-A84E-BD4A-638EFF1E86E7}" destId="{D4A43D2D-943A-AC45-96A1-DF31EA742E52}" srcOrd="2" destOrd="0" presId="urn:microsoft.com/office/officeart/2017/3/layout/DropPinTimeline"/>
    <dgm:cxn modelId="{E26CBDA9-7CB9-7C4C-A813-57E8019B9768}" type="presParOf" srcId="{ADAF4B3A-87E8-A84E-BD4A-638EFF1E86E7}" destId="{36B7E62E-9168-C64C-8F46-C750615313BA}" srcOrd="3" destOrd="0" presId="urn:microsoft.com/office/officeart/2017/3/layout/DropPinTimeline"/>
    <dgm:cxn modelId="{D98D4075-579F-2945-B96C-72AB5787B333}" type="presParOf" srcId="{ADAF4B3A-87E8-A84E-BD4A-638EFF1E86E7}" destId="{6CC592CA-D4BB-B74B-A5F2-BCB7DF562BDC}" srcOrd="4" destOrd="0" presId="urn:microsoft.com/office/officeart/2017/3/layout/DropPinTimeline"/>
    <dgm:cxn modelId="{7F0919FE-C506-E247-8F92-F0C5E46E4A38}" type="presParOf" srcId="{ADAF4B3A-87E8-A84E-BD4A-638EFF1E86E7}" destId="{A071FBB2-F086-0A4F-8FB1-B61F39881DC2}" srcOrd="5" destOrd="0" presId="urn:microsoft.com/office/officeart/2017/3/layout/DropPinTimeline"/>
    <dgm:cxn modelId="{DD5B7241-C66C-9F40-A7A9-85AD8E32FBA3}" type="presParOf" srcId="{2243F9AC-27D6-5045-8F79-A51C23663010}" destId="{406D3FA8-566F-FA45-907B-4F66F15B406D}" srcOrd="9" destOrd="0" presId="urn:microsoft.com/office/officeart/2017/3/layout/DropPinTimeline"/>
    <dgm:cxn modelId="{CF385125-CFAB-D040-8D8A-9209F1C1CF8A}" type="presParOf" srcId="{2243F9AC-27D6-5045-8F79-A51C23663010}" destId="{0BDA0EF3-9E70-5E43-85A5-FA884643D5FC}" srcOrd="10" destOrd="0" presId="urn:microsoft.com/office/officeart/2017/3/layout/DropPinTimeline"/>
    <dgm:cxn modelId="{18D21F9F-1B1D-D245-B3CD-9495D1BA287A}" type="presParOf" srcId="{0BDA0EF3-9E70-5E43-85A5-FA884643D5FC}" destId="{84A95B26-A3B0-0641-9539-4660C70C3590}" srcOrd="0" destOrd="0" presId="urn:microsoft.com/office/officeart/2017/3/layout/DropPinTimeline"/>
    <dgm:cxn modelId="{768D7E16-A08B-7342-B1A9-136907D7D8C7}" type="presParOf" srcId="{0BDA0EF3-9E70-5E43-85A5-FA884643D5FC}" destId="{3BF0C64E-6D18-A244-923C-00795EAE5067}" srcOrd="1" destOrd="0" presId="urn:microsoft.com/office/officeart/2017/3/layout/DropPinTimeline"/>
    <dgm:cxn modelId="{31349089-F3AD-C343-BA67-33AC2DD280F8}" type="presParOf" srcId="{3BF0C64E-6D18-A244-923C-00795EAE5067}" destId="{39207038-E20B-B64C-918D-D2D1B4D46451}" srcOrd="0" destOrd="0" presId="urn:microsoft.com/office/officeart/2017/3/layout/DropPinTimeline"/>
    <dgm:cxn modelId="{3D7D9177-607B-6B41-AA8F-BFB462602B9D}" type="presParOf" srcId="{3BF0C64E-6D18-A244-923C-00795EAE5067}" destId="{5E68B990-7CA2-BC4A-AF01-6219158C8B4B}" srcOrd="1" destOrd="0" presId="urn:microsoft.com/office/officeart/2017/3/layout/DropPinTimeline"/>
    <dgm:cxn modelId="{E7F73B7C-B384-4141-BBA4-2E9446EE5D5B}" type="presParOf" srcId="{0BDA0EF3-9E70-5E43-85A5-FA884643D5FC}" destId="{72A2F49C-FF45-8843-8F32-38DAFD03CE7D}" srcOrd="2" destOrd="0" presId="urn:microsoft.com/office/officeart/2017/3/layout/DropPinTimeline"/>
    <dgm:cxn modelId="{4DAD69C5-D1BF-3049-BB1D-8E4249ED1CA8}" type="presParOf" srcId="{0BDA0EF3-9E70-5E43-85A5-FA884643D5FC}" destId="{30F5B380-23B9-2E45-A691-0FEA9C715511}" srcOrd="3" destOrd="0" presId="urn:microsoft.com/office/officeart/2017/3/layout/DropPinTimeline"/>
    <dgm:cxn modelId="{9C125438-A727-A94F-90B1-8E3FBF2868BF}" type="presParOf" srcId="{0BDA0EF3-9E70-5E43-85A5-FA884643D5FC}" destId="{FA1F53E2-E5C8-F041-8172-6D7D9876885A}" srcOrd="4" destOrd="0" presId="urn:microsoft.com/office/officeart/2017/3/layout/DropPinTimeline"/>
    <dgm:cxn modelId="{C95CB3FB-B4D4-8847-9818-07EE735081EF}" type="presParOf" srcId="{0BDA0EF3-9E70-5E43-85A5-FA884643D5FC}" destId="{3006CD32-94C7-8B46-B1E4-4FD2D0F857B3}" srcOrd="5" destOrd="0" presId="urn:microsoft.com/office/officeart/2017/3/layout/DropPinTimeline"/>
    <dgm:cxn modelId="{FE4BDACF-BAA0-4743-BC9C-EE7C35F337C9}" type="presParOf" srcId="{2243F9AC-27D6-5045-8F79-A51C23663010}" destId="{ED6DF5F9-7641-644A-B373-98051E2D0347}" srcOrd="11" destOrd="0" presId="urn:microsoft.com/office/officeart/2017/3/layout/DropPinTimeline"/>
    <dgm:cxn modelId="{E75884FA-F074-5948-ADB1-AFE2992B3331}" type="presParOf" srcId="{2243F9AC-27D6-5045-8F79-A51C23663010}" destId="{2D9260E6-7503-E149-A0BF-22AD848A75EE}" srcOrd="12" destOrd="0" presId="urn:microsoft.com/office/officeart/2017/3/layout/DropPinTimeline"/>
    <dgm:cxn modelId="{4DD69E64-76F1-4448-ADD1-005D3D45B116}" type="presParOf" srcId="{2D9260E6-7503-E149-A0BF-22AD848A75EE}" destId="{0A180A98-1494-304D-98FA-7CF4DC9E323C}" srcOrd="0" destOrd="0" presId="urn:microsoft.com/office/officeart/2017/3/layout/DropPinTimeline"/>
    <dgm:cxn modelId="{5966CEFC-69E4-D648-A251-AD48C9A86C48}" type="presParOf" srcId="{2D9260E6-7503-E149-A0BF-22AD848A75EE}" destId="{FC3E5F57-78FC-C445-9DC6-FB443BCCB989}" srcOrd="1" destOrd="0" presId="urn:microsoft.com/office/officeart/2017/3/layout/DropPinTimeline"/>
    <dgm:cxn modelId="{4871A7C3-4C06-B243-ACB0-80F78A9B3F04}" type="presParOf" srcId="{FC3E5F57-78FC-C445-9DC6-FB443BCCB989}" destId="{5956D6B1-7A3D-344B-8AAE-CD06E9A8D01F}" srcOrd="0" destOrd="0" presId="urn:microsoft.com/office/officeart/2017/3/layout/DropPinTimeline"/>
    <dgm:cxn modelId="{AC805B98-FBB9-3E4D-B3FB-B46F12260DEB}" type="presParOf" srcId="{FC3E5F57-78FC-C445-9DC6-FB443BCCB989}" destId="{E342740A-1BBD-4B4A-9D6A-900A54603304}" srcOrd="1" destOrd="0" presId="urn:microsoft.com/office/officeart/2017/3/layout/DropPinTimeline"/>
    <dgm:cxn modelId="{FAFCB175-3A8B-0247-A32C-3EBD06B6C466}" type="presParOf" srcId="{2D9260E6-7503-E149-A0BF-22AD848A75EE}" destId="{FFF4ECE1-B8FF-574D-8174-8DA3F5BD56D6}" srcOrd="2" destOrd="0" presId="urn:microsoft.com/office/officeart/2017/3/layout/DropPinTimeline"/>
    <dgm:cxn modelId="{E6EE1E0E-C783-A346-968E-16FCB1628563}" type="presParOf" srcId="{2D9260E6-7503-E149-A0BF-22AD848A75EE}" destId="{D5C3DB18-53DA-8B43-8ADB-982D477EF1C4}" srcOrd="3" destOrd="0" presId="urn:microsoft.com/office/officeart/2017/3/layout/DropPinTimeline"/>
    <dgm:cxn modelId="{BC7E0E49-856E-F941-BB1A-8ED316BD77E7}" type="presParOf" srcId="{2D9260E6-7503-E149-A0BF-22AD848A75EE}" destId="{D8CB2AB1-8761-BD4A-BC61-E4FAE9726F03}" srcOrd="4" destOrd="0" presId="urn:microsoft.com/office/officeart/2017/3/layout/DropPinTimeline"/>
    <dgm:cxn modelId="{2D7B0DF1-3C5A-5F48-9BF7-84968204D7A2}" type="presParOf" srcId="{2D9260E6-7503-E149-A0BF-22AD848A75EE}" destId="{02E6C68E-6EB0-A846-BDE8-EB87BB866964}" srcOrd="5" destOrd="0" presId="urn:microsoft.com/office/officeart/2017/3/layout/DropPinTimeline"/>
    <dgm:cxn modelId="{3F9BD8F0-A920-2146-A6D0-193BAF75C97B}" type="presParOf" srcId="{2243F9AC-27D6-5045-8F79-A51C23663010}" destId="{FCA78DB3-AF29-3743-9662-F0622A1B6649}" srcOrd="13" destOrd="0" presId="urn:microsoft.com/office/officeart/2017/3/layout/DropPinTimeline"/>
    <dgm:cxn modelId="{2701F605-66F6-A741-8F06-784C77D23390}" type="presParOf" srcId="{2243F9AC-27D6-5045-8F79-A51C23663010}" destId="{BF1C64BB-6756-9E4A-8AF6-CD7205245201}" srcOrd="14" destOrd="0" presId="urn:microsoft.com/office/officeart/2017/3/layout/DropPinTimeline"/>
    <dgm:cxn modelId="{44FDBEC7-F35F-294E-B7FB-724ACEC4643B}" type="presParOf" srcId="{BF1C64BB-6756-9E4A-8AF6-CD7205245201}" destId="{A99BB65D-6A30-F442-B42F-5CACD541B641}" srcOrd="0" destOrd="0" presId="urn:microsoft.com/office/officeart/2017/3/layout/DropPinTimeline"/>
    <dgm:cxn modelId="{1FF85C8E-1F00-014B-B80F-AF9DACD84D6B}" type="presParOf" srcId="{BF1C64BB-6756-9E4A-8AF6-CD7205245201}" destId="{7A06A6FE-96D9-1442-B17E-CC6AC5C4A140}" srcOrd="1" destOrd="0" presId="urn:microsoft.com/office/officeart/2017/3/layout/DropPinTimeline"/>
    <dgm:cxn modelId="{4A527103-159C-1741-91DC-3C42A8040C98}" type="presParOf" srcId="{7A06A6FE-96D9-1442-B17E-CC6AC5C4A140}" destId="{A86496E9-E197-7746-9004-E8AFAA997825}" srcOrd="0" destOrd="0" presId="urn:microsoft.com/office/officeart/2017/3/layout/DropPinTimeline"/>
    <dgm:cxn modelId="{73C857BA-3C8E-CC45-A5EF-E345B3C466E9}" type="presParOf" srcId="{7A06A6FE-96D9-1442-B17E-CC6AC5C4A140}" destId="{058BDB7F-CFB3-1147-8416-AF81299A9BA0}" srcOrd="1" destOrd="0" presId="urn:microsoft.com/office/officeart/2017/3/layout/DropPinTimeline"/>
    <dgm:cxn modelId="{F1726FB5-466F-C143-8499-68BE3E89725D}" type="presParOf" srcId="{BF1C64BB-6756-9E4A-8AF6-CD7205245201}" destId="{9484797C-6688-9B4F-8FAC-CE76A29AE972}" srcOrd="2" destOrd="0" presId="urn:microsoft.com/office/officeart/2017/3/layout/DropPinTimeline"/>
    <dgm:cxn modelId="{36810FAF-DFE2-D44C-BFE5-B4B6264B618A}" type="presParOf" srcId="{BF1C64BB-6756-9E4A-8AF6-CD7205245201}" destId="{31DFF8F6-7273-3B40-8FA4-DAEDFF5C3EC3}" srcOrd="3" destOrd="0" presId="urn:microsoft.com/office/officeart/2017/3/layout/DropPinTimeline"/>
    <dgm:cxn modelId="{A1AC2450-0F0F-EB47-B489-EDF79252BCA2}" type="presParOf" srcId="{BF1C64BB-6756-9E4A-8AF6-CD7205245201}" destId="{B1C72175-D36A-7444-8B7C-D25CE6681A13}" srcOrd="4" destOrd="0" presId="urn:microsoft.com/office/officeart/2017/3/layout/DropPinTimeline"/>
    <dgm:cxn modelId="{C9CB97FD-8F70-BC4D-89B1-4C0F77DCC0B7}" type="presParOf" srcId="{BF1C64BB-6756-9E4A-8AF6-CD7205245201}" destId="{1A78D605-3240-7244-A1F9-509DC5A0EFFB}" srcOrd="5" destOrd="0" presId="urn:microsoft.com/office/officeart/2017/3/layout/DropPinTimeline"/>
    <dgm:cxn modelId="{83F15C6C-BD60-3C41-AB03-5B4710DCCC3C}" type="presParOf" srcId="{2243F9AC-27D6-5045-8F79-A51C23663010}" destId="{6ED5A9B2-039A-F447-B97E-4DEA785DD8A6}" srcOrd="15" destOrd="0" presId="urn:microsoft.com/office/officeart/2017/3/layout/DropPinTimeline"/>
    <dgm:cxn modelId="{FAD413CF-AEBB-944B-B414-2B60DC533857}" type="presParOf" srcId="{2243F9AC-27D6-5045-8F79-A51C23663010}" destId="{216F1BC2-98BF-7B47-8A59-3DEE572109B0}" srcOrd="16" destOrd="0" presId="urn:microsoft.com/office/officeart/2017/3/layout/DropPinTimeline"/>
    <dgm:cxn modelId="{8E8D7352-4E15-9241-B282-111221F1A2E0}" type="presParOf" srcId="{216F1BC2-98BF-7B47-8A59-3DEE572109B0}" destId="{ACFE0116-88AB-D346-8AE8-03B90B7F6182}" srcOrd="0" destOrd="0" presId="urn:microsoft.com/office/officeart/2017/3/layout/DropPinTimeline"/>
    <dgm:cxn modelId="{38481276-4DA4-AB40-961C-C50154079AB4}" type="presParOf" srcId="{216F1BC2-98BF-7B47-8A59-3DEE572109B0}" destId="{DB2D40F1-D637-1647-9DB4-4E2A76BF2E90}" srcOrd="1" destOrd="0" presId="urn:microsoft.com/office/officeart/2017/3/layout/DropPinTimeline"/>
    <dgm:cxn modelId="{D346AC99-5C35-8D42-A523-510415B77602}" type="presParOf" srcId="{DB2D40F1-D637-1647-9DB4-4E2A76BF2E90}" destId="{49B1B915-53CD-5849-B0CC-3BDA9A41A30E}" srcOrd="0" destOrd="0" presId="urn:microsoft.com/office/officeart/2017/3/layout/DropPinTimeline"/>
    <dgm:cxn modelId="{5009FC00-8A8A-AF4D-BF1D-9711833B7853}" type="presParOf" srcId="{DB2D40F1-D637-1647-9DB4-4E2A76BF2E90}" destId="{1B0FD7A9-0693-D246-8765-3FBC8B4B3F0E}" srcOrd="1" destOrd="0" presId="urn:microsoft.com/office/officeart/2017/3/layout/DropPinTimeline"/>
    <dgm:cxn modelId="{2C060C9A-EC89-634E-B8E1-02819B4808E8}" type="presParOf" srcId="{216F1BC2-98BF-7B47-8A59-3DEE572109B0}" destId="{38DAED6C-5B4A-9E4A-8A36-C9112D6C2989}" srcOrd="2" destOrd="0" presId="urn:microsoft.com/office/officeart/2017/3/layout/DropPinTimeline"/>
    <dgm:cxn modelId="{4E20067B-03F4-4747-85D3-D4D799E021B3}" type="presParOf" srcId="{216F1BC2-98BF-7B47-8A59-3DEE572109B0}" destId="{FED7FB68-A3A4-F64B-9D43-9195D64547B9}" srcOrd="3" destOrd="0" presId="urn:microsoft.com/office/officeart/2017/3/layout/DropPinTimeline"/>
    <dgm:cxn modelId="{BDD35163-3F73-7C4C-B7FD-4DFB733DEAE7}" type="presParOf" srcId="{216F1BC2-98BF-7B47-8A59-3DEE572109B0}" destId="{BAC99C34-D617-F74D-BC43-28CDE90AF216}" srcOrd="4" destOrd="0" presId="urn:microsoft.com/office/officeart/2017/3/layout/DropPinTimeline"/>
    <dgm:cxn modelId="{69647F91-576F-F04C-818F-7163CC9C9B92}" type="presParOf" srcId="{216F1BC2-98BF-7B47-8A59-3DEE572109B0}" destId="{547470BE-43FA-294D-80B4-4F8B14142F94}"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39B1D8-1237-4036-B13D-B76B2F44DE5D}" type="doc">
      <dgm:prSet loTypeId="urn:microsoft.com/office/officeart/2018/2/layout/IconLabel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1092595D-49FB-4D8F-99BD-D1859E8AFB0A}">
      <dgm:prSet/>
      <dgm:spPr/>
      <dgm:t>
        <a:bodyPr/>
        <a:lstStyle/>
        <a:p>
          <a:pPr>
            <a:lnSpc>
              <a:spcPct val="100000"/>
            </a:lnSpc>
          </a:pPr>
          <a:r>
            <a:rPr lang="en-US" b="0" i="0"/>
            <a:t>Research experience </a:t>
          </a:r>
          <a:endParaRPr lang="en-US"/>
        </a:p>
      </dgm:t>
    </dgm:pt>
    <dgm:pt modelId="{033E8828-6884-4DFF-A342-C6A3D84476D7}" type="parTrans" cxnId="{2791897D-5E03-45DB-BBC4-15E7E09F627E}">
      <dgm:prSet/>
      <dgm:spPr/>
      <dgm:t>
        <a:bodyPr/>
        <a:lstStyle/>
        <a:p>
          <a:endParaRPr lang="en-US"/>
        </a:p>
      </dgm:t>
    </dgm:pt>
    <dgm:pt modelId="{14BB5359-85B8-404D-8401-BFA5947EFF7E}" type="sibTrans" cxnId="{2791897D-5E03-45DB-BBC4-15E7E09F627E}">
      <dgm:prSet/>
      <dgm:spPr/>
      <dgm:t>
        <a:bodyPr/>
        <a:lstStyle/>
        <a:p>
          <a:endParaRPr lang="en-US"/>
        </a:p>
      </dgm:t>
    </dgm:pt>
    <dgm:pt modelId="{1F11CDFC-EF3A-4F4E-AB14-CAB148224B14}">
      <dgm:prSet/>
      <dgm:spPr/>
      <dgm:t>
        <a:bodyPr/>
        <a:lstStyle/>
        <a:p>
          <a:pPr>
            <a:lnSpc>
              <a:spcPct val="100000"/>
            </a:lnSpc>
          </a:pPr>
          <a:r>
            <a:rPr lang="en-US" b="0" i="0"/>
            <a:t>Networks</a:t>
          </a:r>
          <a:endParaRPr lang="en-US"/>
        </a:p>
      </dgm:t>
    </dgm:pt>
    <dgm:pt modelId="{1D6E3972-EACE-40D9-897A-A59B6BEC4336}" type="parTrans" cxnId="{3B5F10B7-9FB3-464A-AECD-F18101CFC2E8}">
      <dgm:prSet/>
      <dgm:spPr/>
      <dgm:t>
        <a:bodyPr/>
        <a:lstStyle/>
        <a:p>
          <a:endParaRPr lang="en-US"/>
        </a:p>
      </dgm:t>
    </dgm:pt>
    <dgm:pt modelId="{C9AFFEA2-B004-40B7-8A6B-7E4A1C466117}" type="sibTrans" cxnId="{3B5F10B7-9FB3-464A-AECD-F18101CFC2E8}">
      <dgm:prSet/>
      <dgm:spPr/>
      <dgm:t>
        <a:bodyPr/>
        <a:lstStyle/>
        <a:p>
          <a:endParaRPr lang="en-US"/>
        </a:p>
      </dgm:t>
    </dgm:pt>
    <dgm:pt modelId="{85E07DA9-BDE0-4300-B335-82FF46553698}">
      <dgm:prSet/>
      <dgm:spPr/>
      <dgm:t>
        <a:bodyPr/>
        <a:lstStyle/>
        <a:p>
          <a:pPr>
            <a:lnSpc>
              <a:spcPct val="100000"/>
            </a:lnSpc>
          </a:pPr>
          <a:r>
            <a:rPr lang="en-US" b="0" i="0"/>
            <a:t>Capacity building</a:t>
          </a:r>
          <a:endParaRPr lang="en-US"/>
        </a:p>
      </dgm:t>
    </dgm:pt>
    <dgm:pt modelId="{419F3A8F-92F1-4E97-9ED7-C46AA61D9CCD}" type="parTrans" cxnId="{FCB98970-B57D-4FE9-9E2D-DBB7D55DC56E}">
      <dgm:prSet/>
      <dgm:spPr/>
      <dgm:t>
        <a:bodyPr/>
        <a:lstStyle/>
        <a:p>
          <a:endParaRPr lang="en-US"/>
        </a:p>
      </dgm:t>
    </dgm:pt>
    <dgm:pt modelId="{B68678B5-5B98-4501-B4BA-39CEE6D83306}" type="sibTrans" cxnId="{FCB98970-B57D-4FE9-9E2D-DBB7D55DC56E}">
      <dgm:prSet/>
      <dgm:spPr/>
      <dgm:t>
        <a:bodyPr/>
        <a:lstStyle/>
        <a:p>
          <a:endParaRPr lang="en-US"/>
        </a:p>
      </dgm:t>
    </dgm:pt>
    <dgm:pt modelId="{1C1C56B9-BDD3-427E-BF52-1882E6093255}" type="pres">
      <dgm:prSet presAssocID="{7839B1D8-1237-4036-B13D-B76B2F44DE5D}" presName="root" presStyleCnt="0">
        <dgm:presLayoutVars>
          <dgm:dir/>
          <dgm:resizeHandles val="exact"/>
        </dgm:presLayoutVars>
      </dgm:prSet>
      <dgm:spPr/>
    </dgm:pt>
    <dgm:pt modelId="{B91267B7-6D01-451F-A681-554D934322D2}" type="pres">
      <dgm:prSet presAssocID="{1092595D-49FB-4D8F-99BD-D1859E8AFB0A}" presName="compNode" presStyleCnt="0"/>
      <dgm:spPr/>
    </dgm:pt>
    <dgm:pt modelId="{412C7429-26AD-4109-927B-634B0C41D7ED}" type="pres">
      <dgm:prSet presAssocID="{1092595D-49FB-4D8F-99BD-D1859E8AFB0A}"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agnifying glass"/>
        </a:ext>
      </dgm:extLst>
    </dgm:pt>
    <dgm:pt modelId="{E0782B6D-ABEF-4777-9730-FC3561B170C5}" type="pres">
      <dgm:prSet presAssocID="{1092595D-49FB-4D8F-99BD-D1859E8AFB0A}" presName="spaceRect" presStyleCnt="0"/>
      <dgm:spPr/>
    </dgm:pt>
    <dgm:pt modelId="{9EF56027-B687-47C1-A770-8895035B522D}" type="pres">
      <dgm:prSet presAssocID="{1092595D-49FB-4D8F-99BD-D1859E8AFB0A}" presName="textRect" presStyleLbl="revTx" presStyleIdx="0" presStyleCnt="3">
        <dgm:presLayoutVars>
          <dgm:chMax val="1"/>
          <dgm:chPref val="1"/>
        </dgm:presLayoutVars>
      </dgm:prSet>
      <dgm:spPr/>
    </dgm:pt>
    <dgm:pt modelId="{63464C7F-EDFD-40EF-B972-2D8A8559CEE3}" type="pres">
      <dgm:prSet presAssocID="{14BB5359-85B8-404D-8401-BFA5947EFF7E}" presName="sibTrans" presStyleCnt="0"/>
      <dgm:spPr/>
    </dgm:pt>
    <dgm:pt modelId="{A6A8D088-8D27-47B0-924E-11203D58A8A2}" type="pres">
      <dgm:prSet presAssocID="{1F11CDFC-EF3A-4F4E-AB14-CAB148224B14}" presName="compNode" presStyleCnt="0"/>
      <dgm:spPr/>
    </dgm:pt>
    <dgm:pt modelId="{72E1BC0E-9043-4E33-A938-F42891884C75}" type="pres">
      <dgm:prSet presAssocID="{1F11CDFC-EF3A-4F4E-AB14-CAB148224B14}"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twork"/>
        </a:ext>
      </dgm:extLst>
    </dgm:pt>
    <dgm:pt modelId="{A733D238-CEF0-471D-BEE8-7AD3ACD02EFA}" type="pres">
      <dgm:prSet presAssocID="{1F11CDFC-EF3A-4F4E-AB14-CAB148224B14}" presName="spaceRect" presStyleCnt="0"/>
      <dgm:spPr/>
    </dgm:pt>
    <dgm:pt modelId="{79EE0AB4-4104-4A03-B504-F3BE3B501A9D}" type="pres">
      <dgm:prSet presAssocID="{1F11CDFC-EF3A-4F4E-AB14-CAB148224B14}" presName="textRect" presStyleLbl="revTx" presStyleIdx="1" presStyleCnt="3">
        <dgm:presLayoutVars>
          <dgm:chMax val="1"/>
          <dgm:chPref val="1"/>
        </dgm:presLayoutVars>
      </dgm:prSet>
      <dgm:spPr/>
    </dgm:pt>
    <dgm:pt modelId="{AC431138-0B75-4849-A15C-1A7F245ED845}" type="pres">
      <dgm:prSet presAssocID="{C9AFFEA2-B004-40B7-8A6B-7E4A1C466117}" presName="sibTrans" presStyleCnt="0"/>
      <dgm:spPr/>
    </dgm:pt>
    <dgm:pt modelId="{B0006AA2-F4D0-469E-BBE4-FC9F331ED3ED}" type="pres">
      <dgm:prSet presAssocID="{85E07DA9-BDE0-4300-B335-82FF46553698}" presName="compNode" presStyleCnt="0"/>
      <dgm:spPr/>
    </dgm:pt>
    <dgm:pt modelId="{6EA5618B-51F7-4444-8CD4-4211F836A255}" type="pres">
      <dgm:prSet presAssocID="{85E07DA9-BDE0-4300-B335-82FF46553698}"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ity"/>
        </a:ext>
      </dgm:extLst>
    </dgm:pt>
    <dgm:pt modelId="{1CFFBEB4-1AE1-4EF2-A4EA-2FFA48D84E48}" type="pres">
      <dgm:prSet presAssocID="{85E07DA9-BDE0-4300-B335-82FF46553698}" presName="spaceRect" presStyleCnt="0"/>
      <dgm:spPr/>
    </dgm:pt>
    <dgm:pt modelId="{15517C35-A262-4F4A-9CB6-9294A147DF96}" type="pres">
      <dgm:prSet presAssocID="{85E07DA9-BDE0-4300-B335-82FF46553698}" presName="textRect" presStyleLbl="revTx" presStyleIdx="2" presStyleCnt="3">
        <dgm:presLayoutVars>
          <dgm:chMax val="1"/>
          <dgm:chPref val="1"/>
        </dgm:presLayoutVars>
      </dgm:prSet>
      <dgm:spPr/>
    </dgm:pt>
  </dgm:ptLst>
  <dgm:cxnLst>
    <dgm:cxn modelId="{8A470C2D-3920-A149-BD8A-0BD91CC2FEA3}" type="presOf" srcId="{85E07DA9-BDE0-4300-B335-82FF46553698}" destId="{15517C35-A262-4F4A-9CB6-9294A147DF96}" srcOrd="0" destOrd="0" presId="urn:microsoft.com/office/officeart/2018/2/layout/IconLabelList"/>
    <dgm:cxn modelId="{BEABCB41-FB2C-C44B-9A80-E43FA9DEEAF2}" type="presOf" srcId="{7839B1D8-1237-4036-B13D-B76B2F44DE5D}" destId="{1C1C56B9-BDD3-427E-BF52-1882E6093255}" srcOrd="0" destOrd="0" presId="urn:microsoft.com/office/officeart/2018/2/layout/IconLabelList"/>
    <dgm:cxn modelId="{FCB98970-B57D-4FE9-9E2D-DBB7D55DC56E}" srcId="{7839B1D8-1237-4036-B13D-B76B2F44DE5D}" destId="{85E07DA9-BDE0-4300-B335-82FF46553698}" srcOrd="2" destOrd="0" parTransId="{419F3A8F-92F1-4E97-9ED7-C46AA61D9CCD}" sibTransId="{B68678B5-5B98-4501-B4BA-39CEE6D83306}"/>
    <dgm:cxn modelId="{2791897D-5E03-45DB-BBC4-15E7E09F627E}" srcId="{7839B1D8-1237-4036-B13D-B76B2F44DE5D}" destId="{1092595D-49FB-4D8F-99BD-D1859E8AFB0A}" srcOrd="0" destOrd="0" parTransId="{033E8828-6884-4DFF-A342-C6A3D84476D7}" sibTransId="{14BB5359-85B8-404D-8401-BFA5947EFF7E}"/>
    <dgm:cxn modelId="{54972B98-2B94-A34D-8344-FEC1EB560250}" type="presOf" srcId="{1092595D-49FB-4D8F-99BD-D1859E8AFB0A}" destId="{9EF56027-B687-47C1-A770-8895035B522D}" srcOrd="0" destOrd="0" presId="urn:microsoft.com/office/officeart/2018/2/layout/IconLabelList"/>
    <dgm:cxn modelId="{3B5F10B7-9FB3-464A-AECD-F18101CFC2E8}" srcId="{7839B1D8-1237-4036-B13D-B76B2F44DE5D}" destId="{1F11CDFC-EF3A-4F4E-AB14-CAB148224B14}" srcOrd="1" destOrd="0" parTransId="{1D6E3972-EACE-40D9-897A-A59B6BEC4336}" sibTransId="{C9AFFEA2-B004-40B7-8A6B-7E4A1C466117}"/>
    <dgm:cxn modelId="{DBC56ABB-1F56-A249-A4F5-20A7A8782E27}" type="presOf" srcId="{1F11CDFC-EF3A-4F4E-AB14-CAB148224B14}" destId="{79EE0AB4-4104-4A03-B504-F3BE3B501A9D}" srcOrd="0" destOrd="0" presId="urn:microsoft.com/office/officeart/2018/2/layout/IconLabelList"/>
    <dgm:cxn modelId="{35E75850-6771-2945-8653-12EF079401C0}" type="presParOf" srcId="{1C1C56B9-BDD3-427E-BF52-1882E6093255}" destId="{B91267B7-6D01-451F-A681-554D934322D2}" srcOrd="0" destOrd="0" presId="urn:microsoft.com/office/officeart/2018/2/layout/IconLabelList"/>
    <dgm:cxn modelId="{E3B7073E-D821-5A43-81FD-C52F617ECDC9}" type="presParOf" srcId="{B91267B7-6D01-451F-A681-554D934322D2}" destId="{412C7429-26AD-4109-927B-634B0C41D7ED}" srcOrd="0" destOrd="0" presId="urn:microsoft.com/office/officeart/2018/2/layout/IconLabelList"/>
    <dgm:cxn modelId="{19B6FA7E-B695-4041-ACBD-85AB57F5AB68}" type="presParOf" srcId="{B91267B7-6D01-451F-A681-554D934322D2}" destId="{E0782B6D-ABEF-4777-9730-FC3561B170C5}" srcOrd="1" destOrd="0" presId="urn:microsoft.com/office/officeart/2018/2/layout/IconLabelList"/>
    <dgm:cxn modelId="{7E17EB63-DFD7-BF40-8855-5B3A41A12FA8}" type="presParOf" srcId="{B91267B7-6D01-451F-A681-554D934322D2}" destId="{9EF56027-B687-47C1-A770-8895035B522D}" srcOrd="2" destOrd="0" presId="urn:microsoft.com/office/officeart/2018/2/layout/IconLabelList"/>
    <dgm:cxn modelId="{7EF94C7E-971C-1A40-857B-88B66E78C526}" type="presParOf" srcId="{1C1C56B9-BDD3-427E-BF52-1882E6093255}" destId="{63464C7F-EDFD-40EF-B972-2D8A8559CEE3}" srcOrd="1" destOrd="0" presId="urn:microsoft.com/office/officeart/2018/2/layout/IconLabelList"/>
    <dgm:cxn modelId="{B2E12860-6CAD-D241-83AC-1BC33E4C1B2C}" type="presParOf" srcId="{1C1C56B9-BDD3-427E-BF52-1882E6093255}" destId="{A6A8D088-8D27-47B0-924E-11203D58A8A2}" srcOrd="2" destOrd="0" presId="urn:microsoft.com/office/officeart/2018/2/layout/IconLabelList"/>
    <dgm:cxn modelId="{82F69870-4808-4F4B-8BC4-338CF5843499}" type="presParOf" srcId="{A6A8D088-8D27-47B0-924E-11203D58A8A2}" destId="{72E1BC0E-9043-4E33-A938-F42891884C75}" srcOrd="0" destOrd="0" presId="urn:microsoft.com/office/officeart/2018/2/layout/IconLabelList"/>
    <dgm:cxn modelId="{9C318A98-794A-A549-A0D6-18FADA7D596D}" type="presParOf" srcId="{A6A8D088-8D27-47B0-924E-11203D58A8A2}" destId="{A733D238-CEF0-471D-BEE8-7AD3ACD02EFA}" srcOrd="1" destOrd="0" presId="urn:microsoft.com/office/officeart/2018/2/layout/IconLabelList"/>
    <dgm:cxn modelId="{4DE2EA0A-677E-2F4E-ADE2-F88E918247CE}" type="presParOf" srcId="{A6A8D088-8D27-47B0-924E-11203D58A8A2}" destId="{79EE0AB4-4104-4A03-B504-F3BE3B501A9D}" srcOrd="2" destOrd="0" presId="urn:microsoft.com/office/officeart/2018/2/layout/IconLabelList"/>
    <dgm:cxn modelId="{72F32C1B-1526-2B44-AA30-52A96A2DC8DF}" type="presParOf" srcId="{1C1C56B9-BDD3-427E-BF52-1882E6093255}" destId="{AC431138-0B75-4849-A15C-1A7F245ED845}" srcOrd="3" destOrd="0" presId="urn:microsoft.com/office/officeart/2018/2/layout/IconLabelList"/>
    <dgm:cxn modelId="{5D111268-ECF3-FD41-88D4-EE053928F844}" type="presParOf" srcId="{1C1C56B9-BDD3-427E-BF52-1882E6093255}" destId="{B0006AA2-F4D0-469E-BBE4-FC9F331ED3ED}" srcOrd="4" destOrd="0" presId="urn:microsoft.com/office/officeart/2018/2/layout/IconLabelList"/>
    <dgm:cxn modelId="{8F0A158E-DC7B-5049-84EF-FFECDC7AAC05}" type="presParOf" srcId="{B0006AA2-F4D0-469E-BBE4-FC9F331ED3ED}" destId="{6EA5618B-51F7-4444-8CD4-4211F836A255}" srcOrd="0" destOrd="0" presId="urn:microsoft.com/office/officeart/2018/2/layout/IconLabelList"/>
    <dgm:cxn modelId="{0D011D8C-56E0-6E40-8E54-2FEF861EA472}" type="presParOf" srcId="{B0006AA2-F4D0-469E-BBE4-FC9F331ED3ED}" destId="{1CFFBEB4-1AE1-4EF2-A4EA-2FFA48D84E48}" srcOrd="1" destOrd="0" presId="urn:microsoft.com/office/officeart/2018/2/layout/IconLabelList"/>
    <dgm:cxn modelId="{405F9E50-BA09-E643-84AB-026BFEBDD0E6}" type="presParOf" srcId="{B0006AA2-F4D0-469E-BBE4-FC9F331ED3ED}" destId="{15517C35-A262-4F4A-9CB6-9294A147DF9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3A67E-C5A7-4B9A-83BE-7B8B6BFCE6EC}">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C2FE7-5B54-4C98-A039-1DE2AED1B804}">
      <dsp:nvSpPr>
        <dsp:cNvPr id="0" name=""/>
        <dsp:cNvSpPr/>
      </dsp:nvSpPr>
      <dsp:spPr>
        <a:xfrm>
          <a:off x="453352" y="337845"/>
          <a:ext cx="824278" cy="82427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91571E-3231-4601-89BE-814CD82E78C1}">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b="0" i="0" kern="1200"/>
            <a:t>Small group</a:t>
          </a:r>
          <a:endParaRPr lang="en-US" sz="2500" kern="1200"/>
        </a:p>
      </dsp:txBody>
      <dsp:txXfrm>
        <a:off x="1730984" y="640"/>
        <a:ext cx="4660290" cy="1498687"/>
      </dsp:txXfrm>
    </dsp:sp>
    <dsp:sp modelId="{A9E90FD8-B23C-439C-AD54-CB91784F9C93}">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C9D175-30EE-4C80-B356-73EACC5D885F}">
      <dsp:nvSpPr>
        <dsp:cNvPr id="0" name=""/>
        <dsp:cNvSpPr/>
      </dsp:nvSpPr>
      <dsp:spPr>
        <a:xfrm>
          <a:off x="453352" y="2211204"/>
          <a:ext cx="824278" cy="82427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69E5E3-D65C-4E62-A99C-102C2469C87C}">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b="0" i="0" kern="1200"/>
            <a:t>Resources</a:t>
          </a:r>
          <a:endParaRPr lang="en-US" sz="2500" kern="1200"/>
        </a:p>
      </dsp:txBody>
      <dsp:txXfrm>
        <a:off x="1730984" y="1873999"/>
        <a:ext cx="4660290" cy="1498687"/>
      </dsp:txXfrm>
    </dsp:sp>
    <dsp:sp modelId="{B251E56E-CD45-4076-8D4E-BE8EEE844EBD}">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5F422F-6B7F-4827-9E9E-1123F5E6DBB7}">
      <dsp:nvSpPr>
        <dsp:cNvPr id="0" name=""/>
        <dsp:cNvSpPr/>
      </dsp:nvSpPr>
      <dsp:spPr>
        <a:xfrm>
          <a:off x="453352" y="4084563"/>
          <a:ext cx="824278" cy="82427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D0B673-99B8-4E2A-8356-52835FA84DC3}">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b="0" i="0" kern="1200"/>
            <a:t>Timescale</a:t>
          </a:r>
          <a:endParaRPr lang="en-US" sz="2500" kern="1200"/>
        </a:p>
      </dsp:txBody>
      <dsp:txXfrm>
        <a:off x="1730984" y="3747359"/>
        <a:ext cx="4660290" cy="1498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AD7B4-E959-6842-B0B4-593181B2D017}">
      <dsp:nvSpPr>
        <dsp:cNvPr id="0" name=""/>
        <dsp:cNvSpPr/>
      </dsp:nvSpPr>
      <dsp:spPr>
        <a:xfrm>
          <a:off x="0" y="1711341"/>
          <a:ext cx="9625383" cy="0"/>
        </a:xfrm>
        <a:prstGeom prst="lin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miter lim="800000"/>
          <a:tailEnd type="triangle" w="lg" len="lg"/>
        </a:ln>
        <a:effectLst/>
      </dsp:spPr>
      <dsp:style>
        <a:lnRef idx="1">
          <a:scrgbClr r="0" g="0" b="0"/>
        </a:lnRef>
        <a:fillRef idx="1">
          <a:scrgbClr r="0" g="0" b="0"/>
        </a:fillRef>
        <a:effectRef idx="0">
          <a:scrgbClr r="0" g="0" b="0"/>
        </a:effectRef>
        <a:fontRef idx="minor"/>
      </dsp:style>
    </dsp:sp>
    <dsp:sp modelId="{6F4CE6B6-E8C9-9C4A-8A96-6B6CA5157393}">
      <dsp:nvSpPr>
        <dsp:cNvPr id="0" name=""/>
        <dsp:cNvSpPr/>
      </dsp:nvSpPr>
      <dsp:spPr>
        <a:xfrm rot="8100000">
          <a:off x="52092" y="396188"/>
          <a:ext cx="248117" cy="248117"/>
        </a:xfrm>
        <a:prstGeom prst="teardrop">
          <a:avLst>
            <a:gd name="adj" fmla="val 11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DF4F2DE-1EFE-E74A-A69F-A3DFBF71AF9A}">
      <dsp:nvSpPr>
        <dsp:cNvPr id="0" name=""/>
        <dsp:cNvSpPr/>
      </dsp:nvSpPr>
      <dsp:spPr>
        <a:xfrm>
          <a:off x="79656" y="423752"/>
          <a:ext cx="192990" cy="192990"/>
        </a:xfrm>
        <a:prstGeom prst="ellipse">
          <a:avLst/>
        </a:prstGeom>
        <a:solidFill>
          <a:schemeClr val="lt1">
            <a:alpha val="90000"/>
            <a:hueOff val="0"/>
            <a:satOff val="0"/>
            <a:lumOff val="0"/>
            <a:alphaOff val="0"/>
          </a:schemeClr>
        </a:solidFill>
        <a:ln w="9525" cap="rnd" cmpd="sng" algn="ctr">
          <a:noFill/>
          <a:prstDash val="solid"/>
          <a:miter lim="800000"/>
        </a:ln>
        <a:effectLst/>
      </dsp:spPr>
      <dsp:style>
        <a:lnRef idx="1">
          <a:scrgbClr r="0" g="0" b="0"/>
        </a:lnRef>
        <a:fillRef idx="1">
          <a:scrgbClr r="0" g="0" b="0"/>
        </a:fillRef>
        <a:effectRef idx="0">
          <a:scrgbClr r="0" g="0" b="0"/>
        </a:effectRef>
        <a:fontRef idx="minor"/>
      </dsp:style>
    </dsp:sp>
    <dsp:sp modelId="{8A3BE52A-C030-FE47-B5C8-AB4ABD2F460E}">
      <dsp:nvSpPr>
        <dsp:cNvPr id="0" name=""/>
        <dsp:cNvSpPr/>
      </dsp:nvSpPr>
      <dsp:spPr>
        <a:xfrm>
          <a:off x="351597" y="698227"/>
          <a:ext cx="1579041" cy="10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First contacted about project</a:t>
          </a:r>
        </a:p>
      </dsp:txBody>
      <dsp:txXfrm>
        <a:off x="351597" y="698227"/>
        <a:ext cx="1579041" cy="1013114"/>
      </dsp:txXfrm>
    </dsp:sp>
    <dsp:sp modelId="{CB18DCA6-18B4-2443-87A3-913FE3D66BD1}">
      <dsp:nvSpPr>
        <dsp:cNvPr id="0" name=""/>
        <dsp:cNvSpPr/>
      </dsp:nvSpPr>
      <dsp:spPr>
        <a:xfrm>
          <a:off x="351597" y="342268"/>
          <a:ext cx="1579041" cy="35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t>May 2023</a:t>
          </a:r>
        </a:p>
      </dsp:txBody>
      <dsp:txXfrm>
        <a:off x="351597" y="342268"/>
        <a:ext cx="1579041" cy="355959"/>
      </dsp:txXfrm>
    </dsp:sp>
    <dsp:sp modelId="{24CF058A-D686-594B-972F-E4384257880C}">
      <dsp:nvSpPr>
        <dsp:cNvPr id="0" name=""/>
        <dsp:cNvSpPr/>
      </dsp:nvSpPr>
      <dsp:spPr>
        <a:xfrm>
          <a:off x="176151" y="698227"/>
          <a:ext cx="0" cy="1013114"/>
        </a:xfrm>
        <a:prstGeom prst="line">
          <a:avLst/>
        </a:prstGeom>
        <a:noFill/>
        <a:ln w="12700" cap="rnd"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0445E49-036E-EF48-B7A4-B970B8FD98AA}">
      <dsp:nvSpPr>
        <dsp:cNvPr id="0" name=""/>
        <dsp:cNvSpPr/>
      </dsp:nvSpPr>
      <dsp:spPr>
        <a:xfrm>
          <a:off x="147105" y="1679305"/>
          <a:ext cx="63160" cy="64072"/>
        </a:xfrm>
        <a:prstGeom prst="ellips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miter lim="800000"/>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CD6F522-C4E6-B84E-A0D8-55643B30E332}">
      <dsp:nvSpPr>
        <dsp:cNvPr id="0" name=""/>
        <dsp:cNvSpPr/>
      </dsp:nvSpPr>
      <dsp:spPr>
        <a:xfrm rot="18900000">
          <a:off x="1013847" y="2778376"/>
          <a:ext cx="248117" cy="248117"/>
        </a:xfrm>
        <a:prstGeom prst="teardrop">
          <a:avLst>
            <a:gd name="adj" fmla="val 115000"/>
          </a:avLst>
        </a:prstGeom>
        <a:gradFill rotWithShape="0">
          <a:gsLst>
            <a:gs pos="0">
              <a:schemeClr val="accent2">
                <a:hueOff val="805452"/>
                <a:satOff val="-2312"/>
                <a:lumOff val="-3701"/>
                <a:alphaOff val="0"/>
                <a:satMod val="103000"/>
                <a:lumMod val="102000"/>
                <a:tint val="94000"/>
              </a:schemeClr>
            </a:gs>
            <a:gs pos="50000">
              <a:schemeClr val="accent2">
                <a:hueOff val="805452"/>
                <a:satOff val="-2312"/>
                <a:lumOff val="-3701"/>
                <a:alphaOff val="0"/>
                <a:satMod val="110000"/>
                <a:lumMod val="100000"/>
                <a:shade val="100000"/>
              </a:schemeClr>
            </a:gs>
            <a:gs pos="100000">
              <a:schemeClr val="accent2">
                <a:hueOff val="805452"/>
                <a:satOff val="-2312"/>
                <a:lumOff val="-3701"/>
                <a:alphaOff val="0"/>
                <a:lumMod val="99000"/>
                <a:satMod val="120000"/>
                <a:shade val="78000"/>
              </a:schemeClr>
            </a:gs>
          </a:gsLst>
          <a:lin ang="5400000" scaled="0"/>
        </a:gradFill>
        <a:ln w="12700" cap="flat" cmpd="sng" algn="ctr">
          <a:solidFill>
            <a:schemeClr val="accent2">
              <a:hueOff val="805452"/>
              <a:satOff val="-2312"/>
              <a:lumOff val="-370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152CEC8-5656-3141-A01C-CC573AF46654}">
      <dsp:nvSpPr>
        <dsp:cNvPr id="0" name=""/>
        <dsp:cNvSpPr/>
      </dsp:nvSpPr>
      <dsp:spPr>
        <a:xfrm>
          <a:off x="1041411" y="2805939"/>
          <a:ext cx="192990" cy="192990"/>
        </a:xfrm>
        <a:prstGeom prst="ellipse">
          <a:avLst/>
        </a:prstGeom>
        <a:solidFill>
          <a:schemeClr val="lt1">
            <a:alpha val="90000"/>
            <a:hueOff val="0"/>
            <a:satOff val="0"/>
            <a:lumOff val="0"/>
            <a:alphaOff val="0"/>
          </a:schemeClr>
        </a:solidFill>
        <a:ln w="9525" cap="rnd" cmpd="sng" algn="ctr">
          <a:noFill/>
          <a:prstDash val="solid"/>
          <a:miter lim="800000"/>
        </a:ln>
        <a:effectLst/>
      </dsp:spPr>
      <dsp:style>
        <a:lnRef idx="1">
          <a:scrgbClr r="0" g="0" b="0"/>
        </a:lnRef>
        <a:fillRef idx="1">
          <a:scrgbClr r="0" g="0" b="0"/>
        </a:fillRef>
        <a:effectRef idx="0">
          <a:scrgbClr r="0" g="0" b="0"/>
        </a:effectRef>
        <a:fontRef idx="minor"/>
      </dsp:style>
    </dsp:sp>
    <dsp:sp modelId="{EC2B806C-E377-314F-A0FF-681CB78A5F9C}">
      <dsp:nvSpPr>
        <dsp:cNvPr id="0" name=""/>
        <dsp:cNvSpPr/>
      </dsp:nvSpPr>
      <dsp:spPr>
        <a:xfrm>
          <a:off x="1313352" y="1711341"/>
          <a:ext cx="1579041" cy="10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Ethics Application and LMS Funding Bid</a:t>
          </a:r>
        </a:p>
      </dsp:txBody>
      <dsp:txXfrm>
        <a:off x="1313352" y="1711341"/>
        <a:ext cx="1579041" cy="1013114"/>
      </dsp:txXfrm>
    </dsp:sp>
    <dsp:sp modelId="{1A362E43-7F21-A44A-AF99-E9F0EEDB65C6}">
      <dsp:nvSpPr>
        <dsp:cNvPr id="0" name=""/>
        <dsp:cNvSpPr/>
      </dsp:nvSpPr>
      <dsp:spPr>
        <a:xfrm>
          <a:off x="1313352" y="2724455"/>
          <a:ext cx="1579041" cy="35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t>Sep. 2023</a:t>
          </a:r>
        </a:p>
      </dsp:txBody>
      <dsp:txXfrm>
        <a:off x="1313352" y="2724455"/>
        <a:ext cx="1579041" cy="355959"/>
      </dsp:txXfrm>
    </dsp:sp>
    <dsp:sp modelId="{58398724-1E70-4A48-B4E3-1330772B22D4}">
      <dsp:nvSpPr>
        <dsp:cNvPr id="0" name=""/>
        <dsp:cNvSpPr/>
      </dsp:nvSpPr>
      <dsp:spPr>
        <a:xfrm>
          <a:off x="1137906" y="1711341"/>
          <a:ext cx="0" cy="1013114"/>
        </a:xfrm>
        <a:prstGeom prst="line">
          <a:avLst/>
        </a:prstGeom>
        <a:noFill/>
        <a:ln w="12700" cap="rnd" cmpd="sng" algn="ctr">
          <a:solidFill>
            <a:schemeClr val="accent2">
              <a:hueOff val="-2470715"/>
              <a:satOff val="113"/>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59BE220-FD08-E644-B746-33D617A62D1B}">
      <dsp:nvSpPr>
        <dsp:cNvPr id="0" name=""/>
        <dsp:cNvSpPr/>
      </dsp:nvSpPr>
      <dsp:spPr>
        <a:xfrm>
          <a:off x="1108860" y="1679305"/>
          <a:ext cx="63160" cy="64072"/>
        </a:xfrm>
        <a:prstGeom prst="ellips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miter lim="800000"/>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CDE8C86-6950-444D-B39D-A59F7EBDA867}">
      <dsp:nvSpPr>
        <dsp:cNvPr id="0" name=""/>
        <dsp:cNvSpPr/>
      </dsp:nvSpPr>
      <dsp:spPr>
        <a:xfrm rot="8100000">
          <a:off x="1975602" y="396188"/>
          <a:ext cx="248117" cy="248117"/>
        </a:xfrm>
        <a:prstGeom prst="teardrop">
          <a:avLst>
            <a:gd name="adj" fmla="val 115000"/>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w="12700" cap="flat" cmpd="sng" algn="ctr">
          <a:solidFill>
            <a:schemeClr val="accent2">
              <a:hueOff val="1610903"/>
              <a:satOff val="-4623"/>
              <a:lumOff val="-740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96B7A77-8BD2-A04A-9450-A9A3DBC652CA}">
      <dsp:nvSpPr>
        <dsp:cNvPr id="0" name=""/>
        <dsp:cNvSpPr/>
      </dsp:nvSpPr>
      <dsp:spPr>
        <a:xfrm>
          <a:off x="2003166" y="423752"/>
          <a:ext cx="192990" cy="192990"/>
        </a:xfrm>
        <a:prstGeom prst="ellipse">
          <a:avLst/>
        </a:prstGeom>
        <a:solidFill>
          <a:schemeClr val="lt1">
            <a:alpha val="90000"/>
            <a:hueOff val="0"/>
            <a:satOff val="0"/>
            <a:lumOff val="0"/>
            <a:alphaOff val="0"/>
          </a:schemeClr>
        </a:solidFill>
        <a:ln w="9525" cap="rnd" cmpd="sng" algn="ctr">
          <a:noFill/>
          <a:prstDash val="solid"/>
          <a:miter lim="800000"/>
        </a:ln>
        <a:effectLst/>
      </dsp:spPr>
      <dsp:style>
        <a:lnRef idx="1">
          <a:scrgbClr r="0" g="0" b="0"/>
        </a:lnRef>
        <a:fillRef idx="1">
          <a:scrgbClr r="0" g="0" b="0"/>
        </a:fillRef>
        <a:effectRef idx="0">
          <a:scrgbClr r="0" g="0" b="0"/>
        </a:effectRef>
        <a:fontRef idx="minor"/>
      </dsp:style>
    </dsp:sp>
    <dsp:sp modelId="{B86F7AEC-F966-7E43-8B4D-A34E85EDD5BA}">
      <dsp:nvSpPr>
        <dsp:cNvPr id="0" name=""/>
        <dsp:cNvSpPr/>
      </dsp:nvSpPr>
      <dsp:spPr>
        <a:xfrm>
          <a:off x="2275107" y="698227"/>
          <a:ext cx="1579041" cy="10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Balint Group Started</a:t>
          </a:r>
        </a:p>
      </dsp:txBody>
      <dsp:txXfrm>
        <a:off x="2275107" y="698227"/>
        <a:ext cx="1579041" cy="1013114"/>
      </dsp:txXfrm>
    </dsp:sp>
    <dsp:sp modelId="{39EB3008-5759-6243-92E3-B988EE00404B}">
      <dsp:nvSpPr>
        <dsp:cNvPr id="0" name=""/>
        <dsp:cNvSpPr/>
      </dsp:nvSpPr>
      <dsp:spPr>
        <a:xfrm>
          <a:off x="2275107" y="342268"/>
          <a:ext cx="1579041" cy="35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t>Sep. 2023</a:t>
          </a:r>
        </a:p>
      </dsp:txBody>
      <dsp:txXfrm>
        <a:off x="2275107" y="342268"/>
        <a:ext cx="1579041" cy="355959"/>
      </dsp:txXfrm>
    </dsp:sp>
    <dsp:sp modelId="{8B5DBA85-A4FD-E140-8016-8C7B550C54EA}">
      <dsp:nvSpPr>
        <dsp:cNvPr id="0" name=""/>
        <dsp:cNvSpPr/>
      </dsp:nvSpPr>
      <dsp:spPr>
        <a:xfrm>
          <a:off x="2099661" y="698227"/>
          <a:ext cx="0" cy="1013114"/>
        </a:xfrm>
        <a:prstGeom prst="line">
          <a:avLst/>
        </a:prstGeom>
        <a:noFill/>
        <a:ln w="12700" cap="rnd" cmpd="sng" algn="ctr">
          <a:solidFill>
            <a:schemeClr val="accent2">
              <a:hueOff val="-4941430"/>
              <a:satOff val="225"/>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EA6F69-624F-D14E-B5DE-6B90EEDB0E43}">
      <dsp:nvSpPr>
        <dsp:cNvPr id="0" name=""/>
        <dsp:cNvSpPr/>
      </dsp:nvSpPr>
      <dsp:spPr>
        <a:xfrm>
          <a:off x="2070614" y="1679305"/>
          <a:ext cx="63160" cy="64072"/>
        </a:xfrm>
        <a:prstGeom prst="ellips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miter lim="800000"/>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33BD367-3DBC-3E43-B5D6-C63C55F12114}">
      <dsp:nvSpPr>
        <dsp:cNvPr id="0" name=""/>
        <dsp:cNvSpPr/>
      </dsp:nvSpPr>
      <dsp:spPr>
        <a:xfrm rot="18900000">
          <a:off x="2937357" y="2778376"/>
          <a:ext cx="248117" cy="248117"/>
        </a:xfrm>
        <a:prstGeom prst="teardrop">
          <a:avLst>
            <a:gd name="adj" fmla="val 115000"/>
          </a:avLst>
        </a:prstGeom>
        <a:gradFill rotWithShape="0">
          <a:gsLst>
            <a:gs pos="0">
              <a:schemeClr val="accent2">
                <a:hueOff val="2416355"/>
                <a:satOff val="-6935"/>
                <a:lumOff val="-11103"/>
                <a:alphaOff val="0"/>
                <a:satMod val="103000"/>
                <a:lumMod val="102000"/>
                <a:tint val="94000"/>
              </a:schemeClr>
            </a:gs>
            <a:gs pos="50000">
              <a:schemeClr val="accent2">
                <a:hueOff val="2416355"/>
                <a:satOff val="-6935"/>
                <a:lumOff val="-11103"/>
                <a:alphaOff val="0"/>
                <a:satMod val="110000"/>
                <a:lumMod val="100000"/>
                <a:shade val="100000"/>
              </a:schemeClr>
            </a:gs>
            <a:gs pos="100000">
              <a:schemeClr val="accent2">
                <a:hueOff val="2416355"/>
                <a:satOff val="-6935"/>
                <a:lumOff val="-11103"/>
                <a:alphaOff val="0"/>
                <a:lumMod val="99000"/>
                <a:satMod val="120000"/>
                <a:shade val="78000"/>
              </a:schemeClr>
            </a:gs>
          </a:gsLst>
          <a:lin ang="5400000" scaled="0"/>
        </a:gradFill>
        <a:ln w="12700" cap="flat" cmpd="sng" algn="ctr">
          <a:solidFill>
            <a:schemeClr val="accent2">
              <a:hueOff val="2416355"/>
              <a:satOff val="-6935"/>
              <a:lumOff val="-1110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1E38CB3-8EF4-5A48-BF22-792E6CC64337}">
      <dsp:nvSpPr>
        <dsp:cNvPr id="0" name=""/>
        <dsp:cNvSpPr/>
      </dsp:nvSpPr>
      <dsp:spPr>
        <a:xfrm>
          <a:off x="2964920" y="2805939"/>
          <a:ext cx="192990" cy="192990"/>
        </a:xfrm>
        <a:prstGeom prst="ellipse">
          <a:avLst/>
        </a:prstGeom>
        <a:solidFill>
          <a:schemeClr val="lt1">
            <a:alpha val="90000"/>
            <a:hueOff val="0"/>
            <a:satOff val="0"/>
            <a:lumOff val="0"/>
            <a:alphaOff val="0"/>
          </a:schemeClr>
        </a:solidFill>
        <a:ln w="9525" cap="rnd" cmpd="sng" algn="ctr">
          <a:noFill/>
          <a:prstDash val="solid"/>
          <a:miter lim="800000"/>
        </a:ln>
        <a:effectLst/>
      </dsp:spPr>
      <dsp:style>
        <a:lnRef idx="1">
          <a:scrgbClr r="0" g="0" b="0"/>
        </a:lnRef>
        <a:fillRef idx="1">
          <a:scrgbClr r="0" g="0" b="0"/>
        </a:fillRef>
        <a:effectRef idx="0">
          <a:scrgbClr r="0" g="0" b="0"/>
        </a:effectRef>
        <a:fontRef idx="minor"/>
      </dsp:style>
    </dsp:sp>
    <dsp:sp modelId="{D4F47DEB-861B-D84A-B227-07132A46A77A}">
      <dsp:nvSpPr>
        <dsp:cNvPr id="0" name=""/>
        <dsp:cNvSpPr/>
      </dsp:nvSpPr>
      <dsp:spPr>
        <a:xfrm>
          <a:off x="3236862" y="1711341"/>
          <a:ext cx="1579041" cy="10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Funding for transcription and other project costs</a:t>
          </a:r>
        </a:p>
      </dsp:txBody>
      <dsp:txXfrm>
        <a:off x="3236862" y="1711341"/>
        <a:ext cx="1579041" cy="1013114"/>
      </dsp:txXfrm>
    </dsp:sp>
    <dsp:sp modelId="{5BFD7659-EE64-A64D-A0C2-5B123D643833}">
      <dsp:nvSpPr>
        <dsp:cNvPr id="0" name=""/>
        <dsp:cNvSpPr/>
      </dsp:nvSpPr>
      <dsp:spPr>
        <a:xfrm>
          <a:off x="3236862" y="2724455"/>
          <a:ext cx="1579041" cy="35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t>Oct. 2023</a:t>
          </a:r>
        </a:p>
      </dsp:txBody>
      <dsp:txXfrm>
        <a:off x="3236862" y="2724455"/>
        <a:ext cx="1579041" cy="355959"/>
      </dsp:txXfrm>
    </dsp:sp>
    <dsp:sp modelId="{482439E2-F214-0247-82DF-FF5F17AD89FE}">
      <dsp:nvSpPr>
        <dsp:cNvPr id="0" name=""/>
        <dsp:cNvSpPr/>
      </dsp:nvSpPr>
      <dsp:spPr>
        <a:xfrm>
          <a:off x="3061416" y="1711341"/>
          <a:ext cx="0" cy="1013114"/>
        </a:xfrm>
        <a:prstGeom prst="line">
          <a:avLst/>
        </a:prstGeom>
        <a:noFill/>
        <a:ln w="12700" cap="rnd" cmpd="sng" algn="ctr">
          <a:solidFill>
            <a:schemeClr val="accent2">
              <a:hueOff val="-7412145"/>
              <a:satOff val="338"/>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549F504-C1CC-CB45-A4F0-E4467F282221}">
      <dsp:nvSpPr>
        <dsp:cNvPr id="0" name=""/>
        <dsp:cNvSpPr/>
      </dsp:nvSpPr>
      <dsp:spPr>
        <a:xfrm>
          <a:off x="3032369" y="1679305"/>
          <a:ext cx="63160" cy="64072"/>
        </a:xfrm>
        <a:prstGeom prst="ellips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miter lim="800000"/>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D49E248-7F4C-7846-AF60-34A5F1423991}">
      <dsp:nvSpPr>
        <dsp:cNvPr id="0" name=""/>
        <dsp:cNvSpPr/>
      </dsp:nvSpPr>
      <dsp:spPr>
        <a:xfrm rot="8100000">
          <a:off x="3899111" y="396188"/>
          <a:ext cx="248117" cy="248117"/>
        </a:xfrm>
        <a:prstGeom prst="teardrop">
          <a:avLst>
            <a:gd name="adj" fmla="val 115000"/>
          </a:avLst>
        </a:prstGeom>
        <a:gradFill rotWithShape="0">
          <a:gsLst>
            <a:gs pos="0">
              <a:schemeClr val="accent2">
                <a:hueOff val="3221806"/>
                <a:satOff val="-9246"/>
                <a:lumOff val="-14805"/>
                <a:alphaOff val="0"/>
                <a:satMod val="103000"/>
                <a:lumMod val="102000"/>
                <a:tint val="94000"/>
              </a:schemeClr>
            </a:gs>
            <a:gs pos="50000">
              <a:schemeClr val="accent2">
                <a:hueOff val="3221806"/>
                <a:satOff val="-9246"/>
                <a:lumOff val="-14805"/>
                <a:alphaOff val="0"/>
                <a:satMod val="110000"/>
                <a:lumMod val="100000"/>
                <a:shade val="100000"/>
              </a:schemeClr>
            </a:gs>
            <a:gs pos="100000">
              <a:schemeClr val="accent2">
                <a:hueOff val="3221806"/>
                <a:satOff val="-9246"/>
                <a:lumOff val="-14805"/>
                <a:alphaOff val="0"/>
                <a:lumMod val="99000"/>
                <a:satMod val="120000"/>
                <a:shade val="78000"/>
              </a:schemeClr>
            </a:gs>
          </a:gsLst>
          <a:lin ang="5400000" scaled="0"/>
        </a:gradFill>
        <a:ln w="12700" cap="flat" cmpd="sng" algn="ctr">
          <a:solidFill>
            <a:schemeClr val="accent2">
              <a:hueOff val="3221806"/>
              <a:satOff val="-9246"/>
              <a:lumOff val="-1480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ABB190-13B4-DB45-BFCC-ED529A830FB0}">
      <dsp:nvSpPr>
        <dsp:cNvPr id="0" name=""/>
        <dsp:cNvSpPr/>
      </dsp:nvSpPr>
      <dsp:spPr>
        <a:xfrm>
          <a:off x="3926675" y="423752"/>
          <a:ext cx="192990" cy="192990"/>
        </a:xfrm>
        <a:prstGeom prst="ellipse">
          <a:avLst/>
        </a:prstGeom>
        <a:solidFill>
          <a:schemeClr val="lt1">
            <a:alpha val="90000"/>
            <a:hueOff val="0"/>
            <a:satOff val="0"/>
            <a:lumOff val="0"/>
            <a:alphaOff val="0"/>
          </a:schemeClr>
        </a:solidFill>
        <a:ln w="9525" cap="rnd" cmpd="sng" algn="ctr">
          <a:noFill/>
          <a:prstDash val="solid"/>
          <a:miter lim="800000"/>
        </a:ln>
        <a:effectLst/>
      </dsp:spPr>
      <dsp:style>
        <a:lnRef idx="1">
          <a:scrgbClr r="0" g="0" b="0"/>
        </a:lnRef>
        <a:fillRef idx="1">
          <a:scrgbClr r="0" g="0" b="0"/>
        </a:fillRef>
        <a:effectRef idx="0">
          <a:scrgbClr r="0" g="0" b="0"/>
        </a:effectRef>
        <a:fontRef idx="minor"/>
      </dsp:style>
    </dsp:sp>
    <dsp:sp modelId="{D4A43D2D-943A-AC45-96A1-DF31EA742E52}">
      <dsp:nvSpPr>
        <dsp:cNvPr id="0" name=""/>
        <dsp:cNvSpPr/>
      </dsp:nvSpPr>
      <dsp:spPr>
        <a:xfrm>
          <a:off x="4198616" y="698227"/>
          <a:ext cx="1579041" cy="10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Qualitative Interviewing Training (Funded by NW EM)</a:t>
          </a:r>
        </a:p>
      </dsp:txBody>
      <dsp:txXfrm>
        <a:off x="4198616" y="698227"/>
        <a:ext cx="1579041" cy="1013114"/>
      </dsp:txXfrm>
    </dsp:sp>
    <dsp:sp modelId="{36B7E62E-9168-C64C-8F46-C750615313BA}">
      <dsp:nvSpPr>
        <dsp:cNvPr id="0" name=""/>
        <dsp:cNvSpPr/>
      </dsp:nvSpPr>
      <dsp:spPr>
        <a:xfrm>
          <a:off x="4198616" y="342268"/>
          <a:ext cx="1579041" cy="35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t>Feb. 2024</a:t>
          </a:r>
        </a:p>
      </dsp:txBody>
      <dsp:txXfrm>
        <a:off x="4198616" y="342268"/>
        <a:ext cx="1579041" cy="355959"/>
      </dsp:txXfrm>
    </dsp:sp>
    <dsp:sp modelId="{6CC592CA-D4BB-B74B-A5F2-BCB7DF562BDC}">
      <dsp:nvSpPr>
        <dsp:cNvPr id="0" name=""/>
        <dsp:cNvSpPr/>
      </dsp:nvSpPr>
      <dsp:spPr>
        <a:xfrm>
          <a:off x="4023170" y="698227"/>
          <a:ext cx="0" cy="1013114"/>
        </a:xfrm>
        <a:prstGeom prst="line">
          <a:avLst/>
        </a:prstGeom>
        <a:noFill/>
        <a:ln w="12700" cap="rnd" cmpd="sng" algn="ctr">
          <a:solidFill>
            <a:schemeClr val="accent2">
              <a:hueOff val="-9882860"/>
              <a:satOff val="451"/>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F752B40-0489-B84B-A44A-8D5DF3773A74}">
      <dsp:nvSpPr>
        <dsp:cNvPr id="0" name=""/>
        <dsp:cNvSpPr/>
      </dsp:nvSpPr>
      <dsp:spPr>
        <a:xfrm>
          <a:off x="3994124" y="1679305"/>
          <a:ext cx="63160" cy="64072"/>
        </a:xfrm>
        <a:prstGeom prst="ellips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miter lim="800000"/>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9207038-E20B-B64C-918D-D2D1B4D46451}">
      <dsp:nvSpPr>
        <dsp:cNvPr id="0" name=""/>
        <dsp:cNvSpPr/>
      </dsp:nvSpPr>
      <dsp:spPr>
        <a:xfrm rot="18900000">
          <a:off x="4860866" y="2778376"/>
          <a:ext cx="248117" cy="248117"/>
        </a:xfrm>
        <a:prstGeom prst="teardrop">
          <a:avLst>
            <a:gd name="adj" fmla="val 115000"/>
          </a:avLst>
        </a:prstGeom>
        <a:gradFill rotWithShape="0">
          <a:gsLst>
            <a:gs pos="0">
              <a:schemeClr val="accent2">
                <a:hueOff val="4027258"/>
                <a:satOff val="-11558"/>
                <a:lumOff val="-18506"/>
                <a:alphaOff val="0"/>
                <a:satMod val="103000"/>
                <a:lumMod val="102000"/>
                <a:tint val="94000"/>
              </a:schemeClr>
            </a:gs>
            <a:gs pos="50000">
              <a:schemeClr val="accent2">
                <a:hueOff val="4027258"/>
                <a:satOff val="-11558"/>
                <a:lumOff val="-18506"/>
                <a:alphaOff val="0"/>
                <a:satMod val="110000"/>
                <a:lumMod val="100000"/>
                <a:shade val="100000"/>
              </a:schemeClr>
            </a:gs>
            <a:gs pos="100000">
              <a:schemeClr val="accent2">
                <a:hueOff val="4027258"/>
                <a:satOff val="-11558"/>
                <a:lumOff val="-18506"/>
                <a:alphaOff val="0"/>
                <a:lumMod val="99000"/>
                <a:satMod val="120000"/>
                <a:shade val="78000"/>
              </a:schemeClr>
            </a:gs>
          </a:gsLst>
          <a:lin ang="5400000" scaled="0"/>
        </a:gradFill>
        <a:ln w="12700" cap="flat" cmpd="sng" algn="ctr">
          <a:solidFill>
            <a:schemeClr val="accent2">
              <a:hueOff val="4027258"/>
              <a:satOff val="-11558"/>
              <a:lumOff val="-1850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E68B990-7CA2-BC4A-AF01-6219158C8B4B}">
      <dsp:nvSpPr>
        <dsp:cNvPr id="0" name=""/>
        <dsp:cNvSpPr/>
      </dsp:nvSpPr>
      <dsp:spPr>
        <a:xfrm>
          <a:off x="4888430" y="2805939"/>
          <a:ext cx="192990" cy="192990"/>
        </a:xfrm>
        <a:prstGeom prst="ellipse">
          <a:avLst/>
        </a:prstGeom>
        <a:solidFill>
          <a:schemeClr val="lt1">
            <a:alpha val="90000"/>
            <a:hueOff val="0"/>
            <a:satOff val="0"/>
            <a:lumOff val="0"/>
            <a:alphaOff val="0"/>
          </a:schemeClr>
        </a:solidFill>
        <a:ln w="9525" cap="rnd" cmpd="sng" algn="ctr">
          <a:noFill/>
          <a:prstDash val="solid"/>
          <a:miter lim="800000"/>
        </a:ln>
        <a:effectLst/>
      </dsp:spPr>
      <dsp:style>
        <a:lnRef idx="1">
          <a:scrgbClr r="0" g="0" b="0"/>
        </a:lnRef>
        <a:fillRef idx="1">
          <a:scrgbClr r="0" g="0" b="0"/>
        </a:fillRef>
        <a:effectRef idx="0">
          <a:scrgbClr r="0" g="0" b="0"/>
        </a:effectRef>
        <a:fontRef idx="minor"/>
      </dsp:style>
    </dsp:sp>
    <dsp:sp modelId="{72A2F49C-FF45-8843-8F32-38DAFD03CE7D}">
      <dsp:nvSpPr>
        <dsp:cNvPr id="0" name=""/>
        <dsp:cNvSpPr/>
      </dsp:nvSpPr>
      <dsp:spPr>
        <a:xfrm>
          <a:off x="5160371" y="1711341"/>
          <a:ext cx="1579041" cy="10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Ethics Approval</a:t>
          </a:r>
        </a:p>
      </dsp:txBody>
      <dsp:txXfrm>
        <a:off x="5160371" y="1711341"/>
        <a:ext cx="1579041" cy="1013114"/>
      </dsp:txXfrm>
    </dsp:sp>
    <dsp:sp modelId="{30F5B380-23B9-2E45-A691-0FEA9C715511}">
      <dsp:nvSpPr>
        <dsp:cNvPr id="0" name=""/>
        <dsp:cNvSpPr/>
      </dsp:nvSpPr>
      <dsp:spPr>
        <a:xfrm>
          <a:off x="5160371" y="2724455"/>
          <a:ext cx="1579041" cy="35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t>Mar. 2024</a:t>
          </a:r>
        </a:p>
      </dsp:txBody>
      <dsp:txXfrm>
        <a:off x="5160371" y="2724455"/>
        <a:ext cx="1579041" cy="355959"/>
      </dsp:txXfrm>
    </dsp:sp>
    <dsp:sp modelId="{FA1F53E2-E5C8-F041-8172-6D7D9876885A}">
      <dsp:nvSpPr>
        <dsp:cNvPr id="0" name=""/>
        <dsp:cNvSpPr/>
      </dsp:nvSpPr>
      <dsp:spPr>
        <a:xfrm>
          <a:off x="4984925" y="1711341"/>
          <a:ext cx="0" cy="1013114"/>
        </a:xfrm>
        <a:prstGeom prst="line">
          <a:avLst/>
        </a:prstGeom>
        <a:noFill/>
        <a:ln w="12700" cap="rnd" cmpd="sng" algn="ctr">
          <a:solidFill>
            <a:schemeClr val="accent2">
              <a:hueOff val="-12353576"/>
              <a:satOff val="563"/>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4A95B26-A3B0-0641-9539-4660C70C3590}">
      <dsp:nvSpPr>
        <dsp:cNvPr id="0" name=""/>
        <dsp:cNvSpPr/>
      </dsp:nvSpPr>
      <dsp:spPr>
        <a:xfrm>
          <a:off x="4955879" y="1679305"/>
          <a:ext cx="63160" cy="64072"/>
        </a:xfrm>
        <a:prstGeom prst="ellips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miter lim="800000"/>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956D6B1-7A3D-344B-8AAE-CD06E9A8D01F}">
      <dsp:nvSpPr>
        <dsp:cNvPr id="0" name=""/>
        <dsp:cNvSpPr/>
      </dsp:nvSpPr>
      <dsp:spPr>
        <a:xfrm rot="8100000">
          <a:off x="5822621" y="396188"/>
          <a:ext cx="248117" cy="248117"/>
        </a:xfrm>
        <a:prstGeom prst="teardrop">
          <a:avLst>
            <a:gd name="adj" fmla="val 115000"/>
          </a:avLst>
        </a:prstGeom>
        <a:gradFill rotWithShape="0">
          <a:gsLst>
            <a:gs pos="0">
              <a:schemeClr val="accent2">
                <a:hueOff val="4832709"/>
                <a:satOff val="-13870"/>
                <a:lumOff val="-22207"/>
                <a:alphaOff val="0"/>
                <a:satMod val="103000"/>
                <a:lumMod val="102000"/>
                <a:tint val="94000"/>
              </a:schemeClr>
            </a:gs>
            <a:gs pos="50000">
              <a:schemeClr val="accent2">
                <a:hueOff val="4832709"/>
                <a:satOff val="-13870"/>
                <a:lumOff val="-22207"/>
                <a:alphaOff val="0"/>
                <a:satMod val="110000"/>
                <a:lumMod val="100000"/>
                <a:shade val="100000"/>
              </a:schemeClr>
            </a:gs>
            <a:gs pos="100000">
              <a:schemeClr val="accent2">
                <a:hueOff val="4832709"/>
                <a:satOff val="-13870"/>
                <a:lumOff val="-22207"/>
                <a:alphaOff val="0"/>
                <a:lumMod val="99000"/>
                <a:satMod val="120000"/>
                <a:shade val="78000"/>
              </a:schemeClr>
            </a:gs>
          </a:gsLst>
          <a:lin ang="5400000" scaled="0"/>
        </a:gradFill>
        <a:ln w="12700" cap="flat" cmpd="sng" algn="ctr">
          <a:solidFill>
            <a:schemeClr val="accent2">
              <a:hueOff val="4832709"/>
              <a:satOff val="-13870"/>
              <a:lumOff val="-2220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342740A-1BBD-4B4A-9D6A-900A54603304}">
      <dsp:nvSpPr>
        <dsp:cNvPr id="0" name=""/>
        <dsp:cNvSpPr/>
      </dsp:nvSpPr>
      <dsp:spPr>
        <a:xfrm>
          <a:off x="5850185" y="423752"/>
          <a:ext cx="192990" cy="192990"/>
        </a:xfrm>
        <a:prstGeom prst="ellipse">
          <a:avLst/>
        </a:prstGeom>
        <a:solidFill>
          <a:schemeClr val="lt1">
            <a:alpha val="90000"/>
            <a:hueOff val="0"/>
            <a:satOff val="0"/>
            <a:lumOff val="0"/>
            <a:alphaOff val="0"/>
          </a:schemeClr>
        </a:solidFill>
        <a:ln w="9525" cap="rnd" cmpd="sng" algn="ctr">
          <a:noFill/>
          <a:prstDash val="solid"/>
          <a:miter lim="800000"/>
        </a:ln>
        <a:effectLst/>
      </dsp:spPr>
      <dsp:style>
        <a:lnRef idx="1">
          <a:scrgbClr r="0" g="0" b="0"/>
        </a:lnRef>
        <a:fillRef idx="1">
          <a:scrgbClr r="0" g="0" b="0"/>
        </a:fillRef>
        <a:effectRef idx="0">
          <a:scrgbClr r="0" g="0" b="0"/>
        </a:effectRef>
        <a:fontRef idx="minor"/>
      </dsp:style>
    </dsp:sp>
    <dsp:sp modelId="{FFF4ECE1-B8FF-574D-8174-8DA3F5BD56D6}">
      <dsp:nvSpPr>
        <dsp:cNvPr id="0" name=""/>
        <dsp:cNvSpPr/>
      </dsp:nvSpPr>
      <dsp:spPr>
        <a:xfrm>
          <a:off x="6122126" y="698227"/>
          <a:ext cx="1579041" cy="10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Interviews (and 1 in September)</a:t>
          </a:r>
        </a:p>
      </dsp:txBody>
      <dsp:txXfrm>
        <a:off x="6122126" y="698227"/>
        <a:ext cx="1579041" cy="1013114"/>
      </dsp:txXfrm>
    </dsp:sp>
    <dsp:sp modelId="{D5C3DB18-53DA-8B43-8ADB-982D477EF1C4}">
      <dsp:nvSpPr>
        <dsp:cNvPr id="0" name=""/>
        <dsp:cNvSpPr/>
      </dsp:nvSpPr>
      <dsp:spPr>
        <a:xfrm>
          <a:off x="6122126" y="342268"/>
          <a:ext cx="1579041" cy="35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t>May–July 2024</a:t>
          </a:r>
        </a:p>
      </dsp:txBody>
      <dsp:txXfrm>
        <a:off x="6122126" y="342268"/>
        <a:ext cx="1579041" cy="355959"/>
      </dsp:txXfrm>
    </dsp:sp>
    <dsp:sp modelId="{D8CB2AB1-8761-BD4A-BC61-E4FAE9726F03}">
      <dsp:nvSpPr>
        <dsp:cNvPr id="0" name=""/>
        <dsp:cNvSpPr/>
      </dsp:nvSpPr>
      <dsp:spPr>
        <a:xfrm>
          <a:off x="5946680" y="698227"/>
          <a:ext cx="0" cy="1013114"/>
        </a:xfrm>
        <a:prstGeom prst="line">
          <a:avLst/>
        </a:prstGeom>
        <a:noFill/>
        <a:ln w="12700" cap="rnd" cmpd="sng" algn="ctr">
          <a:solidFill>
            <a:schemeClr val="accent2">
              <a:hueOff val="-14824290"/>
              <a:satOff val="676"/>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A180A98-1494-304D-98FA-7CF4DC9E323C}">
      <dsp:nvSpPr>
        <dsp:cNvPr id="0" name=""/>
        <dsp:cNvSpPr/>
      </dsp:nvSpPr>
      <dsp:spPr>
        <a:xfrm>
          <a:off x="5917633" y="1679305"/>
          <a:ext cx="63160" cy="64072"/>
        </a:xfrm>
        <a:prstGeom prst="ellips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miter lim="800000"/>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A86496E9-E197-7746-9004-E8AFAA997825}">
      <dsp:nvSpPr>
        <dsp:cNvPr id="0" name=""/>
        <dsp:cNvSpPr/>
      </dsp:nvSpPr>
      <dsp:spPr>
        <a:xfrm rot="18900000">
          <a:off x="6784376" y="2778376"/>
          <a:ext cx="248117" cy="248117"/>
        </a:xfrm>
        <a:prstGeom prst="teardrop">
          <a:avLst>
            <a:gd name="adj" fmla="val 115000"/>
          </a:avLst>
        </a:prstGeom>
        <a:gradFill rotWithShape="0">
          <a:gsLst>
            <a:gs pos="0">
              <a:schemeClr val="accent2">
                <a:hueOff val="5638161"/>
                <a:satOff val="-16181"/>
                <a:lumOff val="-25908"/>
                <a:alphaOff val="0"/>
                <a:satMod val="103000"/>
                <a:lumMod val="102000"/>
                <a:tint val="94000"/>
              </a:schemeClr>
            </a:gs>
            <a:gs pos="50000">
              <a:schemeClr val="accent2">
                <a:hueOff val="5638161"/>
                <a:satOff val="-16181"/>
                <a:lumOff val="-25908"/>
                <a:alphaOff val="0"/>
                <a:satMod val="110000"/>
                <a:lumMod val="100000"/>
                <a:shade val="100000"/>
              </a:schemeClr>
            </a:gs>
            <a:gs pos="100000">
              <a:schemeClr val="accent2">
                <a:hueOff val="5638161"/>
                <a:satOff val="-16181"/>
                <a:lumOff val="-25908"/>
                <a:alphaOff val="0"/>
                <a:lumMod val="99000"/>
                <a:satMod val="120000"/>
                <a:shade val="78000"/>
              </a:schemeClr>
            </a:gs>
          </a:gsLst>
          <a:lin ang="5400000" scaled="0"/>
        </a:gradFill>
        <a:ln w="12700" cap="flat" cmpd="sng" algn="ctr">
          <a:solidFill>
            <a:schemeClr val="accent2">
              <a:hueOff val="5638161"/>
              <a:satOff val="-16181"/>
              <a:lumOff val="-2590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58BDB7F-CFB3-1147-8416-AF81299A9BA0}">
      <dsp:nvSpPr>
        <dsp:cNvPr id="0" name=""/>
        <dsp:cNvSpPr/>
      </dsp:nvSpPr>
      <dsp:spPr>
        <a:xfrm>
          <a:off x="6811939" y="2805939"/>
          <a:ext cx="192990" cy="192990"/>
        </a:xfrm>
        <a:prstGeom prst="ellipse">
          <a:avLst/>
        </a:prstGeom>
        <a:solidFill>
          <a:schemeClr val="lt1">
            <a:alpha val="90000"/>
            <a:hueOff val="0"/>
            <a:satOff val="0"/>
            <a:lumOff val="0"/>
            <a:alphaOff val="0"/>
          </a:schemeClr>
        </a:solidFill>
        <a:ln w="9525" cap="rnd" cmpd="sng" algn="ctr">
          <a:noFill/>
          <a:prstDash val="solid"/>
          <a:miter lim="800000"/>
        </a:ln>
        <a:effectLst/>
      </dsp:spPr>
      <dsp:style>
        <a:lnRef idx="1">
          <a:scrgbClr r="0" g="0" b="0"/>
        </a:lnRef>
        <a:fillRef idx="1">
          <a:scrgbClr r="0" g="0" b="0"/>
        </a:fillRef>
        <a:effectRef idx="0">
          <a:scrgbClr r="0" g="0" b="0"/>
        </a:effectRef>
        <a:fontRef idx="minor"/>
      </dsp:style>
    </dsp:sp>
    <dsp:sp modelId="{9484797C-6688-9B4F-8FAC-CE76A29AE972}">
      <dsp:nvSpPr>
        <dsp:cNvPr id="0" name=""/>
        <dsp:cNvSpPr/>
      </dsp:nvSpPr>
      <dsp:spPr>
        <a:xfrm>
          <a:off x="7083881" y="1711341"/>
          <a:ext cx="1579041" cy="10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Analysis Training and Starting</a:t>
          </a:r>
        </a:p>
      </dsp:txBody>
      <dsp:txXfrm>
        <a:off x="7083881" y="1711341"/>
        <a:ext cx="1579041" cy="1013114"/>
      </dsp:txXfrm>
    </dsp:sp>
    <dsp:sp modelId="{31DFF8F6-7273-3B40-8FA4-DAEDFF5C3EC3}">
      <dsp:nvSpPr>
        <dsp:cNvPr id="0" name=""/>
        <dsp:cNvSpPr/>
      </dsp:nvSpPr>
      <dsp:spPr>
        <a:xfrm>
          <a:off x="7083881" y="2724455"/>
          <a:ext cx="1579041" cy="35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t>Oct. 2024</a:t>
          </a:r>
        </a:p>
      </dsp:txBody>
      <dsp:txXfrm>
        <a:off x="7083881" y="2724455"/>
        <a:ext cx="1579041" cy="355959"/>
      </dsp:txXfrm>
    </dsp:sp>
    <dsp:sp modelId="{B1C72175-D36A-7444-8B7C-D25CE6681A13}">
      <dsp:nvSpPr>
        <dsp:cNvPr id="0" name=""/>
        <dsp:cNvSpPr/>
      </dsp:nvSpPr>
      <dsp:spPr>
        <a:xfrm>
          <a:off x="6908435" y="1711341"/>
          <a:ext cx="0" cy="1013114"/>
        </a:xfrm>
        <a:prstGeom prst="line">
          <a:avLst/>
        </a:prstGeom>
        <a:noFill/>
        <a:ln w="12700" cap="rnd" cmpd="sng" algn="ctr">
          <a:solidFill>
            <a:schemeClr val="accent2">
              <a:hueOff val="-17295005"/>
              <a:satOff val="788"/>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99BB65D-6A30-F442-B42F-5CACD541B641}">
      <dsp:nvSpPr>
        <dsp:cNvPr id="0" name=""/>
        <dsp:cNvSpPr/>
      </dsp:nvSpPr>
      <dsp:spPr>
        <a:xfrm>
          <a:off x="6879388" y="1679305"/>
          <a:ext cx="63160" cy="64072"/>
        </a:xfrm>
        <a:prstGeom prst="ellips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miter lim="800000"/>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9B1B915-53CD-5849-B0CC-3BDA9A41A30E}">
      <dsp:nvSpPr>
        <dsp:cNvPr id="0" name=""/>
        <dsp:cNvSpPr/>
      </dsp:nvSpPr>
      <dsp:spPr>
        <a:xfrm rot="8100000">
          <a:off x="7746130" y="396188"/>
          <a:ext cx="248117" cy="248117"/>
        </a:xfrm>
        <a:prstGeom prst="teardrop">
          <a:avLst>
            <a:gd name="adj" fmla="val 115000"/>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w="12700" cap="flat" cmpd="sng" algn="ctr">
          <a:solidFill>
            <a:schemeClr val="accent2">
              <a:hueOff val="6443612"/>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B0FD7A9-0693-D246-8765-3FBC8B4B3F0E}">
      <dsp:nvSpPr>
        <dsp:cNvPr id="0" name=""/>
        <dsp:cNvSpPr/>
      </dsp:nvSpPr>
      <dsp:spPr>
        <a:xfrm>
          <a:off x="7773694" y="423752"/>
          <a:ext cx="192990" cy="192990"/>
        </a:xfrm>
        <a:prstGeom prst="ellipse">
          <a:avLst/>
        </a:prstGeom>
        <a:solidFill>
          <a:schemeClr val="lt1">
            <a:alpha val="90000"/>
            <a:hueOff val="0"/>
            <a:satOff val="0"/>
            <a:lumOff val="0"/>
            <a:alphaOff val="0"/>
          </a:schemeClr>
        </a:solidFill>
        <a:ln w="9525" cap="rnd" cmpd="sng" algn="ctr">
          <a:noFill/>
          <a:prstDash val="solid"/>
          <a:miter lim="800000"/>
        </a:ln>
        <a:effectLst/>
      </dsp:spPr>
      <dsp:style>
        <a:lnRef idx="1">
          <a:scrgbClr r="0" g="0" b="0"/>
        </a:lnRef>
        <a:fillRef idx="1">
          <a:scrgbClr r="0" g="0" b="0"/>
        </a:fillRef>
        <a:effectRef idx="0">
          <a:scrgbClr r="0" g="0" b="0"/>
        </a:effectRef>
        <a:fontRef idx="minor"/>
      </dsp:style>
    </dsp:sp>
    <dsp:sp modelId="{38DAED6C-5B4A-9E4A-8A36-C9112D6C2989}">
      <dsp:nvSpPr>
        <dsp:cNvPr id="0" name=""/>
        <dsp:cNvSpPr/>
      </dsp:nvSpPr>
      <dsp:spPr>
        <a:xfrm>
          <a:off x="8045635" y="698227"/>
          <a:ext cx="1579041" cy="10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Paper in the EMJ</a:t>
          </a:r>
        </a:p>
      </dsp:txBody>
      <dsp:txXfrm>
        <a:off x="8045635" y="698227"/>
        <a:ext cx="1579041" cy="1013114"/>
      </dsp:txXfrm>
    </dsp:sp>
    <dsp:sp modelId="{FED7FB68-A3A4-F64B-9D43-9195D64547B9}">
      <dsp:nvSpPr>
        <dsp:cNvPr id="0" name=""/>
        <dsp:cNvSpPr/>
      </dsp:nvSpPr>
      <dsp:spPr>
        <a:xfrm>
          <a:off x="8045635" y="342268"/>
          <a:ext cx="1579041" cy="35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Jan 2026</a:t>
          </a:r>
        </a:p>
      </dsp:txBody>
      <dsp:txXfrm>
        <a:off x="8045635" y="342268"/>
        <a:ext cx="1579041" cy="355959"/>
      </dsp:txXfrm>
    </dsp:sp>
    <dsp:sp modelId="{BAC99C34-D617-F74D-BC43-28CDE90AF216}">
      <dsp:nvSpPr>
        <dsp:cNvPr id="0" name=""/>
        <dsp:cNvSpPr/>
      </dsp:nvSpPr>
      <dsp:spPr>
        <a:xfrm>
          <a:off x="7870189" y="698227"/>
          <a:ext cx="0" cy="1013114"/>
        </a:xfrm>
        <a:prstGeom prst="line">
          <a:avLst/>
        </a:prstGeom>
        <a:noFill/>
        <a:ln w="12700" cap="rnd" cmpd="sng" algn="ctr">
          <a:solidFill>
            <a:schemeClr val="accent2">
              <a:hueOff val="-19765721"/>
              <a:satOff val="901"/>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CFE0116-88AB-D346-8AE8-03B90B7F6182}">
      <dsp:nvSpPr>
        <dsp:cNvPr id="0" name=""/>
        <dsp:cNvSpPr/>
      </dsp:nvSpPr>
      <dsp:spPr>
        <a:xfrm>
          <a:off x="7841143" y="1679305"/>
          <a:ext cx="63160" cy="64072"/>
        </a:xfrm>
        <a:prstGeom prst="ellips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miter lim="800000"/>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C7429-26AD-4109-927B-634B0C41D7ED}">
      <dsp:nvSpPr>
        <dsp:cNvPr id="0" name=""/>
        <dsp:cNvSpPr/>
      </dsp:nvSpPr>
      <dsp:spPr>
        <a:xfrm>
          <a:off x="891789" y="793573"/>
          <a:ext cx="1244732" cy="124473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56027-B687-47C1-A770-8895035B522D}">
      <dsp:nvSpPr>
        <dsp:cNvPr id="0" name=""/>
        <dsp:cNvSpPr/>
      </dsp:nvSpPr>
      <dsp:spPr>
        <a:xfrm>
          <a:off x="131119" y="2385073"/>
          <a:ext cx="276607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t>Research experience </a:t>
          </a:r>
          <a:endParaRPr lang="en-US" sz="2400" kern="1200"/>
        </a:p>
      </dsp:txBody>
      <dsp:txXfrm>
        <a:off x="131119" y="2385073"/>
        <a:ext cx="2766073" cy="720000"/>
      </dsp:txXfrm>
    </dsp:sp>
    <dsp:sp modelId="{72E1BC0E-9043-4E33-A938-F42891884C75}">
      <dsp:nvSpPr>
        <dsp:cNvPr id="0" name=""/>
        <dsp:cNvSpPr/>
      </dsp:nvSpPr>
      <dsp:spPr>
        <a:xfrm>
          <a:off x="4141925" y="793573"/>
          <a:ext cx="1244732" cy="124473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E0AB4-4104-4A03-B504-F3BE3B501A9D}">
      <dsp:nvSpPr>
        <dsp:cNvPr id="0" name=""/>
        <dsp:cNvSpPr/>
      </dsp:nvSpPr>
      <dsp:spPr>
        <a:xfrm>
          <a:off x="3381255" y="2385073"/>
          <a:ext cx="276607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t>Networks</a:t>
          </a:r>
          <a:endParaRPr lang="en-US" sz="2400" kern="1200"/>
        </a:p>
      </dsp:txBody>
      <dsp:txXfrm>
        <a:off x="3381255" y="2385073"/>
        <a:ext cx="2766073" cy="720000"/>
      </dsp:txXfrm>
    </dsp:sp>
    <dsp:sp modelId="{6EA5618B-51F7-4444-8CD4-4211F836A255}">
      <dsp:nvSpPr>
        <dsp:cNvPr id="0" name=""/>
        <dsp:cNvSpPr/>
      </dsp:nvSpPr>
      <dsp:spPr>
        <a:xfrm>
          <a:off x="7392061" y="793573"/>
          <a:ext cx="1244732" cy="124473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17C35-A262-4F4A-9CB6-9294A147DF96}">
      <dsp:nvSpPr>
        <dsp:cNvPr id="0" name=""/>
        <dsp:cNvSpPr/>
      </dsp:nvSpPr>
      <dsp:spPr>
        <a:xfrm>
          <a:off x="6631391" y="2385073"/>
          <a:ext cx="276607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t>Capacity building</a:t>
          </a:r>
          <a:endParaRPr lang="en-US" sz="2400" kern="1200"/>
        </a:p>
      </dsp:txBody>
      <dsp:txXfrm>
        <a:off x="6631391" y="2385073"/>
        <a:ext cx="2766073"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DCD28-97D1-9242-9DD3-D9E53031B499}" type="datetimeFigureOut">
              <a:rPr lang="en-US" smtClean="0"/>
              <a:t>5/19/26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4F565-3C11-454C-ADFD-6FEA36B4BB86}" type="slidenum">
              <a:rPr lang="en-US" smtClean="0"/>
              <a:t>‹#›</a:t>
            </a:fld>
            <a:endParaRPr lang="en-US"/>
          </a:p>
        </p:txBody>
      </p:sp>
    </p:spTree>
    <p:extLst>
      <p:ext uri="{BB962C8B-B14F-4D97-AF65-F5344CB8AC3E}">
        <p14:creationId xmlns:p14="http://schemas.microsoft.com/office/powerpoint/2010/main" val="1929216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 top of chart for burn out</a:t>
            </a:r>
          </a:p>
          <a:p>
            <a:r>
              <a:rPr lang="en-GB" dirty="0"/>
              <a:t>ST3 year – exams, children, challenges of stepping up to independence</a:t>
            </a:r>
          </a:p>
        </p:txBody>
      </p:sp>
      <p:sp>
        <p:nvSpPr>
          <p:cNvPr id="4" name="Slide Number Placeholder 3"/>
          <p:cNvSpPr>
            <a:spLocks noGrp="1"/>
          </p:cNvSpPr>
          <p:nvPr>
            <p:ph type="sldNum" sz="quarter" idx="5"/>
          </p:nvPr>
        </p:nvSpPr>
        <p:spPr/>
        <p:txBody>
          <a:bodyPr/>
          <a:lstStyle/>
          <a:p>
            <a:fld id="{AB719AB3-D642-4A90-A72C-F78777BCB4DB}" type="slidenum">
              <a:rPr lang="en-GB" smtClean="0"/>
              <a:t>3</a:t>
            </a:fld>
            <a:endParaRPr lang="en-GB"/>
          </a:p>
        </p:txBody>
      </p:sp>
    </p:spTree>
    <p:extLst>
      <p:ext uri="{BB962C8B-B14F-4D97-AF65-F5344CB8AC3E}">
        <p14:creationId xmlns:p14="http://schemas.microsoft.com/office/powerpoint/2010/main" val="246243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Schwartz rounds are a one off – a different collection of professionals potentially each time, more structured  – include clinical and non clinical staff, talk about the emotional aspect of the work but with the primary aim of improving staff well-being.</a:t>
            </a:r>
          </a:p>
          <a:p>
            <a:endParaRPr lang="en-GB" dirty="0"/>
          </a:p>
        </p:txBody>
      </p:sp>
      <p:sp>
        <p:nvSpPr>
          <p:cNvPr id="4" name="Slide Number Placeholder 3"/>
          <p:cNvSpPr>
            <a:spLocks noGrp="1"/>
          </p:cNvSpPr>
          <p:nvPr>
            <p:ph type="sldNum" sz="quarter" idx="5"/>
          </p:nvPr>
        </p:nvSpPr>
        <p:spPr/>
        <p:txBody>
          <a:bodyPr/>
          <a:lstStyle/>
          <a:p>
            <a:fld id="{AB719AB3-D642-4A90-A72C-F78777BCB4DB}" type="slidenum">
              <a:rPr lang="en-GB" smtClean="0"/>
              <a:t>5</a:t>
            </a:fld>
            <a:endParaRPr lang="en-GB"/>
          </a:p>
        </p:txBody>
      </p:sp>
    </p:spTree>
    <p:extLst>
      <p:ext uri="{BB962C8B-B14F-4D97-AF65-F5344CB8AC3E}">
        <p14:creationId xmlns:p14="http://schemas.microsoft.com/office/powerpoint/2010/main" val="167320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719AB3-D642-4A90-A72C-F78777BCB4DB}" type="slidenum">
              <a:rPr lang="en-GB" smtClean="0"/>
              <a:t>7</a:t>
            </a:fld>
            <a:endParaRPr lang="en-GB"/>
          </a:p>
        </p:txBody>
      </p:sp>
    </p:spTree>
    <p:extLst>
      <p:ext uri="{BB962C8B-B14F-4D97-AF65-F5344CB8AC3E}">
        <p14:creationId xmlns:p14="http://schemas.microsoft.com/office/powerpoint/2010/main" val="353964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719AB3-D642-4A90-A72C-F78777BCB4DB}" type="slidenum">
              <a:rPr lang="en-GB" smtClean="0"/>
              <a:t>21</a:t>
            </a:fld>
            <a:endParaRPr lang="en-GB"/>
          </a:p>
        </p:txBody>
      </p:sp>
    </p:spTree>
    <p:extLst>
      <p:ext uri="{BB962C8B-B14F-4D97-AF65-F5344CB8AC3E}">
        <p14:creationId xmlns:p14="http://schemas.microsoft.com/office/powerpoint/2010/main" val="440365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BAC0-37DC-C980-ACD4-89582018175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4A3DE2F-B3A5-2E2F-392F-C10D6602AD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0B4AE64-F65F-311B-1697-E9FFEE171A4B}"/>
              </a:ext>
            </a:extLst>
          </p:cNvPr>
          <p:cNvSpPr>
            <a:spLocks noGrp="1"/>
          </p:cNvSpPr>
          <p:nvPr>
            <p:ph type="dt" sz="half" idx="10"/>
          </p:nvPr>
        </p:nvSpPr>
        <p:spPr/>
        <p:txBody>
          <a:bodyPr/>
          <a:lstStyle/>
          <a:p>
            <a:fld id="{F589F935-8C95-2A43-A47D-746D8DAE2902}" type="datetimeFigureOut">
              <a:rPr lang="en-US" smtClean="0"/>
              <a:t>5/19/26</a:t>
            </a:fld>
            <a:endParaRPr lang="en-US"/>
          </a:p>
        </p:txBody>
      </p:sp>
      <p:sp>
        <p:nvSpPr>
          <p:cNvPr id="5" name="Footer Placeholder 4">
            <a:extLst>
              <a:ext uri="{FF2B5EF4-FFF2-40B4-BE49-F238E27FC236}">
                <a16:creationId xmlns:a16="http://schemas.microsoft.com/office/drawing/2014/main" id="{EC3318AE-1720-AEC8-F75D-2641C9D85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9FDB9-0258-7F8D-CECD-D898A7D3D8A3}"/>
              </a:ext>
            </a:extLst>
          </p:cNvPr>
          <p:cNvSpPr>
            <a:spLocks noGrp="1"/>
          </p:cNvSpPr>
          <p:nvPr>
            <p:ph type="sldNum" sz="quarter" idx="12"/>
          </p:nvPr>
        </p:nvSpPr>
        <p:spPr/>
        <p:txBody>
          <a:bodyPr/>
          <a:lstStyle/>
          <a:p>
            <a:fld id="{991F80F3-E0C3-5C41-A2AE-7BAC24A8257C}" type="slidenum">
              <a:rPr lang="en-US" smtClean="0"/>
              <a:t>‹#›</a:t>
            </a:fld>
            <a:endParaRPr lang="en-US"/>
          </a:p>
        </p:txBody>
      </p:sp>
    </p:spTree>
    <p:extLst>
      <p:ext uri="{BB962C8B-B14F-4D97-AF65-F5344CB8AC3E}">
        <p14:creationId xmlns:p14="http://schemas.microsoft.com/office/powerpoint/2010/main" val="2241369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87CF-CA83-C586-8C4F-00F253372E5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52F862-656B-F9E2-06D8-F3D02A3F1FA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019FE0-C36A-30B3-7270-6366D073A8A8}"/>
              </a:ext>
            </a:extLst>
          </p:cNvPr>
          <p:cNvSpPr>
            <a:spLocks noGrp="1"/>
          </p:cNvSpPr>
          <p:nvPr>
            <p:ph type="dt" sz="half" idx="10"/>
          </p:nvPr>
        </p:nvSpPr>
        <p:spPr/>
        <p:txBody>
          <a:bodyPr/>
          <a:lstStyle/>
          <a:p>
            <a:fld id="{F589F935-8C95-2A43-A47D-746D8DAE2902}" type="datetimeFigureOut">
              <a:rPr lang="en-US" smtClean="0"/>
              <a:t>5/19/26</a:t>
            </a:fld>
            <a:endParaRPr lang="en-US"/>
          </a:p>
        </p:txBody>
      </p:sp>
      <p:sp>
        <p:nvSpPr>
          <p:cNvPr id="5" name="Footer Placeholder 4">
            <a:extLst>
              <a:ext uri="{FF2B5EF4-FFF2-40B4-BE49-F238E27FC236}">
                <a16:creationId xmlns:a16="http://schemas.microsoft.com/office/drawing/2014/main" id="{ABE068AD-D122-18DE-CF62-195D18A48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DB8E2-EF86-1098-2AE8-301AA67D75D3}"/>
              </a:ext>
            </a:extLst>
          </p:cNvPr>
          <p:cNvSpPr>
            <a:spLocks noGrp="1"/>
          </p:cNvSpPr>
          <p:nvPr>
            <p:ph type="sldNum" sz="quarter" idx="12"/>
          </p:nvPr>
        </p:nvSpPr>
        <p:spPr/>
        <p:txBody>
          <a:bodyPr/>
          <a:lstStyle/>
          <a:p>
            <a:fld id="{991F80F3-E0C3-5C41-A2AE-7BAC24A8257C}" type="slidenum">
              <a:rPr lang="en-US" smtClean="0"/>
              <a:t>‹#›</a:t>
            </a:fld>
            <a:endParaRPr lang="en-US"/>
          </a:p>
        </p:txBody>
      </p:sp>
    </p:spTree>
    <p:extLst>
      <p:ext uri="{BB962C8B-B14F-4D97-AF65-F5344CB8AC3E}">
        <p14:creationId xmlns:p14="http://schemas.microsoft.com/office/powerpoint/2010/main" val="402796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B3EB35-ABE1-52A2-E961-6EAFAC52B37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9E852E1-31A8-41E3-D481-A6E3050441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7C1DE7-8895-FB1F-5576-A476C9E7FF52}"/>
              </a:ext>
            </a:extLst>
          </p:cNvPr>
          <p:cNvSpPr>
            <a:spLocks noGrp="1"/>
          </p:cNvSpPr>
          <p:nvPr>
            <p:ph type="dt" sz="half" idx="10"/>
          </p:nvPr>
        </p:nvSpPr>
        <p:spPr/>
        <p:txBody>
          <a:bodyPr/>
          <a:lstStyle/>
          <a:p>
            <a:fld id="{F589F935-8C95-2A43-A47D-746D8DAE2902}" type="datetimeFigureOut">
              <a:rPr lang="en-US" smtClean="0"/>
              <a:t>5/19/26</a:t>
            </a:fld>
            <a:endParaRPr lang="en-US"/>
          </a:p>
        </p:txBody>
      </p:sp>
      <p:sp>
        <p:nvSpPr>
          <p:cNvPr id="5" name="Footer Placeholder 4">
            <a:extLst>
              <a:ext uri="{FF2B5EF4-FFF2-40B4-BE49-F238E27FC236}">
                <a16:creationId xmlns:a16="http://schemas.microsoft.com/office/drawing/2014/main" id="{DEBA476D-CFB6-90A9-3DB9-DFB7F687B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85670-5A41-61BA-5CF5-F305A69BB984}"/>
              </a:ext>
            </a:extLst>
          </p:cNvPr>
          <p:cNvSpPr>
            <a:spLocks noGrp="1"/>
          </p:cNvSpPr>
          <p:nvPr>
            <p:ph type="sldNum" sz="quarter" idx="12"/>
          </p:nvPr>
        </p:nvSpPr>
        <p:spPr/>
        <p:txBody>
          <a:bodyPr/>
          <a:lstStyle/>
          <a:p>
            <a:fld id="{991F80F3-E0C3-5C41-A2AE-7BAC24A8257C}" type="slidenum">
              <a:rPr lang="en-US" smtClean="0"/>
              <a:t>‹#›</a:t>
            </a:fld>
            <a:endParaRPr lang="en-US"/>
          </a:p>
        </p:txBody>
      </p:sp>
    </p:spTree>
    <p:extLst>
      <p:ext uri="{BB962C8B-B14F-4D97-AF65-F5344CB8AC3E}">
        <p14:creationId xmlns:p14="http://schemas.microsoft.com/office/powerpoint/2010/main" val="55416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42C1-5C73-D0AE-AADC-BB353040966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8775FD-4B5F-E3B4-10B6-C0C692BEB9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A64DFF-98CD-3C07-F1BF-BB949F5030F0}"/>
              </a:ext>
            </a:extLst>
          </p:cNvPr>
          <p:cNvSpPr>
            <a:spLocks noGrp="1"/>
          </p:cNvSpPr>
          <p:nvPr>
            <p:ph type="dt" sz="half" idx="10"/>
          </p:nvPr>
        </p:nvSpPr>
        <p:spPr/>
        <p:txBody>
          <a:bodyPr/>
          <a:lstStyle/>
          <a:p>
            <a:fld id="{F589F935-8C95-2A43-A47D-746D8DAE2902}" type="datetimeFigureOut">
              <a:rPr lang="en-US" smtClean="0"/>
              <a:t>5/19/26</a:t>
            </a:fld>
            <a:endParaRPr lang="en-US"/>
          </a:p>
        </p:txBody>
      </p:sp>
      <p:sp>
        <p:nvSpPr>
          <p:cNvPr id="5" name="Footer Placeholder 4">
            <a:extLst>
              <a:ext uri="{FF2B5EF4-FFF2-40B4-BE49-F238E27FC236}">
                <a16:creationId xmlns:a16="http://schemas.microsoft.com/office/drawing/2014/main" id="{8EF1D821-45F0-3581-9951-45CE2CFDC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0CE1B-4BE5-64D7-AA84-60C90AD1D7D7}"/>
              </a:ext>
            </a:extLst>
          </p:cNvPr>
          <p:cNvSpPr>
            <a:spLocks noGrp="1"/>
          </p:cNvSpPr>
          <p:nvPr>
            <p:ph type="sldNum" sz="quarter" idx="12"/>
          </p:nvPr>
        </p:nvSpPr>
        <p:spPr/>
        <p:txBody>
          <a:bodyPr/>
          <a:lstStyle/>
          <a:p>
            <a:fld id="{991F80F3-E0C3-5C41-A2AE-7BAC24A8257C}" type="slidenum">
              <a:rPr lang="en-US" smtClean="0"/>
              <a:t>‹#›</a:t>
            </a:fld>
            <a:endParaRPr lang="en-US"/>
          </a:p>
        </p:txBody>
      </p:sp>
    </p:spTree>
    <p:extLst>
      <p:ext uri="{BB962C8B-B14F-4D97-AF65-F5344CB8AC3E}">
        <p14:creationId xmlns:p14="http://schemas.microsoft.com/office/powerpoint/2010/main" val="182546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4663-6374-3345-84DA-747D807AA02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6111440-111A-50AA-F473-101BAA70A6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0345CD0-2C11-BFD8-E5E4-4F23D546D9A1}"/>
              </a:ext>
            </a:extLst>
          </p:cNvPr>
          <p:cNvSpPr>
            <a:spLocks noGrp="1"/>
          </p:cNvSpPr>
          <p:nvPr>
            <p:ph type="dt" sz="half" idx="10"/>
          </p:nvPr>
        </p:nvSpPr>
        <p:spPr/>
        <p:txBody>
          <a:bodyPr/>
          <a:lstStyle/>
          <a:p>
            <a:fld id="{F589F935-8C95-2A43-A47D-746D8DAE2902}" type="datetimeFigureOut">
              <a:rPr lang="en-US" smtClean="0"/>
              <a:t>5/19/26</a:t>
            </a:fld>
            <a:endParaRPr lang="en-US"/>
          </a:p>
        </p:txBody>
      </p:sp>
      <p:sp>
        <p:nvSpPr>
          <p:cNvPr id="5" name="Footer Placeholder 4">
            <a:extLst>
              <a:ext uri="{FF2B5EF4-FFF2-40B4-BE49-F238E27FC236}">
                <a16:creationId xmlns:a16="http://schemas.microsoft.com/office/drawing/2014/main" id="{C35BCB17-F7FA-EEB9-4F59-E287F82B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07F31-C20E-66FC-1D14-5F5076EA74E7}"/>
              </a:ext>
            </a:extLst>
          </p:cNvPr>
          <p:cNvSpPr>
            <a:spLocks noGrp="1"/>
          </p:cNvSpPr>
          <p:nvPr>
            <p:ph type="sldNum" sz="quarter" idx="12"/>
          </p:nvPr>
        </p:nvSpPr>
        <p:spPr/>
        <p:txBody>
          <a:bodyPr/>
          <a:lstStyle/>
          <a:p>
            <a:fld id="{991F80F3-E0C3-5C41-A2AE-7BAC24A8257C}" type="slidenum">
              <a:rPr lang="en-US" smtClean="0"/>
              <a:t>‹#›</a:t>
            </a:fld>
            <a:endParaRPr lang="en-US"/>
          </a:p>
        </p:txBody>
      </p:sp>
    </p:spTree>
    <p:extLst>
      <p:ext uri="{BB962C8B-B14F-4D97-AF65-F5344CB8AC3E}">
        <p14:creationId xmlns:p14="http://schemas.microsoft.com/office/powerpoint/2010/main" val="313182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A622-DC24-4D17-0D7D-8F80AD04989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62CEB1-AA40-0A43-F679-A371FEDA246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0C8CAF-3EC1-D867-80B7-8AF28D51DF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CE8D07B-0AC0-D093-E1B2-BF0DF19BAB21}"/>
              </a:ext>
            </a:extLst>
          </p:cNvPr>
          <p:cNvSpPr>
            <a:spLocks noGrp="1"/>
          </p:cNvSpPr>
          <p:nvPr>
            <p:ph type="dt" sz="half" idx="10"/>
          </p:nvPr>
        </p:nvSpPr>
        <p:spPr/>
        <p:txBody>
          <a:bodyPr/>
          <a:lstStyle/>
          <a:p>
            <a:fld id="{F589F935-8C95-2A43-A47D-746D8DAE2902}" type="datetimeFigureOut">
              <a:rPr lang="en-US" smtClean="0"/>
              <a:t>5/19/26</a:t>
            </a:fld>
            <a:endParaRPr lang="en-US"/>
          </a:p>
        </p:txBody>
      </p:sp>
      <p:sp>
        <p:nvSpPr>
          <p:cNvPr id="6" name="Footer Placeholder 5">
            <a:extLst>
              <a:ext uri="{FF2B5EF4-FFF2-40B4-BE49-F238E27FC236}">
                <a16:creationId xmlns:a16="http://schemas.microsoft.com/office/drawing/2014/main" id="{90240312-2BAA-A1BA-D09B-FD04F7DA9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0031D-E3B6-2B7F-5B01-19B62039D61E}"/>
              </a:ext>
            </a:extLst>
          </p:cNvPr>
          <p:cNvSpPr>
            <a:spLocks noGrp="1"/>
          </p:cNvSpPr>
          <p:nvPr>
            <p:ph type="sldNum" sz="quarter" idx="12"/>
          </p:nvPr>
        </p:nvSpPr>
        <p:spPr/>
        <p:txBody>
          <a:bodyPr/>
          <a:lstStyle/>
          <a:p>
            <a:fld id="{991F80F3-E0C3-5C41-A2AE-7BAC24A8257C}" type="slidenum">
              <a:rPr lang="en-US" smtClean="0"/>
              <a:t>‹#›</a:t>
            </a:fld>
            <a:endParaRPr lang="en-US"/>
          </a:p>
        </p:txBody>
      </p:sp>
    </p:spTree>
    <p:extLst>
      <p:ext uri="{BB962C8B-B14F-4D97-AF65-F5344CB8AC3E}">
        <p14:creationId xmlns:p14="http://schemas.microsoft.com/office/powerpoint/2010/main" val="304615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4C31-4912-BE72-80D4-AE0A4EE852B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D4910B9-0204-6D10-8451-7AA3475F3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97AA005-9C7A-CF63-3FC1-B13AA0C7542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B48C976-66EF-9B2C-9CF5-0F77C261A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C7DDE2E-B0E3-8BE7-05E9-00B6E3BA9B0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2C5EA09-BFA8-116B-3A4C-6292C99DFF5A}"/>
              </a:ext>
            </a:extLst>
          </p:cNvPr>
          <p:cNvSpPr>
            <a:spLocks noGrp="1"/>
          </p:cNvSpPr>
          <p:nvPr>
            <p:ph type="dt" sz="half" idx="10"/>
          </p:nvPr>
        </p:nvSpPr>
        <p:spPr/>
        <p:txBody>
          <a:bodyPr/>
          <a:lstStyle/>
          <a:p>
            <a:fld id="{F589F935-8C95-2A43-A47D-746D8DAE2902}" type="datetimeFigureOut">
              <a:rPr lang="en-US" smtClean="0"/>
              <a:t>5/19/26</a:t>
            </a:fld>
            <a:endParaRPr lang="en-US"/>
          </a:p>
        </p:txBody>
      </p:sp>
      <p:sp>
        <p:nvSpPr>
          <p:cNvPr id="8" name="Footer Placeholder 7">
            <a:extLst>
              <a:ext uri="{FF2B5EF4-FFF2-40B4-BE49-F238E27FC236}">
                <a16:creationId xmlns:a16="http://schemas.microsoft.com/office/drawing/2014/main" id="{1F32307F-959B-D6BA-8C4C-5EF9C8EAB0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B03389-B0E2-1176-FAB4-A90783412CA7}"/>
              </a:ext>
            </a:extLst>
          </p:cNvPr>
          <p:cNvSpPr>
            <a:spLocks noGrp="1"/>
          </p:cNvSpPr>
          <p:nvPr>
            <p:ph type="sldNum" sz="quarter" idx="12"/>
          </p:nvPr>
        </p:nvSpPr>
        <p:spPr/>
        <p:txBody>
          <a:bodyPr/>
          <a:lstStyle/>
          <a:p>
            <a:fld id="{991F80F3-E0C3-5C41-A2AE-7BAC24A8257C}" type="slidenum">
              <a:rPr lang="en-US" smtClean="0"/>
              <a:t>‹#›</a:t>
            </a:fld>
            <a:endParaRPr lang="en-US"/>
          </a:p>
        </p:txBody>
      </p:sp>
    </p:spTree>
    <p:extLst>
      <p:ext uri="{BB962C8B-B14F-4D97-AF65-F5344CB8AC3E}">
        <p14:creationId xmlns:p14="http://schemas.microsoft.com/office/powerpoint/2010/main" val="86472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74A5-260B-A8DA-D875-C86AE7D78F8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4AC1D60-D6D7-316D-8AB8-2759D9AB4EA5}"/>
              </a:ext>
            </a:extLst>
          </p:cNvPr>
          <p:cNvSpPr>
            <a:spLocks noGrp="1"/>
          </p:cNvSpPr>
          <p:nvPr>
            <p:ph type="dt" sz="half" idx="10"/>
          </p:nvPr>
        </p:nvSpPr>
        <p:spPr/>
        <p:txBody>
          <a:bodyPr/>
          <a:lstStyle/>
          <a:p>
            <a:fld id="{F589F935-8C95-2A43-A47D-746D8DAE2902}" type="datetimeFigureOut">
              <a:rPr lang="en-US" smtClean="0"/>
              <a:t>5/19/26</a:t>
            </a:fld>
            <a:endParaRPr lang="en-US"/>
          </a:p>
        </p:txBody>
      </p:sp>
      <p:sp>
        <p:nvSpPr>
          <p:cNvPr id="4" name="Footer Placeholder 3">
            <a:extLst>
              <a:ext uri="{FF2B5EF4-FFF2-40B4-BE49-F238E27FC236}">
                <a16:creationId xmlns:a16="http://schemas.microsoft.com/office/drawing/2014/main" id="{AA9F67AB-2970-D5F7-F457-2A010405A6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B3F423-D291-200E-C513-413395C2791A}"/>
              </a:ext>
            </a:extLst>
          </p:cNvPr>
          <p:cNvSpPr>
            <a:spLocks noGrp="1"/>
          </p:cNvSpPr>
          <p:nvPr>
            <p:ph type="sldNum" sz="quarter" idx="12"/>
          </p:nvPr>
        </p:nvSpPr>
        <p:spPr/>
        <p:txBody>
          <a:bodyPr/>
          <a:lstStyle/>
          <a:p>
            <a:fld id="{991F80F3-E0C3-5C41-A2AE-7BAC24A8257C}" type="slidenum">
              <a:rPr lang="en-US" smtClean="0"/>
              <a:t>‹#›</a:t>
            </a:fld>
            <a:endParaRPr lang="en-US"/>
          </a:p>
        </p:txBody>
      </p:sp>
    </p:spTree>
    <p:extLst>
      <p:ext uri="{BB962C8B-B14F-4D97-AF65-F5344CB8AC3E}">
        <p14:creationId xmlns:p14="http://schemas.microsoft.com/office/powerpoint/2010/main" val="88229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5A5CB-6A54-D85D-0804-2E1CD45811F3}"/>
              </a:ext>
            </a:extLst>
          </p:cNvPr>
          <p:cNvSpPr>
            <a:spLocks noGrp="1"/>
          </p:cNvSpPr>
          <p:nvPr>
            <p:ph type="dt" sz="half" idx="10"/>
          </p:nvPr>
        </p:nvSpPr>
        <p:spPr/>
        <p:txBody>
          <a:bodyPr/>
          <a:lstStyle/>
          <a:p>
            <a:fld id="{F589F935-8C95-2A43-A47D-746D8DAE2902}" type="datetimeFigureOut">
              <a:rPr lang="en-US" smtClean="0"/>
              <a:t>5/19/26</a:t>
            </a:fld>
            <a:endParaRPr lang="en-US"/>
          </a:p>
        </p:txBody>
      </p:sp>
      <p:sp>
        <p:nvSpPr>
          <p:cNvPr id="3" name="Footer Placeholder 2">
            <a:extLst>
              <a:ext uri="{FF2B5EF4-FFF2-40B4-BE49-F238E27FC236}">
                <a16:creationId xmlns:a16="http://schemas.microsoft.com/office/drawing/2014/main" id="{C20F4FC6-7831-5738-42D4-A56504B278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B0DC7-C281-DBF1-5561-6544B518947B}"/>
              </a:ext>
            </a:extLst>
          </p:cNvPr>
          <p:cNvSpPr>
            <a:spLocks noGrp="1"/>
          </p:cNvSpPr>
          <p:nvPr>
            <p:ph type="sldNum" sz="quarter" idx="12"/>
          </p:nvPr>
        </p:nvSpPr>
        <p:spPr/>
        <p:txBody>
          <a:bodyPr/>
          <a:lstStyle/>
          <a:p>
            <a:fld id="{991F80F3-E0C3-5C41-A2AE-7BAC24A8257C}" type="slidenum">
              <a:rPr lang="en-US" smtClean="0"/>
              <a:t>‹#›</a:t>
            </a:fld>
            <a:endParaRPr lang="en-US"/>
          </a:p>
        </p:txBody>
      </p:sp>
    </p:spTree>
    <p:extLst>
      <p:ext uri="{BB962C8B-B14F-4D97-AF65-F5344CB8AC3E}">
        <p14:creationId xmlns:p14="http://schemas.microsoft.com/office/powerpoint/2010/main" val="11615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D5B2-975A-7CAE-86E6-6F4B2E1A42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235EFD5-5CF0-2A90-5946-BA38EAA35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66AD4A3-ED33-33BA-CDAC-EB1EE335B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16EDD8-CA1D-82E6-0569-F5F1868AF73B}"/>
              </a:ext>
            </a:extLst>
          </p:cNvPr>
          <p:cNvSpPr>
            <a:spLocks noGrp="1"/>
          </p:cNvSpPr>
          <p:nvPr>
            <p:ph type="dt" sz="half" idx="10"/>
          </p:nvPr>
        </p:nvSpPr>
        <p:spPr/>
        <p:txBody>
          <a:bodyPr/>
          <a:lstStyle/>
          <a:p>
            <a:fld id="{F589F935-8C95-2A43-A47D-746D8DAE2902}" type="datetimeFigureOut">
              <a:rPr lang="en-US" smtClean="0"/>
              <a:t>5/19/26</a:t>
            </a:fld>
            <a:endParaRPr lang="en-US"/>
          </a:p>
        </p:txBody>
      </p:sp>
      <p:sp>
        <p:nvSpPr>
          <p:cNvPr id="6" name="Footer Placeholder 5">
            <a:extLst>
              <a:ext uri="{FF2B5EF4-FFF2-40B4-BE49-F238E27FC236}">
                <a16:creationId xmlns:a16="http://schemas.microsoft.com/office/drawing/2014/main" id="{4FC397CD-173D-9904-30DB-D39F97CF1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665F4-2F0A-9A6F-3DC3-B596D6AF747B}"/>
              </a:ext>
            </a:extLst>
          </p:cNvPr>
          <p:cNvSpPr>
            <a:spLocks noGrp="1"/>
          </p:cNvSpPr>
          <p:nvPr>
            <p:ph type="sldNum" sz="quarter" idx="12"/>
          </p:nvPr>
        </p:nvSpPr>
        <p:spPr/>
        <p:txBody>
          <a:bodyPr/>
          <a:lstStyle/>
          <a:p>
            <a:fld id="{991F80F3-E0C3-5C41-A2AE-7BAC24A8257C}" type="slidenum">
              <a:rPr lang="en-US" smtClean="0"/>
              <a:t>‹#›</a:t>
            </a:fld>
            <a:endParaRPr lang="en-US"/>
          </a:p>
        </p:txBody>
      </p:sp>
    </p:spTree>
    <p:extLst>
      <p:ext uri="{BB962C8B-B14F-4D97-AF65-F5344CB8AC3E}">
        <p14:creationId xmlns:p14="http://schemas.microsoft.com/office/powerpoint/2010/main" val="3162622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D4C9-BBDC-C3BC-15D7-DB0D2237FD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830202C-7A50-63B8-94B6-63F1BB505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051B65-EA8E-C781-99A1-A23B35C57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92C1DB-2181-06AB-E088-D9BA212C707B}"/>
              </a:ext>
            </a:extLst>
          </p:cNvPr>
          <p:cNvSpPr>
            <a:spLocks noGrp="1"/>
          </p:cNvSpPr>
          <p:nvPr>
            <p:ph type="dt" sz="half" idx="10"/>
          </p:nvPr>
        </p:nvSpPr>
        <p:spPr/>
        <p:txBody>
          <a:bodyPr/>
          <a:lstStyle/>
          <a:p>
            <a:fld id="{F589F935-8C95-2A43-A47D-746D8DAE2902}" type="datetimeFigureOut">
              <a:rPr lang="en-US" smtClean="0"/>
              <a:t>5/19/26</a:t>
            </a:fld>
            <a:endParaRPr lang="en-US"/>
          </a:p>
        </p:txBody>
      </p:sp>
      <p:sp>
        <p:nvSpPr>
          <p:cNvPr id="6" name="Footer Placeholder 5">
            <a:extLst>
              <a:ext uri="{FF2B5EF4-FFF2-40B4-BE49-F238E27FC236}">
                <a16:creationId xmlns:a16="http://schemas.microsoft.com/office/drawing/2014/main" id="{8599A497-AC83-99F9-E407-0372B7BC29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BE5AC-374F-1F1E-9CFC-98FABBC3A366}"/>
              </a:ext>
            </a:extLst>
          </p:cNvPr>
          <p:cNvSpPr>
            <a:spLocks noGrp="1"/>
          </p:cNvSpPr>
          <p:nvPr>
            <p:ph type="sldNum" sz="quarter" idx="12"/>
          </p:nvPr>
        </p:nvSpPr>
        <p:spPr/>
        <p:txBody>
          <a:bodyPr/>
          <a:lstStyle/>
          <a:p>
            <a:fld id="{991F80F3-E0C3-5C41-A2AE-7BAC24A8257C}" type="slidenum">
              <a:rPr lang="en-US" smtClean="0"/>
              <a:t>‹#›</a:t>
            </a:fld>
            <a:endParaRPr lang="en-US"/>
          </a:p>
        </p:txBody>
      </p:sp>
    </p:spTree>
    <p:extLst>
      <p:ext uri="{BB962C8B-B14F-4D97-AF65-F5344CB8AC3E}">
        <p14:creationId xmlns:p14="http://schemas.microsoft.com/office/powerpoint/2010/main" val="200339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5F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35049-D3AC-1AAD-27D2-9A1BA4F905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5D7ABDF-15F5-E9DA-AE95-B5DD093676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887A7E-E766-B5A2-B610-F946330941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89F935-8C95-2A43-A47D-746D8DAE2902}" type="datetimeFigureOut">
              <a:rPr lang="en-US" smtClean="0"/>
              <a:t>5/19/26</a:t>
            </a:fld>
            <a:endParaRPr lang="en-US"/>
          </a:p>
        </p:txBody>
      </p:sp>
      <p:sp>
        <p:nvSpPr>
          <p:cNvPr id="5" name="Footer Placeholder 4">
            <a:extLst>
              <a:ext uri="{FF2B5EF4-FFF2-40B4-BE49-F238E27FC236}">
                <a16:creationId xmlns:a16="http://schemas.microsoft.com/office/drawing/2014/main" id="{5958917B-1DF6-74F0-D00E-CDFAB61FC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8EA040D-4919-DE44-0B19-68F09A5DF0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1F80F3-E0C3-5C41-A2AE-7BAC24A8257C}" type="slidenum">
              <a:rPr lang="en-US" smtClean="0"/>
              <a:t>‹#›</a:t>
            </a:fld>
            <a:endParaRPr lang="en-US"/>
          </a:p>
        </p:txBody>
      </p:sp>
    </p:spTree>
    <p:extLst>
      <p:ext uri="{BB962C8B-B14F-4D97-AF65-F5344CB8AC3E}">
        <p14:creationId xmlns:p14="http://schemas.microsoft.com/office/powerpoint/2010/main" val="1877083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8128">
            <a:off x="2713599" y="3509881"/>
            <a:ext cx="6764803" cy="1516640"/>
            <a:chOff x="0" y="0"/>
            <a:chExt cx="3252989" cy="729306"/>
          </a:xfrm>
        </p:grpSpPr>
        <p:sp>
          <p:nvSpPr>
            <p:cNvPr id="3" name="Freeform 3"/>
            <p:cNvSpPr/>
            <p:nvPr/>
          </p:nvSpPr>
          <p:spPr>
            <a:xfrm>
              <a:off x="0" y="0"/>
              <a:ext cx="3252989" cy="729306"/>
            </a:xfrm>
            <a:custGeom>
              <a:avLst/>
              <a:gdLst/>
              <a:ahLst/>
              <a:cxnLst/>
              <a:rect l="l" t="t" r="r" b="b"/>
              <a:pathLst>
                <a:path w="3252989" h="729306">
                  <a:moveTo>
                    <a:pt x="0" y="0"/>
                  </a:moveTo>
                  <a:lnTo>
                    <a:pt x="3252989" y="0"/>
                  </a:lnTo>
                  <a:lnTo>
                    <a:pt x="3252989" y="729306"/>
                  </a:lnTo>
                  <a:lnTo>
                    <a:pt x="0" y="729306"/>
                  </a:lnTo>
                  <a:close/>
                </a:path>
              </a:pathLst>
            </a:custGeom>
            <a:solidFill>
              <a:srgbClr val="000000"/>
            </a:solidFill>
          </p:spPr>
          <p:txBody>
            <a:bodyPr/>
            <a:lstStyle/>
            <a:p>
              <a:endParaRPr lang="en-US" sz="1200"/>
            </a:p>
          </p:txBody>
        </p:sp>
        <p:sp>
          <p:nvSpPr>
            <p:cNvPr id="4" name="TextBox 4"/>
            <p:cNvSpPr txBox="1"/>
            <p:nvPr/>
          </p:nvSpPr>
          <p:spPr>
            <a:xfrm>
              <a:off x="0" y="-38100"/>
              <a:ext cx="3252989" cy="767406"/>
            </a:xfrm>
            <a:prstGeom prst="rect">
              <a:avLst/>
            </a:prstGeom>
          </p:spPr>
          <p:txBody>
            <a:bodyPr lIns="22691" tIns="22691" rIns="22691" bIns="22691" rtlCol="0" anchor="ctr"/>
            <a:lstStyle/>
            <a:p>
              <a:pPr algn="ctr">
                <a:lnSpc>
                  <a:spcPts val="1773"/>
                </a:lnSpc>
                <a:spcBef>
                  <a:spcPct val="0"/>
                </a:spcBef>
              </a:pPr>
              <a:endParaRPr sz="1200"/>
            </a:p>
          </p:txBody>
        </p:sp>
      </p:grpSp>
      <p:grpSp>
        <p:nvGrpSpPr>
          <p:cNvPr id="5" name="Group 5"/>
          <p:cNvGrpSpPr/>
          <p:nvPr/>
        </p:nvGrpSpPr>
        <p:grpSpPr>
          <a:xfrm rot="77770">
            <a:off x="3986933" y="2010849"/>
            <a:ext cx="4218135" cy="1516640"/>
            <a:chOff x="0" y="0"/>
            <a:chExt cx="2028374" cy="729306"/>
          </a:xfrm>
        </p:grpSpPr>
        <p:sp>
          <p:nvSpPr>
            <p:cNvPr id="6" name="Freeform 6"/>
            <p:cNvSpPr/>
            <p:nvPr/>
          </p:nvSpPr>
          <p:spPr>
            <a:xfrm>
              <a:off x="0" y="0"/>
              <a:ext cx="2028374" cy="729306"/>
            </a:xfrm>
            <a:custGeom>
              <a:avLst/>
              <a:gdLst/>
              <a:ahLst/>
              <a:cxnLst/>
              <a:rect l="l" t="t" r="r" b="b"/>
              <a:pathLst>
                <a:path w="2028374" h="729306">
                  <a:moveTo>
                    <a:pt x="0" y="0"/>
                  </a:moveTo>
                  <a:lnTo>
                    <a:pt x="2028374" y="0"/>
                  </a:lnTo>
                  <a:lnTo>
                    <a:pt x="2028374" y="729306"/>
                  </a:lnTo>
                  <a:lnTo>
                    <a:pt x="0" y="729306"/>
                  </a:lnTo>
                  <a:close/>
                </a:path>
              </a:pathLst>
            </a:custGeom>
            <a:solidFill>
              <a:srgbClr val="FFFFFF"/>
            </a:solidFill>
          </p:spPr>
          <p:txBody>
            <a:bodyPr/>
            <a:lstStyle/>
            <a:p>
              <a:endParaRPr lang="en-US" sz="1200" dirty="0"/>
            </a:p>
          </p:txBody>
        </p:sp>
        <p:sp>
          <p:nvSpPr>
            <p:cNvPr id="7" name="TextBox 7"/>
            <p:cNvSpPr txBox="1"/>
            <p:nvPr/>
          </p:nvSpPr>
          <p:spPr>
            <a:xfrm>
              <a:off x="0" y="-38100"/>
              <a:ext cx="2028374" cy="767406"/>
            </a:xfrm>
            <a:prstGeom prst="rect">
              <a:avLst/>
            </a:prstGeom>
          </p:spPr>
          <p:txBody>
            <a:bodyPr lIns="22691" tIns="22691" rIns="22691" bIns="22691" rtlCol="0" anchor="ctr"/>
            <a:lstStyle/>
            <a:p>
              <a:pPr algn="ctr">
                <a:lnSpc>
                  <a:spcPts val="1773"/>
                </a:lnSpc>
                <a:spcBef>
                  <a:spcPct val="0"/>
                </a:spcBef>
              </a:pPr>
              <a:endParaRPr sz="1200"/>
            </a:p>
          </p:txBody>
        </p:sp>
      </p:grpSp>
      <p:sp>
        <p:nvSpPr>
          <p:cNvPr id="8" name="Freeform 8"/>
          <p:cNvSpPr/>
          <p:nvPr/>
        </p:nvSpPr>
        <p:spPr>
          <a:xfrm>
            <a:off x="0" y="0"/>
            <a:ext cx="3745241" cy="3575003"/>
          </a:xfrm>
          <a:custGeom>
            <a:avLst/>
            <a:gdLst/>
            <a:ahLst/>
            <a:cxnLst/>
            <a:rect l="l" t="t" r="r" b="b"/>
            <a:pathLst>
              <a:path w="5617861" h="5362504">
                <a:moveTo>
                  <a:pt x="0" y="0"/>
                </a:moveTo>
                <a:lnTo>
                  <a:pt x="5617861" y="0"/>
                </a:lnTo>
                <a:lnTo>
                  <a:pt x="5617861" y="5362504"/>
                </a:lnTo>
                <a:lnTo>
                  <a:pt x="0" y="536250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sz="1200"/>
          </a:p>
        </p:txBody>
      </p:sp>
      <p:sp>
        <p:nvSpPr>
          <p:cNvPr id="9" name="Freeform 9"/>
          <p:cNvSpPr/>
          <p:nvPr/>
        </p:nvSpPr>
        <p:spPr>
          <a:xfrm>
            <a:off x="8659747" y="685800"/>
            <a:ext cx="1935061" cy="401525"/>
          </a:xfrm>
          <a:custGeom>
            <a:avLst/>
            <a:gdLst/>
            <a:ahLst/>
            <a:cxnLst/>
            <a:rect l="l" t="t" r="r" b="b"/>
            <a:pathLst>
              <a:path w="2902591" h="602288">
                <a:moveTo>
                  <a:pt x="0" y="0"/>
                </a:moveTo>
                <a:lnTo>
                  <a:pt x="2902591" y="0"/>
                </a:lnTo>
                <a:lnTo>
                  <a:pt x="2902591" y="602288"/>
                </a:lnTo>
                <a:lnTo>
                  <a:pt x="0" y="6022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0" name="Freeform 10"/>
          <p:cNvSpPr/>
          <p:nvPr/>
        </p:nvSpPr>
        <p:spPr>
          <a:xfrm flipH="1" flipV="1">
            <a:off x="8589103" y="3282997"/>
            <a:ext cx="3745241" cy="3575003"/>
          </a:xfrm>
          <a:custGeom>
            <a:avLst/>
            <a:gdLst/>
            <a:ahLst/>
            <a:cxnLst/>
            <a:rect l="l" t="t" r="r" b="b"/>
            <a:pathLst>
              <a:path w="5617861" h="5362504">
                <a:moveTo>
                  <a:pt x="5617861" y="5362504"/>
                </a:moveTo>
                <a:lnTo>
                  <a:pt x="0" y="5362504"/>
                </a:lnTo>
                <a:lnTo>
                  <a:pt x="0" y="0"/>
                </a:lnTo>
                <a:lnTo>
                  <a:pt x="5617861" y="0"/>
                </a:lnTo>
                <a:lnTo>
                  <a:pt x="5617861" y="5362504"/>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sz="1200"/>
          </a:p>
        </p:txBody>
      </p:sp>
      <p:sp>
        <p:nvSpPr>
          <p:cNvPr id="11" name="Freeform 11"/>
          <p:cNvSpPr/>
          <p:nvPr/>
        </p:nvSpPr>
        <p:spPr>
          <a:xfrm>
            <a:off x="685800" y="5770675"/>
            <a:ext cx="1935061" cy="401525"/>
          </a:xfrm>
          <a:custGeom>
            <a:avLst/>
            <a:gdLst/>
            <a:ahLst/>
            <a:cxnLst/>
            <a:rect l="l" t="t" r="r" b="b"/>
            <a:pathLst>
              <a:path w="2902591" h="602288">
                <a:moveTo>
                  <a:pt x="0" y="0"/>
                </a:moveTo>
                <a:lnTo>
                  <a:pt x="2902591" y="0"/>
                </a:lnTo>
                <a:lnTo>
                  <a:pt x="2902591" y="602288"/>
                </a:lnTo>
                <a:lnTo>
                  <a:pt x="0" y="6022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grpSp>
        <p:nvGrpSpPr>
          <p:cNvPr id="12" name="Group 12"/>
          <p:cNvGrpSpPr/>
          <p:nvPr/>
        </p:nvGrpSpPr>
        <p:grpSpPr>
          <a:xfrm>
            <a:off x="4573182" y="-705430"/>
            <a:ext cx="3045637" cy="1591993"/>
            <a:chOff x="0" y="0"/>
            <a:chExt cx="1203215" cy="628935"/>
          </a:xfrm>
        </p:grpSpPr>
        <p:sp>
          <p:nvSpPr>
            <p:cNvPr id="13" name="Freeform 13"/>
            <p:cNvSpPr/>
            <p:nvPr/>
          </p:nvSpPr>
          <p:spPr>
            <a:xfrm>
              <a:off x="0" y="0"/>
              <a:ext cx="1203215" cy="628935"/>
            </a:xfrm>
            <a:custGeom>
              <a:avLst/>
              <a:gdLst/>
              <a:ahLst/>
              <a:cxnLst/>
              <a:rect l="l" t="t" r="r" b="b"/>
              <a:pathLst>
                <a:path w="1203215" h="628935">
                  <a:moveTo>
                    <a:pt x="86427" y="0"/>
                  </a:moveTo>
                  <a:lnTo>
                    <a:pt x="1116788" y="0"/>
                  </a:lnTo>
                  <a:cubicBezTo>
                    <a:pt x="1164520" y="0"/>
                    <a:pt x="1203215" y="38695"/>
                    <a:pt x="1203215" y="86427"/>
                  </a:cubicBezTo>
                  <a:lnTo>
                    <a:pt x="1203215" y="542508"/>
                  </a:lnTo>
                  <a:cubicBezTo>
                    <a:pt x="1203215" y="565430"/>
                    <a:pt x="1194109" y="587413"/>
                    <a:pt x="1177901" y="603621"/>
                  </a:cubicBezTo>
                  <a:cubicBezTo>
                    <a:pt x="1161693" y="619830"/>
                    <a:pt x="1139710" y="628935"/>
                    <a:pt x="1116788" y="628935"/>
                  </a:cubicBezTo>
                  <a:lnTo>
                    <a:pt x="86427" y="628935"/>
                  </a:lnTo>
                  <a:cubicBezTo>
                    <a:pt x="38695" y="628935"/>
                    <a:pt x="0" y="590241"/>
                    <a:pt x="0" y="542508"/>
                  </a:cubicBezTo>
                  <a:lnTo>
                    <a:pt x="0" y="86427"/>
                  </a:lnTo>
                  <a:cubicBezTo>
                    <a:pt x="0" y="38695"/>
                    <a:pt x="38695" y="0"/>
                    <a:pt x="86427" y="0"/>
                  </a:cubicBezTo>
                  <a:close/>
                </a:path>
              </a:pathLst>
            </a:custGeom>
            <a:solidFill>
              <a:srgbClr val="000000"/>
            </a:solidFill>
          </p:spPr>
          <p:txBody>
            <a:bodyPr/>
            <a:lstStyle/>
            <a:p>
              <a:endParaRPr lang="en-US" sz="1200"/>
            </a:p>
          </p:txBody>
        </p:sp>
        <p:sp>
          <p:nvSpPr>
            <p:cNvPr id="14" name="TextBox 14"/>
            <p:cNvSpPr txBox="1"/>
            <p:nvPr/>
          </p:nvSpPr>
          <p:spPr>
            <a:xfrm>
              <a:off x="0" y="-38100"/>
              <a:ext cx="1203215" cy="667035"/>
            </a:xfrm>
            <a:prstGeom prst="rect">
              <a:avLst/>
            </a:prstGeom>
          </p:spPr>
          <p:txBody>
            <a:bodyPr lIns="33867" tIns="33867" rIns="33867" bIns="33867" rtlCol="0" anchor="ctr"/>
            <a:lstStyle/>
            <a:p>
              <a:pPr algn="ctr">
                <a:lnSpc>
                  <a:spcPts val="2243"/>
                </a:lnSpc>
              </a:pPr>
              <a:endParaRPr sz="1200"/>
            </a:p>
          </p:txBody>
        </p:sp>
      </p:grpSp>
      <p:sp>
        <p:nvSpPr>
          <p:cNvPr id="15" name="Freeform 15"/>
          <p:cNvSpPr/>
          <p:nvPr/>
        </p:nvSpPr>
        <p:spPr>
          <a:xfrm>
            <a:off x="4791212" y="123225"/>
            <a:ext cx="2609505" cy="562575"/>
          </a:xfrm>
          <a:custGeom>
            <a:avLst/>
            <a:gdLst/>
            <a:ahLst/>
            <a:cxnLst/>
            <a:rect l="l" t="t" r="r" b="b"/>
            <a:pathLst>
              <a:path w="3914257" h="843863">
                <a:moveTo>
                  <a:pt x="0" y="0"/>
                </a:moveTo>
                <a:lnTo>
                  <a:pt x="3914257" y="0"/>
                </a:lnTo>
                <a:lnTo>
                  <a:pt x="3914257" y="843863"/>
                </a:lnTo>
                <a:lnTo>
                  <a:pt x="0" y="843863"/>
                </a:lnTo>
                <a:lnTo>
                  <a:pt x="0" y="0"/>
                </a:lnTo>
                <a:close/>
              </a:path>
            </a:pathLst>
          </a:custGeom>
          <a:blipFill>
            <a:blip r:embed="rId4"/>
            <a:stretch>
              <a:fillRect/>
            </a:stretch>
          </a:blipFill>
        </p:spPr>
        <p:txBody>
          <a:bodyPr/>
          <a:lstStyle/>
          <a:p>
            <a:endParaRPr lang="en-US" sz="1200"/>
          </a:p>
        </p:txBody>
      </p:sp>
      <p:sp>
        <p:nvSpPr>
          <p:cNvPr id="16" name="Freeform 16"/>
          <p:cNvSpPr/>
          <p:nvPr/>
        </p:nvSpPr>
        <p:spPr>
          <a:xfrm>
            <a:off x="7757723" y="31750"/>
            <a:ext cx="763120" cy="595234"/>
          </a:xfrm>
          <a:custGeom>
            <a:avLst/>
            <a:gdLst/>
            <a:ahLst/>
            <a:cxnLst/>
            <a:rect l="l" t="t" r="r" b="b"/>
            <a:pathLst>
              <a:path w="1144680" h="892851">
                <a:moveTo>
                  <a:pt x="0" y="0"/>
                </a:moveTo>
                <a:lnTo>
                  <a:pt x="1144680" y="0"/>
                </a:lnTo>
                <a:lnTo>
                  <a:pt x="1144680" y="892851"/>
                </a:lnTo>
                <a:lnTo>
                  <a:pt x="0" y="892851"/>
                </a:lnTo>
                <a:lnTo>
                  <a:pt x="0" y="0"/>
                </a:lnTo>
                <a:close/>
              </a:path>
            </a:pathLst>
          </a:custGeom>
          <a:blipFill>
            <a:blip r:embed="rId5"/>
            <a:stretch>
              <a:fillRect/>
            </a:stretch>
          </a:blipFill>
        </p:spPr>
        <p:txBody>
          <a:bodyPr/>
          <a:lstStyle/>
          <a:p>
            <a:endParaRPr lang="en-US" sz="1200"/>
          </a:p>
        </p:txBody>
      </p:sp>
      <p:sp>
        <p:nvSpPr>
          <p:cNvPr id="17" name="TextBox 17"/>
          <p:cNvSpPr txBox="1"/>
          <p:nvPr/>
        </p:nvSpPr>
        <p:spPr>
          <a:xfrm rot="-88128">
            <a:off x="3883885" y="3571044"/>
            <a:ext cx="4602027" cy="1423467"/>
          </a:xfrm>
          <a:prstGeom prst="rect">
            <a:avLst/>
          </a:prstGeom>
        </p:spPr>
        <p:txBody>
          <a:bodyPr lIns="0" tIns="0" rIns="0" bIns="0" rtlCol="0" anchor="t">
            <a:spAutoFit/>
          </a:bodyPr>
          <a:lstStyle/>
          <a:p>
            <a:pPr algn="ctr">
              <a:lnSpc>
                <a:spcPts val="3734"/>
              </a:lnSpc>
            </a:pPr>
            <a:r>
              <a:rPr lang="en-US" sz="3200" dirty="0">
                <a:solidFill>
                  <a:srgbClr val="FFFFFF"/>
                </a:solidFill>
              </a:rPr>
              <a:t>GROUPS FOR EMERGENCY MEDICINE RESIDENT DOCTORS</a:t>
            </a:r>
          </a:p>
        </p:txBody>
      </p:sp>
      <p:sp>
        <p:nvSpPr>
          <p:cNvPr id="18" name="TextBox 18"/>
          <p:cNvSpPr txBox="1"/>
          <p:nvPr/>
        </p:nvSpPr>
        <p:spPr>
          <a:xfrm rot="77770">
            <a:off x="3968861" y="2004854"/>
            <a:ext cx="4238619" cy="1423467"/>
          </a:xfrm>
          <a:prstGeom prst="rect">
            <a:avLst/>
          </a:prstGeom>
        </p:spPr>
        <p:txBody>
          <a:bodyPr wrap="square" lIns="0" tIns="0" rIns="0" bIns="0" rtlCol="0" anchor="t">
            <a:spAutoFit/>
          </a:bodyPr>
          <a:lstStyle/>
          <a:p>
            <a:pPr algn="ctr">
              <a:lnSpc>
                <a:spcPts val="3733"/>
              </a:lnSpc>
            </a:pPr>
            <a:r>
              <a:rPr lang="en-US" sz="3200" dirty="0">
                <a:solidFill>
                  <a:srgbClr val="000000"/>
                </a:solidFill>
                <a:cs typeface="Al Tarikh" pitchFamily="2" charset="-78"/>
              </a:rPr>
              <a:t>A QUALITATIVE STUDY OF REFLECTIVE PRACTICE (BALINT)</a:t>
            </a:r>
          </a:p>
        </p:txBody>
      </p:sp>
      <p:sp>
        <p:nvSpPr>
          <p:cNvPr id="19" name="TextBox 19"/>
          <p:cNvSpPr txBox="1"/>
          <p:nvPr/>
        </p:nvSpPr>
        <p:spPr>
          <a:xfrm>
            <a:off x="4557318" y="5825192"/>
            <a:ext cx="3257157" cy="337080"/>
          </a:xfrm>
          <a:prstGeom prst="rect">
            <a:avLst/>
          </a:prstGeom>
        </p:spPr>
        <p:txBody>
          <a:bodyPr lIns="0" tIns="0" rIns="0" bIns="0" rtlCol="0" anchor="t">
            <a:spAutoFit/>
          </a:bodyPr>
          <a:lstStyle/>
          <a:p>
            <a:pPr algn="ctr">
              <a:lnSpc>
                <a:spcPts val="2803"/>
              </a:lnSpc>
            </a:pPr>
            <a:r>
              <a:rPr lang="en-US" sz="2002">
                <a:solidFill>
                  <a:srgbClr val="000000"/>
                </a:solidFill>
                <a:latin typeface="Glacial Indifference Italics"/>
              </a:rPr>
              <a:t>d.darbyshire@lancaster.ac.uk</a:t>
            </a:r>
          </a:p>
        </p:txBody>
      </p:sp>
      <p:sp>
        <p:nvSpPr>
          <p:cNvPr id="20" name="TextBox 20"/>
          <p:cNvSpPr txBox="1"/>
          <p:nvPr/>
        </p:nvSpPr>
        <p:spPr>
          <a:xfrm>
            <a:off x="8659747" y="20716"/>
            <a:ext cx="3035628" cy="589200"/>
          </a:xfrm>
          <a:prstGeom prst="rect">
            <a:avLst/>
          </a:prstGeom>
        </p:spPr>
        <p:txBody>
          <a:bodyPr lIns="0" tIns="0" rIns="0" bIns="0" rtlCol="0" anchor="t">
            <a:spAutoFit/>
          </a:bodyPr>
          <a:lstStyle/>
          <a:p>
            <a:pPr>
              <a:lnSpc>
                <a:spcPts val="2426"/>
              </a:lnSpc>
              <a:spcBef>
                <a:spcPct val="0"/>
              </a:spcBef>
            </a:pPr>
            <a:r>
              <a:rPr lang="en-US" sz="1733">
                <a:solidFill>
                  <a:srgbClr val="000000"/>
                </a:solidFill>
                <a:latin typeface="Arial"/>
              </a:rPr>
              <a:t>North West School of Emergency Medicine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505788-E864-C08B-FB97-275C286B9490}"/>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415820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EB5E1A-1F2E-2B8D-C915-022D478DFF81}"/>
              </a:ext>
            </a:extLst>
          </p:cNvPr>
          <p:cNvSpPr/>
          <p:nvPr/>
        </p:nvSpPr>
        <p:spPr>
          <a:xfrm>
            <a:off x="838200" y="2737576"/>
            <a:ext cx="10463306" cy="13828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A1AD1-1131-7F82-32A7-00273F176CA7}"/>
              </a:ext>
            </a:extLst>
          </p:cNvPr>
          <p:cNvSpPr>
            <a:spLocks noGrp="1"/>
          </p:cNvSpPr>
          <p:nvPr>
            <p:ph type="title"/>
          </p:nvPr>
        </p:nvSpPr>
        <p:spPr>
          <a:xfrm>
            <a:off x="838200" y="803372"/>
            <a:ext cx="10515600" cy="1325563"/>
          </a:xfrm>
        </p:spPr>
        <p:txBody>
          <a:bodyPr>
            <a:normAutofit fontScale="90000"/>
          </a:bodyPr>
          <a:lstStyle/>
          <a:p>
            <a:r>
              <a:rPr lang="en-US" dirty="0"/>
              <a:t>Patient benefit:</a:t>
            </a:r>
            <a:br>
              <a:rPr lang="en-US" dirty="0"/>
            </a:br>
            <a:r>
              <a:rPr lang="en-US" dirty="0"/>
              <a:t>	</a:t>
            </a:r>
            <a:r>
              <a:rPr lang="en-US" sz="3600" dirty="0"/>
              <a:t>Emotions of emergency medicine</a:t>
            </a:r>
            <a:br>
              <a:rPr lang="en-US" sz="3600" dirty="0"/>
            </a:br>
            <a:r>
              <a:rPr lang="en-US" dirty="0"/>
              <a:t>		</a:t>
            </a:r>
            <a:r>
              <a:rPr lang="en-US" sz="3600" dirty="0"/>
              <a:t>— </a:t>
            </a:r>
            <a:r>
              <a:rPr lang="en-US" sz="2700" dirty="0"/>
              <a:t>managing the emotional aspects of emergency care</a:t>
            </a:r>
            <a:endParaRPr lang="en-US" dirty="0"/>
          </a:p>
        </p:txBody>
      </p:sp>
      <p:sp>
        <p:nvSpPr>
          <p:cNvPr id="3" name="Content Placeholder 2">
            <a:extLst>
              <a:ext uri="{FF2B5EF4-FFF2-40B4-BE49-F238E27FC236}">
                <a16:creationId xmlns:a16="http://schemas.microsoft.com/office/drawing/2014/main" id="{7C89209D-B5E3-2FF9-7253-568A75A118DA}"/>
              </a:ext>
            </a:extLst>
          </p:cNvPr>
          <p:cNvSpPr>
            <a:spLocks noGrp="1"/>
          </p:cNvSpPr>
          <p:nvPr>
            <p:ph idx="1"/>
          </p:nvPr>
        </p:nvSpPr>
        <p:spPr>
          <a:xfrm>
            <a:off x="838200" y="2845857"/>
            <a:ext cx="10515600" cy="1274567"/>
          </a:xfrm>
        </p:spPr>
        <p:txBody>
          <a:bodyPr>
            <a:normAutofit/>
          </a:bodyPr>
          <a:lstStyle/>
          <a:p>
            <a:pPr marL="0" indent="0">
              <a:buNone/>
            </a:pPr>
            <a:r>
              <a:rPr lang="en-US" sz="4000" dirty="0"/>
              <a:t>“A few more tools to try and manage different personality types, different types of patients.”</a:t>
            </a:r>
          </a:p>
        </p:txBody>
      </p:sp>
    </p:spTree>
    <p:extLst>
      <p:ext uri="{BB962C8B-B14F-4D97-AF65-F5344CB8AC3E}">
        <p14:creationId xmlns:p14="http://schemas.microsoft.com/office/powerpoint/2010/main" val="261627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372877-9C92-4BB1-89DF-CCF68B506E52}"/>
              </a:ext>
            </a:extLst>
          </p:cNvPr>
          <p:cNvSpPr/>
          <p:nvPr/>
        </p:nvSpPr>
        <p:spPr>
          <a:xfrm>
            <a:off x="1001058" y="1996140"/>
            <a:ext cx="10189883" cy="42657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4843E-BDB4-2FF3-50EE-343C20E4F931}"/>
              </a:ext>
            </a:extLst>
          </p:cNvPr>
          <p:cNvSpPr>
            <a:spLocks noGrp="1"/>
          </p:cNvSpPr>
          <p:nvPr>
            <p:ph type="title"/>
          </p:nvPr>
        </p:nvSpPr>
        <p:spPr/>
        <p:txBody>
          <a:bodyPr>
            <a:normAutofit fontScale="90000"/>
          </a:bodyPr>
          <a:lstStyle/>
          <a:p>
            <a:r>
              <a:rPr lang="en-US" dirty="0"/>
              <a:t>Patient benefit: </a:t>
            </a:r>
            <a:br>
              <a:rPr lang="en-US" dirty="0"/>
            </a:br>
            <a:r>
              <a:rPr lang="en-US" dirty="0"/>
              <a:t>	</a:t>
            </a:r>
            <a:r>
              <a:rPr lang="en-US" sz="3600" dirty="0"/>
              <a:t>Emotions of emergency medicine</a:t>
            </a:r>
            <a:br>
              <a:rPr lang="en-US" sz="3600" dirty="0"/>
            </a:br>
            <a:r>
              <a:rPr lang="en-US" dirty="0"/>
              <a:t>		</a:t>
            </a:r>
            <a:r>
              <a:rPr lang="en-US" sz="2200" dirty="0"/>
              <a:t>— teaching others to manage the emotional aspects of emergency care</a:t>
            </a:r>
            <a:endParaRPr lang="en-US" dirty="0"/>
          </a:p>
        </p:txBody>
      </p:sp>
      <p:sp>
        <p:nvSpPr>
          <p:cNvPr id="3" name="Content Placeholder 2">
            <a:extLst>
              <a:ext uri="{FF2B5EF4-FFF2-40B4-BE49-F238E27FC236}">
                <a16:creationId xmlns:a16="http://schemas.microsoft.com/office/drawing/2014/main" id="{5ECF7276-61AA-74E1-A6AA-8DEF520747FA}"/>
              </a:ext>
            </a:extLst>
          </p:cNvPr>
          <p:cNvSpPr>
            <a:spLocks noGrp="1"/>
          </p:cNvSpPr>
          <p:nvPr>
            <p:ph idx="1"/>
          </p:nvPr>
        </p:nvSpPr>
        <p:spPr>
          <a:xfrm>
            <a:off x="1133287" y="2254343"/>
            <a:ext cx="9925423" cy="4007504"/>
          </a:xfrm>
        </p:spPr>
        <p:txBody>
          <a:bodyPr>
            <a:normAutofit lnSpcReduction="10000"/>
          </a:bodyPr>
          <a:lstStyle/>
          <a:p>
            <a:pPr marL="0" indent="0">
              <a:buNone/>
            </a:pPr>
            <a:r>
              <a:rPr lang="en-US" dirty="0"/>
              <a:t>“So it’s given me a great deal of insight into my communication skills and the way I view the patient- doctor relationship. In fact, I used Balint only recently. I was discussing a patient with one of my trainees, and she really couldn’t get to the bottom of what was going on with this patient, … Because of Balint, I was able just to step back and say, ‘Do you think maybe that the reason you’re struggling with trying to get a grip on this gentleman is because he’s also struggling with trying to get to grips with his life?’ So there was that mirroring of the way she was feeling and the way he was, which I would never have thought of prior to doing Balint.”</a:t>
            </a:r>
          </a:p>
        </p:txBody>
      </p:sp>
    </p:spTree>
    <p:extLst>
      <p:ext uri="{BB962C8B-B14F-4D97-AF65-F5344CB8AC3E}">
        <p14:creationId xmlns:p14="http://schemas.microsoft.com/office/powerpoint/2010/main" val="77157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220AB1-C90E-2FE3-B430-0551D9681372}"/>
              </a:ext>
            </a:extLst>
          </p:cNvPr>
          <p:cNvSpPr/>
          <p:nvPr/>
        </p:nvSpPr>
        <p:spPr>
          <a:xfrm>
            <a:off x="721660" y="4850183"/>
            <a:ext cx="1063214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3DD771-5C55-F19A-D7FC-9052D601DF41}"/>
              </a:ext>
            </a:extLst>
          </p:cNvPr>
          <p:cNvSpPr/>
          <p:nvPr/>
        </p:nvSpPr>
        <p:spPr>
          <a:xfrm>
            <a:off x="721660" y="1797748"/>
            <a:ext cx="1063214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C67D12-1510-8224-F4FD-79A0AFEFAF8E}"/>
              </a:ext>
            </a:extLst>
          </p:cNvPr>
          <p:cNvSpPr>
            <a:spLocks noGrp="1"/>
          </p:cNvSpPr>
          <p:nvPr>
            <p:ph type="title"/>
          </p:nvPr>
        </p:nvSpPr>
        <p:spPr>
          <a:xfrm>
            <a:off x="838200" y="343946"/>
            <a:ext cx="10515600" cy="1325563"/>
          </a:xfrm>
        </p:spPr>
        <p:txBody>
          <a:bodyPr>
            <a:normAutofit fontScale="90000"/>
          </a:bodyPr>
          <a:lstStyle/>
          <a:p>
            <a:r>
              <a:rPr lang="en-US" dirty="0"/>
              <a:t>Participant benefit: </a:t>
            </a:r>
            <a:br>
              <a:rPr lang="en-US" dirty="0"/>
            </a:br>
            <a:r>
              <a:rPr lang="en-US" dirty="0"/>
              <a:t>	</a:t>
            </a:r>
            <a:r>
              <a:rPr lang="en-US" sz="3600" dirty="0"/>
              <a:t>Develop a psychological toolkit</a:t>
            </a:r>
            <a:br>
              <a:rPr lang="en-US" dirty="0"/>
            </a:br>
            <a:r>
              <a:rPr lang="en-US" dirty="0"/>
              <a:t>		</a:t>
            </a:r>
            <a:r>
              <a:rPr lang="en-US" sz="2700" dirty="0"/>
              <a:t>— improved self- awareness</a:t>
            </a:r>
            <a:endParaRPr lang="en-US" dirty="0"/>
          </a:p>
        </p:txBody>
      </p:sp>
      <p:sp>
        <p:nvSpPr>
          <p:cNvPr id="3" name="Content Placeholder 2">
            <a:extLst>
              <a:ext uri="{FF2B5EF4-FFF2-40B4-BE49-F238E27FC236}">
                <a16:creationId xmlns:a16="http://schemas.microsoft.com/office/drawing/2014/main" id="{8D409117-D4F9-6A48-7627-A6756995854B}"/>
              </a:ext>
            </a:extLst>
          </p:cNvPr>
          <p:cNvSpPr>
            <a:spLocks noGrp="1"/>
          </p:cNvSpPr>
          <p:nvPr>
            <p:ph idx="1"/>
          </p:nvPr>
        </p:nvSpPr>
        <p:spPr/>
        <p:txBody>
          <a:bodyPr/>
          <a:lstStyle/>
          <a:p>
            <a:pPr marL="0" indent="0">
              <a:buNone/>
            </a:pPr>
            <a:r>
              <a:rPr lang="en-US" dirty="0"/>
              <a:t>“…validated in a way, some reassurance at times that how you're feeling, that can be completely normal, and the reaction you’ve had to that situation is a pretty normal reaction to have…”</a:t>
            </a:r>
          </a:p>
        </p:txBody>
      </p:sp>
      <p:sp>
        <p:nvSpPr>
          <p:cNvPr id="4" name="Title 1">
            <a:extLst>
              <a:ext uri="{FF2B5EF4-FFF2-40B4-BE49-F238E27FC236}">
                <a16:creationId xmlns:a16="http://schemas.microsoft.com/office/drawing/2014/main" id="{E89D8206-8B55-C924-53E0-0230D0254370}"/>
              </a:ext>
            </a:extLst>
          </p:cNvPr>
          <p:cNvSpPr txBox="1">
            <a:spLocks/>
          </p:cNvSpPr>
          <p:nvPr/>
        </p:nvSpPr>
        <p:spPr>
          <a:xfrm>
            <a:off x="838200" y="3524620"/>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Participant benefit: </a:t>
            </a:r>
          </a:p>
          <a:p>
            <a:r>
              <a:rPr lang="en-US" dirty="0"/>
              <a:t>	</a:t>
            </a:r>
            <a:r>
              <a:rPr lang="en-US" sz="3800" dirty="0"/>
              <a:t>Develop a psychological toolkit</a:t>
            </a:r>
          </a:p>
          <a:p>
            <a:r>
              <a:rPr lang="en-US" dirty="0"/>
              <a:t>		</a:t>
            </a:r>
            <a:r>
              <a:rPr lang="en-US" sz="2800" dirty="0"/>
              <a:t>— developing mental models</a:t>
            </a:r>
            <a:endParaRPr lang="en-US" dirty="0"/>
          </a:p>
        </p:txBody>
      </p:sp>
      <p:sp>
        <p:nvSpPr>
          <p:cNvPr id="5" name="Content Placeholder 2">
            <a:extLst>
              <a:ext uri="{FF2B5EF4-FFF2-40B4-BE49-F238E27FC236}">
                <a16:creationId xmlns:a16="http://schemas.microsoft.com/office/drawing/2014/main" id="{8AD147F0-1127-5E55-FC49-A833DE44578C}"/>
              </a:ext>
            </a:extLst>
          </p:cNvPr>
          <p:cNvSpPr txBox="1">
            <a:spLocks/>
          </p:cNvSpPr>
          <p:nvPr/>
        </p:nvSpPr>
        <p:spPr>
          <a:xfrm>
            <a:off x="838200" y="510666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“mental models on how to navigate a similar situation that might arise”</a:t>
            </a:r>
          </a:p>
        </p:txBody>
      </p:sp>
    </p:spTree>
    <p:extLst>
      <p:ext uri="{BB962C8B-B14F-4D97-AF65-F5344CB8AC3E}">
        <p14:creationId xmlns:p14="http://schemas.microsoft.com/office/powerpoint/2010/main" val="4252241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C3FF72-EB96-41E7-545A-2A6C1B053035}"/>
              </a:ext>
            </a:extLst>
          </p:cNvPr>
          <p:cNvSpPr/>
          <p:nvPr/>
        </p:nvSpPr>
        <p:spPr>
          <a:xfrm>
            <a:off x="721660" y="2584633"/>
            <a:ext cx="10632140" cy="30392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F86468-042D-DB16-6113-FF53B82BBF23}"/>
              </a:ext>
            </a:extLst>
          </p:cNvPr>
          <p:cNvSpPr>
            <a:spLocks noGrp="1"/>
          </p:cNvSpPr>
          <p:nvPr>
            <p:ph type="title"/>
          </p:nvPr>
        </p:nvSpPr>
        <p:spPr>
          <a:xfrm>
            <a:off x="838200" y="653067"/>
            <a:ext cx="10515600" cy="1325563"/>
          </a:xfrm>
        </p:spPr>
        <p:txBody>
          <a:bodyPr>
            <a:normAutofit fontScale="90000"/>
          </a:bodyPr>
          <a:lstStyle/>
          <a:p>
            <a:r>
              <a:rPr lang="en-US" dirty="0"/>
              <a:t>Participant benefit: </a:t>
            </a:r>
            <a:br>
              <a:rPr lang="en-US" dirty="0"/>
            </a:br>
            <a:r>
              <a:rPr lang="en-US" dirty="0"/>
              <a:t>	</a:t>
            </a:r>
            <a:r>
              <a:rPr lang="en-US" sz="3600" dirty="0"/>
              <a:t>Develop a psychological toolkit</a:t>
            </a:r>
            <a:br>
              <a:rPr lang="en-US" dirty="0"/>
            </a:br>
            <a:r>
              <a:rPr lang="en-US" dirty="0"/>
              <a:t>		</a:t>
            </a:r>
            <a:r>
              <a:rPr lang="en-US" sz="2700" dirty="0"/>
              <a:t>— resilience</a:t>
            </a:r>
            <a:endParaRPr lang="en-US" dirty="0"/>
          </a:p>
        </p:txBody>
      </p:sp>
      <p:sp>
        <p:nvSpPr>
          <p:cNvPr id="3" name="Content Placeholder 2">
            <a:extLst>
              <a:ext uri="{FF2B5EF4-FFF2-40B4-BE49-F238E27FC236}">
                <a16:creationId xmlns:a16="http://schemas.microsoft.com/office/drawing/2014/main" id="{0C439833-73E2-CA9A-7D87-894B098E341C}"/>
              </a:ext>
            </a:extLst>
          </p:cNvPr>
          <p:cNvSpPr>
            <a:spLocks noGrp="1"/>
          </p:cNvSpPr>
          <p:nvPr>
            <p:ph idx="1"/>
          </p:nvPr>
        </p:nvSpPr>
        <p:spPr>
          <a:xfrm>
            <a:off x="838200" y="2698190"/>
            <a:ext cx="10515600" cy="4351338"/>
          </a:xfrm>
        </p:spPr>
        <p:txBody>
          <a:bodyPr/>
          <a:lstStyle/>
          <a:p>
            <a:pPr marL="0" indent="0">
              <a:buNone/>
            </a:pPr>
            <a:r>
              <a:rPr lang="en-US" dirty="0"/>
              <a:t>“I think that the concept of somebody being resilient and it being all on them to be resilient, I find quite difficult because I think we all can be resilient and then not be resilient based on what’s going on in our lives at the time. I think that in terms of the ability to process difficult cases and then move forward from them, whether you call that resilience or not, I think has massively been helped by being part of the Balint group for me.”</a:t>
            </a:r>
          </a:p>
        </p:txBody>
      </p:sp>
    </p:spTree>
    <p:extLst>
      <p:ext uri="{BB962C8B-B14F-4D97-AF65-F5344CB8AC3E}">
        <p14:creationId xmlns:p14="http://schemas.microsoft.com/office/powerpoint/2010/main" val="137956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0BAF6A-9960-7DB8-9FFE-C65E8DE1C658}"/>
              </a:ext>
            </a:extLst>
          </p:cNvPr>
          <p:cNvSpPr/>
          <p:nvPr/>
        </p:nvSpPr>
        <p:spPr>
          <a:xfrm>
            <a:off x="635893" y="5107547"/>
            <a:ext cx="1063214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6E68DFE-E94F-2A8B-D1C5-27B84F9A988D}"/>
              </a:ext>
            </a:extLst>
          </p:cNvPr>
          <p:cNvSpPr/>
          <p:nvPr/>
        </p:nvSpPr>
        <p:spPr>
          <a:xfrm>
            <a:off x="645459" y="2082246"/>
            <a:ext cx="1063214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E4E10C-01EA-AEDC-4F58-2FDD3895A845}"/>
              </a:ext>
            </a:extLst>
          </p:cNvPr>
          <p:cNvSpPr>
            <a:spLocks noGrp="1"/>
          </p:cNvSpPr>
          <p:nvPr>
            <p:ph type="title"/>
          </p:nvPr>
        </p:nvSpPr>
        <p:spPr/>
        <p:txBody>
          <a:bodyPr>
            <a:normAutofit fontScale="90000"/>
          </a:bodyPr>
          <a:lstStyle/>
          <a:p>
            <a:r>
              <a:rPr lang="en-GB" dirty="0"/>
              <a:t>Participant benefit: </a:t>
            </a:r>
            <a:br>
              <a:rPr lang="en-GB" dirty="0"/>
            </a:br>
            <a:r>
              <a:rPr lang="en-GB" dirty="0"/>
              <a:t>	</a:t>
            </a:r>
            <a:r>
              <a:rPr lang="en-GB" sz="3600" dirty="0"/>
              <a:t>Community of support</a:t>
            </a:r>
            <a:br>
              <a:rPr lang="en-GB" dirty="0"/>
            </a:br>
            <a:r>
              <a:rPr lang="en-GB" dirty="0"/>
              <a:t>		</a:t>
            </a:r>
            <a:r>
              <a:rPr lang="en-GB" sz="2700" dirty="0"/>
              <a:t>—getting to know colleagues</a:t>
            </a:r>
            <a:endParaRPr lang="en-GB" dirty="0"/>
          </a:p>
        </p:txBody>
      </p:sp>
      <p:sp>
        <p:nvSpPr>
          <p:cNvPr id="3" name="Content Placeholder 2">
            <a:extLst>
              <a:ext uri="{FF2B5EF4-FFF2-40B4-BE49-F238E27FC236}">
                <a16:creationId xmlns:a16="http://schemas.microsoft.com/office/drawing/2014/main" id="{3423F5D3-EB27-C3E0-16D7-FCEFA05CB648}"/>
              </a:ext>
            </a:extLst>
          </p:cNvPr>
          <p:cNvSpPr>
            <a:spLocks noGrp="1"/>
          </p:cNvSpPr>
          <p:nvPr>
            <p:ph idx="1"/>
          </p:nvPr>
        </p:nvSpPr>
        <p:spPr>
          <a:xfrm>
            <a:off x="752433" y="2231155"/>
            <a:ext cx="10515600" cy="1027744"/>
          </a:xfrm>
        </p:spPr>
        <p:txBody>
          <a:bodyPr/>
          <a:lstStyle/>
          <a:p>
            <a:pPr marL="0" indent="0">
              <a:buNone/>
            </a:pPr>
            <a:r>
              <a:rPr lang="en-GB" dirty="0"/>
              <a:t>“Commonality in worries that they had with regard to consultations that were particularly challenging and sharing”</a:t>
            </a:r>
          </a:p>
        </p:txBody>
      </p:sp>
      <p:sp>
        <p:nvSpPr>
          <p:cNvPr id="4" name="Title 1">
            <a:extLst>
              <a:ext uri="{FF2B5EF4-FFF2-40B4-BE49-F238E27FC236}">
                <a16:creationId xmlns:a16="http://schemas.microsoft.com/office/drawing/2014/main" id="{64D5F85A-5851-7CA8-E0C9-31A49C0ED1D3}"/>
              </a:ext>
            </a:extLst>
          </p:cNvPr>
          <p:cNvSpPr txBox="1">
            <a:spLocks/>
          </p:cNvSpPr>
          <p:nvPr/>
        </p:nvSpPr>
        <p:spPr>
          <a:xfrm>
            <a:off x="838200" y="3708754"/>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Participant benefit: </a:t>
            </a:r>
          </a:p>
          <a:p>
            <a:r>
              <a:rPr lang="en-GB" dirty="0"/>
              <a:t>	</a:t>
            </a:r>
            <a:r>
              <a:rPr lang="en-GB" sz="3800" dirty="0"/>
              <a:t>Community of support</a:t>
            </a:r>
            <a:endParaRPr lang="en-GB" dirty="0"/>
          </a:p>
          <a:p>
            <a:r>
              <a:rPr lang="en-GB" dirty="0"/>
              <a:t>	</a:t>
            </a:r>
            <a:r>
              <a:rPr lang="en-GB" sz="2800" dirty="0"/>
              <a:t>	—help with feelings of isolation</a:t>
            </a:r>
            <a:endParaRPr lang="en-GB" dirty="0"/>
          </a:p>
        </p:txBody>
      </p:sp>
      <p:sp>
        <p:nvSpPr>
          <p:cNvPr id="5" name="Content Placeholder 2">
            <a:extLst>
              <a:ext uri="{FF2B5EF4-FFF2-40B4-BE49-F238E27FC236}">
                <a16:creationId xmlns:a16="http://schemas.microsoft.com/office/drawing/2014/main" id="{0BDD91BC-14AF-2530-79C1-086CF9521500}"/>
              </a:ext>
            </a:extLst>
          </p:cNvPr>
          <p:cNvSpPr txBox="1">
            <a:spLocks/>
          </p:cNvSpPr>
          <p:nvPr/>
        </p:nvSpPr>
        <p:spPr>
          <a:xfrm>
            <a:off x="838200" y="5335263"/>
            <a:ext cx="10515600" cy="1027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“It’s an isolating career in some ways because you are often by yourself, it’s lone practice.”</a:t>
            </a:r>
          </a:p>
        </p:txBody>
      </p:sp>
    </p:spTree>
    <p:extLst>
      <p:ext uri="{BB962C8B-B14F-4D97-AF65-F5344CB8AC3E}">
        <p14:creationId xmlns:p14="http://schemas.microsoft.com/office/powerpoint/2010/main" val="3835427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0877C3-CAB9-44D0-A652-22B904ABFD4B}"/>
              </a:ext>
            </a:extLst>
          </p:cNvPr>
          <p:cNvSpPr/>
          <p:nvPr/>
        </p:nvSpPr>
        <p:spPr>
          <a:xfrm>
            <a:off x="721660" y="5167312"/>
            <a:ext cx="1063214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2DB6D6-3A1C-7DC9-F443-FD2E579AAB46}"/>
              </a:ext>
            </a:extLst>
          </p:cNvPr>
          <p:cNvSpPr/>
          <p:nvPr/>
        </p:nvSpPr>
        <p:spPr>
          <a:xfrm>
            <a:off x="721660" y="1942485"/>
            <a:ext cx="1063214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57E3D-D18C-D211-416A-7BEAA2B82981}"/>
              </a:ext>
            </a:extLst>
          </p:cNvPr>
          <p:cNvSpPr>
            <a:spLocks noGrp="1"/>
          </p:cNvSpPr>
          <p:nvPr>
            <p:ph type="title"/>
          </p:nvPr>
        </p:nvSpPr>
        <p:spPr/>
        <p:txBody>
          <a:bodyPr>
            <a:normAutofit fontScale="90000"/>
          </a:bodyPr>
          <a:lstStyle/>
          <a:p>
            <a:r>
              <a:rPr lang="en-US" dirty="0"/>
              <a:t>Participant benefit: </a:t>
            </a:r>
            <a:br>
              <a:rPr lang="en-US" dirty="0"/>
            </a:br>
            <a:r>
              <a:rPr lang="en-US" sz="3600" dirty="0"/>
              <a:t>	Job satisfaction</a:t>
            </a:r>
            <a:br>
              <a:rPr lang="en-US" dirty="0"/>
            </a:br>
            <a:r>
              <a:rPr lang="en-US" dirty="0"/>
              <a:t>		</a:t>
            </a:r>
            <a:r>
              <a:rPr lang="en-US" sz="2700" dirty="0"/>
              <a:t>—appreciation that it is a difficult job</a:t>
            </a:r>
            <a:endParaRPr lang="en-US" dirty="0"/>
          </a:p>
        </p:txBody>
      </p:sp>
      <p:sp>
        <p:nvSpPr>
          <p:cNvPr id="3" name="Content Placeholder 2">
            <a:extLst>
              <a:ext uri="{FF2B5EF4-FFF2-40B4-BE49-F238E27FC236}">
                <a16:creationId xmlns:a16="http://schemas.microsoft.com/office/drawing/2014/main" id="{A4A1FDF6-E23D-EB84-2A53-17D8257BCD0F}"/>
              </a:ext>
            </a:extLst>
          </p:cNvPr>
          <p:cNvSpPr>
            <a:spLocks noGrp="1"/>
          </p:cNvSpPr>
          <p:nvPr>
            <p:ph idx="1"/>
          </p:nvPr>
        </p:nvSpPr>
        <p:spPr>
          <a:xfrm>
            <a:off x="838200" y="1992966"/>
            <a:ext cx="10515600" cy="4351338"/>
          </a:xfrm>
        </p:spPr>
        <p:txBody>
          <a:bodyPr/>
          <a:lstStyle/>
          <a:p>
            <a:pPr marL="0" indent="0">
              <a:buNone/>
            </a:pPr>
            <a:r>
              <a:rPr lang="en-US" dirty="0"/>
              <a:t>“I think it’s definitely helped me appreciate that it is a difficult job and it made me quite impressed at times at what my peers do and what my colleagues do.”</a:t>
            </a:r>
          </a:p>
        </p:txBody>
      </p:sp>
      <p:sp>
        <p:nvSpPr>
          <p:cNvPr id="6" name="Title 1">
            <a:extLst>
              <a:ext uri="{FF2B5EF4-FFF2-40B4-BE49-F238E27FC236}">
                <a16:creationId xmlns:a16="http://schemas.microsoft.com/office/drawing/2014/main" id="{89797CF1-400D-D3AD-880A-DC58912D80EE}"/>
              </a:ext>
            </a:extLst>
          </p:cNvPr>
          <p:cNvSpPr txBox="1">
            <a:spLocks/>
          </p:cNvSpPr>
          <p:nvPr/>
        </p:nvSpPr>
        <p:spPr>
          <a:xfrm>
            <a:off x="838200" y="3640378"/>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Participant benefit:</a:t>
            </a:r>
          </a:p>
          <a:p>
            <a:r>
              <a:rPr lang="en-US" dirty="0"/>
              <a:t>	</a:t>
            </a:r>
            <a:r>
              <a:rPr lang="en-US" sz="3800" dirty="0"/>
              <a:t>Job satisfaction</a:t>
            </a:r>
          </a:p>
          <a:p>
            <a:r>
              <a:rPr lang="en-US" dirty="0"/>
              <a:t>		</a:t>
            </a:r>
            <a:r>
              <a:rPr lang="en-US" sz="2800" dirty="0"/>
              <a:t>—reflecting on sustainable working</a:t>
            </a:r>
            <a:endParaRPr lang="en-US" dirty="0"/>
          </a:p>
        </p:txBody>
      </p:sp>
      <p:sp>
        <p:nvSpPr>
          <p:cNvPr id="9" name="Content Placeholder 2">
            <a:extLst>
              <a:ext uri="{FF2B5EF4-FFF2-40B4-BE49-F238E27FC236}">
                <a16:creationId xmlns:a16="http://schemas.microsoft.com/office/drawing/2014/main" id="{4E6CCC05-A564-4E65-80A7-BC15F9CEBA65}"/>
              </a:ext>
            </a:extLst>
          </p:cNvPr>
          <p:cNvSpPr txBox="1">
            <a:spLocks/>
          </p:cNvSpPr>
          <p:nvPr/>
        </p:nvSpPr>
        <p:spPr>
          <a:xfrm>
            <a:off x="954740" y="536636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 think that being able to do that going forward is going to be extremely helpful with regards to having an ED career”</a:t>
            </a:r>
          </a:p>
        </p:txBody>
      </p:sp>
    </p:spTree>
    <p:extLst>
      <p:ext uri="{BB962C8B-B14F-4D97-AF65-F5344CB8AC3E}">
        <p14:creationId xmlns:p14="http://schemas.microsoft.com/office/powerpoint/2010/main" val="312404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E7B0E4-16ED-EBE1-709B-58CA24322193}"/>
              </a:ext>
            </a:extLst>
          </p:cNvPr>
          <p:cNvSpPr/>
          <p:nvPr/>
        </p:nvSpPr>
        <p:spPr>
          <a:xfrm>
            <a:off x="706719" y="3841749"/>
            <a:ext cx="1063214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FCAC0B9-1241-CE74-D451-72048B3B5B22}"/>
              </a:ext>
            </a:extLst>
          </p:cNvPr>
          <p:cNvSpPr/>
          <p:nvPr/>
        </p:nvSpPr>
        <p:spPr>
          <a:xfrm>
            <a:off x="706719" y="2372659"/>
            <a:ext cx="10632140" cy="1056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1734D6-4EAD-491C-3708-0F2555E4F352}"/>
              </a:ext>
            </a:extLst>
          </p:cNvPr>
          <p:cNvSpPr>
            <a:spLocks noGrp="1"/>
          </p:cNvSpPr>
          <p:nvPr>
            <p:ph type="title"/>
          </p:nvPr>
        </p:nvSpPr>
        <p:spPr>
          <a:xfrm>
            <a:off x="838200" y="634347"/>
            <a:ext cx="10515600" cy="1325563"/>
          </a:xfrm>
        </p:spPr>
        <p:txBody>
          <a:bodyPr>
            <a:normAutofit fontScale="90000"/>
          </a:bodyPr>
          <a:lstStyle/>
          <a:p>
            <a:r>
              <a:rPr lang="en-US" dirty="0"/>
              <a:t>Participant benefit: </a:t>
            </a:r>
            <a:br>
              <a:rPr lang="en-US" dirty="0"/>
            </a:br>
            <a:r>
              <a:rPr lang="en-US" sz="3600" dirty="0"/>
              <a:t>	Job satisfaction</a:t>
            </a:r>
            <a:br>
              <a:rPr lang="en-US" dirty="0"/>
            </a:br>
            <a:r>
              <a:rPr lang="en-US" dirty="0"/>
              <a:t>		</a:t>
            </a:r>
            <a:r>
              <a:rPr lang="en-US" sz="2700" dirty="0"/>
              <a:t>—retaining ST3 resident doctors</a:t>
            </a:r>
            <a:endParaRPr lang="en-US" dirty="0"/>
          </a:p>
        </p:txBody>
      </p:sp>
      <p:sp>
        <p:nvSpPr>
          <p:cNvPr id="3" name="Content Placeholder 2">
            <a:extLst>
              <a:ext uri="{FF2B5EF4-FFF2-40B4-BE49-F238E27FC236}">
                <a16:creationId xmlns:a16="http://schemas.microsoft.com/office/drawing/2014/main" id="{3C16147F-BF25-31FE-0D85-B065F9B9B8F2}"/>
              </a:ext>
            </a:extLst>
          </p:cNvPr>
          <p:cNvSpPr>
            <a:spLocks noGrp="1"/>
          </p:cNvSpPr>
          <p:nvPr>
            <p:ph idx="1"/>
          </p:nvPr>
        </p:nvSpPr>
        <p:spPr>
          <a:xfrm>
            <a:off x="823259" y="2453155"/>
            <a:ext cx="10515600" cy="2704540"/>
          </a:xfrm>
        </p:spPr>
        <p:txBody>
          <a:bodyPr/>
          <a:lstStyle/>
          <a:p>
            <a:pPr marL="0" indent="0">
              <a:buNone/>
            </a:pPr>
            <a:r>
              <a:rPr lang="en-US" dirty="0"/>
              <a:t>“Trainees feel supported, then that will hopefully stop them from dropping out” </a:t>
            </a:r>
          </a:p>
          <a:p>
            <a:pPr marL="0" indent="0">
              <a:buNone/>
            </a:pPr>
            <a:endParaRPr lang="en-US" dirty="0"/>
          </a:p>
          <a:p>
            <a:pPr marL="0" indent="0">
              <a:buNone/>
            </a:pPr>
            <a:r>
              <a:rPr lang="en-US" dirty="0"/>
              <a:t>“So, yes, probably in the sense that I'm not actively thinking about dropping out of training or changing career paths and things at the minute”</a:t>
            </a:r>
          </a:p>
        </p:txBody>
      </p:sp>
    </p:spTree>
    <p:extLst>
      <p:ext uri="{BB962C8B-B14F-4D97-AF65-F5344CB8AC3E}">
        <p14:creationId xmlns:p14="http://schemas.microsoft.com/office/powerpoint/2010/main" val="417070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1505C8-13DA-D7A1-43F7-DAA872FDD37D}"/>
              </a:ext>
            </a:extLst>
          </p:cNvPr>
          <p:cNvSpPr/>
          <p:nvPr/>
        </p:nvSpPr>
        <p:spPr>
          <a:xfrm>
            <a:off x="575236" y="3802870"/>
            <a:ext cx="10708340" cy="26995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C7FF47-808E-1460-0DCB-3849A78E3BF2}"/>
              </a:ext>
            </a:extLst>
          </p:cNvPr>
          <p:cNvSpPr/>
          <p:nvPr/>
        </p:nvSpPr>
        <p:spPr>
          <a:xfrm>
            <a:off x="575236" y="1458802"/>
            <a:ext cx="10632140" cy="962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2C333-6704-F044-8069-E2B57FD51D26}"/>
              </a:ext>
            </a:extLst>
          </p:cNvPr>
          <p:cNvSpPr>
            <a:spLocks noGrp="1"/>
          </p:cNvSpPr>
          <p:nvPr>
            <p:ph type="title"/>
          </p:nvPr>
        </p:nvSpPr>
        <p:spPr>
          <a:xfrm>
            <a:off x="838200" y="204103"/>
            <a:ext cx="10515600" cy="1325563"/>
          </a:xfrm>
        </p:spPr>
        <p:txBody>
          <a:bodyPr/>
          <a:lstStyle/>
          <a:p>
            <a:r>
              <a:rPr lang="en-US" dirty="0"/>
              <a:t>Running Balint: </a:t>
            </a:r>
            <a:br>
              <a:rPr lang="en-US" dirty="0"/>
            </a:br>
            <a:r>
              <a:rPr lang="en-US" dirty="0"/>
              <a:t>	</a:t>
            </a:r>
            <a:r>
              <a:rPr lang="en-US" sz="3600" dirty="0"/>
              <a:t>Buy- in from hospital sites</a:t>
            </a:r>
            <a:endParaRPr lang="en-US" dirty="0"/>
          </a:p>
        </p:txBody>
      </p:sp>
      <p:sp>
        <p:nvSpPr>
          <p:cNvPr id="3" name="Content Placeholder 2">
            <a:extLst>
              <a:ext uri="{FF2B5EF4-FFF2-40B4-BE49-F238E27FC236}">
                <a16:creationId xmlns:a16="http://schemas.microsoft.com/office/drawing/2014/main" id="{77E74630-320A-DCF4-DF02-827AA30953AC}"/>
              </a:ext>
            </a:extLst>
          </p:cNvPr>
          <p:cNvSpPr>
            <a:spLocks noGrp="1"/>
          </p:cNvSpPr>
          <p:nvPr>
            <p:ph idx="1"/>
          </p:nvPr>
        </p:nvSpPr>
        <p:spPr>
          <a:xfrm>
            <a:off x="838200" y="3837141"/>
            <a:ext cx="10515600" cy="4351338"/>
          </a:xfrm>
        </p:spPr>
        <p:txBody>
          <a:bodyPr/>
          <a:lstStyle/>
          <a:p>
            <a:pPr marL="0" indent="0">
              <a:buNone/>
            </a:pPr>
            <a:r>
              <a:rPr lang="en-US" dirty="0"/>
              <a:t>“There is something wholly unnatural about taking a case that you’ve just been through and speaking about it in the hospital that you’re working in, in a clinical environment and with the people that are around you all the time. What you actually need is to be away from the hospital.” </a:t>
            </a:r>
          </a:p>
          <a:p>
            <a:pPr marL="0" indent="0">
              <a:buNone/>
            </a:pPr>
            <a:r>
              <a:rPr lang="en-US" dirty="0"/>
              <a:t>“What you actually need is to be away from the hospital.”</a:t>
            </a:r>
          </a:p>
        </p:txBody>
      </p:sp>
      <p:sp>
        <p:nvSpPr>
          <p:cNvPr id="4" name="Title 1">
            <a:extLst>
              <a:ext uri="{FF2B5EF4-FFF2-40B4-BE49-F238E27FC236}">
                <a16:creationId xmlns:a16="http://schemas.microsoft.com/office/drawing/2014/main" id="{8284DC44-CEC1-FF01-986D-27BDDD1B61D3}"/>
              </a:ext>
            </a:extLst>
          </p:cNvPr>
          <p:cNvSpPr txBox="1">
            <a:spLocks/>
          </p:cNvSpPr>
          <p:nvPr/>
        </p:nvSpPr>
        <p:spPr>
          <a:xfrm>
            <a:off x="838200" y="25115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Running Balint: </a:t>
            </a:r>
          </a:p>
          <a:p>
            <a:r>
              <a:rPr lang="en-US" dirty="0"/>
              <a:t>	</a:t>
            </a:r>
            <a:r>
              <a:rPr lang="en-US" sz="3600" dirty="0"/>
              <a:t>Neutral space</a:t>
            </a:r>
            <a:endParaRPr lang="en-US" dirty="0"/>
          </a:p>
        </p:txBody>
      </p:sp>
      <p:sp>
        <p:nvSpPr>
          <p:cNvPr id="5" name="Content Placeholder 2">
            <a:extLst>
              <a:ext uri="{FF2B5EF4-FFF2-40B4-BE49-F238E27FC236}">
                <a16:creationId xmlns:a16="http://schemas.microsoft.com/office/drawing/2014/main" id="{036458A4-CC35-BE02-0DBF-D7ACFE93B81F}"/>
              </a:ext>
            </a:extLst>
          </p:cNvPr>
          <p:cNvSpPr txBox="1">
            <a:spLocks/>
          </p:cNvSpPr>
          <p:nvPr/>
        </p:nvSpPr>
        <p:spPr>
          <a:xfrm>
            <a:off x="838200" y="1529666"/>
            <a:ext cx="10515600" cy="962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biggest thing was trying to get buy- in from our hospital sites for our ST3s”</a:t>
            </a:r>
          </a:p>
        </p:txBody>
      </p:sp>
    </p:spTree>
    <p:extLst>
      <p:ext uri="{BB962C8B-B14F-4D97-AF65-F5344CB8AC3E}">
        <p14:creationId xmlns:p14="http://schemas.microsoft.com/office/powerpoint/2010/main" val="1734830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587BC5-9031-8E08-553D-0B2669A48B2D}"/>
              </a:ext>
            </a:extLst>
          </p:cNvPr>
          <p:cNvSpPr/>
          <p:nvPr/>
        </p:nvSpPr>
        <p:spPr>
          <a:xfrm>
            <a:off x="721660" y="3369218"/>
            <a:ext cx="10632140" cy="3073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6BC7CB-BE94-D845-0EC5-7DB04BDE4423}"/>
              </a:ext>
            </a:extLst>
          </p:cNvPr>
          <p:cNvSpPr/>
          <p:nvPr/>
        </p:nvSpPr>
        <p:spPr>
          <a:xfrm>
            <a:off x="721660" y="1311119"/>
            <a:ext cx="10632140" cy="669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C911104E-25B2-DDA5-E89B-593248CBA299}"/>
              </a:ext>
            </a:extLst>
          </p:cNvPr>
          <p:cNvSpPr>
            <a:spLocks noGrp="1"/>
          </p:cNvSpPr>
          <p:nvPr>
            <p:ph type="title"/>
          </p:nvPr>
        </p:nvSpPr>
        <p:spPr>
          <a:xfrm>
            <a:off x="838200" y="365126"/>
            <a:ext cx="10515600" cy="818216"/>
          </a:xfrm>
        </p:spPr>
        <p:txBody>
          <a:bodyPr>
            <a:normAutofit fontScale="90000"/>
          </a:bodyPr>
          <a:lstStyle/>
          <a:p>
            <a:r>
              <a:rPr lang="en-US" sz="4000" dirty="0"/>
              <a:t>Running Balint: </a:t>
            </a:r>
            <a:br>
              <a:rPr lang="en-US" sz="3600" dirty="0"/>
            </a:br>
            <a:r>
              <a:rPr lang="en-US" sz="3600" dirty="0"/>
              <a:t>	</a:t>
            </a:r>
            <a:r>
              <a:rPr lang="en-US" sz="3100" dirty="0"/>
              <a:t>Regular groups</a:t>
            </a:r>
            <a:endParaRPr lang="en-US" sz="3600" dirty="0"/>
          </a:p>
        </p:txBody>
      </p:sp>
      <p:sp>
        <p:nvSpPr>
          <p:cNvPr id="3" name="Content Placeholder 2">
            <a:extLst>
              <a:ext uri="{FF2B5EF4-FFF2-40B4-BE49-F238E27FC236}">
                <a16:creationId xmlns:a16="http://schemas.microsoft.com/office/drawing/2014/main" id="{27B8D91B-B6A9-0E64-FC14-B7BAB15320E2}"/>
              </a:ext>
            </a:extLst>
          </p:cNvPr>
          <p:cNvSpPr>
            <a:spLocks noGrp="1"/>
          </p:cNvSpPr>
          <p:nvPr>
            <p:ph idx="1"/>
          </p:nvPr>
        </p:nvSpPr>
        <p:spPr>
          <a:xfrm>
            <a:off x="838200" y="1374010"/>
            <a:ext cx="10515600" cy="543865"/>
          </a:xfrm>
        </p:spPr>
        <p:txBody>
          <a:bodyPr>
            <a:normAutofit/>
          </a:bodyPr>
          <a:lstStyle/>
          <a:p>
            <a:pPr marL="0" indent="0">
              <a:buNone/>
            </a:pPr>
            <a:r>
              <a:rPr lang="en-US" sz="2400" dirty="0"/>
              <a:t>“It was a set time, the same time every week.”</a:t>
            </a:r>
          </a:p>
        </p:txBody>
      </p:sp>
      <p:sp>
        <p:nvSpPr>
          <p:cNvPr id="4" name="Title 1">
            <a:extLst>
              <a:ext uri="{FF2B5EF4-FFF2-40B4-BE49-F238E27FC236}">
                <a16:creationId xmlns:a16="http://schemas.microsoft.com/office/drawing/2014/main" id="{54D2EBE7-5850-4DD7-1CB1-9D256339EDC6}"/>
              </a:ext>
            </a:extLst>
          </p:cNvPr>
          <p:cNvSpPr txBox="1">
            <a:spLocks/>
          </p:cNvSpPr>
          <p:nvPr/>
        </p:nvSpPr>
        <p:spPr>
          <a:xfrm>
            <a:off x="838200" y="20436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Running Balint: </a:t>
            </a:r>
          </a:p>
          <a:p>
            <a:r>
              <a:rPr lang="en-US" sz="4000" dirty="0"/>
              <a:t>	</a:t>
            </a:r>
            <a:r>
              <a:rPr lang="en-US" sz="2800" dirty="0"/>
              <a:t>The right facilitator(s)</a:t>
            </a:r>
            <a:endParaRPr lang="en-US" sz="4000" dirty="0"/>
          </a:p>
        </p:txBody>
      </p:sp>
      <p:sp>
        <p:nvSpPr>
          <p:cNvPr id="5" name="Content Placeholder 2">
            <a:extLst>
              <a:ext uri="{FF2B5EF4-FFF2-40B4-BE49-F238E27FC236}">
                <a16:creationId xmlns:a16="http://schemas.microsoft.com/office/drawing/2014/main" id="{69ED9775-898F-F651-E39F-A26B2599ACA5}"/>
              </a:ext>
            </a:extLst>
          </p:cNvPr>
          <p:cNvSpPr txBox="1">
            <a:spLocks/>
          </p:cNvSpPr>
          <p:nvPr/>
        </p:nvSpPr>
        <p:spPr>
          <a:xfrm>
            <a:off x="838200" y="342900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“It’s really good having [ED facilitator] there as a much more experienced A+E Consultant and getting her perspective on things” </a:t>
            </a:r>
          </a:p>
          <a:p>
            <a:pPr marL="0" indent="0">
              <a:buNone/>
            </a:pPr>
            <a:r>
              <a:rPr lang="en-US" sz="2400" dirty="0"/>
              <a:t>“And then [psychiatry facilitator] as well from that psychiatry perspective, has given really great insights, I think she’s slightly more the patient’s advocate at times and says this is probably why they’ve reacted in such a way, or she would offer insights about a person’s upbringing or their learned </a:t>
            </a:r>
            <a:r>
              <a:rPr lang="en-US" sz="2400" dirty="0" err="1"/>
              <a:t>behaviours</a:t>
            </a:r>
            <a:r>
              <a:rPr lang="en-US" sz="2400" dirty="0"/>
              <a:t> of how to react to stressful or difficult situations. And I think it’s made me understand why patients react the way they do to certain things.”</a:t>
            </a:r>
          </a:p>
        </p:txBody>
      </p:sp>
    </p:spTree>
    <p:extLst>
      <p:ext uri="{BB962C8B-B14F-4D97-AF65-F5344CB8AC3E}">
        <p14:creationId xmlns:p14="http://schemas.microsoft.com/office/powerpoint/2010/main" val="402351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9462">
            <a:off x="-156833" y="3866740"/>
            <a:ext cx="2008388" cy="3451917"/>
          </a:xfrm>
          <a:custGeom>
            <a:avLst/>
            <a:gdLst/>
            <a:ahLst/>
            <a:cxnLst/>
            <a:rect l="l" t="t" r="r" b="b"/>
            <a:pathLst>
              <a:path w="3012582" h="5177876">
                <a:moveTo>
                  <a:pt x="0" y="0"/>
                </a:moveTo>
                <a:lnTo>
                  <a:pt x="3012582" y="0"/>
                </a:lnTo>
                <a:lnTo>
                  <a:pt x="3012582" y="5177875"/>
                </a:lnTo>
                <a:lnTo>
                  <a:pt x="0" y="517787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sz="1200"/>
          </a:p>
        </p:txBody>
      </p:sp>
      <p:sp>
        <p:nvSpPr>
          <p:cNvPr id="3" name="Freeform 3"/>
          <p:cNvSpPr/>
          <p:nvPr/>
        </p:nvSpPr>
        <p:spPr>
          <a:xfrm rot="-729462" flipH="1" flipV="1">
            <a:off x="10340445" y="-460656"/>
            <a:ext cx="2008388" cy="3451917"/>
          </a:xfrm>
          <a:custGeom>
            <a:avLst/>
            <a:gdLst/>
            <a:ahLst/>
            <a:cxnLst/>
            <a:rect l="l" t="t" r="r" b="b"/>
            <a:pathLst>
              <a:path w="3012582" h="5177876">
                <a:moveTo>
                  <a:pt x="3012582" y="5177875"/>
                </a:moveTo>
                <a:lnTo>
                  <a:pt x="0" y="5177875"/>
                </a:lnTo>
                <a:lnTo>
                  <a:pt x="0" y="0"/>
                </a:lnTo>
                <a:lnTo>
                  <a:pt x="3012582" y="0"/>
                </a:lnTo>
                <a:lnTo>
                  <a:pt x="3012582" y="5177875"/>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sz="1200"/>
          </a:p>
        </p:txBody>
      </p:sp>
      <p:grpSp>
        <p:nvGrpSpPr>
          <p:cNvPr id="4" name="Group 4"/>
          <p:cNvGrpSpPr/>
          <p:nvPr/>
        </p:nvGrpSpPr>
        <p:grpSpPr>
          <a:xfrm>
            <a:off x="685800" y="587463"/>
            <a:ext cx="3336573" cy="5683075"/>
            <a:chOff x="0" y="0"/>
            <a:chExt cx="1967352" cy="3350925"/>
          </a:xfrm>
        </p:grpSpPr>
        <p:sp>
          <p:nvSpPr>
            <p:cNvPr id="5" name="Freeform 5"/>
            <p:cNvSpPr/>
            <p:nvPr/>
          </p:nvSpPr>
          <p:spPr>
            <a:xfrm>
              <a:off x="0" y="0"/>
              <a:ext cx="1967352" cy="3350925"/>
            </a:xfrm>
            <a:custGeom>
              <a:avLst/>
              <a:gdLst/>
              <a:ahLst/>
              <a:cxnLst/>
              <a:rect l="l" t="t" r="r" b="b"/>
              <a:pathLst>
                <a:path w="1967352" h="3350925">
                  <a:moveTo>
                    <a:pt x="0" y="0"/>
                  </a:moveTo>
                  <a:lnTo>
                    <a:pt x="1967352" y="0"/>
                  </a:lnTo>
                  <a:lnTo>
                    <a:pt x="1967352" y="3350925"/>
                  </a:lnTo>
                  <a:lnTo>
                    <a:pt x="0" y="3350925"/>
                  </a:lnTo>
                  <a:close/>
                </a:path>
              </a:pathLst>
            </a:custGeom>
            <a:solidFill>
              <a:srgbClr val="FFFFFF"/>
            </a:solidFill>
          </p:spPr>
          <p:txBody>
            <a:bodyPr/>
            <a:lstStyle/>
            <a:p>
              <a:endParaRPr lang="en-US" sz="1200"/>
            </a:p>
          </p:txBody>
        </p:sp>
        <p:sp>
          <p:nvSpPr>
            <p:cNvPr id="6" name="TextBox 6"/>
            <p:cNvSpPr txBox="1"/>
            <p:nvPr/>
          </p:nvSpPr>
          <p:spPr>
            <a:xfrm>
              <a:off x="0" y="-38100"/>
              <a:ext cx="1967352" cy="3389025"/>
            </a:xfrm>
            <a:prstGeom prst="rect">
              <a:avLst/>
            </a:prstGeom>
          </p:spPr>
          <p:txBody>
            <a:bodyPr lIns="22691" tIns="22691" rIns="22691" bIns="22691" rtlCol="0" anchor="ctr"/>
            <a:lstStyle/>
            <a:p>
              <a:pPr algn="ctr">
                <a:lnSpc>
                  <a:spcPts val="1773"/>
                </a:lnSpc>
                <a:spcBef>
                  <a:spcPct val="0"/>
                </a:spcBef>
              </a:pPr>
              <a:endParaRPr sz="1600">
                <a:latin typeface="Glacial Indifference Bold"/>
              </a:endParaRPr>
            </a:p>
          </p:txBody>
        </p:sp>
      </p:grpSp>
      <p:grpSp>
        <p:nvGrpSpPr>
          <p:cNvPr id="7" name="Group 7"/>
          <p:cNvGrpSpPr/>
          <p:nvPr/>
        </p:nvGrpSpPr>
        <p:grpSpPr>
          <a:xfrm>
            <a:off x="4404582" y="587463"/>
            <a:ext cx="3336573" cy="5683075"/>
            <a:chOff x="0" y="0"/>
            <a:chExt cx="1967352" cy="3350925"/>
          </a:xfrm>
        </p:grpSpPr>
        <p:sp>
          <p:nvSpPr>
            <p:cNvPr id="8" name="Freeform 8"/>
            <p:cNvSpPr/>
            <p:nvPr/>
          </p:nvSpPr>
          <p:spPr>
            <a:xfrm>
              <a:off x="0" y="0"/>
              <a:ext cx="1967352" cy="3350925"/>
            </a:xfrm>
            <a:custGeom>
              <a:avLst/>
              <a:gdLst/>
              <a:ahLst/>
              <a:cxnLst/>
              <a:rect l="l" t="t" r="r" b="b"/>
              <a:pathLst>
                <a:path w="1967352" h="3350925">
                  <a:moveTo>
                    <a:pt x="0" y="0"/>
                  </a:moveTo>
                  <a:lnTo>
                    <a:pt x="1967352" y="0"/>
                  </a:lnTo>
                  <a:lnTo>
                    <a:pt x="1967352" y="3350925"/>
                  </a:lnTo>
                  <a:lnTo>
                    <a:pt x="0" y="3350925"/>
                  </a:lnTo>
                  <a:close/>
                </a:path>
              </a:pathLst>
            </a:custGeom>
            <a:solidFill>
              <a:srgbClr val="FFFFFF"/>
            </a:solidFill>
          </p:spPr>
          <p:txBody>
            <a:bodyPr/>
            <a:lstStyle/>
            <a:p>
              <a:endParaRPr lang="en-US" sz="1200"/>
            </a:p>
          </p:txBody>
        </p:sp>
        <p:sp>
          <p:nvSpPr>
            <p:cNvPr id="9" name="TextBox 9"/>
            <p:cNvSpPr txBox="1"/>
            <p:nvPr/>
          </p:nvSpPr>
          <p:spPr>
            <a:xfrm>
              <a:off x="0" y="-38100"/>
              <a:ext cx="1967352" cy="3389025"/>
            </a:xfrm>
            <a:prstGeom prst="rect">
              <a:avLst/>
            </a:prstGeom>
          </p:spPr>
          <p:txBody>
            <a:bodyPr lIns="22691" tIns="22691" rIns="22691" bIns="22691" rtlCol="0" anchor="ctr"/>
            <a:lstStyle/>
            <a:p>
              <a:pPr algn="ctr">
                <a:lnSpc>
                  <a:spcPts val="1773"/>
                </a:lnSpc>
                <a:spcBef>
                  <a:spcPct val="0"/>
                </a:spcBef>
              </a:pPr>
              <a:endParaRPr sz="1600">
                <a:latin typeface="Glacial Indifference Bold"/>
              </a:endParaRPr>
            </a:p>
          </p:txBody>
        </p:sp>
      </p:grpSp>
      <p:grpSp>
        <p:nvGrpSpPr>
          <p:cNvPr id="10" name="Group 10"/>
          <p:cNvGrpSpPr/>
          <p:nvPr/>
        </p:nvGrpSpPr>
        <p:grpSpPr>
          <a:xfrm>
            <a:off x="8169627" y="587463"/>
            <a:ext cx="3336573" cy="5683075"/>
            <a:chOff x="0" y="0"/>
            <a:chExt cx="1967352" cy="3350925"/>
          </a:xfrm>
        </p:grpSpPr>
        <p:sp>
          <p:nvSpPr>
            <p:cNvPr id="11" name="Freeform 11"/>
            <p:cNvSpPr/>
            <p:nvPr/>
          </p:nvSpPr>
          <p:spPr>
            <a:xfrm>
              <a:off x="0" y="0"/>
              <a:ext cx="1967352" cy="3350925"/>
            </a:xfrm>
            <a:custGeom>
              <a:avLst/>
              <a:gdLst/>
              <a:ahLst/>
              <a:cxnLst/>
              <a:rect l="l" t="t" r="r" b="b"/>
              <a:pathLst>
                <a:path w="1967352" h="3350925">
                  <a:moveTo>
                    <a:pt x="0" y="0"/>
                  </a:moveTo>
                  <a:lnTo>
                    <a:pt x="1967352" y="0"/>
                  </a:lnTo>
                  <a:lnTo>
                    <a:pt x="1967352" y="3350925"/>
                  </a:lnTo>
                  <a:lnTo>
                    <a:pt x="0" y="3350925"/>
                  </a:lnTo>
                  <a:close/>
                </a:path>
              </a:pathLst>
            </a:custGeom>
            <a:solidFill>
              <a:srgbClr val="FFFFFF"/>
            </a:solidFill>
          </p:spPr>
          <p:txBody>
            <a:bodyPr/>
            <a:lstStyle/>
            <a:p>
              <a:endParaRPr lang="en-US" sz="1200"/>
            </a:p>
          </p:txBody>
        </p:sp>
        <p:sp>
          <p:nvSpPr>
            <p:cNvPr id="12" name="TextBox 12"/>
            <p:cNvSpPr txBox="1"/>
            <p:nvPr/>
          </p:nvSpPr>
          <p:spPr>
            <a:xfrm>
              <a:off x="0" y="-38100"/>
              <a:ext cx="1967352" cy="3389025"/>
            </a:xfrm>
            <a:prstGeom prst="rect">
              <a:avLst/>
            </a:prstGeom>
          </p:spPr>
          <p:txBody>
            <a:bodyPr lIns="22691" tIns="22691" rIns="22691" bIns="22691" rtlCol="0" anchor="ctr"/>
            <a:lstStyle/>
            <a:p>
              <a:pPr algn="ctr">
                <a:lnSpc>
                  <a:spcPts val="1773"/>
                </a:lnSpc>
                <a:spcBef>
                  <a:spcPct val="0"/>
                </a:spcBef>
              </a:pPr>
              <a:endParaRPr sz="1600">
                <a:latin typeface="Glacial Indifference Bold"/>
              </a:endParaRPr>
            </a:p>
          </p:txBody>
        </p:sp>
      </p:grpSp>
      <p:sp>
        <p:nvSpPr>
          <p:cNvPr id="13" name="TextBox 13"/>
          <p:cNvSpPr txBox="1"/>
          <p:nvPr/>
        </p:nvSpPr>
        <p:spPr>
          <a:xfrm>
            <a:off x="1050085" y="819347"/>
            <a:ext cx="2608005" cy="675634"/>
          </a:xfrm>
          <a:prstGeom prst="rect">
            <a:avLst/>
          </a:prstGeom>
        </p:spPr>
        <p:txBody>
          <a:bodyPr lIns="0" tIns="0" rIns="0" bIns="0" rtlCol="0" anchor="t">
            <a:spAutoFit/>
          </a:bodyPr>
          <a:lstStyle/>
          <a:p>
            <a:pPr algn="ctr">
              <a:lnSpc>
                <a:spcPts val="5440"/>
              </a:lnSpc>
            </a:pPr>
            <a:r>
              <a:rPr lang="en-US" sz="4000" dirty="0">
                <a:solidFill>
                  <a:srgbClr val="000000"/>
                </a:solidFill>
              </a:rPr>
              <a:t>WHY?</a:t>
            </a:r>
          </a:p>
        </p:txBody>
      </p:sp>
      <p:sp>
        <p:nvSpPr>
          <p:cNvPr id="14" name="TextBox 14"/>
          <p:cNvSpPr txBox="1"/>
          <p:nvPr/>
        </p:nvSpPr>
        <p:spPr>
          <a:xfrm>
            <a:off x="4791998" y="819347"/>
            <a:ext cx="2608005" cy="675634"/>
          </a:xfrm>
          <a:prstGeom prst="rect">
            <a:avLst/>
          </a:prstGeom>
        </p:spPr>
        <p:txBody>
          <a:bodyPr lIns="0" tIns="0" rIns="0" bIns="0" rtlCol="0" anchor="t">
            <a:spAutoFit/>
          </a:bodyPr>
          <a:lstStyle/>
          <a:p>
            <a:pPr algn="ctr">
              <a:lnSpc>
                <a:spcPts val="5440"/>
              </a:lnSpc>
            </a:pPr>
            <a:r>
              <a:rPr lang="en-US" sz="4000" dirty="0">
                <a:solidFill>
                  <a:srgbClr val="000000"/>
                </a:solidFill>
              </a:rPr>
              <a:t>BALINT</a:t>
            </a:r>
          </a:p>
        </p:txBody>
      </p:sp>
      <p:sp>
        <p:nvSpPr>
          <p:cNvPr id="15" name="TextBox 15"/>
          <p:cNvSpPr txBox="1"/>
          <p:nvPr/>
        </p:nvSpPr>
        <p:spPr>
          <a:xfrm>
            <a:off x="8533911" y="819347"/>
            <a:ext cx="2608005" cy="668324"/>
          </a:xfrm>
          <a:prstGeom prst="rect">
            <a:avLst/>
          </a:prstGeom>
        </p:spPr>
        <p:txBody>
          <a:bodyPr lIns="0" tIns="0" rIns="0" bIns="0" rtlCol="0" anchor="t">
            <a:spAutoFit/>
          </a:bodyPr>
          <a:lstStyle/>
          <a:p>
            <a:pPr algn="ctr">
              <a:lnSpc>
                <a:spcPts val="5440"/>
              </a:lnSpc>
            </a:pPr>
            <a:r>
              <a:rPr lang="en-US" sz="4000" dirty="0">
                <a:solidFill>
                  <a:srgbClr val="000000"/>
                </a:solidFill>
              </a:rPr>
              <a:t>STUDY</a:t>
            </a:r>
          </a:p>
        </p:txBody>
      </p:sp>
      <p:grpSp>
        <p:nvGrpSpPr>
          <p:cNvPr id="16" name="Group 16"/>
          <p:cNvGrpSpPr/>
          <p:nvPr/>
        </p:nvGrpSpPr>
        <p:grpSpPr>
          <a:xfrm>
            <a:off x="1989349" y="1381626"/>
            <a:ext cx="1647524" cy="1464753"/>
            <a:chOff x="0" y="0"/>
            <a:chExt cx="2481965" cy="2749495"/>
          </a:xfrm>
        </p:grpSpPr>
        <p:sp>
          <p:nvSpPr>
            <p:cNvPr id="17" name="Freeform 17"/>
            <p:cNvSpPr/>
            <p:nvPr/>
          </p:nvSpPr>
          <p:spPr>
            <a:xfrm>
              <a:off x="0" y="258188"/>
              <a:ext cx="2481965" cy="2491307"/>
            </a:xfrm>
            <a:custGeom>
              <a:avLst/>
              <a:gdLst/>
              <a:ahLst/>
              <a:cxnLst/>
              <a:rect l="l" t="t" r="r" b="b"/>
              <a:pathLst>
                <a:path w="2481965" h="2491307">
                  <a:moveTo>
                    <a:pt x="0" y="0"/>
                  </a:moveTo>
                  <a:lnTo>
                    <a:pt x="2481965" y="0"/>
                  </a:lnTo>
                  <a:lnTo>
                    <a:pt x="2481965" y="2491306"/>
                  </a:lnTo>
                  <a:lnTo>
                    <a:pt x="0" y="24913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8" name="Freeform 18"/>
            <p:cNvSpPr/>
            <p:nvPr/>
          </p:nvSpPr>
          <p:spPr>
            <a:xfrm>
              <a:off x="1224206" y="0"/>
              <a:ext cx="620091" cy="620090"/>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TextBox 19"/>
            <p:cNvSpPr txBox="1"/>
            <p:nvPr/>
          </p:nvSpPr>
          <p:spPr>
            <a:xfrm>
              <a:off x="235323" y="1023075"/>
              <a:ext cx="2011317" cy="818450"/>
            </a:xfrm>
            <a:prstGeom prst="rect">
              <a:avLst/>
            </a:prstGeom>
          </p:spPr>
          <p:txBody>
            <a:bodyPr lIns="0" tIns="0" rIns="0" bIns="0" rtlCol="0" anchor="t">
              <a:spAutoFit/>
            </a:bodyPr>
            <a:lstStyle/>
            <a:p>
              <a:pPr algn="ctr">
                <a:lnSpc>
                  <a:spcPts val="1663"/>
                </a:lnSpc>
              </a:pPr>
              <a:r>
                <a:rPr lang="en-US" sz="1600" dirty="0">
                  <a:solidFill>
                    <a:srgbClr val="FFFFFF"/>
                  </a:solidFill>
                  <a:latin typeface="Glacial Indifference Bold"/>
                </a:rPr>
                <a:t>Step up to ST3 challenging</a:t>
              </a:r>
            </a:p>
          </p:txBody>
        </p:sp>
      </p:grpSp>
      <p:grpSp>
        <p:nvGrpSpPr>
          <p:cNvPr id="20" name="Group 20"/>
          <p:cNvGrpSpPr/>
          <p:nvPr/>
        </p:nvGrpSpPr>
        <p:grpSpPr>
          <a:xfrm>
            <a:off x="5686778" y="2975688"/>
            <a:ext cx="1755530" cy="1332993"/>
            <a:chOff x="0" y="276290"/>
            <a:chExt cx="2655987" cy="2665985"/>
          </a:xfrm>
        </p:grpSpPr>
        <p:sp>
          <p:nvSpPr>
            <p:cNvPr id="21" name="Freeform 21"/>
            <p:cNvSpPr/>
            <p:nvPr/>
          </p:nvSpPr>
          <p:spPr>
            <a:xfrm>
              <a:off x="0" y="276290"/>
              <a:ext cx="2655987" cy="2665985"/>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23" name="TextBox 23"/>
            <p:cNvSpPr txBox="1"/>
            <p:nvPr/>
          </p:nvSpPr>
          <p:spPr>
            <a:xfrm>
              <a:off x="251824" y="1160150"/>
              <a:ext cx="2152341" cy="1384993"/>
            </a:xfrm>
            <a:prstGeom prst="rect">
              <a:avLst/>
            </a:prstGeom>
          </p:spPr>
          <p:txBody>
            <a:bodyPr lIns="0" tIns="0" rIns="0" bIns="0" rtlCol="0" anchor="t">
              <a:spAutoFit/>
            </a:bodyPr>
            <a:lstStyle/>
            <a:p>
              <a:pPr algn="ctr">
                <a:lnSpc>
                  <a:spcPts val="1779"/>
                </a:lnSpc>
              </a:pPr>
              <a:r>
                <a:rPr lang="en-US" sz="1600" dirty="0">
                  <a:solidFill>
                    <a:srgbClr val="FFFFFF"/>
                  </a:solidFill>
                  <a:latin typeface="Glacial Indifference Bold"/>
                </a:rPr>
                <a:t>Facilitated reflective practice</a:t>
              </a:r>
            </a:p>
          </p:txBody>
        </p:sp>
      </p:grpSp>
      <p:grpSp>
        <p:nvGrpSpPr>
          <p:cNvPr id="24" name="Group 24"/>
          <p:cNvGrpSpPr/>
          <p:nvPr/>
        </p:nvGrpSpPr>
        <p:grpSpPr>
          <a:xfrm>
            <a:off x="938101" y="3090903"/>
            <a:ext cx="2068372" cy="1352718"/>
            <a:chOff x="0" y="276290"/>
            <a:chExt cx="2655987" cy="2665985"/>
          </a:xfrm>
        </p:grpSpPr>
        <p:sp>
          <p:nvSpPr>
            <p:cNvPr id="25" name="Freeform 25"/>
            <p:cNvSpPr/>
            <p:nvPr/>
          </p:nvSpPr>
          <p:spPr>
            <a:xfrm>
              <a:off x="0" y="276290"/>
              <a:ext cx="2655987" cy="2665985"/>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27" name="TextBox 27"/>
            <p:cNvSpPr txBox="1"/>
            <p:nvPr/>
          </p:nvSpPr>
          <p:spPr>
            <a:xfrm>
              <a:off x="273250" y="940911"/>
              <a:ext cx="2152342" cy="1819732"/>
            </a:xfrm>
            <a:prstGeom prst="rect">
              <a:avLst/>
            </a:prstGeom>
          </p:spPr>
          <p:txBody>
            <a:bodyPr lIns="0" tIns="0" rIns="0" bIns="0" rtlCol="0" anchor="t">
              <a:spAutoFit/>
            </a:bodyPr>
            <a:lstStyle/>
            <a:p>
              <a:pPr algn="ctr">
                <a:lnSpc>
                  <a:spcPts val="1779"/>
                </a:lnSpc>
              </a:pPr>
              <a:r>
                <a:rPr lang="en-US" sz="1600" dirty="0">
                  <a:solidFill>
                    <a:srgbClr val="FFFFFF"/>
                  </a:solidFill>
                  <a:latin typeface="Glacial Indifference Bold"/>
                </a:rPr>
                <a:t>Higher levels of stress</a:t>
              </a:r>
            </a:p>
            <a:p>
              <a:pPr algn="ctr">
                <a:lnSpc>
                  <a:spcPts val="1779"/>
                </a:lnSpc>
              </a:pPr>
              <a:r>
                <a:rPr lang="en-US" sz="1600" dirty="0">
                  <a:solidFill>
                    <a:srgbClr val="FFFFFF"/>
                  </a:solidFill>
                  <a:latin typeface="Glacial Indifference Bold"/>
                </a:rPr>
                <a:t>anxiety</a:t>
              </a:r>
            </a:p>
            <a:p>
              <a:pPr algn="ctr">
                <a:lnSpc>
                  <a:spcPts val="1779"/>
                </a:lnSpc>
              </a:pPr>
              <a:r>
                <a:rPr lang="en-US" sz="1600" dirty="0">
                  <a:solidFill>
                    <a:srgbClr val="FFFFFF"/>
                  </a:solidFill>
                  <a:latin typeface="Glacial Indifference Bold"/>
                </a:rPr>
                <a:t>burnout</a:t>
              </a:r>
            </a:p>
          </p:txBody>
        </p:sp>
      </p:grpSp>
      <p:grpSp>
        <p:nvGrpSpPr>
          <p:cNvPr id="28" name="Group 28"/>
          <p:cNvGrpSpPr/>
          <p:nvPr/>
        </p:nvGrpSpPr>
        <p:grpSpPr>
          <a:xfrm>
            <a:off x="4607204" y="1489811"/>
            <a:ext cx="1727385" cy="1400774"/>
            <a:chOff x="-187152" y="33372"/>
            <a:chExt cx="3454772" cy="2801547"/>
          </a:xfrm>
        </p:grpSpPr>
        <p:sp>
          <p:nvSpPr>
            <p:cNvPr id="29" name="Freeform 29"/>
            <p:cNvSpPr/>
            <p:nvPr/>
          </p:nvSpPr>
          <p:spPr>
            <a:xfrm>
              <a:off x="-187152" y="343612"/>
              <a:ext cx="3454772" cy="2491307"/>
            </a:xfrm>
            <a:custGeom>
              <a:avLst/>
              <a:gdLst/>
              <a:ahLst/>
              <a:cxnLst/>
              <a:rect l="l" t="t" r="r" b="b"/>
              <a:pathLst>
                <a:path w="2481965" h="2491307">
                  <a:moveTo>
                    <a:pt x="0" y="0"/>
                  </a:moveTo>
                  <a:lnTo>
                    <a:pt x="2481965" y="0"/>
                  </a:lnTo>
                  <a:lnTo>
                    <a:pt x="2481965" y="2491306"/>
                  </a:lnTo>
                  <a:lnTo>
                    <a:pt x="0" y="24913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0" name="Freeform 30"/>
            <p:cNvSpPr/>
            <p:nvPr/>
          </p:nvSpPr>
          <p:spPr>
            <a:xfrm>
              <a:off x="1542762" y="33372"/>
              <a:ext cx="620091" cy="620090"/>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31" name="TextBox 31"/>
            <p:cNvSpPr txBox="1"/>
            <p:nvPr/>
          </p:nvSpPr>
          <p:spPr>
            <a:xfrm>
              <a:off x="68460" y="1040538"/>
              <a:ext cx="2958042" cy="1308050"/>
            </a:xfrm>
            <a:prstGeom prst="rect">
              <a:avLst/>
            </a:prstGeom>
          </p:spPr>
          <p:txBody>
            <a:bodyPr wrap="square" lIns="0" tIns="0" rIns="0" bIns="0" rtlCol="0" anchor="t">
              <a:spAutoFit/>
            </a:bodyPr>
            <a:lstStyle/>
            <a:p>
              <a:pPr algn="ctr">
                <a:lnSpc>
                  <a:spcPts val="1663"/>
                </a:lnSpc>
              </a:pPr>
              <a:r>
                <a:rPr lang="en-US" sz="1600" dirty="0">
                  <a:solidFill>
                    <a:srgbClr val="FFFFFF"/>
                  </a:solidFill>
                  <a:latin typeface="Glacial Indifference Bold"/>
                </a:rPr>
                <a:t>Used in mental health and GP training </a:t>
              </a:r>
            </a:p>
          </p:txBody>
        </p:sp>
      </p:grpSp>
      <p:grpSp>
        <p:nvGrpSpPr>
          <p:cNvPr id="32" name="Group 32"/>
          <p:cNvGrpSpPr/>
          <p:nvPr/>
        </p:nvGrpSpPr>
        <p:grpSpPr>
          <a:xfrm>
            <a:off x="1858275" y="4714826"/>
            <a:ext cx="2041247" cy="1332993"/>
            <a:chOff x="0" y="276289"/>
            <a:chExt cx="2655987" cy="2665986"/>
          </a:xfrm>
        </p:grpSpPr>
        <p:sp>
          <p:nvSpPr>
            <p:cNvPr id="33" name="Freeform 33"/>
            <p:cNvSpPr/>
            <p:nvPr/>
          </p:nvSpPr>
          <p:spPr>
            <a:xfrm>
              <a:off x="0" y="276289"/>
              <a:ext cx="2655987" cy="2665986"/>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5" name="TextBox 35"/>
            <p:cNvSpPr txBox="1"/>
            <p:nvPr/>
          </p:nvSpPr>
          <p:spPr>
            <a:xfrm>
              <a:off x="251822" y="1160151"/>
              <a:ext cx="2152342" cy="1384994"/>
            </a:xfrm>
            <a:prstGeom prst="rect">
              <a:avLst/>
            </a:prstGeom>
          </p:spPr>
          <p:txBody>
            <a:bodyPr lIns="0" tIns="0" rIns="0" bIns="0" rtlCol="0" anchor="t">
              <a:spAutoFit/>
            </a:bodyPr>
            <a:lstStyle/>
            <a:p>
              <a:pPr algn="ctr">
                <a:lnSpc>
                  <a:spcPts val="1779"/>
                </a:lnSpc>
              </a:pPr>
              <a:r>
                <a:rPr lang="en-US" sz="1600" dirty="0">
                  <a:solidFill>
                    <a:srgbClr val="FFFFFF"/>
                  </a:solidFill>
                  <a:latin typeface="Glacial Indifference Bold"/>
                </a:rPr>
                <a:t>Higher levels of attrition at end of ST3</a:t>
              </a:r>
            </a:p>
          </p:txBody>
        </p:sp>
      </p:grpSp>
      <p:grpSp>
        <p:nvGrpSpPr>
          <p:cNvPr id="36" name="Group 36"/>
          <p:cNvGrpSpPr/>
          <p:nvPr/>
        </p:nvGrpSpPr>
        <p:grpSpPr>
          <a:xfrm>
            <a:off x="4606701" y="4616445"/>
            <a:ext cx="2142532" cy="1332993"/>
            <a:chOff x="0" y="276290"/>
            <a:chExt cx="2655987" cy="2665985"/>
          </a:xfrm>
        </p:grpSpPr>
        <p:sp>
          <p:nvSpPr>
            <p:cNvPr id="37" name="Freeform 37"/>
            <p:cNvSpPr/>
            <p:nvPr/>
          </p:nvSpPr>
          <p:spPr>
            <a:xfrm>
              <a:off x="0" y="276290"/>
              <a:ext cx="2655987" cy="2665985"/>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9" name="TextBox 39"/>
            <p:cNvSpPr txBox="1"/>
            <p:nvPr/>
          </p:nvSpPr>
          <p:spPr>
            <a:xfrm>
              <a:off x="251823" y="1160150"/>
              <a:ext cx="2152343" cy="1384993"/>
            </a:xfrm>
            <a:prstGeom prst="rect">
              <a:avLst/>
            </a:prstGeom>
          </p:spPr>
          <p:txBody>
            <a:bodyPr lIns="0" tIns="0" rIns="0" bIns="0" rtlCol="0" anchor="t">
              <a:spAutoFit/>
            </a:bodyPr>
            <a:lstStyle/>
            <a:p>
              <a:pPr algn="ctr">
                <a:lnSpc>
                  <a:spcPts val="1779"/>
                </a:lnSpc>
              </a:pPr>
              <a:r>
                <a:rPr lang="en-US" sz="1600" dirty="0">
                  <a:solidFill>
                    <a:srgbClr val="FFFFFF"/>
                  </a:solidFill>
                  <a:latin typeface="Glacial Indifference Bold"/>
                </a:rPr>
                <a:t>May help reduce anxiety, stress and burnout</a:t>
              </a:r>
            </a:p>
          </p:txBody>
        </p:sp>
      </p:grpSp>
      <p:grpSp>
        <p:nvGrpSpPr>
          <p:cNvPr id="40" name="Group 40"/>
          <p:cNvGrpSpPr/>
          <p:nvPr/>
        </p:nvGrpSpPr>
        <p:grpSpPr>
          <a:xfrm>
            <a:off x="8430009" y="2719250"/>
            <a:ext cx="1240982" cy="1374748"/>
            <a:chOff x="0" y="0"/>
            <a:chExt cx="2481965" cy="2749495"/>
          </a:xfrm>
        </p:grpSpPr>
        <p:sp>
          <p:nvSpPr>
            <p:cNvPr id="41" name="Freeform 41"/>
            <p:cNvSpPr/>
            <p:nvPr/>
          </p:nvSpPr>
          <p:spPr>
            <a:xfrm>
              <a:off x="0" y="258188"/>
              <a:ext cx="2481965" cy="2491307"/>
            </a:xfrm>
            <a:custGeom>
              <a:avLst/>
              <a:gdLst/>
              <a:ahLst/>
              <a:cxnLst/>
              <a:rect l="l" t="t" r="r" b="b"/>
              <a:pathLst>
                <a:path w="2481965" h="2491307">
                  <a:moveTo>
                    <a:pt x="0" y="0"/>
                  </a:moveTo>
                  <a:lnTo>
                    <a:pt x="2481965" y="0"/>
                  </a:lnTo>
                  <a:lnTo>
                    <a:pt x="2481965" y="2491306"/>
                  </a:lnTo>
                  <a:lnTo>
                    <a:pt x="0" y="24913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2" name="Freeform 42"/>
            <p:cNvSpPr/>
            <p:nvPr/>
          </p:nvSpPr>
          <p:spPr>
            <a:xfrm>
              <a:off x="930937" y="0"/>
              <a:ext cx="620091" cy="620091"/>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3" name="TextBox 43"/>
            <p:cNvSpPr txBox="1"/>
            <p:nvPr/>
          </p:nvSpPr>
          <p:spPr>
            <a:xfrm>
              <a:off x="235322" y="895924"/>
              <a:ext cx="2011319" cy="1308050"/>
            </a:xfrm>
            <a:prstGeom prst="rect">
              <a:avLst/>
            </a:prstGeom>
          </p:spPr>
          <p:txBody>
            <a:bodyPr lIns="0" tIns="0" rIns="0" bIns="0" rtlCol="0" anchor="t">
              <a:spAutoFit/>
            </a:bodyPr>
            <a:lstStyle/>
            <a:p>
              <a:pPr algn="ctr">
                <a:lnSpc>
                  <a:spcPts val="1663"/>
                </a:lnSpc>
              </a:pPr>
              <a:r>
                <a:rPr lang="en-US" sz="1600" dirty="0">
                  <a:solidFill>
                    <a:srgbClr val="FFFFFF"/>
                  </a:solidFill>
                  <a:latin typeface="Glacial Indifference Bold"/>
                </a:rPr>
                <a:t>semi-structured interviews</a:t>
              </a:r>
            </a:p>
          </p:txBody>
        </p:sp>
      </p:grpSp>
      <p:grpSp>
        <p:nvGrpSpPr>
          <p:cNvPr id="44" name="Group 44"/>
          <p:cNvGrpSpPr/>
          <p:nvPr/>
        </p:nvGrpSpPr>
        <p:grpSpPr>
          <a:xfrm>
            <a:off x="9889201" y="1384132"/>
            <a:ext cx="1413500" cy="1550121"/>
            <a:chOff x="22787" y="-177985"/>
            <a:chExt cx="2655987" cy="3100243"/>
          </a:xfrm>
        </p:grpSpPr>
        <p:sp>
          <p:nvSpPr>
            <p:cNvPr id="45" name="Freeform 45"/>
            <p:cNvSpPr/>
            <p:nvPr/>
          </p:nvSpPr>
          <p:spPr>
            <a:xfrm>
              <a:off x="22787" y="256272"/>
              <a:ext cx="2655987" cy="2665986"/>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6" name="Freeform 46"/>
            <p:cNvSpPr/>
            <p:nvPr/>
          </p:nvSpPr>
          <p:spPr>
            <a:xfrm>
              <a:off x="1017111" y="-177985"/>
              <a:ext cx="663569" cy="663569"/>
            </a:xfrm>
            <a:custGeom>
              <a:avLst/>
              <a:gdLst/>
              <a:ahLst/>
              <a:cxnLst/>
              <a:rect l="l" t="t" r="r" b="b"/>
              <a:pathLst>
                <a:path w="663569" h="663569">
                  <a:moveTo>
                    <a:pt x="0" y="0"/>
                  </a:moveTo>
                  <a:lnTo>
                    <a:pt x="663569" y="0"/>
                  </a:lnTo>
                  <a:lnTo>
                    <a:pt x="663569" y="663569"/>
                  </a:lnTo>
                  <a:lnTo>
                    <a:pt x="0" y="66356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grpSp>
      <p:grpSp>
        <p:nvGrpSpPr>
          <p:cNvPr id="48" name="Group 48"/>
          <p:cNvGrpSpPr/>
          <p:nvPr/>
        </p:nvGrpSpPr>
        <p:grpSpPr>
          <a:xfrm>
            <a:off x="8413984" y="4448616"/>
            <a:ext cx="2887713" cy="1332993"/>
            <a:chOff x="0" y="276290"/>
            <a:chExt cx="2655987" cy="2665985"/>
          </a:xfrm>
        </p:grpSpPr>
        <p:sp>
          <p:nvSpPr>
            <p:cNvPr id="49" name="Freeform 49"/>
            <p:cNvSpPr/>
            <p:nvPr/>
          </p:nvSpPr>
          <p:spPr>
            <a:xfrm>
              <a:off x="0" y="276290"/>
              <a:ext cx="2655987" cy="2665985"/>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1" name="TextBox 51"/>
            <p:cNvSpPr txBox="1"/>
            <p:nvPr/>
          </p:nvSpPr>
          <p:spPr>
            <a:xfrm>
              <a:off x="251823" y="848676"/>
              <a:ext cx="2152342" cy="1647117"/>
            </a:xfrm>
            <a:prstGeom prst="rect">
              <a:avLst/>
            </a:prstGeom>
          </p:spPr>
          <p:txBody>
            <a:bodyPr lIns="0" tIns="0" rIns="0" bIns="0" rtlCol="0" anchor="t">
              <a:spAutoFit/>
            </a:bodyPr>
            <a:lstStyle/>
            <a:p>
              <a:pPr algn="ctr">
                <a:lnSpc>
                  <a:spcPts val="1643"/>
                </a:lnSpc>
              </a:pPr>
              <a:r>
                <a:rPr lang="en-US" sz="1600" dirty="0">
                  <a:solidFill>
                    <a:srgbClr val="FFFFFF"/>
                  </a:solidFill>
                  <a:latin typeface="Glacial Indifference Bold"/>
                </a:rPr>
                <a:t>Holistic understanding of impact on </a:t>
              </a:r>
            </a:p>
            <a:p>
              <a:pPr algn="ctr">
                <a:lnSpc>
                  <a:spcPts val="1643"/>
                </a:lnSpc>
              </a:pPr>
              <a:r>
                <a:rPr lang="en-US" sz="1600" dirty="0">
                  <a:solidFill>
                    <a:srgbClr val="FFFFFF"/>
                  </a:solidFill>
                  <a:latin typeface="Glacial Indifference Bold"/>
                </a:rPr>
                <a:t>retention, resilience and experience of work</a:t>
              </a:r>
            </a:p>
          </p:txBody>
        </p:sp>
      </p:grpSp>
      <p:sp>
        <p:nvSpPr>
          <p:cNvPr id="53" name="TextBox 43">
            <a:extLst>
              <a:ext uri="{FF2B5EF4-FFF2-40B4-BE49-F238E27FC236}">
                <a16:creationId xmlns:a16="http://schemas.microsoft.com/office/drawing/2014/main" id="{FDB910E1-B64A-9C63-6078-FBEE4CC4006C}"/>
              </a:ext>
            </a:extLst>
          </p:cNvPr>
          <p:cNvSpPr txBox="1"/>
          <p:nvPr/>
        </p:nvSpPr>
        <p:spPr>
          <a:xfrm>
            <a:off x="10134336" y="1783747"/>
            <a:ext cx="1005659" cy="872034"/>
          </a:xfrm>
          <a:prstGeom prst="rect">
            <a:avLst/>
          </a:prstGeom>
        </p:spPr>
        <p:txBody>
          <a:bodyPr lIns="0" tIns="0" rIns="0" bIns="0" rtlCol="0" anchor="t">
            <a:spAutoFit/>
          </a:bodyPr>
          <a:lstStyle/>
          <a:p>
            <a:pPr algn="ctr">
              <a:lnSpc>
                <a:spcPts val="1663"/>
              </a:lnSpc>
            </a:pPr>
            <a:r>
              <a:rPr lang="en-US" sz="1600" dirty="0">
                <a:solidFill>
                  <a:srgbClr val="FFFFFF"/>
                </a:solidFill>
                <a:latin typeface="Glacial Indifference Bold"/>
              </a:rPr>
              <a:t>First to look at impact on EM doctors</a:t>
            </a:r>
          </a:p>
        </p:txBody>
      </p:sp>
      <p:sp>
        <p:nvSpPr>
          <p:cNvPr id="55" name="Freeform 18">
            <a:extLst>
              <a:ext uri="{FF2B5EF4-FFF2-40B4-BE49-F238E27FC236}">
                <a16:creationId xmlns:a16="http://schemas.microsoft.com/office/drawing/2014/main" id="{C6C2C513-528B-13B7-58D1-1D5C4B752DC0}"/>
              </a:ext>
            </a:extLst>
          </p:cNvPr>
          <p:cNvSpPr/>
          <p:nvPr/>
        </p:nvSpPr>
        <p:spPr>
          <a:xfrm>
            <a:off x="1985839" y="3001663"/>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7" name="Freeform 18">
            <a:extLst>
              <a:ext uri="{FF2B5EF4-FFF2-40B4-BE49-F238E27FC236}">
                <a16:creationId xmlns:a16="http://schemas.microsoft.com/office/drawing/2014/main" id="{7CD79B7F-CD7F-80AD-FCC6-D2C1538CD0E7}"/>
              </a:ext>
            </a:extLst>
          </p:cNvPr>
          <p:cNvSpPr/>
          <p:nvPr/>
        </p:nvSpPr>
        <p:spPr>
          <a:xfrm>
            <a:off x="2881328" y="4553473"/>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9" name="Freeform 18">
            <a:extLst>
              <a:ext uri="{FF2B5EF4-FFF2-40B4-BE49-F238E27FC236}">
                <a16:creationId xmlns:a16="http://schemas.microsoft.com/office/drawing/2014/main" id="{74C2671E-4476-3A53-EB07-360F5CC59DD1}"/>
              </a:ext>
            </a:extLst>
          </p:cNvPr>
          <p:cNvSpPr/>
          <p:nvPr/>
        </p:nvSpPr>
        <p:spPr>
          <a:xfrm>
            <a:off x="6563401" y="2934919"/>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1" name="Freeform 18">
            <a:extLst>
              <a:ext uri="{FF2B5EF4-FFF2-40B4-BE49-F238E27FC236}">
                <a16:creationId xmlns:a16="http://schemas.microsoft.com/office/drawing/2014/main" id="{E01DD502-4C1B-4E7D-2FD1-D00411623169}"/>
              </a:ext>
            </a:extLst>
          </p:cNvPr>
          <p:cNvSpPr/>
          <p:nvPr/>
        </p:nvSpPr>
        <p:spPr>
          <a:xfrm>
            <a:off x="5473240" y="4453357"/>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3" name="Freeform 18">
            <a:extLst>
              <a:ext uri="{FF2B5EF4-FFF2-40B4-BE49-F238E27FC236}">
                <a16:creationId xmlns:a16="http://schemas.microsoft.com/office/drawing/2014/main" id="{4BB2B109-1F5D-9344-C1CD-DEDE075FE9B1}"/>
              </a:ext>
            </a:extLst>
          </p:cNvPr>
          <p:cNvSpPr/>
          <p:nvPr/>
        </p:nvSpPr>
        <p:spPr>
          <a:xfrm>
            <a:off x="8532365" y="4280933"/>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5" name="Freeform 18">
            <a:extLst>
              <a:ext uri="{FF2B5EF4-FFF2-40B4-BE49-F238E27FC236}">
                <a16:creationId xmlns:a16="http://schemas.microsoft.com/office/drawing/2014/main" id="{2C6BAE6D-78EA-0601-B9C8-E47973292329}"/>
              </a:ext>
            </a:extLst>
          </p:cNvPr>
          <p:cNvSpPr/>
          <p:nvPr/>
        </p:nvSpPr>
        <p:spPr>
          <a:xfrm>
            <a:off x="10890671" y="4280933"/>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163491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3719CE-F188-449B-7750-D4AA073BF355}"/>
              </a:ext>
            </a:extLst>
          </p:cNvPr>
          <p:cNvSpPr/>
          <p:nvPr/>
        </p:nvSpPr>
        <p:spPr>
          <a:xfrm>
            <a:off x="721660" y="2754500"/>
            <a:ext cx="10632140" cy="1560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E220A-969F-C86B-3D7C-7102F5F7D9F8}"/>
              </a:ext>
            </a:extLst>
          </p:cNvPr>
          <p:cNvSpPr>
            <a:spLocks noGrp="1"/>
          </p:cNvSpPr>
          <p:nvPr>
            <p:ph type="title"/>
          </p:nvPr>
        </p:nvSpPr>
        <p:spPr>
          <a:xfrm>
            <a:off x="838200" y="759572"/>
            <a:ext cx="10515600" cy="1325563"/>
          </a:xfrm>
        </p:spPr>
        <p:txBody>
          <a:bodyPr>
            <a:normAutofit/>
          </a:bodyPr>
          <a:lstStyle/>
          <a:p>
            <a:r>
              <a:rPr lang="en-US" dirty="0"/>
              <a:t>Running Balint: </a:t>
            </a:r>
            <a:br>
              <a:rPr lang="en-US" dirty="0"/>
            </a:br>
            <a:r>
              <a:rPr lang="en-US" dirty="0"/>
              <a:t>	</a:t>
            </a:r>
            <a:r>
              <a:rPr lang="en-US" sz="3600" dirty="0"/>
              <a:t>Challenge of training and retaining facilitators</a:t>
            </a:r>
            <a:endParaRPr lang="en-US" dirty="0"/>
          </a:p>
        </p:txBody>
      </p:sp>
      <p:sp>
        <p:nvSpPr>
          <p:cNvPr id="3" name="Content Placeholder 2">
            <a:extLst>
              <a:ext uri="{FF2B5EF4-FFF2-40B4-BE49-F238E27FC236}">
                <a16:creationId xmlns:a16="http://schemas.microsoft.com/office/drawing/2014/main" id="{2332E7A6-BEA5-7DAB-2048-2DBC6A00A38A}"/>
              </a:ext>
            </a:extLst>
          </p:cNvPr>
          <p:cNvSpPr>
            <a:spLocks noGrp="1"/>
          </p:cNvSpPr>
          <p:nvPr>
            <p:ph idx="1"/>
          </p:nvPr>
        </p:nvSpPr>
        <p:spPr>
          <a:xfrm>
            <a:off x="838200" y="2889437"/>
            <a:ext cx="10515600" cy="1479363"/>
          </a:xfrm>
        </p:spPr>
        <p:txBody>
          <a:bodyPr/>
          <a:lstStyle/>
          <a:p>
            <a:r>
              <a:rPr lang="en-US" dirty="0"/>
              <a:t>“Enough facilitators and the right mix of facilitators is going to be one of the challenges if this were to go out to different sets of trainees, different year groups of trainees”</a:t>
            </a:r>
          </a:p>
        </p:txBody>
      </p:sp>
    </p:spTree>
    <p:extLst>
      <p:ext uri="{BB962C8B-B14F-4D97-AF65-F5344CB8AC3E}">
        <p14:creationId xmlns:p14="http://schemas.microsoft.com/office/powerpoint/2010/main" val="2585719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9D692D-ECE8-0366-D271-52912278A2B7}"/>
              </a:ext>
            </a:extLst>
          </p:cNvPr>
          <p:cNvSpPr/>
          <p:nvPr/>
        </p:nvSpPr>
        <p:spPr>
          <a:xfrm>
            <a:off x="779930" y="567789"/>
            <a:ext cx="1063214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21EE0-BC21-D52C-8B3B-70475772D8D1}"/>
              </a:ext>
            </a:extLst>
          </p:cNvPr>
          <p:cNvSpPr>
            <a:spLocks noGrp="1"/>
          </p:cNvSpPr>
          <p:nvPr>
            <p:ph type="title"/>
          </p:nvPr>
        </p:nvSpPr>
        <p:spPr>
          <a:xfrm>
            <a:off x="1117600" y="455362"/>
            <a:ext cx="9486690" cy="1550419"/>
          </a:xfrm>
        </p:spPr>
        <p:txBody>
          <a:bodyPr>
            <a:normAutofit/>
          </a:bodyPr>
          <a:lstStyle/>
          <a:p>
            <a:pPr algn="ctr"/>
            <a:r>
              <a:rPr lang="en-US" sz="6000" dirty="0"/>
              <a:t>VALUE ADDED</a:t>
            </a:r>
          </a:p>
        </p:txBody>
      </p:sp>
      <p:graphicFrame>
        <p:nvGraphicFramePr>
          <p:cNvPr id="5" name="Content Placeholder 2">
            <a:extLst>
              <a:ext uri="{FF2B5EF4-FFF2-40B4-BE49-F238E27FC236}">
                <a16:creationId xmlns:a16="http://schemas.microsoft.com/office/drawing/2014/main" id="{BFA8ACDB-E214-A0BD-4F7C-AC815E067A10}"/>
              </a:ext>
            </a:extLst>
          </p:cNvPr>
          <p:cNvGraphicFramePr>
            <a:graphicFrameLocks noGrp="1"/>
          </p:cNvGraphicFramePr>
          <p:nvPr>
            <p:ph idx="1"/>
            <p:extLst>
              <p:ext uri="{D42A27DB-BD31-4B8C-83A1-F6EECF244321}">
                <p14:modId xmlns:p14="http://schemas.microsoft.com/office/powerpoint/2010/main" val="1659070090"/>
              </p:ext>
            </p:extLst>
          </p:nvPr>
        </p:nvGraphicFramePr>
        <p:xfrm>
          <a:off x="1124456" y="2194178"/>
          <a:ext cx="9528584" cy="3898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8568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9EC0-A546-7BFE-6A4E-432AF9979170}"/>
              </a:ext>
            </a:extLst>
          </p:cNvPr>
          <p:cNvSpPr>
            <a:spLocks noGrp="1"/>
          </p:cNvSpPr>
          <p:nvPr>
            <p:ph type="title"/>
          </p:nvPr>
        </p:nvSpPr>
        <p:spPr/>
        <p:txBody>
          <a:bodyPr>
            <a:normAutofit/>
          </a:bodyPr>
          <a:lstStyle/>
          <a:p>
            <a:r>
              <a:rPr lang="en-US" sz="5400" dirty="0"/>
              <a:t>Progress? </a:t>
            </a:r>
          </a:p>
        </p:txBody>
      </p:sp>
      <p:sp>
        <p:nvSpPr>
          <p:cNvPr id="3" name="Content Placeholder 2">
            <a:extLst>
              <a:ext uri="{FF2B5EF4-FFF2-40B4-BE49-F238E27FC236}">
                <a16:creationId xmlns:a16="http://schemas.microsoft.com/office/drawing/2014/main" id="{D66EFD33-6F02-A825-9882-5368CC6925AA}"/>
              </a:ext>
            </a:extLst>
          </p:cNvPr>
          <p:cNvSpPr>
            <a:spLocks noGrp="1"/>
          </p:cNvSpPr>
          <p:nvPr>
            <p:ph idx="1"/>
          </p:nvPr>
        </p:nvSpPr>
        <p:spPr>
          <a:xfrm>
            <a:off x="838200" y="2369484"/>
            <a:ext cx="10515600" cy="2429622"/>
          </a:xfrm>
          <a:solidFill>
            <a:schemeClr val="bg1"/>
          </a:solidFill>
        </p:spPr>
        <p:txBody>
          <a:bodyPr/>
          <a:lstStyle/>
          <a:p>
            <a:r>
              <a:rPr lang="en-US" dirty="0"/>
              <a:t>2023-24: This data set</a:t>
            </a:r>
          </a:p>
          <a:p>
            <a:r>
              <a:rPr lang="en-US" dirty="0"/>
              <a:t>2024-25: Ran again, really successful</a:t>
            </a:r>
          </a:p>
          <a:p>
            <a:r>
              <a:rPr lang="en-US" dirty="0"/>
              <a:t>2025-26: Inadequate recruitment – didn’t run!</a:t>
            </a:r>
          </a:p>
          <a:p>
            <a:pPr lvl="1"/>
            <a:r>
              <a:rPr lang="en-US" dirty="0"/>
              <a:t>Pilot in Core Medical Training</a:t>
            </a:r>
          </a:p>
          <a:p>
            <a:pPr lvl="1"/>
            <a:r>
              <a:rPr lang="en-US" dirty="0"/>
              <a:t>Study looking at barriers to accessing Balint</a:t>
            </a:r>
          </a:p>
        </p:txBody>
      </p:sp>
    </p:spTree>
    <p:extLst>
      <p:ext uri="{BB962C8B-B14F-4D97-AF65-F5344CB8AC3E}">
        <p14:creationId xmlns:p14="http://schemas.microsoft.com/office/powerpoint/2010/main" val="2406739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1737-DA9B-58C1-3437-D30D80E1D1F2}"/>
              </a:ext>
            </a:extLst>
          </p:cNvPr>
          <p:cNvSpPr>
            <a:spLocks noGrp="1"/>
          </p:cNvSpPr>
          <p:nvPr>
            <p:ph type="title"/>
          </p:nvPr>
        </p:nvSpPr>
        <p:spPr/>
        <p:txBody>
          <a:bodyPr>
            <a:normAutofit/>
          </a:bodyPr>
          <a:lstStyle/>
          <a:p>
            <a:r>
              <a:rPr lang="en-US" sz="5400" dirty="0"/>
              <a:t>Collaborators </a:t>
            </a:r>
          </a:p>
        </p:txBody>
      </p:sp>
      <p:sp>
        <p:nvSpPr>
          <p:cNvPr id="3" name="Content Placeholder 2">
            <a:extLst>
              <a:ext uri="{FF2B5EF4-FFF2-40B4-BE49-F238E27FC236}">
                <a16:creationId xmlns:a16="http://schemas.microsoft.com/office/drawing/2014/main" id="{79BBBCC3-53F2-D360-1BF4-F38ED8A3F5EC}"/>
              </a:ext>
            </a:extLst>
          </p:cNvPr>
          <p:cNvSpPr>
            <a:spLocks noGrp="1"/>
          </p:cNvSpPr>
          <p:nvPr>
            <p:ph idx="1"/>
          </p:nvPr>
        </p:nvSpPr>
        <p:spPr>
          <a:solidFill>
            <a:schemeClr val="bg1"/>
          </a:solidFill>
        </p:spPr>
        <p:txBody>
          <a:bodyPr>
            <a:normAutofit fontScale="92500"/>
          </a:bodyPr>
          <a:lstStyle/>
          <a:p>
            <a:pPr lvl="0"/>
            <a:r>
              <a:rPr lang="en-GB" dirty="0"/>
              <a:t>Richard Parris, NHS England NW School of Emergency Medicine</a:t>
            </a:r>
          </a:p>
          <a:p>
            <a:pPr lvl="0"/>
            <a:r>
              <a:rPr lang="en-GB" dirty="0"/>
              <a:t>Hannah Cappleman, NHS England North West School of Psychiatry </a:t>
            </a:r>
          </a:p>
          <a:p>
            <a:pPr lvl="0"/>
            <a:r>
              <a:rPr lang="en-GB" dirty="0"/>
              <a:t>Jane Shlosberg, Wythenshawe Emergency Department  </a:t>
            </a:r>
          </a:p>
          <a:p>
            <a:pPr lvl="0"/>
            <a:r>
              <a:rPr lang="en-GB" dirty="0"/>
              <a:t>Jade Baker, Royal Oldham Hospital Emergency Department</a:t>
            </a:r>
          </a:p>
          <a:p>
            <a:pPr lvl="0"/>
            <a:r>
              <a:rPr lang="en-GB" dirty="0"/>
              <a:t>Harriet Kennedy, Manchester Royal Infirmary Emergency Department</a:t>
            </a:r>
          </a:p>
          <a:p>
            <a:pPr lvl="0"/>
            <a:r>
              <a:rPr lang="en-GB" dirty="0"/>
              <a:t>Rhiannon Conway, Salford Royal Hospital Emergency Department</a:t>
            </a:r>
          </a:p>
          <a:p>
            <a:pPr lvl="0"/>
            <a:r>
              <a:rPr lang="en-GB" dirty="0"/>
              <a:t>Alex Johnson, Emergency Department, Stepping Hill Hospital</a:t>
            </a:r>
          </a:p>
          <a:p>
            <a:pPr lvl="0"/>
            <a:r>
              <a:rPr lang="en-GB" dirty="0"/>
              <a:t>Geoff Haynes, Manchester Royal Infirmary and Royal Manchester Children’s Hospital Emergency Departments </a:t>
            </a:r>
          </a:p>
          <a:p>
            <a:endParaRPr lang="en-US" dirty="0"/>
          </a:p>
        </p:txBody>
      </p:sp>
    </p:spTree>
    <p:extLst>
      <p:ext uri="{BB962C8B-B14F-4D97-AF65-F5344CB8AC3E}">
        <p14:creationId xmlns:p14="http://schemas.microsoft.com/office/powerpoint/2010/main" val="2182916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5A86-CF56-3696-8AC7-7AA81FF84C8E}"/>
              </a:ext>
            </a:extLst>
          </p:cNvPr>
          <p:cNvSpPr>
            <a:spLocks noGrp="1"/>
          </p:cNvSpPr>
          <p:nvPr>
            <p:ph type="title"/>
          </p:nvPr>
        </p:nvSpPr>
        <p:spPr>
          <a:xfrm>
            <a:off x="838200" y="287441"/>
            <a:ext cx="5066841" cy="1325563"/>
          </a:xfrm>
        </p:spPr>
        <p:txBody>
          <a:bodyPr>
            <a:normAutofit/>
          </a:bodyPr>
          <a:lstStyle/>
          <a:p>
            <a:r>
              <a:rPr lang="en-US" sz="6000" dirty="0"/>
              <a:t>LINK TO PAPER</a:t>
            </a:r>
          </a:p>
        </p:txBody>
      </p:sp>
      <p:pic>
        <p:nvPicPr>
          <p:cNvPr id="1026" name="Picture 2">
            <a:extLst>
              <a:ext uri="{FF2B5EF4-FFF2-40B4-BE49-F238E27FC236}">
                <a16:creationId xmlns:a16="http://schemas.microsoft.com/office/drawing/2014/main" id="{9ABBF3CD-6E2D-B7D8-C989-70231E8DD7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5941"/>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57C65FD-9D20-A5AC-4501-4580AE025EAC}"/>
              </a:ext>
            </a:extLst>
          </p:cNvPr>
          <p:cNvSpPr txBox="1">
            <a:spLocks/>
          </p:cNvSpPr>
          <p:nvPr/>
        </p:nvSpPr>
        <p:spPr>
          <a:xfrm>
            <a:off x="750065" y="4959159"/>
            <a:ext cx="105156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Email: d.darbyshire@lancaster.ac.uk </a:t>
            </a:r>
          </a:p>
        </p:txBody>
      </p:sp>
    </p:spTree>
    <p:extLst>
      <p:ext uri="{BB962C8B-B14F-4D97-AF65-F5344CB8AC3E}">
        <p14:creationId xmlns:p14="http://schemas.microsoft.com/office/powerpoint/2010/main" val="275035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6D1AC-71E6-9275-772F-238401BCD804}"/>
              </a:ext>
            </a:extLst>
          </p:cNvPr>
          <p:cNvSpPr>
            <a:spLocks noGrp="1"/>
          </p:cNvSpPr>
          <p:nvPr>
            <p:ph type="title"/>
          </p:nvPr>
        </p:nvSpPr>
        <p:spPr/>
        <p:txBody>
          <a:bodyPr/>
          <a:lstStyle/>
          <a:p>
            <a:r>
              <a:rPr lang="en-US" dirty="0"/>
              <a:t>Why Emergency Medicine ST3s?</a:t>
            </a:r>
          </a:p>
        </p:txBody>
      </p:sp>
      <p:pic>
        <p:nvPicPr>
          <p:cNvPr id="4" name="Content Placeholder 3">
            <a:extLst>
              <a:ext uri="{FF2B5EF4-FFF2-40B4-BE49-F238E27FC236}">
                <a16:creationId xmlns:a16="http://schemas.microsoft.com/office/drawing/2014/main" id="{F8E1DA48-980A-1C58-EEB9-3A0DB2F90423}"/>
              </a:ext>
            </a:extLst>
          </p:cNvPr>
          <p:cNvPicPr>
            <a:picLocks noGrp="1" noChangeAspect="1"/>
          </p:cNvPicPr>
          <p:nvPr>
            <p:ph idx="1"/>
          </p:nvPr>
        </p:nvPicPr>
        <p:blipFill>
          <a:blip r:embed="rId3"/>
          <a:srcRect t="1310" b="1310"/>
          <a:stretch/>
        </p:blipFill>
        <p:spPr>
          <a:xfrm>
            <a:off x="6845843" y="1728108"/>
            <a:ext cx="5149973" cy="4373334"/>
          </a:xfrm>
          <a:prstGeom prst="rect">
            <a:avLst/>
          </a:prstGeom>
        </p:spPr>
      </p:pic>
      <p:pic>
        <p:nvPicPr>
          <p:cNvPr id="5" name="Picture 4">
            <a:extLst>
              <a:ext uri="{FF2B5EF4-FFF2-40B4-BE49-F238E27FC236}">
                <a16:creationId xmlns:a16="http://schemas.microsoft.com/office/drawing/2014/main" id="{13858049-2E62-4BD2-95D3-EDE7ED939E7A}"/>
              </a:ext>
            </a:extLst>
          </p:cNvPr>
          <p:cNvPicPr>
            <a:picLocks noChangeAspect="1"/>
          </p:cNvPicPr>
          <p:nvPr/>
        </p:nvPicPr>
        <p:blipFill>
          <a:blip r:embed="rId4"/>
          <a:srcRect t="1539" b="1539"/>
          <a:stretch/>
        </p:blipFill>
        <p:spPr>
          <a:xfrm>
            <a:off x="1330996" y="1728108"/>
            <a:ext cx="5258133" cy="4373334"/>
          </a:xfrm>
          <a:prstGeom prst="rect">
            <a:avLst/>
          </a:prstGeom>
        </p:spPr>
      </p:pic>
    </p:spTree>
    <p:extLst>
      <p:ext uri="{BB962C8B-B14F-4D97-AF65-F5344CB8AC3E}">
        <p14:creationId xmlns:p14="http://schemas.microsoft.com/office/powerpoint/2010/main" val="364695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AD939-ADEE-49E6-E63D-7825E63543C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749FAF3-A1E3-96B7-25E4-D4AEA964C286}"/>
              </a:ext>
            </a:extLst>
          </p:cNvPr>
          <p:cNvSpPr/>
          <p:nvPr/>
        </p:nvSpPr>
        <p:spPr>
          <a:xfrm rot="-729462">
            <a:off x="-156833" y="3866740"/>
            <a:ext cx="2008388" cy="3451917"/>
          </a:xfrm>
          <a:custGeom>
            <a:avLst/>
            <a:gdLst/>
            <a:ahLst/>
            <a:cxnLst/>
            <a:rect l="l" t="t" r="r" b="b"/>
            <a:pathLst>
              <a:path w="3012582" h="5177876">
                <a:moveTo>
                  <a:pt x="0" y="0"/>
                </a:moveTo>
                <a:lnTo>
                  <a:pt x="3012582" y="0"/>
                </a:lnTo>
                <a:lnTo>
                  <a:pt x="3012582" y="5177875"/>
                </a:lnTo>
                <a:lnTo>
                  <a:pt x="0" y="517787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sz="1200"/>
          </a:p>
        </p:txBody>
      </p:sp>
      <p:sp>
        <p:nvSpPr>
          <p:cNvPr id="3" name="Freeform 3">
            <a:extLst>
              <a:ext uri="{FF2B5EF4-FFF2-40B4-BE49-F238E27FC236}">
                <a16:creationId xmlns:a16="http://schemas.microsoft.com/office/drawing/2014/main" id="{04E67160-4094-3F7B-6597-7D358B6AD779}"/>
              </a:ext>
            </a:extLst>
          </p:cNvPr>
          <p:cNvSpPr/>
          <p:nvPr/>
        </p:nvSpPr>
        <p:spPr>
          <a:xfrm rot="-729462" flipH="1" flipV="1">
            <a:off x="10340445" y="-460656"/>
            <a:ext cx="2008388" cy="3451917"/>
          </a:xfrm>
          <a:custGeom>
            <a:avLst/>
            <a:gdLst/>
            <a:ahLst/>
            <a:cxnLst/>
            <a:rect l="l" t="t" r="r" b="b"/>
            <a:pathLst>
              <a:path w="3012582" h="5177876">
                <a:moveTo>
                  <a:pt x="3012582" y="5177875"/>
                </a:moveTo>
                <a:lnTo>
                  <a:pt x="0" y="5177875"/>
                </a:lnTo>
                <a:lnTo>
                  <a:pt x="0" y="0"/>
                </a:lnTo>
                <a:lnTo>
                  <a:pt x="3012582" y="0"/>
                </a:lnTo>
                <a:lnTo>
                  <a:pt x="3012582" y="5177875"/>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sz="1200"/>
          </a:p>
        </p:txBody>
      </p:sp>
      <p:grpSp>
        <p:nvGrpSpPr>
          <p:cNvPr id="4" name="Group 4">
            <a:extLst>
              <a:ext uri="{FF2B5EF4-FFF2-40B4-BE49-F238E27FC236}">
                <a16:creationId xmlns:a16="http://schemas.microsoft.com/office/drawing/2014/main" id="{EA33AAD9-85EC-9287-AAE4-5457677298CC}"/>
              </a:ext>
            </a:extLst>
          </p:cNvPr>
          <p:cNvGrpSpPr/>
          <p:nvPr/>
        </p:nvGrpSpPr>
        <p:grpSpPr>
          <a:xfrm>
            <a:off x="685800" y="587463"/>
            <a:ext cx="3336573" cy="5683075"/>
            <a:chOff x="0" y="0"/>
            <a:chExt cx="1967352" cy="3350925"/>
          </a:xfrm>
        </p:grpSpPr>
        <p:sp>
          <p:nvSpPr>
            <p:cNvPr id="5" name="Freeform 5">
              <a:extLst>
                <a:ext uri="{FF2B5EF4-FFF2-40B4-BE49-F238E27FC236}">
                  <a16:creationId xmlns:a16="http://schemas.microsoft.com/office/drawing/2014/main" id="{12C197FB-1082-202F-F601-6768E10CB830}"/>
                </a:ext>
              </a:extLst>
            </p:cNvPr>
            <p:cNvSpPr/>
            <p:nvPr/>
          </p:nvSpPr>
          <p:spPr>
            <a:xfrm>
              <a:off x="0" y="0"/>
              <a:ext cx="1967352" cy="3350925"/>
            </a:xfrm>
            <a:custGeom>
              <a:avLst/>
              <a:gdLst/>
              <a:ahLst/>
              <a:cxnLst/>
              <a:rect l="l" t="t" r="r" b="b"/>
              <a:pathLst>
                <a:path w="1967352" h="3350925">
                  <a:moveTo>
                    <a:pt x="0" y="0"/>
                  </a:moveTo>
                  <a:lnTo>
                    <a:pt x="1967352" y="0"/>
                  </a:lnTo>
                  <a:lnTo>
                    <a:pt x="1967352" y="3350925"/>
                  </a:lnTo>
                  <a:lnTo>
                    <a:pt x="0" y="3350925"/>
                  </a:lnTo>
                  <a:close/>
                </a:path>
              </a:pathLst>
            </a:custGeom>
            <a:solidFill>
              <a:srgbClr val="FFFFFF"/>
            </a:solidFill>
          </p:spPr>
          <p:txBody>
            <a:bodyPr/>
            <a:lstStyle/>
            <a:p>
              <a:endParaRPr lang="en-US" sz="1200"/>
            </a:p>
          </p:txBody>
        </p:sp>
        <p:sp>
          <p:nvSpPr>
            <p:cNvPr id="6" name="TextBox 6">
              <a:extLst>
                <a:ext uri="{FF2B5EF4-FFF2-40B4-BE49-F238E27FC236}">
                  <a16:creationId xmlns:a16="http://schemas.microsoft.com/office/drawing/2014/main" id="{9B33AFFE-18DA-DA70-1057-AD30BD2C4F21}"/>
                </a:ext>
              </a:extLst>
            </p:cNvPr>
            <p:cNvSpPr txBox="1"/>
            <p:nvPr/>
          </p:nvSpPr>
          <p:spPr>
            <a:xfrm>
              <a:off x="0" y="-38100"/>
              <a:ext cx="1967352" cy="3389025"/>
            </a:xfrm>
            <a:prstGeom prst="rect">
              <a:avLst/>
            </a:prstGeom>
          </p:spPr>
          <p:txBody>
            <a:bodyPr lIns="22691" tIns="22691" rIns="22691" bIns="22691" rtlCol="0" anchor="ctr"/>
            <a:lstStyle/>
            <a:p>
              <a:pPr algn="ctr">
                <a:lnSpc>
                  <a:spcPts val="1773"/>
                </a:lnSpc>
                <a:spcBef>
                  <a:spcPct val="0"/>
                </a:spcBef>
              </a:pPr>
              <a:endParaRPr sz="1600">
                <a:latin typeface="Glacial Indifference Bold"/>
              </a:endParaRPr>
            </a:p>
          </p:txBody>
        </p:sp>
      </p:grpSp>
      <p:grpSp>
        <p:nvGrpSpPr>
          <p:cNvPr id="7" name="Group 7">
            <a:extLst>
              <a:ext uri="{FF2B5EF4-FFF2-40B4-BE49-F238E27FC236}">
                <a16:creationId xmlns:a16="http://schemas.microsoft.com/office/drawing/2014/main" id="{BA0A802B-6D6A-209A-DFF1-C0DF2B89EDD7}"/>
              </a:ext>
            </a:extLst>
          </p:cNvPr>
          <p:cNvGrpSpPr/>
          <p:nvPr/>
        </p:nvGrpSpPr>
        <p:grpSpPr>
          <a:xfrm>
            <a:off x="4404582" y="587463"/>
            <a:ext cx="3336573" cy="5683075"/>
            <a:chOff x="0" y="0"/>
            <a:chExt cx="1967352" cy="3350925"/>
          </a:xfrm>
        </p:grpSpPr>
        <p:sp>
          <p:nvSpPr>
            <p:cNvPr id="8" name="Freeform 8">
              <a:extLst>
                <a:ext uri="{FF2B5EF4-FFF2-40B4-BE49-F238E27FC236}">
                  <a16:creationId xmlns:a16="http://schemas.microsoft.com/office/drawing/2014/main" id="{B8A6F921-9F96-34C0-6BB6-D3494128A495}"/>
                </a:ext>
              </a:extLst>
            </p:cNvPr>
            <p:cNvSpPr/>
            <p:nvPr/>
          </p:nvSpPr>
          <p:spPr>
            <a:xfrm>
              <a:off x="0" y="0"/>
              <a:ext cx="1967352" cy="3350925"/>
            </a:xfrm>
            <a:custGeom>
              <a:avLst/>
              <a:gdLst/>
              <a:ahLst/>
              <a:cxnLst/>
              <a:rect l="l" t="t" r="r" b="b"/>
              <a:pathLst>
                <a:path w="1967352" h="3350925">
                  <a:moveTo>
                    <a:pt x="0" y="0"/>
                  </a:moveTo>
                  <a:lnTo>
                    <a:pt x="1967352" y="0"/>
                  </a:lnTo>
                  <a:lnTo>
                    <a:pt x="1967352" y="3350925"/>
                  </a:lnTo>
                  <a:lnTo>
                    <a:pt x="0" y="3350925"/>
                  </a:lnTo>
                  <a:close/>
                </a:path>
              </a:pathLst>
            </a:custGeom>
            <a:solidFill>
              <a:srgbClr val="FFFFFF"/>
            </a:solidFill>
          </p:spPr>
          <p:txBody>
            <a:bodyPr/>
            <a:lstStyle/>
            <a:p>
              <a:endParaRPr lang="en-US" sz="1200"/>
            </a:p>
          </p:txBody>
        </p:sp>
        <p:sp>
          <p:nvSpPr>
            <p:cNvPr id="9" name="TextBox 9">
              <a:extLst>
                <a:ext uri="{FF2B5EF4-FFF2-40B4-BE49-F238E27FC236}">
                  <a16:creationId xmlns:a16="http://schemas.microsoft.com/office/drawing/2014/main" id="{7EEAA9E8-8209-2A61-D136-875CCE2373ED}"/>
                </a:ext>
              </a:extLst>
            </p:cNvPr>
            <p:cNvSpPr txBox="1"/>
            <p:nvPr/>
          </p:nvSpPr>
          <p:spPr>
            <a:xfrm>
              <a:off x="0" y="-38100"/>
              <a:ext cx="1967352" cy="3389025"/>
            </a:xfrm>
            <a:prstGeom prst="rect">
              <a:avLst/>
            </a:prstGeom>
          </p:spPr>
          <p:txBody>
            <a:bodyPr lIns="22691" tIns="22691" rIns="22691" bIns="22691" rtlCol="0" anchor="ctr"/>
            <a:lstStyle/>
            <a:p>
              <a:pPr algn="ctr">
                <a:lnSpc>
                  <a:spcPts val="1773"/>
                </a:lnSpc>
                <a:spcBef>
                  <a:spcPct val="0"/>
                </a:spcBef>
              </a:pPr>
              <a:endParaRPr sz="1600">
                <a:latin typeface="Glacial Indifference Bold"/>
              </a:endParaRPr>
            </a:p>
          </p:txBody>
        </p:sp>
      </p:grpSp>
      <p:grpSp>
        <p:nvGrpSpPr>
          <p:cNvPr id="10" name="Group 10">
            <a:extLst>
              <a:ext uri="{FF2B5EF4-FFF2-40B4-BE49-F238E27FC236}">
                <a16:creationId xmlns:a16="http://schemas.microsoft.com/office/drawing/2014/main" id="{5B3175D8-73FA-88DA-1D44-2AB9EADD0E6E}"/>
              </a:ext>
            </a:extLst>
          </p:cNvPr>
          <p:cNvGrpSpPr/>
          <p:nvPr/>
        </p:nvGrpSpPr>
        <p:grpSpPr>
          <a:xfrm>
            <a:off x="8169627" y="587463"/>
            <a:ext cx="3336573" cy="5683075"/>
            <a:chOff x="0" y="0"/>
            <a:chExt cx="1967352" cy="3350925"/>
          </a:xfrm>
        </p:grpSpPr>
        <p:sp>
          <p:nvSpPr>
            <p:cNvPr id="11" name="Freeform 11">
              <a:extLst>
                <a:ext uri="{FF2B5EF4-FFF2-40B4-BE49-F238E27FC236}">
                  <a16:creationId xmlns:a16="http://schemas.microsoft.com/office/drawing/2014/main" id="{611AE3AB-E0D3-2942-E524-71A2E5CB4B12}"/>
                </a:ext>
              </a:extLst>
            </p:cNvPr>
            <p:cNvSpPr/>
            <p:nvPr/>
          </p:nvSpPr>
          <p:spPr>
            <a:xfrm>
              <a:off x="0" y="0"/>
              <a:ext cx="1967352" cy="3350925"/>
            </a:xfrm>
            <a:custGeom>
              <a:avLst/>
              <a:gdLst/>
              <a:ahLst/>
              <a:cxnLst/>
              <a:rect l="l" t="t" r="r" b="b"/>
              <a:pathLst>
                <a:path w="1967352" h="3350925">
                  <a:moveTo>
                    <a:pt x="0" y="0"/>
                  </a:moveTo>
                  <a:lnTo>
                    <a:pt x="1967352" y="0"/>
                  </a:lnTo>
                  <a:lnTo>
                    <a:pt x="1967352" y="3350925"/>
                  </a:lnTo>
                  <a:lnTo>
                    <a:pt x="0" y="3350925"/>
                  </a:lnTo>
                  <a:close/>
                </a:path>
              </a:pathLst>
            </a:custGeom>
            <a:solidFill>
              <a:srgbClr val="FFFFFF"/>
            </a:solidFill>
          </p:spPr>
          <p:txBody>
            <a:bodyPr/>
            <a:lstStyle/>
            <a:p>
              <a:endParaRPr lang="en-US" sz="1200"/>
            </a:p>
          </p:txBody>
        </p:sp>
        <p:sp>
          <p:nvSpPr>
            <p:cNvPr id="12" name="TextBox 12">
              <a:extLst>
                <a:ext uri="{FF2B5EF4-FFF2-40B4-BE49-F238E27FC236}">
                  <a16:creationId xmlns:a16="http://schemas.microsoft.com/office/drawing/2014/main" id="{403C84AB-369E-AAB3-D2A9-168A858905D5}"/>
                </a:ext>
              </a:extLst>
            </p:cNvPr>
            <p:cNvSpPr txBox="1"/>
            <p:nvPr/>
          </p:nvSpPr>
          <p:spPr>
            <a:xfrm>
              <a:off x="0" y="-38100"/>
              <a:ext cx="1967352" cy="3389025"/>
            </a:xfrm>
            <a:prstGeom prst="rect">
              <a:avLst/>
            </a:prstGeom>
          </p:spPr>
          <p:txBody>
            <a:bodyPr lIns="22691" tIns="22691" rIns="22691" bIns="22691" rtlCol="0" anchor="ctr"/>
            <a:lstStyle/>
            <a:p>
              <a:pPr algn="ctr">
                <a:lnSpc>
                  <a:spcPts val="1773"/>
                </a:lnSpc>
                <a:spcBef>
                  <a:spcPct val="0"/>
                </a:spcBef>
              </a:pPr>
              <a:endParaRPr sz="1600">
                <a:latin typeface="Glacial Indifference Bold"/>
              </a:endParaRPr>
            </a:p>
          </p:txBody>
        </p:sp>
      </p:grpSp>
      <p:sp>
        <p:nvSpPr>
          <p:cNvPr id="13" name="TextBox 13">
            <a:extLst>
              <a:ext uri="{FF2B5EF4-FFF2-40B4-BE49-F238E27FC236}">
                <a16:creationId xmlns:a16="http://schemas.microsoft.com/office/drawing/2014/main" id="{159B1879-BA45-AE85-6799-7B0F920B2890}"/>
              </a:ext>
            </a:extLst>
          </p:cNvPr>
          <p:cNvSpPr txBox="1"/>
          <p:nvPr/>
        </p:nvSpPr>
        <p:spPr>
          <a:xfrm>
            <a:off x="1050085" y="819347"/>
            <a:ext cx="2608005" cy="675634"/>
          </a:xfrm>
          <a:prstGeom prst="rect">
            <a:avLst/>
          </a:prstGeom>
        </p:spPr>
        <p:txBody>
          <a:bodyPr lIns="0" tIns="0" rIns="0" bIns="0" rtlCol="0" anchor="t">
            <a:spAutoFit/>
          </a:bodyPr>
          <a:lstStyle/>
          <a:p>
            <a:pPr algn="ctr">
              <a:lnSpc>
                <a:spcPts val="5440"/>
              </a:lnSpc>
            </a:pPr>
            <a:r>
              <a:rPr lang="en-US" sz="4000" dirty="0">
                <a:solidFill>
                  <a:srgbClr val="000000"/>
                </a:solidFill>
              </a:rPr>
              <a:t>WHY?</a:t>
            </a:r>
          </a:p>
        </p:txBody>
      </p:sp>
      <p:sp>
        <p:nvSpPr>
          <p:cNvPr id="14" name="TextBox 14">
            <a:extLst>
              <a:ext uri="{FF2B5EF4-FFF2-40B4-BE49-F238E27FC236}">
                <a16:creationId xmlns:a16="http://schemas.microsoft.com/office/drawing/2014/main" id="{4724A9D0-3D76-B472-A41D-23501521AB38}"/>
              </a:ext>
            </a:extLst>
          </p:cNvPr>
          <p:cNvSpPr txBox="1"/>
          <p:nvPr/>
        </p:nvSpPr>
        <p:spPr>
          <a:xfrm>
            <a:off x="4791998" y="819347"/>
            <a:ext cx="2608005" cy="675634"/>
          </a:xfrm>
          <a:prstGeom prst="rect">
            <a:avLst/>
          </a:prstGeom>
        </p:spPr>
        <p:txBody>
          <a:bodyPr lIns="0" tIns="0" rIns="0" bIns="0" rtlCol="0" anchor="t">
            <a:spAutoFit/>
          </a:bodyPr>
          <a:lstStyle/>
          <a:p>
            <a:pPr algn="ctr">
              <a:lnSpc>
                <a:spcPts val="5440"/>
              </a:lnSpc>
            </a:pPr>
            <a:r>
              <a:rPr lang="en-US" sz="4000" dirty="0">
                <a:solidFill>
                  <a:srgbClr val="000000"/>
                </a:solidFill>
              </a:rPr>
              <a:t>BALINT</a:t>
            </a:r>
          </a:p>
        </p:txBody>
      </p:sp>
      <p:sp>
        <p:nvSpPr>
          <p:cNvPr id="15" name="TextBox 15">
            <a:extLst>
              <a:ext uri="{FF2B5EF4-FFF2-40B4-BE49-F238E27FC236}">
                <a16:creationId xmlns:a16="http://schemas.microsoft.com/office/drawing/2014/main" id="{A4BD6FC1-B044-DFFC-148A-1E8553598D60}"/>
              </a:ext>
            </a:extLst>
          </p:cNvPr>
          <p:cNvSpPr txBox="1"/>
          <p:nvPr/>
        </p:nvSpPr>
        <p:spPr>
          <a:xfrm>
            <a:off x="8533911" y="819347"/>
            <a:ext cx="2608005" cy="668324"/>
          </a:xfrm>
          <a:prstGeom prst="rect">
            <a:avLst/>
          </a:prstGeom>
        </p:spPr>
        <p:txBody>
          <a:bodyPr lIns="0" tIns="0" rIns="0" bIns="0" rtlCol="0" anchor="t">
            <a:spAutoFit/>
          </a:bodyPr>
          <a:lstStyle/>
          <a:p>
            <a:pPr algn="ctr">
              <a:lnSpc>
                <a:spcPts val="5440"/>
              </a:lnSpc>
            </a:pPr>
            <a:r>
              <a:rPr lang="en-US" sz="4000" dirty="0">
                <a:solidFill>
                  <a:srgbClr val="000000"/>
                </a:solidFill>
              </a:rPr>
              <a:t>STUDY</a:t>
            </a:r>
          </a:p>
        </p:txBody>
      </p:sp>
      <p:grpSp>
        <p:nvGrpSpPr>
          <p:cNvPr id="16" name="Group 16">
            <a:extLst>
              <a:ext uri="{FF2B5EF4-FFF2-40B4-BE49-F238E27FC236}">
                <a16:creationId xmlns:a16="http://schemas.microsoft.com/office/drawing/2014/main" id="{FFE7F185-3155-7885-6427-B9A6B5786C73}"/>
              </a:ext>
            </a:extLst>
          </p:cNvPr>
          <p:cNvGrpSpPr/>
          <p:nvPr/>
        </p:nvGrpSpPr>
        <p:grpSpPr>
          <a:xfrm>
            <a:off x="1989349" y="1381626"/>
            <a:ext cx="1647524" cy="1464753"/>
            <a:chOff x="0" y="0"/>
            <a:chExt cx="2481965" cy="2749495"/>
          </a:xfrm>
        </p:grpSpPr>
        <p:sp>
          <p:nvSpPr>
            <p:cNvPr id="17" name="Freeform 17">
              <a:extLst>
                <a:ext uri="{FF2B5EF4-FFF2-40B4-BE49-F238E27FC236}">
                  <a16:creationId xmlns:a16="http://schemas.microsoft.com/office/drawing/2014/main" id="{6AF7CD7B-1FF7-C385-6FD3-AA162C92F9A8}"/>
                </a:ext>
              </a:extLst>
            </p:cNvPr>
            <p:cNvSpPr/>
            <p:nvPr/>
          </p:nvSpPr>
          <p:spPr>
            <a:xfrm>
              <a:off x="0" y="258188"/>
              <a:ext cx="2481965" cy="2491307"/>
            </a:xfrm>
            <a:custGeom>
              <a:avLst/>
              <a:gdLst/>
              <a:ahLst/>
              <a:cxnLst/>
              <a:rect l="l" t="t" r="r" b="b"/>
              <a:pathLst>
                <a:path w="2481965" h="2491307">
                  <a:moveTo>
                    <a:pt x="0" y="0"/>
                  </a:moveTo>
                  <a:lnTo>
                    <a:pt x="2481965" y="0"/>
                  </a:lnTo>
                  <a:lnTo>
                    <a:pt x="2481965" y="2491306"/>
                  </a:lnTo>
                  <a:lnTo>
                    <a:pt x="0" y="24913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8" name="Freeform 18">
              <a:extLst>
                <a:ext uri="{FF2B5EF4-FFF2-40B4-BE49-F238E27FC236}">
                  <a16:creationId xmlns:a16="http://schemas.microsoft.com/office/drawing/2014/main" id="{499821A7-0569-6121-DD71-E7CF4EC7E9A8}"/>
                </a:ext>
              </a:extLst>
            </p:cNvPr>
            <p:cNvSpPr/>
            <p:nvPr/>
          </p:nvSpPr>
          <p:spPr>
            <a:xfrm>
              <a:off x="1224206" y="0"/>
              <a:ext cx="620091" cy="620090"/>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TextBox 19">
              <a:extLst>
                <a:ext uri="{FF2B5EF4-FFF2-40B4-BE49-F238E27FC236}">
                  <a16:creationId xmlns:a16="http://schemas.microsoft.com/office/drawing/2014/main" id="{4EB39DDC-FDA2-853A-66A8-360D03C4526A}"/>
                </a:ext>
              </a:extLst>
            </p:cNvPr>
            <p:cNvSpPr txBox="1"/>
            <p:nvPr/>
          </p:nvSpPr>
          <p:spPr>
            <a:xfrm>
              <a:off x="235323" y="1023075"/>
              <a:ext cx="2011317" cy="818450"/>
            </a:xfrm>
            <a:prstGeom prst="rect">
              <a:avLst/>
            </a:prstGeom>
          </p:spPr>
          <p:txBody>
            <a:bodyPr lIns="0" tIns="0" rIns="0" bIns="0" rtlCol="0" anchor="t">
              <a:spAutoFit/>
            </a:bodyPr>
            <a:lstStyle/>
            <a:p>
              <a:pPr algn="ctr">
                <a:lnSpc>
                  <a:spcPts val="1663"/>
                </a:lnSpc>
              </a:pPr>
              <a:r>
                <a:rPr lang="en-US" sz="1600" dirty="0">
                  <a:solidFill>
                    <a:srgbClr val="FFFFFF"/>
                  </a:solidFill>
                  <a:latin typeface="Glacial Indifference Bold"/>
                </a:rPr>
                <a:t>Step up to ST3 challenging</a:t>
              </a:r>
            </a:p>
          </p:txBody>
        </p:sp>
      </p:grpSp>
      <p:grpSp>
        <p:nvGrpSpPr>
          <p:cNvPr id="20" name="Group 20">
            <a:extLst>
              <a:ext uri="{FF2B5EF4-FFF2-40B4-BE49-F238E27FC236}">
                <a16:creationId xmlns:a16="http://schemas.microsoft.com/office/drawing/2014/main" id="{6B06BF0E-14F5-F19D-2CA8-1AED4C30735E}"/>
              </a:ext>
            </a:extLst>
          </p:cNvPr>
          <p:cNvGrpSpPr/>
          <p:nvPr/>
        </p:nvGrpSpPr>
        <p:grpSpPr>
          <a:xfrm>
            <a:off x="5686778" y="2975688"/>
            <a:ext cx="1755530" cy="1332993"/>
            <a:chOff x="0" y="276290"/>
            <a:chExt cx="2655987" cy="2665985"/>
          </a:xfrm>
        </p:grpSpPr>
        <p:sp>
          <p:nvSpPr>
            <p:cNvPr id="21" name="Freeform 21">
              <a:extLst>
                <a:ext uri="{FF2B5EF4-FFF2-40B4-BE49-F238E27FC236}">
                  <a16:creationId xmlns:a16="http://schemas.microsoft.com/office/drawing/2014/main" id="{AF99720D-6E1D-F79E-6A3C-2E10309FEFA1}"/>
                </a:ext>
              </a:extLst>
            </p:cNvPr>
            <p:cNvSpPr/>
            <p:nvPr/>
          </p:nvSpPr>
          <p:spPr>
            <a:xfrm>
              <a:off x="0" y="276290"/>
              <a:ext cx="2655987" cy="2665985"/>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23" name="TextBox 23">
              <a:extLst>
                <a:ext uri="{FF2B5EF4-FFF2-40B4-BE49-F238E27FC236}">
                  <a16:creationId xmlns:a16="http://schemas.microsoft.com/office/drawing/2014/main" id="{61B3BD44-E991-14D5-89DF-4AFCBD2EB357}"/>
                </a:ext>
              </a:extLst>
            </p:cNvPr>
            <p:cNvSpPr txBox="1"/>
            <p:nvPr/>
          </p:nvSpPr>
          <p:spPr>
            <a:xfrm>
              <a:off x="251824" y="1160150"/>
              <a:ext cx="2152341" cy="1384993"/>
            </a:xfrm>
            <a:prstGeom prst="rect">
              <a:avLst/>
            </a:prstGeom>
          </p:spPr>
          <p:txBody>
            <a:bodyPr lIns="0" tIns="0" rIns="0" bIns="0" rtlCol="0" anchor="t">
              <a:spAutoFit/>
            </a:bodyPr>
            <a:lstStyle/>
            <a:p>
              <a:pPr algn="ctr">
                <a:lnSpc>
                  <a:spcPts val="1779"/>
                </a:lnSpc>
              </a:pPr>
              <a:r>
                <a:rPr lang="en-US" sz="1600" dirty="0">
                  <a:solidFill>
                    <a:srgbClr val="FFFFFF"/>
                  </a:solidFill>
                  <a:latin typeface="Glacial Indifference Bold"/>
                </a:rPr>
                <a:t>Facilitated reflective practice</a:t>
              </a:r>
            </a:p>
          </p:txBody>
        </p:sp>
      </p:grpSp>
      <p:grpSp>
        <p:nvGrpSpPr>
          <p:cNvPr id="24" name="Group 24">
            <a:extLst>
              <a:ext uri="{FF2B5EF4-FFF2-40B4-BE49-F238E27FC236}">
                <a16:creationId xmlns:a16="http://schemas.microsoft.com/office/drawing/2014/main" id="{98CEB32B-29EA-45F9-2D8D-BFC3ACDB89A6}"/>
              </a:ext>
            </a:extLst>
          </p:cNvPr>
          <p:cNvGrpSpPr/>
          <p:nvPr/>
        </p:nvGrpSpPr>
        <p:grpSpPr>
          <a:xfrm>
            <a:off x="938101" y="3090903"/>
            <a:ext cx="2068372" cy="1352718"/>
            <a:chOff x="0" y="276290"/>
            <a:chExt cx="2655987" cy="2665985"/>
          </a:xfrm>
        </p:grpSpPr>
        <p:sp>
          <p:nvSpPr>
            <p:cNvPr id="25" name="Freeform 25">
              <a:extLst>
                <a:ext uri="{FF2B5EF4-FFF2-40B4-BE49-F238E27FC236}">
                  <a16:creationId xmlns:a16="http://schemas.microsoft.com/office/drawing/2014/main" id="{2B38F18F-2EAE-55AE-ACF4-584B31891B6E}"/>
                </a:ext>
              </a:extLst>
            </p:cNvPr>
            <p:cNvSpPr/>
            <p:nvPr/>
          </p:nvSpPr>
          <p:spPr>
            <a:xfrm>
              <a:off x="0" y="276290"/>
              <a:ext cx="2655987" cy="2665985"/>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27" name="TextBox 27">
              <a:extLst>
                <a:ext uri="{FF2B5EF4-FFF2-40B4-BE49-F238E27FC236}">
                  <a16:creationId xmlns:a16="http://schemas.microsoft.com/office/drawing/2014/main" id="{F6855D52-5BC5-07D4-740B-874EC7FDD943}"/>
                </a:ext>
              </a:extLst>
            </p:cNvPr>
            <p:cNvSpPr txBox="1"/>
            <p:nvPr/>
          </p:nvSpPr>
          <p:spPr>
            <a:xfrm>
              <a:off x="273250" y="940911"/>
              <a:ext cx="2152342" cy="1819732"/>
            </a:xfrm>
            <a:prstGeom prst="rect">
              <a:avLst/>
            </a:prstGeom>
          </p:spPr>
          <p:txBody>
            <a:bodyPr lIns="0" tIns="0" rIns="0" bIns="0" rtlCol="0" anchor="t">
              <a:spAutoFit/>
            </a:bodyPr>
            <a:lstStyle/>
            <a:p>
              <a:pPr algn="ctr">
                <a:lnSpc>
                  <a:spcPts val="1779"/>
                </a:lnSpc>
              </a:pPr>
              <a:r>
                <a:rPr lang="en-US" sz="1600" dirty="0">
                  <a:solidFill>
                    <a:srgbClr val="FFFFFF"/>
                  </a:solidFill>
                  <a:latin typeface="Glacial Indifference Bold"/>
                </a:rPr>
                <a:t>Higher levels of stress</a:t>
              </a:r>
            </a:p>
            <a:p>
              <a:pPr algn="ctr">
                <a:lnSpc>
                  <a:spcPts val="1779"/>
                </a:lnSpc>
              </a:pPr>
              <a:r>
                <a:rPr lang="en-US" sz="1600" dirty="0">
                  <a:solidFill>
                    <a:srgbClr val="FFFFFF"/>
                  </a:solidFill>
                  <a:latin typeface="Glacial Indifference Bold"/>
                </a:rPr>
                <a:t>anxiety</a:t>
              </a:r>
            </a:p>
            <a:p>
              <a:pPr algn="ctr">
                <a:lnSpc>
                  <a:spcPts val="1779"/>
                </a:lnSpc>
              </a:pPr>
              <a:r>
                <a:rPr lang="en-US" sz="1600" dirty="0">
                  <a:solidFill>
                    <a:srgbClr val="FFFFFF"/>
                  </a:solidFill>
                  <a:latin typeface="Glacial Indifference Bold"/>
                </a:rPr>
                <a:t>burnout</a:t>
              </a:r>
            </a:p>
          </p:txBody>
        </p:sp>
      </p:grpSp>
      <p:grpSp>
        <p:nvGrpSpPr>
          <p:cNvPr id="28" name="Group 28">
            <a:extLst>
              <a:ext uri="{FF2B5EF4-FFF2-40B4-BE49-F238E27FC236}">
                <a16:creationId xmlns:a16="http://schemas.microsoft.com/office/drawing/2014/main" id="{C61203D2-22F9-9D6E-21D4-41A53B1958D6}"/>
              </a:ext>
            </a:extLst>
          </p:cNvPr>
          <p:cNvGrpSpPr/>
          <p:nvPr/>
        </p:nvGrpSpPr>
        <p:grpSpPr>
          <a:xfrm>
            <a:off x="4607204" y="1489811"/>
            <a:ext cx="1727385" cy="1400774"/>
            <a:chOff x="-187152" y="33372"/>
            <a:chExt cx="3454772" cy="2801547"/>
          </a:xfrm>
        </p:grpSpPr>
        <p:sp>
          <p:nvSpPr>
            <p:cNvPr id="29" name="Freeform 29">
              <a:extLst>
                <a:ext uri="{FF2B5EF4-FFF2-40B4-BE49-F238E27FC236}">
                  <a16:creationId xmlns:a16="http://schemas.microsoft.com/office/drawing/2014/main" id="{8B33906D-7F32-C0E1-FC54-9D7FDFD89AD5}"/>
                </a:ext>
              </a:extLst>
            </p:cNvPr>
            <p:cNvSpPr/>
            <p:nvPr/>
          </p:nvSpPr>
          <p:spPr>
            <a:xfrm>
              <a:off x="-187152" y="343612"/>
              <a:ext cx="3454772" cy="2491307"/>
            </a:xfrm>
            <a:custGeom>
              <a:avLst/>
              <a:gdLst/>
              <a:ahLst/>
              <a:cxnLst/>
              <a:rect l="l" t="t" r="r" b="b"/>
              <a:pathLst>
                <a:path w="2481965" h="2491307">
                  <a:moveTo>
                    <a:pt x="0" y="0"/>
                  </a:moveTo>
                  <a:lnTo>
                    <a:pt x="2481965" y="0"/>
                  </a:lnTo>
                  <a:lnTo>
                    <a:pt x="2481965" y="2491306"/>
                  </a:lnTo>
                  <a:lnTo>
                    <a:pt x="0" y="24913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0" name="Freeform 30">
              <a:extLst>
                <a:ext uri="{FF2B5EF4-FFF2-40B4-BE49-F238E27FC236}">
                  <a16:creationId xmlns:a16="http://schemas.microsoft.com/office/drawing/2014/main" id="{3FDD6805-1ED9-4E32-95AC-DBD533BC3DD3}"/>
                </a:ext>
              </a:extLst>
            </p:cNvPr>
            <p:cNvSpPr/>
            <p:nvPr/>
          </p:nvSpPr>
          <p:spPr>
            <a:xfrm>
              <a:off x="1542762" y="33372"/>
              <a:ext cx="620091" cy="620090"/>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31" name="TextBox 31">
              <a:extLst>
                <a:ext uri="{FF2B5EF4-FFF2-40B4-BE49-F238E27FC236}">
                  <a16:creationId xmlns:a16="http://schemas.microsoft.com/office/drawing/2014/main" id="{EAFF7C7A-4ED3-E4C8-D275-9D8FCFD74C5F}"/>
                </a:ext>
              </a:extLst>
            </p:cNvPr>
            <p:cNvSpPr txBox="1"/>
            <p:nvPr/>
          </p:nvSpPr>
          <p:spPr>
            <a:xfrm>
              <a:off x="68460" y="1040538"/>
              <a:ext cx="2958042" cy="1308050"/>
            </a:xfrm>
            <a:prstGeom prst="rect">
              <a:avLst/>
            </a:prstGeom>
          </p:spPr>
          <p:txBody>
            <a:bodyPr wrap="square" lIns="0" tIns="0" rIns="0" bIns="0" rtlCol="0" anchor="t">
              <a:spAutoFit/>
            </a:bodyPr>
            <a:lstStyle/>
            <a:p>
              <a:pPr algn="ctr">
                <a:lnSpc>
                  <a:spcPts val="1663"/>
                </a:lnSpc>
              </a:pPr>
              <a:r>
                <a:rPr lang="en-US" sz="1600" dirty="0">
                  <a:solidFill>
                    <a:srgbClr val="FFFFFF"/>
                  </a:solidFill>
                  <a:latin typeface="Glacial Indifference Bold"/>
                </a:rPr>
                <a:t>Used in mental health and GP training </a:t>
              </a:r>
            </a:p>
          </p:txBody>
        </p:sp>
      </p:grpSp>
      <p:grpSp>
        <p:nvGrpSpPr>
          <p:cNvPr id="32" name="Group 32">
            <a:extLst>
              <a:ext uri="{FF2B5EF4-FFF2-40B4-BE49-F238E27FC236}">
                <a16:creationId xmlns:a16="http://schemas.microsoft.com/office/drawing/2014/main" id="{D400A8E1-D48D-E9C5-9544-0CF90871F732}"/>
              </a:ext>
            </a:extLst>
          </p:cNvPr>
          <p:cNvGrpSpPr/>
          <p:nvPr/>
        </p:nvGrpSpPr>
        <p:grpSpPr>
          <a:xfrm>
            <a:off x="1858275" y="4714826"/>
            <a:ext cx="2041247" cy="1332993"/>
            <a:chOff x="0" y="276289"/>
            <a:chExt cx="2655987" cy="2665986"/>
          </a:xfrm>
        </p:grpSpPr>
        <p:sp>
          <p:nvSpPr>
            <p:cNvPr id="33" name="Freeform 33">
              <a:extLst>
                <a:ext uri="{FF2B5EF4-FFF2-40B4-BE49-F238E27FC236}">
                  <a16:creationId xmlns:a16="http://schemas.microsoft.com/office/drawing/2014/main" id="{663547C5-9FD6-E2A0-43F1-4A308CEDB8EB}"/>
                </a:ext>
              </a:extLst>
            </p:cNvPr>
            <p:cNvSpPr/>
            <p:nvPr/>
          </p:nvSpPr>
          <p:spPr>
            <a:xfrm>
              <a:off x="0" y="276289"/>
              <a:ext cx="2655987" cy="2665986"/>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5" name="TextBox 35">
              <a:extLst>
                <a:ext uri="{FF2B5EF4-FFF2-40B4-BE49-F238E27FC236}">
                  <a16:creationId xmlns:a16="http://schemas.microsoft.com/office/drawing/2014/main" id="{89EFA4E3-6A58-9D0A-0983-8C867E85632A}"/>
                </a:ext>
              </a:extLst>
            </p:cNvPr>
            <p:cNvSpPr txBox="1"/>
            <p:nvPr/>
          </p:nvSpPr>
          <p:spPr>
            <a:xfrm>
              <a:off x="251822" y="1160151"/>
              <a:ext cx="2152342" cy="1384994"/>
            </a:xfrm>
            <a:prstGeom prst="rect">
              <a:avLst/>
            </a:prstGeom>
          </p:spPr>
          <p:txBody>
            <a:bodyPr lIns="0" tIns="0" rIns="0" bIns="0" rtlCol="0" anchor="t">
              <a:spAutoFit/>
            </a:bodyPr>
            <a:lstStyle/>
            <a:p>
              <a:pPr algn="ctr">
                <a:lnSpc>
                  <a:spcPts val="1779"/>
                </a:lnSpc>
              </a:pPr>
              <a:r>
                <a:rPr lang="en-US" sz="1600" dirty="0">
                  <a:solidFill>
                    <a:srgbClr val="FFFFFF"/>
                  </a:solidFill>
                  <a:latin typeface="Glacial Indifference Bold"/>
                </a:rPr>
                <a:t>Higher levels of attrition at end of ST3</a:t>
              </a:r>
            </a:p>
          </p:txBody>
        </p:sp>
      </p:grpSp>
      <p:grpSp>
        <p:nvGrpSpPr>
          <p:cNvPr id="36" name="Group 36">
            <a:extLst>
              <a:ext uri="{FF2B5EF4-FFF2-40B4-BE49-F238E27FC236}">
                <a16:creationId xmlns:a16="http://schemas.microsoft.com/office/drawing/2014/main" id="{82F7E0F3-DEF3-99B8-4652-40FAF228AFB6}"/>
              </a:ext>
            </a:extLst>
          </p:cNvPr>
          <p:cNvGrpSpPr/>
          <p:nvPr/>
        </p:nvGrpSpPr>
        <p:grpSpPr>
          <a:xfrm>
            <a:off x="4606701" y="4616445"/>
            <a:ext cx="2142532" cy="1332993"/>
            <a:chOff x="0" y="276290"/>
            <a:chExt cx="2655987" cy="2665985"/>
          </a:xfrm>
        </p:grpSpPr>
        <p:sp>
          <p:nvSpPr>
            <p:cNvPr id="37" name="Freeform 37">
              <a:extLst>
                <a:ext uri="{FF2B5EF4-FFF2-40B4-BE49-F238E27FC236}">
                  <a16:creationId xmlns:a16="http://schemas.microsoft.com/office/drawing/2014/main" id="{F1A788B7-35EF-4084-539F-D127AFDED2E9}"/>
                </a:ext>
              </a:extLst>
            </p:cNvPr>
            <p:cNvSpPr/>
            <p:nvPr/>
          </p:nvSpPr>
          <p:spPr>
            <a:xfrm>
              <a:off x="0" y="276290"/>
              <a:ext cx="2655987" cy="2665985"/>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9" name="TextBox 39">
              <a:extLst>
                <a:ext uri="{FF2B5EF4-FFF2-40B4-BE49-F238E27FC236}">
                  <a16:creationId xmlns:a16="http://schemas.microsoft.com/office/drawing/2014/main" id="{6D395D17-DC72-4B4D-86FE-172D26960BE3}"/>
                </a:ext>
              </a:extLst>
            </p:cNvPr>
            <p:cNvSpPr txBox="1"/>
            <p:nvPr/>
          </p:nvSpPr>
          <p:spPr>
            <a:xfrm>
              <a:off x="251823" y="1160150"/>
              <a:ext cx="2152343" cy="1384993"/>
            </a:xfrm>
            <a:prstGeom prst="rect">
              <a:avLst/>
            </a:prstGeom>
          </p:spPr>
          <p:txBody>
            <a:bodyPr lIns="0" tIns="0" rIns="0" bIns="0" rtlCol="0" anchor="t">
              <a:spAutoFit/>
            </a:bodyPr>
            <a:lstStyle/>
            <a:p>
              <a:pPr algn="ctr">
                <a:lnSpc>
                  <a:spcPts val="1779"/>
                </a:lnSpc>
              </a:pPr>
              <a:r>
                <a:rPr lang="en-US" sz="1600" dirty="0">
                  <a:solidFill>
                    <a:srgbClr val="FFFFFF"/>
                  </a:solidFill>
                  <a:latin typeface="Glacial Indifference Bold"/>
                </a:rPr>
                <a:t>May help reduce anxiety, stress and burnout</a:t>
              </a:r>
            </a:p>
          </p:txBody>
        </p:sp>
      </p:grpSp>
      <p:grpSp>
        <p:nvGrpSpPr>
          <p:cNvPr id="40" name="Group 40">
            <a:extLst>
              <a:ext uri="{FF2B5EF4-FFF2-40B4-BE49-F238E27FC236}">
                <a16:creationId xmlns:a16="http://schemas.microsoft.com/office/drawing/2014/main" id="{A55ABA46-03EF-5740-977A-507D81D8B1D4}"/>
              </a:ext>
            </a:extLst>
          </p:cNvPr>
          <p:cNvGrpSpPr/>
          <p:nvPr/>
        </p:nvGrpSpPr>
        <p:grpSpPr>
          <a:xfrm>
            <a:off x="8430009" y="2719250"/>
            <a:ext cx="1240982" cy="1374748"/>
            <a:chOff x="0" y="0"/>
            <a:chExt cx="2481965" cy="2749495"/>
          </a:xfrm>
        </p:grpSpPr>
        <p:sp>
          <p:nvSpPr>
            <p:cNvPr id="41" name="Freeform 41">
              <a:extLst>
                <a:ext uri="{FF2B5EF4-FFF2-40B4-BE49-F238E27FC236}">
                  <a16:creationId xmlns:a16="http://schemas.microsoft.com/office/drawing/2014/main" id="{D29279E4-71FE-1013-E7FD-65DC3A781367}"/>
                </a:ext>
              </a:extLst>
            </p:cNvPr>
            <p:cNvSpPr/>
            <p:nvPr/>
          </p:nvSpPr>
          <p:spPr>
            <a:xfrm>
              <a:off x="0" y="258188"/>
              <a:ext cx="2481965" cy="2491307"/>
            </a:xfrm>
            <a:custGeom>
              <a:avLst/>
              <a:gdLst/>
              <a:ahLst/>
              <a:cxnLst/>
              <a:rect l="l" t="t" r="r" b="b"/>
              <a:pathLst>
                <a:path w="2481965" h="2491307">
                  <a:moveTo>
                    <a:pt x="0" y="0"/>
                  </a:moveTo>
                  <a:lnTo>
                    <a:pt x="2481965" y="0"/>
                  </a:lnTo>
                  <a:lnTo>
                    <a:pt x="2481965" y="2491306"/>
                  </a:lnTo>
                  <a:lnTo>
                    <a:pt x="0" y="24913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2" name="Freeform 42">
              <a:extLst>
                <a:ext uri="{FF2B5EF4-FFF2-40B4-BE49-F238E27FC236}">
                  <a16:creationId xmlns:a16="http://schemas.microsoft.com/office/drawing/2014/main" id="{57019557-1009-69B7-21B6-82D4F198A1C5}"/>
                </a:ext>
              </a:extLst>
            </p:cNvPr>
            <p:cNvSpPr/>
            <p:nvPr/>
          </p:nvSpPr>
          <p:spPr>
            <a:xfrm>
              <a:off x="930937" y="0"/>
              <a:ext cx="620091" cy="620091"/>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3" name="TextBox 43">
              <a:extLst>
                <a:ext uri="{FF2B5EF4-FFF2-40B4-BE49-F238E27FC236}">
                  <a16:creationId xmlns:a16="http://schemas.microsoft.com/office/drawing/2014/main" id="{50C9AF31-72ED-B549-9129-B040B2EBE999}"/>
                </a:ext>
              </a:extLst>
            </p:cNvPr>
            <p:cNvSpPr txBox="1"/>
            <p:nvPr/>
          </p:nvSpPr>
          <p:spPr>
            <a:xfrm>
              <a:off x="235322" y="895924"/>
              <a:ext cx="2011319" cy="1308050"/>
            </a:xfrm>
            <a:prstGeom prst="rect">
              <a:avLst/>
            </a:prstGeom>
          </p:spPr>
          <p:txBody>
            <a:bodyPr lIns="0" tIns="0" rIns="0" bIns="0" rtlCol="0" anchor="t">
              <a:spAutoFit/>
            </a:bodyPr>
            <a:lstStyle/>
            <a:p>
              <a:pPr algn="ctr">
                <a:lnSpc>
                  <a:spcPts val="1663"/>
                </a:lnSpc>
              </a:pPr>
              <a:r>
                <a:rPr lang="en-US" sz="1600" dirty="0">
                  <a:solidFill>
                    <a:srgbClr val="FFFFFF"/>
                  </a:solidFill>
                  <a:latin typeface="Glacial Indifference Bold"/>
                </a:rPr>
                <a:t>semi-structured interviews</a:t>
              </a:r>
            </a:p>
          </p:txBody>
        </p:sp>
      </p:grpSp>
      <p:grpSp>
        <p:nvGrpSpPr>
          <p:cNvPr id="44" name="Group 44">
            <a:extLst>
              <a:ext uri="{FF2B5EF4-FFF2-40B4-BE49-F238E27FC236}">
                <a16:creationId xmlns:a16="http://schemas.microsoft.com/office/drawing/2014/main" id="{85351C9D-517C-8575-4DDC-9CE5EAB2DD24}"/>
              </a:ext>
            </a:extLst>
          </p:cNvPr>
          <p:cNvGrpSpPr/>
          <p:nvPr/>
        </p:nvGrpSpPr>
        <p:grpSpPr>
          <a:xfrm>
            <a:off x="9889201" y="1384132"/>
            <a:ext cx="1413500" cy="1550121"/>
            <a:chOff x="22787" y="-177985"/>
            <a:chExt cx="2655987" cy="3100243"/>
          </a:xfrm>
        </p:grpSpPr>
        <p:sp>
          <p:nvSpPr>
            <p:cNvPr id="45" name="Freeform 45">
              <a:extLst>
                <a:ext uri="{FF2B5EF4-FFF2-40B4-BE49-F238E27FC236}">
                  <a16:creationId xmlns:a16="http://schemas.microsoft.com/office/drawing/2014/main" id="{054DA556-1B40-4482-216C-0DD6382F2DC9}"/>
                </a:ext>
              </a:extLst>
            </p:cNvPr>
            <p:cNvSpPr/>
            <p:nvPr/>
          </p:nvSpPr>
          <p:spPr>
            <a:xfrm>
              <a:off x="22787" y="256272"/>
              <a:ext cx="2655987" cy="2665986"/>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6" name="Freeform 46">
              <a:extLst>
                <a:ext uri="{FF2B5EF4-FFF2-40B4-BE49-F238E27FC236}">
                  <a16:creationId xmlns:a16="http://schemas.microsoft.com/office/drawing/2014/main" id="{AA2A8A2B-7EAF-94C9-5630-6EDB6EC07356}"/>
                </a:ext>
              </a:extLst>
            </p:cNvPr>
            <p:cNvSpPr/>
            <p:nvPr/>
          </p:nvSpPr>
          <p:spPr>
            <a:xfrm>
              <a:off x="1017111" y="-177985"/>
              <a:ext cx="663569" cy="663569"/>
            </a:xfrm>
            <a:custGeom>
              <a:avLst/>
              <a:gdLst/>
              <a:ahLst/>
              <a:cxnLst/>
              <a:rect l="l" t="t" r="r" b="b"/>
              <a:pathLst>
                <a:path w="663569" h="663569">
                  <a:moveTo>
                    <a:pt x="0" y="0"/>
                  </a:moveTo>
                  <a:lnTo>
                    <a:pt x="663569" y="0"/>
                  </a:lnTo>
                  <a:lnTo>
                    <a:pt x="663569" y="663569"/>
                  </a:lnTo>
                  <a:lnTo>
                    <a:pt x="0" y="66356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grpSp>
      <p:grpSp>
        <p:nvGrpSpPr>
          <p:cNvPr id="48" name="Group 48">
            <a:extLst>
              <a:ext uri="{FF2B5EF4-FFF2-40B4-BE49-F238E27FC236}">
                <a16:creationId xmlns:a16="http://schemas.microsoft.com/office/drawing/2014/main" id="{12F97106-7B4C-FB15-09C4-AA7FA9D34215}"/>
              </a:ext>
            </a:extLst>
          </p:cNvPr>
          <p:cNvGrpSpPr/>
          <p:nvPr/>
        </p:nvGrpSpPr>
        <p:grpSpPr>
          <a:xfrm>
            <a:off x="8413984" y="4448616"/>
            <a:ext cx="2887713" cy="1332993"/>
            <a:chOff x="0" y="276290"/>
            <a:chExt cx="2655987" cy="2665985"/>
          </a:xfrm>
        </p:grpSpPr>
        <p:sp>
          <p:nvSpPr>
            <p:cNvPr id="49" name="Freeform 49">
              <a:extLst>
                <a:ext uri="{FF2B5EF4-FFF2-40B4-BE49-F238E27FC236}">
                  <a16:creationId xmlns:a16="http://schemas.microsoft.com/office/drawing/2014/main" id="{D82C66EB-A1BF-BFB3-1EF2-FE53F7B9D943}"/>
                </a:ext>
              </a:extLst>
            </p:cNvPr>
            <p:cNvSpPr/>
            <p:nvPr/>
          </p:nvSpPr>
          <p:spPr>
            <a:xfrm>
              <a:off x="0" y="276290"/>
              <a:ext cx="2655987" cy="2665985"/>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1" name="TextBox 51">
              <a:extLst>
                <a:ext uri="{FF2B5EF4-FFF2-40B4-BE49-F238E27FC236}">
                  <a16:creationId xmlns:a16="http://schemas.microsoft.com/office/drawing/2014/main" id="{0FA9ACAE-1099-6B1B-75D5-FF5019FDCF7F}"/>
                </a:ext>
              </a:extLst>
            </p:cNvPr>
            <p:cNvSpPr txBox="1"/>
            <p:nvPr/>
          </p:nvSpPr>
          <p:spPr>
            <a:xfrm>
              <a:off x="251823" y="848676"/>
              <a:ext cx="2152342" cy="1647117"/>
            </a:xfrm>
            <a:prstGeom prst="rect">
              <a:avLst/>
            </a:prstGeom>
          </p:spPr>
          <p:txBody>
            <a:bodyPr lIns="0" tIns="0" rIns="0" bIns="0" rtlCol="0" anchor="t">
              <a:spAutoFit/>
            </a:bodyPr>
            <a:lstStyle/>
            <a:p>
              <a:pPr algn="ctr">
                <a:lnSpc>
                  <a:spcPts val="1643"/>
                </a:lnSpc>
              </a:pPr>
              <a:r>
                <a:rPr lang="en-US" sz="1600" dirty="0">
                  <a:solidFill>
                    <a:srgbClr val="FFFFFF"/>
                  </a:solidFill>
                  <a:latin typeface="Glacial Indifference Bold"/>
                </a:rPr>
                <a:t>Holistic understanding of impact on </a:t>
              </a:r>
            </a:p>
            <a:p>
              <a:pPr algn="ctr">
                <a:lnSpc>
                  <a:spcPts val="1643"/>
                </a:lnSpc>
              </a:pPr>
              <a:r>
                <a:rPr lang="en-US" sz="1600" dirty="0">
                  <a:solidFill>
                    <a:srgbClr val="FFFFFF"/>
                  </a:solidFill>
                  <a:latin typeface="Glacial Indifference Bold"/>
                </a:rPr>
                <a:t>retention, resilience and experience of work</a:t>
              </a:r>
            </a:p>
          </p:txBody>
        </p:sp>
      </p:grpSp>
      <p:sp>
        <p:nvSpPr>
          <p:cNvPr id="53" name="TextBox 43">
            <a:extLst>
              <a:ext uri="{FF2B5EF4-FFF2-40B4-BE49-F238E27FC236}">
                <a16:creationId xmlns:a16="http://schemas.microsoft.com/office/drawing/2014/main" id="{072BF899-5EE8-796C-FFB5-C35644E66A6F}"/>
              </a:ext>
            </a:extLst>
          </p:cNvPr>
          <p:cNvSpPr txBox="1"/>
          <p:nvPr/>
        </p:nvSpPr>
        <p:spPr>
          <a:xfrm>
            <a:off x="10134336" y="1783747"/>
            <a:ext cx="1005659" cy="872034"/>
          </a:xfrm>
          <a:prstGeom prst="rect">
            <a:avLst/>
          </a:prstGeom>
        </p:spPr>
        <p:txBody>
          <a:bodyPr lIns="0" tIns="0" rIns="0" bIns="0" rtlCol="0" anchor="t">
            <a:spAutoFit/>
          </a:bodyPr>
          <a:lstStyle/>
          <a:p>
            <a:pPr algn="ctr">
              <a:lnSpc>
                <a:spcPts val="1663"/>
              </a:lnSpc>
            </a:pPr>
            <a:r>
              <a:rPr lang="en-US" sz="1600" dirty="0">
                <a:solidFill>
                  <a:srgbClr val="FFFFFF"/>
                </a:solidFill>
                <a:latin typeface="Glacial Indifference Bold"/>
              </a:rPr>
              <a:t>First to look at impact on EM doctors</a:t>
            </a:r>
          </a:p>
        </p:txBody>
      </p:sp>
      <p:sp>
        <p:nvSpPr>
          <p:cNvPr id="55" name="Freeform 18">
            <a:extLst>
              <a:ext uri="{FF2B5EF4-FFF2-40B4-BE49-F238E27FC236}">
                <a16:creationId xmlns:a16="http://schemas.microsoft.com/office/drawing/2014/main" id="{BFB64542-0F80-C7BA-41EB-CAFB351B3493}"/>
              </a:ext>
            </a:extLst>
          </p:cNvPr>
          <p:cNvSpPr/>
          <p:nvPr/>
        </p:nvSpPr>
        <p:spPr>
          <a:xfrm>
            <a:off x="1985839" y="3001663"/>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7" name="Freeform 18">
            <a:extLst>
              <a:ext uri="{FF2B5EF4-FFF2-40B4-BE49-F238E27FC236}">
                <a16:creationId xmlns:a16="http://schemas.microsoft.com/office/drawing/2014/main" id="{E652FFA6-A974-EEF7-B257-BC4486107EBB}"/>
              </a:ext>
            </a:extLst>
          </p:cNvPr>
          <p:cNvSpPr/>
          <p:nvPr/>
        </p:nvSpPr>
        <p:spPr>
          <a:xfrm>
            <a:off x="2881328" y="4553473"/>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9" name="Freeform 18">
            <a:extLst>
              <a:ext uri="{FF2B5EF4-FFF2-40B4-BE49-F238E27FC236}">
                <a16:creationId xmlns:a16="http://schemas.microsoft.com/office/drawing/2014/main" id="{73DF6F26-7F15-7413-D4C6-F17546C0F3CF}"/>
              </a:ext>
            </a:extLst>
          </p:cNvPr>
          <p:cNvSpPr/>
          <p:nvPr/>
        </p:nvSpPr>
        <p:spPr>
          <a:xfrm>
            <a:off x="6563401" y="2934919"/>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1" name="Freeform 18">
            <a:extLst>
              <a:ext uri="{FF2B5EF4-FFF2-40B4-BE49-F238E27FC236}">
                <a16:creationId xmlns:a16="http://schemas.microsoft.com/office/drawing/2014/main" id="{20A84CB3-A91C-429D-6E87-21B6C48A0F8D}"/>
              </a:ext>
            </a:extLst>
          </p:cNvPr>
          <p:cNvSpPr/>
          <p:nvPr/>
        </p:nvSpPr>
        <p:spPr>
          <a:xfrm>
            <a:off x="5473240" y="4453357"/>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3" name="Freeform 18">
            <a:extLst>
              <a:ext uri="{FF2B5EF4-FFF2-40B4-BE49-F238E27FC236}">
                <a16:creationId xmlns:a16="http://schemas.microsoft.com/office/drawing/2014/main" id="{E1BD5E11-CDB8-1B96-A07F-7E82AC34D2EC}"/>
              </a:ext>
            </a:extLst>
          </p:cNvPr>
          <p:cNvSpPr/>
          <p:nvPr/>
        </p:nvSpPr>
        <p:spPr>
          <a:xfrm>
            <a:off x="8532365" y="4280933"/>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5" name="Freeform 18">
            <a:extLst>
              <a:ext uri="{FF2B5EF4-FFF2-40B4-BE49-F238E27FC236}">
                <a16:creationId xmlns:a16="http://schemas.microsoft.com/office/drawing/2014/main" id="{D6E0C693-FD77-A97E-979D-7EBFF39E95AB}"/>
              </a:ext>
            </a:extLst>
          </p:cNvPr>
          <p:cNvSpPr/>
          <p:nvPr/>
        </p:nvSpPr>
        <p:spPr>
          <a:xfrm>
            <a:off x="10890671" y="4280933"/>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2315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2ABE-AADA-E217-30AD-F3496162C65E}"/>
              </a:ext>
            </a:extLst>
          </p:cNvPr>
          <p:cNvSpPr>
            <a:spLocks noGrp="1"/>
          </p:cNvSpPr>
          <p:nvPr>
            <p:ph type="title"/>
          </p:nvPr>
        </p:nvSpPr>
        <p:spPr>
          <a:xfrm>
            <a:off x="565151" y="455362"/>
            <a:ext cx="6881728" cy="1550419"/>
          </a:xfrm>
        </p:spPr>
        <p:txBody>
          <a:bodyPr>
            <a:normAutofit/>
          </a:bodyPr>
          <a:lstStyle/>
          <a:p>
            <a:r>
              <a:rPr lang="en-US" dirty="0"/>
              <a:t>Balint Groups</a:t>
            </a:r>
          </a:p>
        </p:txBody>
      </p:sp>
      <p:sp>
        <p:nvSpPr>
          <p:cNvPr id="3" name="Content Placeholder 2">
            <a:extLst>
              <a:ext uri="{FF2B5EF4-FFF2-40B4-BE49-F238E27FC236}">
                <a16:creationId xmlns:a16="http://schemas.microsoft.com/office/drawing/2014/main" id="{10718708-F298-3C7F-8743-7F4C8BCFB88B}"/>
              </a:ext>
            </a:extLst>
          </p:cNvPr>
          <p:cNvSpPr>
            <a:spLocks noGrp="1"/>
          </p:cNvSpPr>
          <p:nvPr>
            <p:ph idx="1"/>
          </p:nvPr>
        </p:nvSpPr>
        <p:spPr>
          <a:xfrm>
            <a:off x="565151" y="2160016"/>
            <a:ext cx="6881728" cy="3926152"/>
          </a:xfrm>
        </p:spPr>
        <p:txBody>
          <a:bodyPr>
            <a:normAutofit fontScale="85000" lnSpcReduction="10000"/>
          </a:bodyPr>
          <a:lstStyle/>
          <a:p>
            <a:pPr marL="0" indent="0">
              <a:buNone/>
            </a:pPr>
            <a:r>
              <a:rPr lang="en-US" dirty="0"/>
              <a:t>Focus on the emotions of the clinician and the patient arising from the consultation</a:t>
            </a:r>
          </a:p>
          <a:p>
            <a:pPr marL="0" indent="0">
              <a:buNone/>
            </a:pPr>
            <a:r>
              <a:rPr lang="en-US" dirty="0"/>
              <a:t>First described by Michael Balint in 1950s</a:t>
            </a:r>
          </a:p>
          <a:p>
            <a:pPr marL="0" indent="0">
              <a:buNone/>
            </a:pPr>
            <a:r>
              <a:rPr lang="en-US" dirty="0"/>
              <a:t>Space to talk about emotionally disturbing cases or where there’s difficulty understanding or engaging the patient</a:t>
            </a:r>
          </a:p>
          <a:p>
            <a:pPr marL="0" indent="0">
              <a:buNone/>
            </a:pPr>
            <a:r>
              <a:rPr lang="en-US" dirty="0"/>
              <a:t>Meet regularly in a group with a leader or leaders</a:t>
            </a:r>
          </a:p>
          <a:p>
            <a:pPr marL="0" indent="0">
              <a:buNone/>
            </a:pPr>
            <a:r>
              <a:rPr lang="en-US" dirty="0"/>
              <a:t>Leaders hold boundaries and purpose of the group</a:t>
            </a:r>
          </a:p>
          <a:p>
            <a:pPr marL="0" indent="0">
              <a:buNone/>
            </a:pPr>
            <a:r>
              <a:rPr lang="en-US" dirty="0"/>
              <a:t>Sessions end when time has run out</a:t>
            </a:r>
          </a:p>
          <a:p>
            <a:pPr marL="0" indent="0">
              <a:buNone/>
            </a:pPr>
            <a:r>
              <a:rPr lang="en-US" dirty="0"/>
              <a:t>Mandatory in core psychiatric training</a:t>
            </a:r>
          </a:p>
        </p:txBody>
      </p:sp>
      <p:pic>
        <p:nvPicPr>
          <p:cNvPr id="2050" name="Picture 2" descr="The history of Balint groups - Ελληνική Εταιρεία Ιατρικής Ψυχολογίας και  Ομάδων Μπάλιντ">
            <a:extLst>
              <a:ext uri="{FF2B5EF4-FFF2-40B4-BE49-F238E27FC236}">
                <a16:creationId xmlns:a16="http://schemas.microsoft.com/office/drawing/2014/main" id="{0B031C2E-4F6A-17B5-BE3C-976B630EDD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6" r="8877" b="-1"/>
          <a:stretch/>
        </p:blipFill>
        <p:spPr bwMode="auto">
          <a:xfrm>
            <a:off x="8018632" y="0"/>
            <a:ext cx="417336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54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ABB3A-57DE-8547-FF01-8F7B2F6CB6F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77BAA34-768A-C2EC-5C0C-B0C1151F0830}"/>
              </a:ext>
            </a:extLst>
          </p:cNvPr>
          <p:cNvSpPr/>
          <p:nvPr/>
        </p:nvSpPr>
        <p:spPr>
          <a:xfrm rot="-729462">
            <a:off x="-156833" y="3866740"/>
            <a:ext cx="2008388" cy="3451917"/>
          </a:xfrm>
          <a:custGeom>
            <a:avLst/>
            <a:gdLst/>
            <a:ahLst/>
            <a:cxnLst/>
            <a:rect l="l" t="t" r="r" b="b"/>
            <a:pathLst>
              <a:path w="3012582" h="5177876">
                <a:moveTo>
                  <a:pt x="0" y="0"/>
                </a:moveTo>
                <a:lnTo>
                  <a:pt x="3012582" y="0"/>
                </a:lnTo>
                <a:lnTo>
                  <a:pt x="3012582" y="5177875"/>
                </a:lnTo>
                <a:lnTo>
                  <a:pt x="0" y="517787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sz="1200"/>
          </a:p>
        </p:txBody>
      </p:sp>
      <p:sp>
        <p:nvSpPr>
          <p:cNvPr id="3" name="Freeform 3">
            <a:extLst>
              <a:ext uri="{FF2B5EF4-FFF2-40B4-BE49-F238E27FC236}">
                <a16:creationId xmlns:a16="http://schemas.microsoft.com/office/drawing/2014/main" id="{4B41ABAA-9F70-9647-BB4D-5DD745766D49}"/>
              </a:ext>
            </a:extLst>
          </p:cNvPr>
          <p:cNvSpPr/>
          <p:nvPr/>
        </p:nvSpPr>
        <p:spPr>
          <a:xfrm rot="-729462" flipH="1" flipV="1">
            <a:off x="10340445" y="-460656"/>
            <a:ext cx="2008388" cy="3451917"/>
          </a:xfrm>
          <a:custGeom>
            <a:avLst/>
            <a:gdLst/>
            <a:ahLst/>
            <a:cxnLst/>
            <a:rect l="l" t="t" r="r" b="b"/>
            <a:pathLst>
              <a:path w="3012582" h="5177876">
                <a:moveTo>
                  <a:pt x="3012582" y="5177875"/>
                </a:moveTo>
                <a:lnTo>
                  <a:pt x="0" y="5177875"/>
                </a:lnTo>
                <a:lnTo>
                  <a:pt x="0" y="0"/>
                </a:lnTo>
                <a:lnTo>
                  <a:pt x="3012582" y="0"/>
                </a:lnTo>
                <a:lnTo>
                  <a:pt x="3012582" y="5177875"/>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sz="1200"/>
          </a:p>
        </p:txBody>
      </p:sp>
      <p:grpSp>
        <p:nvGrpSpPr>
          <p:cNvPr id="4" name="Group 4">
            <a:extLst>
              <a:ext uri="{FF2B5EF4-FFF2-40B4-BE49-F238E27FC236}">
                <a16:creationId xmlns:a16="http://schemas.microsoft.com/office/drawing/2014/main" id="{FEC22746-61B5-9A57-531B-8C132B59C443}"/>
              </a:ext>
            </a:extLst>
          </p:cNvPr>
          <p:cNvGrpSpPr/>
          <p:nvPr/>
        </p:nvGrpSpPr>
        <p:grpSpPr>
          <a:xfrm>
            <a:off x="685800" y="587463"/>
            <a:ext cx="3336573" cy="5683075"/>
            <a:chOff x="0" y="0"/>
            <a:chExt cx="1967352" cy="3350925"/>
          </a:xfrm>
        </p:grpSpPr>
        <p:sp>
          <p:nvSpPr>
            <p:cNvPr id="5" name="Freeform 5">
              <a:extLst>
                <a:ext uri="{FF2B5EF4-FFF2-40B4-BE49-F238E27FC236}">
                  <a16:creationId xmlns:a16="http://schemas.microsoft.com/office/drawing/2014/main" id="{84D6E884-782B-3CBB-7664-4165218823B1}"/>
                </a:ext>
              </a:extLst>
            </p:cNvPr>
            <p:cNvSpPr/>
            <p:nvPr/>
          </p:nvSpPr>
          <p:spPr>
            <a:xfrm>
              <a:off x="0" y="0"/>
              <a:ext cx="1967352" cy="3350925"/>
            </a:xfrm>
            <a:custGeom>
              <a:avLst/>
              <a:gdLst/>
              <a:ahLst/>
              <a:cxnLst/>
              <a:rect l="l" t="t" r="r" b="b"/>
              <a:pathLst>
                <a:path w="1967352" h="3350925">
                  <a:moveTo>
                    <a:pt x="0" y="0"/>
                  </a:moveTo>
                  <a:lnTo>
                    <a:pt x="1967352" y="0"/>
                  </a:lnTo>
                  <a:lnTo>
                    <a:pt x="1967352" y="3350925"/>
                  </a:lnTo>
                  <a:lnTo>
                    <a:pt x="0" y="3350925"/>
                  </a:lnTo>
                  <a:close/>
                </a:path>
              </a:pathLst>
            </a:custGeom>
            <a:solidFill>
              <a:srgbClr val="FFFFFF"/>
            </a:solidFill>
          </p:spPr>
          <p:txBody>
            <a:bodyPr/>
            <a:lstStyle/>
            <a:p>
              <a:endParaRPr lang="en-US" sz="1200"/>
            </a:p>
          </p:txBody>
        </p:sp>
        <p:sp>
          <p:nvSpPr>
            <p:cNvPr id="6" name="TextBox 6">
              <a:extLst>
                <a:ext uri="{FF2B5EF4-FFF2-40B4-BE49-F238E27FC236}">
                  <a16:creationId xmlns:a16="http://schemas.microsoft.com/office/drawing/2014/main" id="{76FB40C5-6446-32FF-32C8-B8DF8A43EF62}"/>
                </a:ext>
              </a:extLst>
            </p:cNvPr>
            <p:cNvSpPr txBox="1"/>
            <p:nvPr/>
          </p:nvSpPr>
          <p:spPr>
            <a:xfrm>
              <a:off x="0" y="-38100"/>
              <a:ext cx="1967352" cy="3389025"/>
            </a:xfrm>
            <a:prstGeom prst="rect">
              <a:avLst/>
            </a:prstGeom>
          </p:spPr>
          <p:txBody>
            <a:bodyPr lIns="22691" tIns="22691" rIns="22691" bIns="22691" rtlCol="0" anchor="ctr"/>
            <a:lstStyle/>
            <a:p>
              <a:pPr algn="ctr">
                <a:lnSpc>
                  <a:spcPts val="1773"/>
                </a:lnSpc>
                <a:spcBef>
                  <a:spcPct val="0"/>
                </a:spcBef>
              </a:pPr>
              <a:endParaRPr sz="1600">
                <a:latin typeface="Glacial Indifference Bold"/>
              </a:endParaRPr>
            </a:p>
          </p:txBody>
        </p:sp>
      </p:grpSp>
      <p:grpSp>
        <p:nvGrpSpPr>
          <p:cNvPr id="7" name="Group 7">
            <a:extLst>
              <a:ext uri="{FF2B5EF4-FFF2-40B4-BE49-F238E27FC236}">
                <a16:creationId xmlns:a16="http://schemas.microsoft.com/office/drawing/2014/main" id="{7C92F0A9-C1D0-3517-684C-B7A8CD147A05}"/>
              </a:ext>
            </a:extLst>
          </p:cNvPr>
          <p:cNvGrpSpPr/>
          <p:nvPr/>
        </p:nvGrpSpPr>
        <p:grpSpPr>
          <a:xfrm>
            <a:off x="4404582" y="587463"/>
            <a:ext cx="3336573" cy="5683075"/>
            <a:chOff x="0" y="0"/>
            <a:chExt cx="1967352" cy="3350925"/>
          </a:xfrm>
        </p:grpSpPr>
        <p:sp>
          <p:nvSpPr>
            <p:cNvPr id="8" name="Freeform 8">
              <a:extLst>
                <a:ext uri="{FF2B5EF4-FFF2-40B4-BE49-F238E27FC236}">
                  <a16:creationId xmlns:a16="http://schemas.microsoft.com/office/drawing/2014/main" id="{47B7B576-34A5-FE62-0725-E78BB5A042FD}"/>
                </a:ext>
              </a:extLst>
            </p:cNvPr>
            <p:cNvSpPr/>
            <p:nvPr/>
          </p:nvSpPr>
          <p:spPr>
            <a:xfrm>
              <a:off x="0" y="0"/>
              <a:ext cx="1967352" cy="3350925"/>
            </a:xfrm>
            <a:custGeom>
              <a:avLst/>
              <a:gdLst/>
              <a:ahLst/>
              <a:cxnLst/>
              <a:rect l="l" t="t" r="r" b="b"/>
              <a:pathLst>
                <a:path w="1967352" h="3350925">
                  <a:moveTo>
                    <a:pt x="0" y="0"/>
                  </a:moveTo>
                  <a:lnTo>
                    <a:pt x="1967352" y="0"/>
                  </a:lnTo>
                  <a:lnTo>
                    <a:pt x="1967352" y="3350925"/>
                  </a:lnTo>
                  <a:lnTo>
                    <a:pt x="0" y="3350925"/>
                  </a:lnTo>
                  <a:close/>
                </a:path>
              </a:pathLst>
            </a:custGeom>
            <a:solidFill>
              <a:srgbClr val="FFFFFF"/>
            </a:solidFill>
          </p:spPr>
          <p:txBody>
            <a:bodyPr/>
            <a:lstStyle/>
            <a:p>
              <a:endParaRPr lang="en-US" sz="1200"/>
            </a:p>
          </p:txBody>
        </p:sp>
        <p:sp>
          <p:nvSpPr>
            <p:cNvPr id="9" name="TextBox 9">
              <a:extLst>
                <a:ext uri="{FF2B5EF4-FFF2-40B4-BE49-F238E27FC236}">
                  <a16:creationId xmlns:a16="http://schemas.microsoft.com/office/drawing/2014/main" id="{B693F0C1-F82B-660A-BAC3-664D77E0E0E0}"/>
                </a:ext>
              </a:extLst>
            </p:cNvPr>
            <p:cNvSpPr txBox="1"/>
            <p:nvPr/>
          </p:nvSpPr>
          <p:spPr>
            <a:xfrm>
              <a:off x="0" y="-38100"/>
              <a:ext cx="1967352" cy="3389025"/>
            </a:xfrm>
            <a:prstGeom prst="rect">
              <a:avLst/>
            </a:prstGeom>
          </p:spPr>
          <p:txBody>
            <a:bodyPr lIns="22691" tIns="22691" rIns="22691" bIns="22691" rtlCol="0" anchor="ctr"/>
            <a:lstStyle/>
            <a:p>
              <a:pPr algn="ctr">
                <a:lnSpc>
                  <a:spcPts val="1773"/>
                </a:lnSpc>
                <a:spcBef>
                  <a:spcPct val="0"/>
                </a:spcBef>
              </a:pPr>
              <a:endParaRPr sz="1600">
                <a:latin typeface="Glacial Indifference Bold"/>
              </a:endParaRPr>
            </a:p>
          </p:txBody>
        </p:sp>
      </p:grpSp>
      <p:grpSp>
        <p:nvGrpSpPr>
          <p:cNvPr id="10" name="Group 10">
            <a:extLst>
              <a:ext uri="{FF2B5EF4-FFF2-40B4-BE49-F238E27FC236}">
                <a16:creationId xmlns:a16="http://schemas.microsoft.com/office/drawing/2014/main" id="{BC5906D5-29FA-4CA5-6F6B-01D16FE8CB67}"/>
              </a:ext>
            </a:extLst>
          </p:cNvPr>
          <p:cNvGrpSpPr/>
          <p:nvPr/>
        </p:nvGrpSpPr>
        <p:grpSpPr>
          <a:xfrm>
            <a:off x="8169627" y="587463"/>
            <a:ext cx="3336573" cy="5683075"/>
            <a:chOff x="0" y="0"/>
            <a:chExt cx="1967352" cy="3350925"/>
          </a:xfrm>
        </p:grpSpPr>
        <p:sp>
          <p:nvSpPr>
            <p:cNvPr id="11" name="Freeform 11">
              <a:extLst>
                <a:ext uri="{FF2B5EF4-FFF2-40B4-BE49-F238E27FC236}">
                  <a16:creationId xmlns:a16="http://schemas.microsoft.com/office/drawing/2014/main" id="{D082A247-9A26-490E-2221-783CE30EA1D1}"/>
                </a:ext>
              </a:extLst>
            </p:cNvPr>
            <p:cNvSpPr/>
            <p:nvPr/>
          </p:nvSpPr>
          <p:spPr>
            <a:xfrm>
              <a:off x="0" y="0"/>
              <a:ext cx="1967352" cy="3350925"/>
            </a:xfrm>
            <a:custGeom>
              <a:avLst/>
              <a:gdLst/>
              <a:ahLst/>
              <a:cxnLst/>
              <a:rect l="l" t="t" r="r" b="b"/>
              <a:pathLst>
                <a:path w="1967352" h="3350925">
                  <a:moveTo>
                    <a:pt x="0" y="0"/>
                  </a:moveTo>
                  <a:lnTo>
                    <a:pt x="1967352" y="0"/>
                  </a:lnTo>
                  <a:lnTo>
                    <a:pt x="1967352" y="3350925"/>
                  </a:lnTo>
                  <a:lnTo>
                    <a:pt x="0" y="3350925"/>
                  </a:lnTo>
                  <a:close/>
                </a:path>
              </a:pathLst>
            </a:custGeom>
            <a:solidFill>
              <a:srgbClr val="FFFFFF"/>
            </a:solidFill>
          </p:spPr>
          <p:txBody>
            <a:bodyPr/>
            <a:lstStyle/>
            <a:p>
              <a:endParaRPr lang="en-US" sz="1200"/>
            </a:p>
          </p:txBody>
        </p:sp>
        <p:sp>
          <p:nvSpPr>
            <p:cNvPr id="12" name="TextBox 12">
              <a:extLst>
                <a:ext uri="{FF2B5EF4-FFF2-40B4-BE49-F238E27FC236}">
                  <a16:creationId xmlns:a16="http://schemas.microsoft.com/office/drawing/2014/main" id="{2E5C1FC2-C1B7-AF66-CAE2-626412D68857}"/>
                </a:ext>
              </a:extLst>
            </p:cNvPr>
            <p:cNvSpPr txBox="1"/>
            <p:nvPr/>
          </p:nvSpPr>
          <p:spPr>
            <a:xfrm>
              <a:off x="0" y="-38100"/>
              <a:ext cx="1967352" cy="3389025"/>
            </a:xfrm>
            <a:prstGeom prst="rect">
              <a:avLst/>
            </a:prstGeom>
          </p:spPr>
          <p:txBody>
            <a:bodyPr lIns="22691" tIns="22691" rIns="22691" bIns="22691" rtlCol="0" anchor="ctr"/>
            <a:lstStyle/>
            <a:p>
              <a:pPr algn="ctr">
                <a:lnSpc>
                  <a:spcPts val="1773"/>
                </a:lnSpc>
                <a:spcBef>
                  <a:spcPct val="0"/>
                </a:spcBef>
              </a:pPr>
              <a:endParaRPr sz="1600">
                <a:latin typeface="Glacial Indifference Bold"/>
              </a:endParaRPr>
            </a:p>
          </p:txBody>
        </p:sp>
      </p:grpSp>
      <p:sp>
        <p:nvSpPr>
          <p:cNvPr id="13" name="TextBox 13">
            <a:extLst>
              <a:ext uri="{FF2B5EF4-FFF2-40B4-BE49-F238E27FC236}">
                <a16:creationId xmlns:a16="http://schemas.microsoft.com/office/drawing/2014/main" id="{F1160B55-B43E-61B6-86CD-C67205473058}"/>
              </a:ext>
            </a:extLst>
          </p:cNvPr>
          <p:cNvSpPr txBox="1"/>
          <p:nvPr/>
        </p:nvSpPr>
        <p:spPr>
          <a:xfrm>
            <a:off x="1050085" y="819347"/>
            <a:ext cx="2608005" cy="675634"/>
          </a:xfrm>
          <a:prstGeom prst="rect">
            <a:avLst/>
          </a:prstGeom>
        </p:spPr>
        <p:txBody>
          <a:bodyPr lIns="0" tIns="0" rIns="0" bIns="0" rtlCol="0" anchor="t">
            <a:spAutoFit/>
          </a:bodyPr>
          <a:lstStyle/>
          <a:p>
            <a:pPr algn="ctr">
              <a:lnSpc>
                <a:spcPts val="5440"/>
              </a:lnSpc>
            </a:pPr>
            <a:r>
              <a:rPr lang="en-US" sz="4000" dirty="0">
                <a:solidFill>
                  <a:srgbClr val="000000"/>
                </a:solidFill>
              </a:rPr>
              <a:t>WHY?</a:t>
            </a:r>
          </a:p>
        </p:txBody>
      </p:sp>
      <p:sp>
        <p:nvSpPr>
          <p:cNvPr id="14" name="TextBox 14">
            <a:extLst>
              <a:ext uri="{FF2B5EF4-FFF2-40B4-BE49-F238E27FC236}">
                <a16:creationId xmlns:a16="http://schemas.microsoft.com/office/drawing/2014/main" id="{8B0B3C43-1FDB-03DB-49D0-5AACCEA7FF69}"/>
              </a:ext>
            </a:extLst>
          </p:cNvPr>
          <p:cNvSpPr txBox="1"/>
          <p:nvPr/>
        </p:nvSpPr>
        <p:spPr>
          <a:xfrm>
            <a:off x="4791998" y="819347"/>
            <a:ext cx="2608005" cy="675634"/>
          </a:xfrm>
          <a:prstGeom prst="rect">
            <a:avLst/>
          </a:prstGeom>
        </p:spPr>
        <p:txBody>
          <a:bodyPr lIns="0" tIns="0" rIns="0" bIns="0" rtlCol="0" anchor="t">
            <a:spAutoFit/>
          </a:bodyPr>
          <a:lstStyle/>
          <a:p>
            <a:pPr algn="ctr">
              <a:lnSpc>
                <a:spcPts val="5440"/>
              </a:lnSpc>
            </a:pPr>
            <a:r>
              <a:rPr lang="en-US" sz="4000" dirty="0">
                <a:solidFill>
                  <a:srgbClr val="000000"/>
                </a:solidFill>
              </a:rPr>
              <a:t>BALINT</a:t>
            </a:r>
          </a:p>
        </p:txBody>
      </p:sp>
      <p:sp>
        <p:nvSpPr>
          <p:cNvPr id="15" name="TextBox 15">
            <a:extLst>
              <a:ext uri="{FF2B5EF4-FFF2-40B4-BE49-F238E27FC236}">
                <a16:creationId xmlns:a16="http://schemas.microsoft.com/office/drawing/2014/main" id="{FBB96156-1D91-DC67-E63D-D0767EDCCEA5}"/>
              </a:ext>
            </a:extLst>
          </p:cNvPr>
          <p:cNvSpPr txBox="1"/>
          <p:nvPr/>
        </p:nvSpPr>
        <p:spPr>
          <a:xfrm>
            <a:off x="8533911" y="819347"/>
            <a:ext cx="2608005" cy="668324"/>
          </a:xfrm>
          <a:prstGeom prst="rect">
            <a:avLst/>
          </a:prstGeom>
        </p:spPr>
        <p:txBody>
          <a:bodyPr lIns="0" tIns="0" rIns="0" bIns="0" rtlCol="0" anchor="t">
            <a:spAutoFit/>
          </a:bodyPr>
          <a:lstStyle/>
          <a:p>
            <a:pPr algn="ctr">
              <a:lnSpc>
                <a:spcPts val="5440"/>
              </a:lnSpc>
            </a:pPr>
            <a:r>
              <a:rPr lang="en-US" sz="4000" dirty="0">
                <a:solidFill>
                  <a:srgbClr val="000000"/>
                </a:solidFill>
              </a:rPr>
              <a:t>STUDY</a:t>
            </a:r>
          </a:p>
        </p:txBody>
      </p:sp>
      <p:grpSp>
        <p:nvGrpSpPr>
          <p:cNvPr id="16" name="Group 16">
            <a:extLst>
              <a:ext uri="{FF2B5EF4-FFF2-40B4-BE49-F238E27FC236}">
                <a16:creationId xmlns:a16="http://schemas.microsoft.com/office/drawing/2014/main" id="{7AF2A7A3-CB2B-0109-4245-DF53EAA70103}"/>
              </a:ext>
            </a:extLst>
          </p:cNvPr>
          <p:cNvGrpSpPr/>
          <p:nvPr/>
        </p:nvGrpSpPr>
        <p:grpSpPr>
          <a:xfrm>
            <a:off x="1989349" y="1381626"/>
            <a:ext cx="1647524" cy="1464753"/>
            <a:chOff x="0" y="0"/>
            <a:chExt cx="2481965" cy="2749495"/>
          </a:xfrm>
        </p:grpSpPr>
        <p:sp>
          <p:nvSpPr>
            <p:cNvPr id="17" name="Freeform 17">
              <a:extLst>
                <a:ext uri="{FF2B5EF4-FFF2-40B4-BE49-F238E27FC236}">
                  <a16:creationId xmlns:a16="http://schemas.microsoft.com/office/drawing/2014/main" id="{E15B425F-6351-501C-4223-C3247749CA52}"/>
                </a:ext>
              </a:extLst>
            </p:cNvPr>
            <p:cNvSpPr/>
            <p:nvPr/>
          </p:nvSpPr>
          <p:spPr>
            <a:xfrm>
              <a:off x="0" y="258188"/>
              <a:ext cx="2481965" cy="2491307"/>
            </a:xfrm>
            <a:custGeom>
              <a:avLst/>
              <a:gdLst/>
              <a:ahLst/>
              <a:cxnLst/>
              <a:rect l="l" t="t" r="r" b="b"/>
              <a:pathLst>
                <a:path w="2481965" h="2491307">
                  <a:moveTo>
                    <a:pt x="0" y="0"/>
                  </a:moveTo>
                  <a:lnTo>
                    <a:pt x="2481965" y="0"/>
                  </a:lnTo>
                  <a:lnTo>
                    <a:pt x="2481965" y="2491306"/>
                  </a:lnTo>
                  <a:lnTo>
                    <a:pt x="0" y="24913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8" name="Freeform 18">
              <a:extLst>
                <a:ext uri="{FF2B5EF4-FFF2-40B4-BE49-F238E27FC236}">
                  <a16:creationId xmlns:a16="http://schemas.microsoft.com/office/drawing/2014/main" id="{E0CC16A0-7CFA-F8F7-410D-6AD23D68D2B0}"/>
                </a:ext>
              </a:extLst>
            </p:cNvPr>
            <p:cNvSpPr/>
            <p:nvPr/>
          </p:nvSpPr>
          <p:spPr>
            <a:xfrm>
              <a:off x="1224206" y="0"/>
              <a:ext cx="620091" cy="620090"/>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TextBox 19">
              <a:extLst>
                <a:ext uri="{FF2B5EF4-FFF2-40B4-BE49-F238E27FC236}">
                  <a16:creationId xmlns:a16="http://schemas.microsoft.com/office/drawing/2014/main" id="{EDE5BD54-9293-651A-CB1B-BE38FA3CF188}"/>
                </a:ext>
              </a:extLst>
            </p:cNvPr>
            <p:cNvSpPr txBox="1"/>
            <p:nvPr/>
          </p:nvSpPr>
          <p:spPr>
            <a:xfrm>
              <a:off x="235323" y="1023075"/>
              <a:ext cx="2011317" cy="818450"/>
            </a:xfrm>
            <a:prstGeom prst="rect">
              <a:avLst/>
            </a:prstGeom>
          </p:spPr>
          <p:txBody>
            <a:bodyPr lIns="0" tIns="0" rIns="0" bIns="0" rtlCol="0" anchor="t">
              <a:spAutoFit/>
            </a:bodyPr>
            <a:lstStyle/>
            <a:p>
              <a:pPr algn="ctr">
                <a:lnSpc>
                  <a:spcPts val="1663"/>
                </a:lnSpc>
              </a:pPr>
              <a:r>
                <a:rPr lang="en-US" sz="1600" dirty="0">
                  <a:solidFill>
                    <a:srgbClr val="FFFFFF"/>
                  </a:solidFill>
                  <a:latin typeface="Glacial Indifference Bold"/>
                </a:rPr>
                <a:t>Step up to ST3 challenging</a:t>
              </a:r>
            </a:p>
          </p:txBody>
        </p:sp>
      </p:grpSp>
      <p:grpSp>
        <p:nvGrpSpPr>
          <p:cNvPr id="20" name="Group 20">
            <a:extLst>
              <a:ext uri="{FF2B5EF4-FFF2-40B4-BE49-F238E27FC236}">
                <a16:creationId xmlns:a16="http://schemas.microsoft.com/office/drawing/2014/main" id="{FD37BB5A-A582-FE4F-F587-643E7FFEEF76}"/>
              </a:ext>
            </a:extLst>
          </p:cNvPr>
          <p:cNvGrpSpPr/>
          <p:nvPr/>
        </p:nvGrpSpPr>
        <p:grpSpPr>
          <a:xfrm>
            <a:off x="5686778" y="2975688"/>
            <a:ext cx="1755530" cy="1332993"/>
            <a:chOff x="0" y="276290"/>
            <a:chExt cx="2655987" cy="2665985"/>
          </a:xfrm>
        </p:grpSpPr>
        <p:sp>
          <p:nvSpPr>
            <p:cNvPr id="21" name="Freeform 21">
              <a:extLst>
                <a:ext uri="{FF2B5EF4-FFF2-40B4-BE49-F238E27FC236}">
                  <a16:creationId xmlns:a16="http://schemas.microsoft.com/office/drawing/2014/main" id="{06E947C6-8592-46F8-59FD-457D8A6BF362}"/>
                </a:ext>
              </a:extLst>
            </p:cNvPr>
            <p:cNvSpPr/>
            <p:nvPr/>
          </p:nvSpPr>
          <p:spPr>
            <a:xfrm>
              <a:off x="0" y="276290"/>
              <a:ext cx="2655987" cy="2665985"/>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23" name="TextBox 23">
              <a:extLst>
                <a:ext uri="{FF2B5EF4-FFF2-40B4-BE49-F238E27FC236}">
                  <a16:creationId xmlns:a16="http://schemas.microsoft.com/office/drawing/2014/main" id="{96CC14A8-3953-79D6-451C-03ADF6FC5489}"/>
                </a:ext>
              </a:extLst>
            </p:cNvPr>
            <p:cNvSpPr txBox="1"/>
            <p:nvPr/>
          </p:nvSpPr>
          <p:spPr>
            <a:xfrm>
              <a:off x="251824" y="1160150"/>
              <a:ext cx="2152341" cy="1384993"/>
            </a:xfrm>
            <a:prstGeom prst="rect">
              <a:avLst/>
            </a:prstGeom>
          </p:spPr>
          <p:txBody>
            <a:bodyPr lIns="0" tIns="0" rIns="0" bIns="0" rtlCol="0" anchor="t">
              <a:spAutoFit/>
            </a:bodyPr>
            <a:lstStyle/>
            <a:p>
              <a:pPr algn="ctr">
                <a:lnSpc>
                  <a:spcPts val="1779"/>
                </a:lnSpc>
              </a:pPr>
              <a:r>
                <a:rPr lang="en-US" sz="1600" dirty="0">
                  <a:solidFill>
                    <a:srgbClr val="FFFFFF"/>
                  </a:solidFill>
                  <a:latin typeface="Glacial Indifference Bold"/>
                </a:rPr>
                <a:t>Facilitated reflective practice</a:t>
              </a:r>
            </a:p>
          </p:txBody>
        </p:sp>
      </p:grpSp>
      <p:grpSp>
        <p:nvGrpSpPr>
          <p:cNvPr id="24" name="Group 24">
            <a:extLst>
              <a:ext uri="{FF2B5EF4-FFF2-40B4-BE49-F238E27FC236}">
                <a16:creationId xmlns:a16="http://schemas.microsoft.com/office/drawing/2014/main" id="{3E204545-FBF6-B60D-E3F4-7A228D9E7E1F}"/>
              </a:ext>
            </a:extLst>
          </p:cNvPr>
          <p:cNvGrpSpPr/>
          <p:nvPr/>
        </p:nvGrpSpPr>
        <p:grpSpPr>
          <a:xfrm>
            <a:off x="938101" y="3090903"/>
            <a:ext cx="2068372" cy="1352718"/>
            <a:chOff x="0" y="276290"/>
            <a:chExt cx="2655987" cy="2665985"/>
          </a:xfrm>
        </p:grpSpPr>
        <p:sp>
          <p:nvSpPr>
            <p:cNvPr id="25" name="Freeform 25">
              <a:extLst>
                <a:ext uri="{FF2B5EF4-FFF2-40B4-BE49-F238E27FC236}">
                  <a16:creationId xmlns:a16="http://schemas.microsoft.com/office/drawing/2014/main" id="{7FC2BA11-36E0-3796-E8C1-42D571719A2A}"/>
                </a:ext>
              </a:extLst>
            </p:cNvPr>
            <p:cNvSpPr/>
            <p:nvPr/>
          </p:nvSpPr>
          <p:spPr>
            <a:xfrm>
              <a:off x="0" y="276290"/>
              <a:ext cx="2655987" cy="2665985"/>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27" name="TextBox 27">
              <a:extLst>
                <a:ext uri="{FF2B5EF4-FFF2-40B4-BE49-F238E27FC236}">
                  <a16:creationId xmlns:a16="http://schemas.microsoft.com/office/drawing/2014/main" id="{340481D9-AB3D-57F6-0B9C-4A3587ADB9F0}"/>
                </a:ext>
              </a:extLst>
            </p:cNvPr>
            <p:cNvSpPr txBox="1"/>
            <p:nvPr/>
          </p:nvSpPr>
          <p:spPr>
            <a:xfrm>
              <a:off x="273250" y="940911"/>
              <a:ext cx="2152342" cy="1819732"/>
            </a:xfrm>
            <a:prstGeom prst="rect">
              <a:avLst/>
            </a:prstGeom>
          </p:spPr>
          <p:txBody>
            <a:bodyPr lIns="0" tIns="0" rIns="0" bIns="0" rtlCol="0" anchor="t">
              <a:spAutoFit/>
            </a:bodyPr>
            <a:lstStyle/>
            <a:p>
              <a:pPr algn="ctr">
                <a:lnSpc>
                  <a:spcPts val="1779"/>
                </a:lnSpc>
              </a:pPr>
              <a:r>
                <a:rPr lang="en-US" sz="1600" dirty="0">
                  <a:solidFill>
                    <a:srgbClr val="FFFFFF"/>
                  </a:solidFill>
                  <a:latin typeface="Glacial Indifference Bold"/>
                </a:rPr>
                <a:t>Higher levels of stress</a:t>
              </a:r>
            </a:p>
            <a:p>
              <a:pPr algn="ctr">
                <a:lnSpc>
                  <a:spcPts val="1779"/>
                </a:lnSpc>
              </a:pPr>
              <a:r>
                <a:rPr lang="en-US" sz="1600" dirty="0">
                  <a:solidFill>
                    <a:srgbClr val="FFFFFF"/>
                  </a:solidFill>
                  <a:latin typeface="Glacial Indifference Bold"/>
                </a:rPr>
                <a:t>anxiety</a:t>
              </a:r>
            </a:p>
            <a:p>
              <a:pPr algn="ctr">
                <a:lnSpc>
                  <a:spcPts val="1779"/>
                </a:lnSpc>
              </a:pPr>
              <a:r>
                <a:rPr lang="en-US" sz="1600" dirty="0">
                  <a:solidFill>
                    <a:srgbClr val="FFFFFF"/>
                  </a:solidFill>
                  <a:latin typeface="Glacial Indifference Bold"/>
                </a:rPr>
                <a:t>burnout</a:t>
              </a:r>
            </a:p>
          </p:txBody>
        </p:sp>
      </p:grpSp>
      <p:grpSp>
        <p:nvGrpSpPr>
          <p:cNvPr id="28" name="Group 28">
            <a:extLst>
              <a:ext uri="{FF2B5EF4-FFF2-40B4-BE49-F238E27FC236}">
                <a16:creationId xmlns:a16="http://schemas.microsoft.com/office/drawing/2014/main" id="{164B0C9F-D3F0-390D-FBF3-4A7C94364DE1}"/>
              </a:ext>
            </a:extLst>
          </p:cNvPr>
          <p:cNvGrpSpPr/>
          <p:nvPr/>
        </p:nvGrpSpPr>
        <p:grpSpPr>
          <a:xfrm>
            <a:off x="4607204" y="1489811"/>
            <a:ext cx="1727385" cy="1400774"/>
            <a:chOff x="-187152" y="33372"/>
            <a:chExt cx="3454772" cy="2801547"/>
          </a:xfrm>
        </p:grpSpPr>
        <p:sp>
          <p:nvSpPr>
            <p:cNvPr id="29" name="Freeform 29">
              <a:extLst>
                <a:ext uri="{FF2B5EF4-FFF2-40B4-BE49-F238E27FC236}">
                  <a16:creationId xmlns:a16="http://schemas.microsoft.com/office/drawing/2014/main" id="{2F54A43C-A75E-2FD9-648F-21BB362884A9}"/>
                </a:ext>
              </a:extLst>
            </p:cNvPr>
            <p:cNvSpPr/>
            <p:nvPr/>
          </p:nvSpPr>
          <p:spPr>
            <a:xfrm>
              <a:off x="-187152" y="343612"/>
              <a:ext cx="3454772" cy="2491307"/>
            </a:xfrm>
            <a:custGeom>
              <a:avLst/>
              <a:gdLst/>
              <a:ahLst/>
              <a:cxnLst/>
              <a:rect l="l" t="t" r="r" b="b"/>
              <a:pathLst>
                <a:path w="2481965" h="2491307">
                  <a:moveTo>
                    <a:pt x="0" y="0"/>
                  </a:moveTo>
                  <a:lnTo>
                    <a:pt x="2481965" y="0"/>
                  </a:lnTo>
                  <a:lnTo>
                    <a:pt x="2481965" y="2491306"/>
                  </a:lnTo>
                  <a:lnTo>
                    <a:pt x="0" y="24913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0" name="Freeform 30">
              <a:extLst>
                <a:ext uri="{FF2B5EF4-FFF2-40B4-BE49-F238E27FC236}">
                  <a16:creationId xmlns:a16="http://schemas.microsoft.com/office/drawing/2014/main" id="{CFD532D4-C354-479C-D6B4-4A96F00A498F}"/>
                </a:ext>
              </a:extLst>
            </p:cNvPr>
            <p:cNvSpPr/>
            <p:nvPr/>
          </p:nvSpPr>
          <p:spPr>
            <a:xfrm>
              <a:off x="1542762" y="33372"/>
              <a:ext cx="620091" cy="620090"/>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31" name="TextBox 31">
              <a:extLst>
                <a:ext uri="{FF2B5EF4-FFF2-40B4-BE49-F238E27FC236}">
                  <a16:creationId xmlns:a16="http://schemas.microsoft.com/office/drawing/2014/main" id="{04C65C62-6181-E1D6-D08F-75C2D535EF17}"/>
                </a:ext>
              </a:extLst>
            </p:cNvPr>
            <p:cNvSpPr txBox="1"/>
            <p:nvPr/>
          </p:nvSpPr>
          <p:spPr>
            <a:xfrm>
              <a:off x="68460" y="1040538"/>
              <a:ext cx="2958042" cy="1308050"/>
            </a:xfrm>
            <a:prstGeom prst="rect">
              <a:avLst/>
            </a:prstGeom>
          </p:spPr>
          <p:txBody>
            <a:bodyPr wrap="square" lIns="0" tIns="0" rIns="0" bIns="0" rtlCol="0" anchor="t">
              <a:spAutoFit/>
            </a:bodyPr>
            <a:lstStyle/>
            <a:p>
              <a:pPr algn="ctr">
                <a:lnSpc>
                  <a:spcPts val="1663"/>
                </a:lnSpc>
              </a:pPr>
              <a:r>
                <a:rPr lang="en-US" sz="1600" dirty="0">
                  <a:solidFill>
                    <a:srgbClr val="FFFFFF"/>
                  </a:solidFill>
                  <a:latin typeface="Glacial Indifference Bold"/>
                </a:rPr>
                <a:t>Used in mental health and GP training </a:t>
              </a:r>
            </a:p>
          </p:txBody>
        </p:sp>
      </p:grpSp>
      <p:grpSp>
        <p:nvGrpSpPr>
          <p:cNvPr id="32" name="Group 32">
            <a:extLst>
              <a:ext uri="{FF2B5EF4-FFF2-40B4-BE49-F238E27FC236}">
                <a16:creationId xmlns:a16="http://schemas.microsoft.com/office/drawing/2014/main" id="{F4E4BD87-88C4-B232-D76D-E18914A82C31}"/>
              </a:ext>
            </a:extLst>
          </p:cNvPr>
          <p:cNvGrpSpPr/>
          <p:nvPr/>
        </p:nvGrpSpPr>
        <p:grpSpPr>
          <a:xfrm>
            <a:off x="1858275" y="4714826"/>
            <a:ext cx="2041247" cy="1332993"/>
            <a:chOff x="0" y="276289"/>
            <a:chExt cx="2655987" cy="2665986"/>
          </a:xfrm>
        </p:grpSpPr>
        <p:sp>
          <p:nvSpPr>
            <p:cNvPr id="33" name="Freeform 33">
              <a:extLst>
                <a:ext uri="{FF2B5EF4-FFF2-40B4-BE49-F238E27FC236}">
                  <a16:creationId xmlns:a16="http://schemas.microsoft.com/office/drawing/2014/main" id="{F86654D2-F040-FD06-D1D8-ED6D37EE8535}"/>
                </a:ext>
              </a:extLst>
            </p:cNvPr>
            <p:cNvSpPr/>
            <p:nvPr/>
          </p:nvSpPr>
          <p:spPr>
            <a:xfrm>
              <a:off x="0" y="276289"/>
              <a:ext cx="2655987" cy="2665986"/>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5" name="TextBox 35">
              <a:extLst>
                <a:ext uri="{FF2B5EF4-FFF2-40B4-BE49-F238E27FC236}">
                  <a16:creationId xmlns:a16="http://schemas.microsoft.com/office/drawing/2014/main" id="{5691F020-1474-0C31-7071-F293EFAFDDEB}"/>
                </a:ext>
              </a:extLst>
            </p:cNvPr>
            <p:cNvSpPr txBox="1"/>
            <p:nvPr/>
          </p:nvSpPr>
          <p:spPr>
            <a:xfrm>
              <a:off x="251822" y="1160151"/>
              <a:ext cx="2152342" cy="1384994"/>
            </a:xfrm>
            <a:prstGeom prst="rect">
              <a:avLst/>
            </a:prstGeom>
          </p:spPr>
          <p:txBody>
            <a:bodyPr lIns="0" tIns="0" rIns="0" bIns="0" rtlCol="0" anchor="t">
              <a:spAutoFit/>
            </a:bodyPr>
            <a:lstStyle/>
            <a:p>
              <a:pPr algn="ctr">
                <a:lnSpc>
                  <a:spcPts val="1779"/>
                </a:lnSpc>
              </a:pPr>
              <a:r>
                <a:rPr lang="en-US" sz="1600" dirty="0">
                  <a:solidFill>
                    <a:srgbClr val="FFFFFF"/>
                  </a:solidFill>
                  <a:latin typeface="Glacial Indifference Bold"/>
                </a:rPr>
                <a:t>Higher levels of attrition at end of ST3</a:t>
              </a:r>
            </a:p>
          </p:txBody>
        </p:sp>
      </p:grpSp>
      <p:grpSp>
        <p:nvGrpSpPr>
          <p:cNvPr id="36" name="Group 36">
            <a:extLst>
              <a:ext uri="{FF2B5EF4-FFF2-40B4-BE49-F238E27FC236}">
                <a16:creationId xmlns:a16="http://schemas.microsoft.com/office/drawing/2014/main" id="{BC08186D-C557-DE1A-ED64-8ABEEF717423}"/>
              </a:ext>
            </a:extLst>
          </p:cNvPr>
          <p:cNvGrpSpPr/>
          <p:nvPr/>
        </p:nvGrpSpPr>
        <p:grpSpPr>
          <a:xfrm>
            <a:off x="4606701" y="4616445"/>
            <a:ext cx="2142532" cy="1332993"/>
            <a:chOff x="0" y="276290"/>
            <a:chExt cx="2655987" cy="2665985"/>
          </a:xfrm>
        </p:grpSpPr>
        <p:sp>
          <p:nvSpPr>
            <p:cNvPr id="37" name="Freeform 37">
              <a:extLst>
                <a:ext uri="{FF2B5EF4-FFF2-40B4-BE49-F238E27FC236}">
                  <a16:creationId xmlns:a16="http://schemas.microsoft.com/office/drawing/2014/main" id="{9CCBA5C0-3D4B-AD2D-A7C0-19D35B700A76}"/>
                </a:ext>
              </a:extLst>
            </p:cNvPr>
            <p:cNvSpPr/>
            <p:nvPr/>
          </p:nvSpPr>
          <p:spPr>
            <a:xfrm>
              <a:off x="0" y="276290"/>
              <a:ext cx="2655987" cy="2665985"/>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9" name="TextBox 39">
              <a:extLst>
                <a:ext uri="{FF2B5EF4-FFF2-40B4-BE49-F238E27FC236}">
                  <a16:creationId xmlns:a16="http://schemas.microsoft.com/office/drawing/2014/main" id="{E0D2E8E6-834F-91EE-3CD4-AD94B13F81B4}"/>
                </a:ext>
              </a:extLst>
            </p:cNvPr>
            <p:cNvSpPr txBox="1"/>
            <p:nvPr/>
          </p:nvSpPr>
          <p:spPr>
            <a:xfrm>
              <a:off x="251823" y="1160150"/>
              <a:ext cx="2152343" cy="1384993"/>
            </a:xfrm>
            <a:prstGeom prst="rect">
              <a:avLst/>
            </a:prstGeom>
          </p:spPr>
          <p:txBody>
            <a:bodyPr lIns="0" tIns="0" rIns="0" bIns="0" rtlCol="0" anchor="t">
              <a:spAutoFit/>
            </a:bodyPr>
            <a:lstStyle/>
            <a:p>
              <a:pPr algn="ctr">
                <a:lnSpc>
                  <a:spcPts val="1779"/>
                </a:lnSpc>
              </a:pPr>
              <a:r>
                <a:rPr lang="en-US" sz="1600" dirty="0">
                  <a:solidFill>
                    <a:srgbClr val="FFFFFF"/>
                  </a:solidFill>
                  <a:latin typeface="Glacial Indifference Bold"/>
                </a:rPr>
                <a:t>May help reduce anxiety, stress and burnout</a:t>
              </a:r>
            </a:p>
          </p:txBody>
        </p:sp>
      </p:grpSp>
      <p:grpSp>
        <p:nvGrpSpPr>
          <p:cNvPr id="40" name="Group 40">
            <a:extLst>
              <a:ext uri="{FF2B5EF4-FFF2-40B4-BE49-F238E27FC236}">
                <a16:creationId xmlns:a16="http://schemas.microsoft.com/office/drawing/2014/main" id="{669F7D77-A109-25A4-BB24-E6EEA7E5C6BB}"/>
              </a:ext>
            </a:extLst>
          </p:cNvPr>
          <p:cNvGrpSpPr/>
          <p:nvPr/>
        </p:nvGrpSpPr>
        <p:grpSpPr>
          <a:xfrm>
            <a:off x="8430009" y="2719250"/>
            <a:ext cx="1240982" cy="1374748"/>
            <a:chOff x="0" y="0"/>
            <a:chExt cx="2481965" cy="2749495"/>
          </a:xfrm>
        </p:grpSpPr>
        <p:sp>
          <p:nvSpPr>
            <p:cNvPr id="41" name="Freeform 41">
              <a:extLst>
                <a:ext uri="{FF2B5EF4-FFF2-40B4-BE49-F238E27FC236}">
                  <a16:creationId xmlns:a16="http://schemas.microsoft.com/office/drawing/2014/main" id="{0D99F1CC-2BAD-0DE1-2859-1D6B9C42A1D9}"/>
                </a:ext>
              </a:extLst>
            </p:cNvPr>
            <p:cNvSpPr/>
            <p:nvPr/>
          </p:nvSpPr>
          <p:spPr>
            <a:xfrm>
              <a:off x="0" y="258188"/>
              <a:ext cx="2481965" cy="2491307"/>
            </a:xfrm>
            <a:custGeom>
              <a:avLst/>
              <a:gdLst/>
              <a:ahLst/>
              <a:cxnLst/>
              <a:rect l="l" t="t" r="r" b="b"/>
              <a:pathLst>
                <a:path w="2481965" h="2491307">
                  <a:moveTo>
                    <a:pt x="0" y="0"/>
                  </a:moveTo>
                  <a:lnTo>
                    <a:pt x="2481965" y="0"/>
                  </a:lnTo>
                  <a:lnTo>
                    <a:pt x="2481965" y="2491306"/>
                  </a:lnTo>
                  <a:lnTo>
                    <a:pt x="0" y="24913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2" name="Freeform 42">
              <a:extLst>
                <a:ext uri="{FF2B5EF4-FFF2-40B4-BE49-F238E27FC236}">
                  <a16:creationId xmlns:a16="http://schemas.microsoft.com/office/drawing/2014/main" id="{7CAFFBBD-8573-81B6-5EB0-2DBD32914601}"/>
                </a:ext>
              </a:extLst>
            </p:cNvPr>
            <p:cNvSpPr/>
            <p:nvPr/>
          </p:nvSpPr>
          <p:spPr>
            <a:xfrm>
              <a:off x="930937" y="0"/>
              <a:ext cx="620091" cy="620091"/>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3" name="TextBox 43">
              <a:extLst>
                <a:ext uri="{FF2B5EF4-FFF2-40B4-BE49-F238E27FC236}">
                  <a16:creationId xmlns:a16="http://schemas.microsoft.com/office/drawing/2014/main" id="{CB71A70C-7E39-6E57-8AE3-92874A688F58}"/>
                </a:ext>
              </a:extLst>
            </p:cNvPr>
            <p:cNvSpPr txBox="1"/>
            <p:nvPr/>
          </p:nvSpPr>
          <p:spPr>
            <a:xfrm>
              <a:off x="235322" y="895924"/>
              <a:ext cx="2011319" cy="1308050"/>
            </a:xfrm>
            <a:prstGeom prst="rect">
              <a:avLst/>
            </a:prstGeom>
          </p:spPr>
          <p:txBody>
            <a:bodyPr lIns="0" tIns="0" rIns="0" bIns="0" rtlCol="0" anchor="t">
              <a:spAutoFit/>
            </a:bodyPr>
            <a:lstStyle/>
            <a:p>
              <a:pPr algn="ctr">
                <a:lnSpc>
                  <a:spcPts val="1663"/>
                </a:lnSpc>
              </a:pPr>
              <a:r>
                <a:rPr lang="en-US" sz="1600" dirty="0">
                  <a:solidFill>
                    <a:srgbClr val="FFFFFF"/>
                  </a:solidFill>
                  <a:latin typeface="Glacial Indifference Bold"/>
                </a:rPr>
                <a:t>semi-structured interviews</a:t>
              </a:r>
            </a:p>
          </p:txBody>
        </p:sp>
      </p:grpSp>
      <p:grpSp>
        <p:nvGrpSpPr>
          <p:cNvPr id="44" name="Group 44">
            <a:extLst>
              <a:ext uri="{FF2B5EF4-FFF2-40B4-BE49-F238E27FC236}">
                <a16:creationId xmlns:a16="http://schemas.microsoft.com/office/drawing/2014/main" id="{2E25DC07-9523-F9AD-13C0-F577E87B1529}"/>
              </a:ext>
            </a:extLst>
          </p:cNvPr>
          <p:cNvGrpSpPr/>
          <p:nvPr/>
        </p:nvGrpSpPr>
        <p:grpSpPr>
          <a:xfrm>
            <a:off x="9889201" y="1384132"/>
            <a:ext cx="1413500" cy="1550121"/>
            <a:chOff x="22787" y="-177985"/>
            <a:chExt cx="2655987" cy="3100243"/>
          </a:xfrm>
        </p:grpSpPr>
        <p:sp>
          <p:nvSpPr>
            <p:cNvPr id="45" name="Freeform 45">
              <a:extLst>
                <a:ext uri="{FF2B5EF4-FFF2-40B4-BE49-F238E27FC236}">
                  <a16:creationId xmlns:a16="http://schemas.microsoft.com/office/drawing/2014/main" id="{6A7D1F5C-F927-21B8-8951-96C94BEBC71A}"/>
                </a:ext>
              </a:extLst>
            </p:cNvPr>
            <p:cNvSpPr/>
            <p:nvPr/>
          </p:nvSpPr>
          <p:spPr>
            <a:xfrm>
              <a:off x="22787" y="256272"/>
              <a:ext cx="2655987" cy="2665986"/>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6" name="Freeform 46">
              <a:extLst>
                <a:ext uri="{FF2B5EF4-FFF2-40B4-BE49-F238E27FC236}">
                  <a16:creationId xmlns:a16="http://schemas.microsoft.com/office/drawing/2014/main" id="{03AD66F7-37DA-09B6-B766-100F29571314}"/>
                </a:ext>
              </a:extLst>
            </p:cNvPr>
            <p:cNvSpPr/>
            <p:nvPr/>
          </p:nvSpPr>
          <p:spPr>
            <a:xfrm>
              <a:off x="1017111" y="-177985"/>
              <a:ext cx="663569" cy="663569"/>
            </a:xfrm>
            <a:custGeom>
              <a:avLst/>
              <a:gdLst/>
              <a:ahLst/>
              <a:cxnLst/>
              <a:rect l="l" t="t" r="r" b="b"/>
              <a:pathLst>
                <a:path w="663569" h="663569">
                  <a:moveTo>
                    <a:pt x="0" y="0"/>
                  </a:moveTo>
                  <a:lnTo>
                    <a:pt x="663569" y="0"/>
                  </a:lnTo>
                  <a:lnTo>
                    <a:pt x="663569" y="663569"/>
                  </a:lnTo>
                  <a:lnTo>
                    <a:pt x="0" y="66356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grpSp>
      <p:grpSp>
        <p:nvGrpSpPr>
          <p:cNvPr id="48" name="Group 48">
            <a:extLst>
              <a:ext uri="{FF2B5EF4-FFF2-40B4-BE49-F238E27FC236}">
                <a16:creationId xmlns:a16="http://schemas.microsoft.com/office/drawing/2014/main" id="{7C494CDE-CFA5-00CC-5132-B5E9DB135897}"/>
              </a:ext>
            </a:extLst>
          </p:cNvPr>
          <p:cNvGrpSpPr/>
          <p:nvPr/>
        </p:nvGrpSpPr>
        <p:grpSpPr>
          <a:xfrm>
            <a:off x="8413984" y="4448616"/>
            <a:ext cx="2887713" cy="1332993"/>
            <a:chOff x="0" y="276290"/>
            <a:chExt cx="2655987" cy="2665985"/>
          </a:xfrm>
        </p:grpSpPr>
        <p:sp>
          <p:nvSpPr>
            <p:cNvPr id="49" name="Freeform 49">
              <a:extLst>
                <a:ext uri="{FF2B5EF4-FFF2-40B4-BE49-F238E27FC236}">
                  <a16:creationId xmlns:a16="http://schemas.microsoft.com/office/drawing/2014/main" id="{FD69F71A-5B16-A7BA-5023-4D93661F4D9D}"/>
                </a:ext>
              </a:extLst>
            </p:cNvPr>
            <p:cNvSpPr/>
            <p:nvPr/>
          </p:nvSpPr>
          <p:spPr>
            <a:xfrm>
              <a:off x="0" y="276290"/>
              <a:ext cx="2655987" cy="2665985"/>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1" name="TextBox 51">
              <a:extLst>
                <a:ext uri="{FF2B5EF4-FFF2-40B4-BE49-F238E27FC236}">
                  <a16:creationId xmlns:a16="http://schemas.microsoft.com/office/drawing/2014/main" id="{CB22E077-DB64-DE6A-0771-D1E57E3907C5}"/>
                </a:ext>
              </a:extLst>
            </p:cNvPr>
            <p:cNvSpPr txBox="1"/>
            <p:nvPr/>
          </p:nvSpPr>
          <p:spPr>
            <a:xfrm>
              <a:off x="251823" y="848676"/>
              <a:ext cx="2152342" cy="1647117"/>
            </a:xfrm>
            <a:prstGeom prst="rect">
              <a:avLst/>
            </a:prstGeom>
          </p:spPr>
          <p:txBody>
            <a:bodyPr lIns="0" tIns="0" rIns="0" bIns="0" rtlCol="0" anchor="t">
              <a:spAutoFit/>
            </a:bodyPr>
            <a:lstStyle/>
            <a:p>
              <a:pPr algn="ctr">
                <a:lnSpc>
                  <a:spcPts val="1643"/>
                </a:lnSpc>
              </a:pPr>
              <a:r>
                <a:rPr lang="en-US" sz="1600" dirty="0">
                  <a:solidFill>
                    <a:srgbClr val="FFFFFF"/>
                  </a:solidFill>
                  <a:latin typeface="Glacial Indifference Bold"/>
                </a:rPr>
                <a:t>Holistic understanding of impact on </a:t>
              </a:r>
            </a:p>
            <a:p>
              <a:pPr algn="ctr">
                <a:lnSpc>
                  <a:spcPts val="1643"/>
                </a:lnSpc>
              </a:pPr>
              <a:r>
                <a:rPr lang="en-US" sz="1600" dirty="0">
                  <a:solidFill>
                    <a:srgbClr val="FFFFFF"/>
                  </a:solidFill>
                  <a:latin typeface="Glacial Indifference Bold"/>
                </a:rPr>
                <a:t>retention, resilience and experience of work</a:t>
              </a:r>
            </a:p>
          </p:txBody>
        </p:sp>
      </p:grpSp>
      <p:sp>
        <p:nvSpPr>
          <p:cNvPr id="53" name="TextBox 43">
            <a:extLst>
              <a:ext uri="{FF2B5EF4-FFF2-40B4-BE49-F238E27FC236}">
                <a16:creationId xmlns:a16="http://schemas.microsoft.com/office/drawing/2014/main" id="{35573E93-EF50-FA15-802F-8A810B8F6E6F}"/>
              </a:ext>
            </a:extLst>
          </p:cNvPr>
          <p:cNvSpPr txBox="1"/>
          <p:nvPr/>
        </p:nvSpPr>
        <p:spPr>
          <a:xfrm>
            <a:off x="10134336" y="1783747"/>
            <a:ext cx="1005659" cy="872034"/>
          </a:xfrm>
          <a:prstGeom prst="rect">
            <a:avLst/>
          </a:prstGeom>
        </p:spPr>
        <p:txBody>
          <a:bodyPr lIns="0" tIns="0" rIns="0" bIns="0" rtlCol="0" anchor="t">
            <a:spAutoFit/>
          </a:bodyPr>
          <a:lstStyle/>
          <a:p>
            <a:pPr algn="ctr">
              <a:lnSpc>
                <a:spcPts val="1663"/>
              </a:lnSpc>
            </a:pPr>
            <a:r>
              <a:rPr lang="en-US" sz="1600" dirty="0">
                <a:solidFill>
                  <a:srgbClr val="FFFFFF"/>
                </a:solidFill>
                <a:latin typeface="Glacial Indifference Bold"/>
              </a:rPr>
              <a:t>First to look at impact on EM doctors</a:t>
            </a:r>
          </a:p>
        </p:txBody>
      </p:sp>
      <p:sp>
        <p:nvSpPr>
          <p:cNvPr id="55" name="Freeform 18">
            <a:extLst>
              <a:ext uri="{FF2B5EF4-FFF2-40B4-BE49-F238E27FC236}">
                <a16:creationId xmlns:a16="http://schemas.microsoft.com/office/drawing/2014/main" id="{B5493E36-ED45-B9FE-6456-5052BC5490FF}"/>
              </a:ext>
            </a:extLst>
          </p:cNvPr>
          <p:cNvSpPr/>
          <p:nvPr/>
        </p:nvSpPr>
        <p:spPr>
          <a:xfrm>
            <a:off x="1985839" y="3001663"/>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7" name="Freeform 18">
            <a:extLst>
              <a:ext uri="{FF2B5EF4-FFF2-40B4-BE49-F238E27FC236}">
                <a16:creationId xmlns:a16="http://schemas.microsoft.com/office/drawing/2014/main" id="{8A056B8A-55C7-1D1C-66F1-0B60C580B4C5}"/>
              </a:ext>
            </a:extLst>
          </p:cNvPr>
          <p:cNvSpPr/>
          <p:nvPr/>
        </p:nvSpPr>
        <p:spPr>
          <a:xfrm>
            <a:off x="2881328" y="4553473"/>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9" name="Freeform 18">
            <a:extLst>
              <a:ext uri="{FF2B5EF4-FFF2-40B4-BE49-F238E27FC236}">
                <a16:creationId xmlns:a16="http://schemas.microsoft.com/office/drawing/2014/main" id="{D7397D5F-DB23-0B8C-3C3C-998E3BC5EB2A}"/>
              </a:ext>
            </a:extLst>
          </p:cNvPr>
          <p:cNvSpPr/>
          <p:nvPr/>
        </p:nvSpPr>
        <p:spPr>
          <a:xfrm>
            <a:off x="6563401" y="2934919"/>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1" name="Freeform 18">
            <a:extLst>
              <a:ext uri="{FF2B5EF4-FFF2-40B4-BE49-F238E27FC236}">
                <a16:creationId xmlns:a16="http://schemas.microsoft.com/office/drawing/2014/main" id="{0F407E0F-7A69-620D-ED91-0F0688271784}"/>
              </a:ext>
            </a:extLst>
          </p:cNvPr>
          <p:cNvSpPr/>
          <p:nvPr/>
        </p:nvSpPr>
        <p:spPr>
          <a:xfrm>
            <a:off x="5473240" y="4453357"/>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3" name="Freeform 18">
            <a:extLst>
              <a:ext uri="{FF2B5EF4-FFF2-40B4-BE49-F238E27FC236}">
                <a16:creationId xmlns:a16="http://schemas.microsoft.com/office/drawing/2014/main" id="{551ED68E-ADA1-9ACD-9703-B16812DBB54A}"/>
              </a:ext>
            </a:extLst>
          </p:cNvPr>
          <p:cNvSpPr/>
          <p:nvPr/>
        </p:nvSpPr>
        <p:spPr>
          <a:xfrm>
            <a:off x="8532365" y="4280933"/>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5" name="Freeform 18">
            <a:extLst>
              <a:ext uri="{FF2B5EF4-FFF2-40B4-BE49-F238E27FC236}">
                <a16:creationId xmlns:a16="http://schemas.microsoft.com/office/drawing/2014/main" id="{74E22C4F-C2AC-9302-527A-83FE545713A1}"/>
              </a:ext>
            </a:extLst>
          </p:cNvPr>
          <p:cNvSpPr/>
          <p:nvPr/>
        </p:nvSpPr>
        <p:spPr>
          <a:xfrm>
            <a:off x="10890671" y="4280933"/>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Tree>
    <p:extLst>
      <p:ext uri="{BB962C8B-B14F-4D97-AF65-F5344CB8AC3E}">
        <p14:creationId xmlns:p14="http://schemas.microsoft.com/office/powerpoint/2010/main" val="110315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C60D-7EFA-3AF2-8D1E-72473CFD71EF}"/>
              </a:ext>
            </a:extLst>
          </p:cNvPr>
          <p:cNvSpPr>
            <a:spLocks noGrp="1"/>
          </p:cNvSpPr>
          <p:nvPr>
            <p:ph type="title"/>
          </p:nvPr>
        </p:nvSpPr>
        <p:spPr>
          <a:xfrm>
            <a:off x="436282" y="973667"/>
            <a:ext cx="3909575" cy="4833745"/>
          </a:xfrm>
        </p:spPr>
        <p:txBody>
          <a:bodyPr>
            <a:normAutofit/>
          </a:bodyPr>
          <a:lstStyle/>
          <a:p>
            <a:r>
              <a:rPr lang="en-US" sz="5400" dirty="0">
                <a:solidFill>
                  <a:srgbClr val="EBEBEB"/>
                </a:solidFill>
              </a:rPr>
              <a:t>Constraints (Opportunity)</a:t>
            </a:r>
          </a:p>
        </p:txBody>
      </p:sp>
      <p:graphicFrame>
        <p:nvGraphicFramePr>
          <p:cNvPr id="5" name="Content Placeholder 2">
            <a:extLst>
              <a:ext uri="{FF2B5EF4-FFF2-40B4-BE49-F238E27FC236}">
                <a16:creationId xmlns:a16="http://schemas.microsoft.com/office/drawing/2014/main" id="{28F59023-B577-E3F7-4C7D-32C6B3BB32E8}"/>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479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9462">
            <a:off x="-156833" y="3866740"/>
            <a:ext cx="2008388" cy="3451917"/>
          </a:xfrm>
          <a:custGeom>
            <a:avLst/>
            <a:gdLst/>
            <a:ahLst/>
            <a:cxnLst/>
            <a:rect l="l" t="t" r="r" b="b"/>
            <a:pathLst>
              <a:path w="3012582" h="5177876">
                <a:moveTo>
                  <a:pt x="0" y="0"/>
                </a:moveTo>
                <a:lnTo>
                  <a:pt x="3012582" y="0"/>
                </a:lnTo>
                <a:lnTo>
                  <a:pt x="3012582" y="5177875"/>
                </a:lnTo>
                <a:lnTo>
                  <a:pt x="0" y="517787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sz="1200" dirty="0"/>
          </a:p>
        </p:txBody>
      </p:sp>
      <p:sp>
        <p:nvSpPr>
          <p:cNvPr id="3" name="Freeform 3"/>
          <p:cNvSpPr/>
          <p:nvPr/>
        </p:nvSpPr>
        <p:spPr>
          <a:xfrm rot="-729462" flipH="1" flipV="1">
            <a:off x="10340445" y="-460656"/>
            <a:ext cx="2008388" cy="3451917"/>
          </a:xfrm>
          <a:custGeom>
            <a:avLst/>
            <a:gdLst/>
            <a:ahLst/>
            <a:cxnLst/>
            <a:rect l="l" t="t" r="r" b="b"/>
            <a:pathLst>
              <a:path w="3012582" h="5177876">
                <a:moveTo>
                  <a:pt x="3012582" y="5177875"/>
                </a:moveTo>
                <a:lnTo>
                  <a:pt x="0" y="5177875"/>
                </a:lnTo>
                <a:lnTo>
                  <a:pt x="0" y="0"/>
                </a:lnTo>
                <a:lnTo>
                  <a:pt x="3012582" y="0"/>
                </a:lnTo>
                <a:lnTo>
                  <a:pt x="3012582" y="5177875"/>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sz="1200" dirty="0"/>
          </a:p>
        </p:txBody>
      </p:sp>
      <p:grpSp>
        <p:nvGrpSpPr>
          <p:cNvPr id="4" name="Group 4"/>
          <p:cNvGrpSpPr/>
          <p:nvPr/>
        </p:nvGrpSpPr>
        <p:grpSpPr>
          <a:xfrm>
            <a:off x="685800" y="587463"/>
            <a:ext cx="3336573" cy="5683075"/>
            <a:chOff x="0" y="0"/>
            <a:chExt cx="1967352" cy="3350925"/>
          </a:xfrm>
        </p:grpSpPr>
        <p:sp>
          <p:nvSpPr>
            <p:cNvPr id="5" name="Freeform 5"/>
            <p:cNvSpPr/>
            <p:nvPr/>
          </p:nvSpPr>
          <p:spPr>
            <a:xfrm>
              <a:off x="0" y="0"/>
              <a:ext cx="1967352" cy="3350925"/>
            </a:xfrm>
            <a:custGeom>
              <a:avLst/>
              <a:gdLst/>
              <a:ahLst/>
              <a:cxnLst/>
              <a:rect l="l" t="t" r="r" b="b"/>
              <a:pathLst>
                <a:path w="1967352" h="3350925">
                  <a:moveTo>
                    <a:pt x="0" y="0"/>
                  </a:moveTo>
                  <a:lnTo>
                    <a:pt x="1967352" y="0"/>
                  </a:lnTo>
                  <a:lnTo>
                    <a:pt x="1967352" y="3350925"/>
                  </a:lnTo>
                  <a:lnTo>
                    <a:pt x="0" y="3350925"/>
                  </a:lnTo>
                  <a:close/>
                </a:path>
              </a:pathLst>
            </a:custGeom>
            <a:solidFill>
              <a:srgbClr val="FFFFFF"/>
            </a:solidFill>
          </p:spPr>
          <p:txBody>
            <a:bodyPr/>
            <a:lstStyle/>
            <a:p>
              <a:endParaRPr lang="en-GB" sz="1200" dirty="0"/>
            </a:p>
          </p:txBody>
        </p:sp>
        <p:sp>
          <p:nvSpPr>
            <p:cNvPr id="6" name="TextBox 6"/>
            <p:cNvSpPr txBox="1"/>
            <p:nvPr/>
          </p:nvSpPr>
          <p:spPr>
            <a:xfrm>
              <a:off x="0" y="-38100"/>
              <a:ext cx="1967352" cy="3389025"/>
            </a:xfrm>
            <a:prstGeom prst="rect">
              <a:avLst/>
            </a:prstGeom>
          </p:spPr>
          <p:txBody>
            <a:bodyPr lIns="22691" tIns="22691" rIns="22691" bIns="22691" rtlCol="0" anchor="ctr"/>
            <a:lstStyle/>
            <a:p>
              <a:pPr algn="ctr">
                <a:lnSpc>
                  <a:spcPts val="1773"/>
                </a:lnSpc>
                <a:spcBef>
                  <a:spcPct val="0"/>
                </a:spcBef>
              </a:pPr>
              <a:endParaRPr lang="en-GB" sz="1200" dirty="0"/>
            </a:p>
          </p:txBody>
        </p:sp>
      </p:grpSp>
      <p:grpSp>
        <p:nvGrpSpPr>
          <p:cNvPr id="7" name="Group 7"/>
          <p:cNvGrpSpPr/>
          <p:nvPr/>
        </p:nvGrpSpPr>
        <p:grpSpPr>
          <a:xfrm>
            <a:off x="4427713" y="587463"/>
            <a:ext cx="7561087" cy="5683075"/>
            <a:chOff x="0" y="0"/>
            <a:chExt cx="1967352" cy="3350925"/>
          </a:xfrm>
        </p:grpSpPr>
        <p:sp>
          <p:nvSpPr>
            <p:cNvPr id="8" name="Freeform 8"/>
            <p:cNvSpPr/>
            <p:nvPr/>
          </p:nvSpPr>
          <p:spPr>
            <a:xfrm>
              <a:off x="0" y="0"/>
              <a:ext cx="1967352" cy="3350925"/>
            </a:xfrm>
            <a:custGeom>
              <a:avLst/>
              <a:gdLst/>
              <a:ahLst/>
              <a:cxnLst/>
              <a:rect l="l" t="t" r="r" b="b"/>
              <a:pathLst>
                <a:path w="1967352" h="3350925">
                  <a:moveTo>
                    <a:pt x="0" y="0"/>
                  </a:moveTo>
                  <a:lnTo>
                    <a:pt x="1967352" y="0"/>
                  </a:lnTo>
                  <a:lnTo>
                    <a:pt x="1967352" y="3350925"/>
                  </a:lnTo>
                  <a:lnTo>
                    <a:pt x="0" y="3350925"/>
                  </a:lnTo>
                  <a:close/>
                </a:path>
              </a:pathLst>
            </a:custGeom>
            <a:solidFill>
              <a:srgbClr val="FFFFFF"/>
            </a:solidFill>
          </p:spPr>
          <p:txBody>
            <a:bodyPr/>
            <a:lstStyle/>
            <a:p>
              <a:endParaRPr lang="en-GB" sz="1200" dirty="0"/>
            </a:p>
          </p:txBody>
        </p:sp>
        <p:sp>
          <p:nvSpPr>
            <p:cNvPr id="9" name="TextBox 9"/>
            <p:cNvSpPr txBox="1"/>
            <p:nvPr/>
          </p:nvSpPr>
          <p:spPr>
            <a:xfrm>
              <a:off x="0" y="-38100"/>
              <a:ext cx="1967352" cy="3389025"/>
            </a:xfrm>
            <a:prstGeom prst="rect">
              <a:avLst/>
            </a:prstGeom>
          </p:spPr>
          <p:txBody>
            <a:bodyPr lIns="22691" tIns="22691" rIns="22691" bIns="22691" rtlCol="0" anchor="ctr"/>
            <a:lstStyle/>
            <a:p>
              <a:pPr algn="ctr">
                <a:lnSpc>
                  <a:spcPts val="1773"/>
                </a:lnSpc>
                <a:spcBef>
                  <a:spcPct val="0"/>
                </a:spcBef>
              </a:pPr>
              <a:endParaRPr lang="en-GB" sz="1200" dirty="0"/>
            </a:p>
          </p:txBody>
        </p:sp>
      </p:grpSp>
      <p:sp>
        <p:nvSpPr>
          <p:cNvPr id="13" name="TextBox 13"/>
          <p:cNvSpPr txBox="1"/>
          <p:nvPr/>
        </p:nvSpPr>
        <p:spPr>
          <a:xfrm>
            <a:off x="1050085" y="819347"/>
            <a:ext cx="2608005" cy="699935"/>
          </a:xfrm>
          <a:prstGeom prst="rect">
            <a:avLst/>
          </a:prstGeom>
        </p:spPr>
        <p:txBody>
          <a:bodyPr lIns="0" tIns="0" rIns="0" bIns="0" rtlCol="0" anchor="t">
            <a:spAutoFit/>
          </a:bodyPr>
          <a:lstStyle/>
          <a:p>
            <a:pPr algn="ctr">
              <a:lnSpc>
                <a:spcPts val="5440"/>
              </a:lnSpc>
            </a:pPr>
            <a:r>
              <a:rPr lang="en-GB" sz="5334" dirty="0">
                <a:solidFill>
                  <a:srgbClr val="000000"/>
                </a:solidFill>
                <a:latin typeface="Unique"/>
              </a:rPr>
              <a:t>Methods</a:t>
            </a:r>
          </a:p>
        </p:txBody>
      </p:sp>
      <p:sp>
        <p:nvSpPr>
          <p:cNvPr id="14" name="TextBox 14"/>
          <p:cNvSpPr txBox="1"/>
          <p:nvPr/>
        </p:nvSpPr>
        <p:spPr>
          <a:xfrm>
            <a:off x="4791997" y="819347"/>
            <a:ext cx="6180803" cy="699935"/>
          </a:xfrm>
          <a:prstGeom prst="rect">
            <a:avLst/>
          </a:prstGeom>
        </p:spPr>
        <p:txBody>
          <a:bodyPr wrap="square" lIns="0" tIns="0" rIns="0" bIns="0" rtlCol="0" anchor="t">
            <a:spAutoFit/>
          </a:bodyPr>
          <a:lstStyle/>
          <a:p>
            <a:pPr algn="ctr">
              <a:lnSpc>
                <a:spcPts val="5440"/>
              </a:lnSpc>
            </a:pPr>
            <a:r>
              <a:rPr lang="en-GB" sz="5334" dirty="0">
                <a:solidFill>
                  <a:srgbClr val="000000"/>
                </a:solidFill>
                <a:latin typeface="Unique"/>
              </a:rPr>
              <a:t>Research Questions</a:t>
            </a:r>
          </a:p>
        </p:txBody>
      </p:sp>
      <p:grpSp>
        <p:nvGrpSpPr>
          <p:cNvPr id="16" name="Group 16"/>
          <p:cNvGrpSpPr/>
          <p:nvPr/>
        </p:nvGrpSpPr>
        <p:grpSpPr>
          <a:xfrm>
            <a:off x="1026093" y="1601557"/>
            <a:ext cx="2833059" cy="1475719"/>
            <a:chOff x="0" y="258188"/>
            <a:chExt cx="2461855" cy="2951436"/>
          </a:xfrm>
        </p:grpSpPr>
        <p:sp>
          <p:nvSpPr>
            <p:cNvPr id="17" name="Freeform 17"/>
            <p:cNvSpPr/>
            <p:nvPr/>
          </p:nvSpPr>
          <p:spPr>
            <a:xfrm>
              <a:off x="0" y="258188"/>
              <a:ext cx="2461855" cy="2951436"/>
            </a:xfrm>
            <a:custGeom>
              <a:avLst/>
              <a:gdLst/>
              <a:ahLst/>
              <a:cxnLst/>
              <a:rect l="l" t="t" r="r" b="b"/>
              <a:pathLst>
                <a:path w="2481965" h="2491307">
                  <a:moveTo>
                    <a:pt x="0" y="0"/>
                  </a:moveTo>
                  <a:lnTo>
                    <a:pt x="2481965" y="0"/>
                  </a:lnTo>
                  <a:lnTo>
                    <a:pt x="2481965" y="2491306"/>
                  </a:lnTo>
                  <a:lnTo>
                    <a:pt x="0" y="24913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sz="1200" dirty="0"/>
            </a:p>
          </p:txBody>
        </p:sp>
        <p:sp>
          <p:nvSpPr>
            <p:cNvPr id="19" name="TextBox 19"/>
            <p:cNvSpPr txBox="1"/>
            <p:nvPr/>
          </p:nvSpPr>
          <p:spPr>
            <a:xfrm>
              <a:off x="235323" y="1096157"/>
              <a:ext cx="2011318" cy="1745349"/>
            </a:xfrm>
            <a:prstGeom prst="rect">
              <a:avLst/>
            </a:prstGeom>
          </p:spPr>
          <p:txBody>
            <a:bodyPr lIns="0" tIns="0" rIns="0" bIns="0" rtlCol="0" anchor="t">
              <a:spAutoFit/>
            </a:bodyPr>
            <a:lstStyle/>
            <a:p>
              <a:pPr algn="ctr">
                <a:lnSpc>
                  <a:spcPts val="1663"/>
                </a:lnSpc>
              </a:pPr>
              <a:r>
                <a:rPr lang="en-GB" sz="1630" dirty="0">
                  <a:solidFill>
                    <a:srgbClr val="FFFFFF"/>
                  </a:solidFill>
                  <a:latin typeface="Glacial Indifference Bold"/>
                </a:rPr>
                <a:t>Aim to develop an understanding of the impact of Balint group on EM trainees</a:t>
              </a:r>
            </a:p>
          </p:txBody>
        </p:sp>
      </p:grpSp>
      <p:grpSp>
        <p:nvGrpSpPr>
          <p:cNvPr id="20" name="Group 20"/>
          <p:cNvGrpSpPr/>
          <p:nvPr/>
        </p:nvGrpSpPr>
        <p:grpSpPr>
          <a:xfrm>
            <a:off x="2543204" y="3138509"/>
            <a:ext cx="1327993" cy="1471137"/>
            <a:chOff x="0" y="0"/>
            <a:chExt cx="2655987" cy="2942275"/>
          </a:xfrm>
        </p:grpSpPr>
        <p:sp>
          <p:nvSpPr>
            <p:cNvPr id="21" name="Freeform 21"/>
            <p:cNvSpPr/>
            <p:nvPr/>
          </p:nvSpPr>
          <p:spPr>
            <a:xfrm>
              <a:off x="0" y="276290"/>
              <a:ext cx="2655987" cy="2665985"/>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sz="1200" dirty="0"/>
            </a:p>
          </p:txBody>
        </p:sp>
        <p:sp>
          <p:nvSpPr>
            <p:cNvPr id="22" name="Freeform 22"/>
            <p:cNvSpPr/>
            <p:nvPr/>
          </p:nvSpPr>
          <p:spPr>
            <a:xfrm>
              <a:off x="996209" y="0"/>
              <a:ext cx="663569" cy="663569"/>
            </a:xfrm>
            <a:custGeom>
              <a:avLst/>
              <a:gdLst/>
              <a:ahLst/>
              <a:cxnLst/>
              <a:rect l="l" t="t" r="r" b="b"/>
              <a:pathLst>
                <a:path w="663569" h="663569">
                  <a:moveTo>
                    <a:pt x="0" y="0"/>
                  </a:moveTo>
                  <a:lnTo>
                    <a:pt x="663569" y="0"/>
                  </a:lnTo>
                  <a:lnTo>
                    <a:pt x="663569" y="663569"/>
                  </a:lnTo>
                  <a:lnTo>
                    <a:pt x="0" y="66356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1200" dirty="0"/>
            </a:p>
          </p:txBody>
        </p:sp>
        <p:sp>
          <p:nvSpPr>
            <p:cNvPr id="23" name="TextBox 23"/>
            <p:cNvSpPr txBox="1"/>
            <p:nvPr/>
          </p:nvSpPr>
          <p:spPr>
            <a:xfrm>
              <a:off x="251822" y="982164"/>
              <a:ext cx="2152343" cy="1384994"/>
            </a:xfrm>
            <a:prstGeom prst="rect">
              <a:avLst/>
            </a:prstGeom>
          </p:spPr>
          <p:txBody>
            <a:bodyPr lIns="0" tIns="0" rIns="0" bIns="0" rtlCol="0" anchor="t">
              <a:spAutoFit/>
            </a:bodyPr>
            <a:lstStyle/>
            <a:p>
              <a:pPr algn="ctr">
                <a:lnSpc>
                  <a:spcPts val="1779"/>
                </a:lnSpc>
              </a:pPr>
              <a:r>
                <a:rPr lang="en-GB" sz="1600" dirty="0">
                  <a:solidFill>
                    <a:srgbClr val="FFFFFF"/>
                  </a:solidFill>
                  <a:latin typeface="Glacial Indifference Bold"/>
                </a:rPr>
                <a:t>Semi structured interview</a:t>
              </a:r>
            </a:p>
          </p:txBody>
        </p:sp>
      </p:grpSp>
      <p:grpSp>
        <p:nvGrpSpPr>
          <p:cNvPr id="24" name="Group 24"/>
          <p:cNvGrpSpPr/>
          <p:nvPr/>
        </p:nvGrpSpPr>
        <p:grpSpPr>
          <a:xfrm>
            <a:off x="1050085" y="4705662"/>
            <a:ext cx="1630976" cy="1332993"/>
            <a:chOff x="0" y="276289"/>
            <a:chExt cx="2655987" cy="2665986"/>
          </a:xfrm>
        </p:grpSpPr>
        <p:sp>
          <p:nvSpPr>
            <p:cNvPr id="25" name="Freeform 25"/>
            <p:cNvSpPr/>
            <p:nvPr/>
          </p:nvSpPr>
          <p:spPr>
            <a:xfrm>
              <a:off x="0" y="276289"/>
              <a:ext cx="2655987" cy="2665986"/>
            </a:xfrm>
            <a:custGeom>
              <a:avLst/>
              <a:gdLst/>
              <a:ahLst/>
              <a:cxnLst/>
              <a:rect l="l" t="t" r="r" b="b"/>
              <a:pathLst>
                <a:path w="2655987" h="2665985">
                  <a:moveTo>
                    <a:pt x="0" y="0"/>
                  </a:moveTo>
                  <a:lnTo>
                    <a:pt x="2655987" y="0"/>
                  </a:lnTo>
                  <a:lnTo>
                    <a:pt x="2655987" y="2665985"/>
                  </a:lnTo>
                  <a:lnTo>
                    <a:pt x="0" y="26659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sz="1200" dirty="0"/>
            </a:p>
          </p:txBody>
        </p:sp>
        <p:sp>
          <p:nvSpPr>
            <p:cNvPr id="27" name="TextBox 27"/>
            <p:cNvSpPr txBox="1"/>
            <p:nvPr/>
          </p:nvSpPr>
          <p:spPr>
            <a:xfrm>
              <a:off x="251823" y="893171"/>
              <a:ext cx="2152342" cy="1846660"/>
            </a:xfrm>
            <a:prstGeom prst="rect">
              <a:avLst/>
            </a:prstGeom>
          </p:spPr>
          <p:txBody>
            <a:bodyPr lIns="0" tIns="0" rIns="0" bIns="0" rtlCol="0" anchor="t">
              <a:spAutoFit/>
            </a:bodyPr>
            <a:lstStyle/>
            <a:p>
              <a:pPr algn="ctr">
                <a:lnSpc>
                  <a:spcPts val="1779"/>
                </a:lnSpc>
              </a:pPr>
              <a:r>
                <a:rPr lang="en-GB" sz="1600" dirty="0">
                  <a:solidFill>
                    <a:srgbClr val="FFFFFF"/>
                  </a:solidFill>
                  <a:latin typeface="Glacial Indifference Bold"/>
                </a:rPr>
                <a:t>Participants: 8 Balint, 2 organisers, 3  non-Balint</a:t>
              </a:r>
              <a:endParaRPr lang="en-GB" sz="1600" dirty="0">
                <a:cs typeface="Calibri"/>
              </a:endParaRPr>
            </a:p>
          </p:txBody>
        </p:sp>
      </p:grpSp>
      <p:grpSp>
        <p:nvGrpSpPr>
          <p:cNvPr id="28" name="Group 28"/>
          <p:cNvGrpSpPr/>
          <p:nvPr/>
        </p:nvGrpSpPr>
        <p:grpSpPr>
          <a:xfrm>
            <a:off x="5038477" y="1828300"/>
            <a:ext cx="6180803" cy="3978193"/>
            <a:chOff x="0" y="258189"/>
            <a:chExt cx="2481965" cy="7956384"/>
          </a:xfrm>
        </p:grpSpPr>
        <p:sp>
          <p:nvSpPr>
            <p:cNvPr id="29" name="Freeform 29"/>
            <p:cNvSpPr/>
            <p:nvPr/>
          </p:nvSpPr>
          <p:spPr>
            <a:xfrm>
              <a:off x="0" y="258189"/>
              <a:ext cx="2481965" cy="7956384"/>
            </a:xfrm>
            <a:custGeom>
              <a:avLst/>
              <a:gdLst/>
              <a:ahLst/>
              <a:cxnLst/>
              <a:rect l="l" t="t" r="r" b="b"/>
              <a:pathLst>
                <a:path w="2481965" h="2491307">
                  <a:moveTo>
                    <a:pt x="0" y="0"/>
                  </a:moveTo>
                  <a:lnTo>
                    <a:pt x="2481965" y="0"/>
                  </a:lnTo>
                  <a:lnTo>
                    <a:pt x="2481965" y="2491306"/>
                  </a:lnTo>
                  <a:lnTo>
                    <a:pt x="0" y="249130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sz="1200" dirty="0"/>
            </a:p>
          </p:txBody>
        </p:sp>
        <p:sp>
          <p:nvSpPr>
            <p:cNvPr id="31" name="TextBox 31"/>
            <p:cNvSpPr txBox="1"/>
            <p:nvPr/>
          </p:nvSpPr>
          <p:spPr>
            <a:xfrm>
              <a:off x="168318" y="1429879"/>
              <a:ext cx="2149795" cy="4360167"/>
            </a:xfrm>
            <a:prstGeom prst="rect">
              <a:avLst/>
            </a:prstGeom>
          </p:spPr>
          <p:txBody>
            <a:bodyPr wrap="square" lIns="0" tIns="0" rIns="0" bIns="0" rtlCol="0" anchor="t">
              <a:spAutoFit/>
            </a:bodyPr>
            <a:lstStyle/>
            <a:p>
              <a:pPr marL="228611" indent="-228611">
                <a:lnSpc>
                  <a:spcPts val="1663"/>
                </a:lnSpc>
                <a:buFont typeface="Courier New"/>
                <a:buChar char="o"/>
              </a:pPr>
              <a:r>
                <a:rPr lang="en-GB" sz="1600" dirty="0">
                  <a:solidFill>
                    <a:srgbClr val="FFFFFF"/>
                  </a:solidFill>
                  <a:latin typeface="Glacial Indifference Bold"/>
                </a:rPr>
                <a:t>What is the trainees' experience of the Balint group?</a:t>
              </a:r>
              <a:endParaRPr lang="en-GB" sz="1600" dirty="0">
                <a:cs typeface="Calibri"/>
              </a:endParaRPr>
            </a:p>
            <a:p>
              <a:pPr marL="228611" indent="-228611">
                <a:lnSpc>
                  <a:spcPts val="1663"/>
                </a:lnSpc>
                <a:buFont typeface="Courier New"/>
                <a:buChar char="o"/>
              </a:pPr>
              <a:r>
                <a:rPr lang="en-GB" sz="1600" dirty="0">
                  <a:solidFill>
                    <a:srgbClr val="FFFFFF"/>
                  </a:solidFill>
                  <a:latin typeface="Glacial Indifference Bold"/>
                </a:rPr>
                <a:t>What impact has the Balint group had on the trainees' work?</a:t>
              </a:r>
            </a:p>
            <a:p>
              <a:pPr marL="228611" indent="-228611">
                <a:lnSpc>
                  <a:spcPts val="1663"/>
                </a:lnSpc>
                <a:buFont typeface="Courier New"/>
                <a:buChar char="o"/>
              </a:pPr>
              <a:r>
                <a:rPr lang="en-GB" sz="1600" dirty="0">
                  <a:solidFill>
                    <a:srgbClr val="FFFFFF"/>
                  </a:solidFill>
                  <a:latin typeface="Glacial Indifference Bold"/>
                </a:rPr>
                <a:t>Has the Balint group impacted trainee resilience?</a:t>
              </a:r>
            </a:p>
            <a:p>
              <a:pPr marL="228611" indent="-228611">
                <a:lnSpc>
                  <a:spcPts val="1663"/>
                </a:lnSpc>
                <a:buFont typeface="Courier New"/>
                <a:buChar char="o"/>
              </a:pPr>
              <a:r>
                <a:rPr lang="en-GB" sz="1600" dirty="0">
                  <a:solidFill>
                    <a:srgbClr val="FFFFFF"/>
                  </a:solidFill>
                  <a:latin typeface="Glacial Indifference Bold"/>
                </a:rPr>
                <a:t>Has the Balint group had any impact on career sustainability?</a:t>
              </a:r>
            </a:p>
            <a:p>
              <a:pPr marL="228611" indent="-228611">
                <a:lnSpc>
                  <a:spcPts val="1663"/>
                </a:lnSpc>
                <a:buFont typeface="Courier New"/>
                <a:buChar char="o"/>
              </a:pPr>
              <a:r>
                <a:rPr lang="en-GB" sz="1600" dirty="0">
                  <a:solidFill>
                    <a:srgbClr val="FFFFFF"/>
                  </a:solidFill>
                  <a:latin typeface="Glacial Indifference Bold"/>
                </a:rPr>
                <a:t>What is the trainees' experience of the ST3 training programme?</a:t>
              </a:r>
            </a:p>
            <a:p>
              <a:pPr marL="228611" indent="-228611">
                <a:lnSpc>
                  <a:spcPts val="1663"/>
                </a:lnSpc>
                <a:buFont typeface="Courier New"/>
                <a:buChar char="o"/>
              </a:pPr>
              <a:r>
                <a:rPr lang="en-GB" sz="1600" dirty="0">
                  <a:solidFill>
                    <a:srgbClr val="FFFFFF"/>
                  </a:solidFill>
                  <a:latin typeface="Glacial Indifference Bold"/>
                </a:rPr>
                <a:t>What impact has the ST3 training programme had on the trainees' work?</a:t>
              </a:r>
            </a:p>
            <a:p>
              <a:pPr marL="228611" indent="-228611">
                <a:lnSpc>
                  <a:spcPts val="1663"/>
                </a:lnSpc>
                <a:buFont typeface="Courier New"/>
                <a:buChar char="o"/>
              </a:pPr>
              <a:r>
                <a:rPr lang="en-GB" sz="1600" dirty="0">
                  <a:solidFill>
                    <a:srgbClr val="FFFFFF"/>
                  </a:solidFill>
                  <a:latin typeface="Glacial Indifference Bold"/>
                </a:rPr>
                <a:t>What is the experience of those leading and organising the Balint programme?</a:t>
              </a:r>
            </a:p>
          </p:txBody>
        </p:sp>
      </p:grpSp>
      <p:sp>
        <p:nvSpPr>
          <p:cNvPr id="11" name="Freeform 18">
            <a:extLst>
              <a:ext uri="{FF2B5EF4-FFF2-40B4-BE49-F238E27FC236}">
                <a16:creationId xmlns:a16="http://schemas.microsoft.com/office/drawing/2014/main" id="{4C4962BD-599B-F2A2-2102-B275EAE93FC1}"/>
              </a:ext>
            </a:extLst>
          </p:cNvPr>
          <p:cNvSpPr/>
          <p:nvPr/>
        </p:nvSpPr>
        <p:spPr>
          <a:xfrm>
            <a:off x="1194545" y="1520677"/>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1200" dirty="0"/>
          </a:p>
        </p:txBody>
      </p:sp>
      <p:sp>
        <p:nvSpPr>
          <p:cNvPr id="15" name="Freeform 18">
            <a:extLst>
              <a:ext uri="{FF2B5EF4-FFF2-40B4-BE49-F238E27FC236}">
                <a16:creationId xmlns:a16="http://schemas.microsoft.com/office/drawing/2014/main" id="{A9C687F0-E869-ADCF-B394-06EBD15021DB}"/>
              </a:ext>
            </a:extLst>
          </p:cNvPr>
          <p:cNvSpPr/>
          <p:nvPr/>
        </p:nvSpPr>
        <p:spPr>
          <a:xfrm>
            <a:off x="3458297" y="1520677"/>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1200" dirty="0"/>
          </a:p>
        </p:txBody>
      </p:sp>
      <p:sp>
        <p:nvSpPr>
          <p:cNvPr id="33" name="Freeform 18">
            <a:extLst>
              <a:ext uri="{FF2B5EF4-FFF2-40B4-BE49-F238E27FC236}">
                <a16:creationId xmlns:a16="http://schemas.microsoft.com/office/drawing/2014/main" id="{03A6317F-530C-9F10-57F8-40E3CF85619A}"/>
              </a:ext>
            </a:extLst>
          </p:cNvPr>
          <p:cNvSpPr/>
          <p:nvPr/>
        </p:nvSpPr>
        <p:spPr>
          <a:xfrm>
            <a:off x="1661757" y="4540866"/>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1200" dirty="0"/>
          </a:p>
        </p:txBody>
      </p:sp>
      <p:sp>
        <p:nvSpPr>
          <p:cNvPr id="35" name="Freeform 18">
            <a:extLst>
              <a:ext uri="{FF2B5EF4-FFF2-40B4-BE49-F238E27FC236}">
                <a16:creationId xmlns:a16="http://schemas.microsoft.com/office/drawing/2014/main" id="{9F31B4B6-05F2-119F-0B90-4C54D500D933}"/>
              </a:ext>
            </a:extLst>
          </p:cNvPr>
          <p:cNvSpPr/>
          <p:nvPr/>
        </p:nvSpPr>
        <p:spPr>
          <a:xfrm>
            <a:off x="5249275" y="1854399"/>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1200" dirty="0"/>
          </a:p>
        </p:txBody>
      </p:sp>
      <p:sp>
        <p:nvSpPr>
          <p:cNvPr id="37" name="Freeform 18">
            <a:extLst>
              <a:ext uri="{FF2B5EF4-FFF2-40B4-BE49-F238E27FC236}">
                <a16:creationId xmlns:a16="http://schemas.microsoft.com/office/drawing/2014/main" id="{9EBE25A4-3FB1-98A9-5E39-95C2691CA36C}"/>
              </a:ext>
            </a:extLst>
          </p:cNvPr>
          <p:cNvSpPr/>
          <p:nvPr/>
        </p:nvSpPr>
        <p:spPr>
          <a:xfrm>
            <a:off x="10766823" y="1826589"/>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1200" dirty="0"/>
          </a:p>
        </p:txBody>
      </p:sp>
      <p:sp>
        <p:nvSpPr>
          <p:cNvPr id="39" name="Freeform 18">
            <a:extLst>
              <a:ext uri="{FF2B5EF4-FFF2-40B4-BE49-F238E27FC236}">
                <a16:creationId xmlns:a16="http://schemas.microsoft.com/office/drawing/2014/main" id="{CB2EA486-3400-EF68-1F0A-5F770C1FCAF0}"/>
              </a:ext>
            </a:extLst>
          </p:cNvPr>
          <p:cNvSpPr/>
          <p:nvPr/>
        </p:nvSpPr>
        <p:spPr>
          <a:xfrm>
            <a:off x="7924619" y="5258370"/>
            <a:ext cx="411615" cy="330344"/>
          </a:xfrm>
          <a:custGeom>
            <a:avLst/>
            <a:gdLst/>
            <a:ahLst/>
            <a:cxnLst/>
            <a:rect l="l" t="t" r="r" b="b"/>
            <a:pathLst>
              <a:path w="620091" h="620091">
                <a:moveTo>
                  <a:pt x="0" y="0"/>
                </a:moveTo>
                <a:lnTo>
                  <a:pt x="620091" y="0"/>
                </a:lnTo>
                <a:lnTo>
                  <a:pt x="620091" y="620091"/>
                </a:lnTo>
                <a:lnTo>
                  <a:pt x="0" y="6200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1200" dirty="0"/>
          </a:p>
        </p:txBody>
      </p:sp>
    </p:spTree>
    <p:extLst>
      <p:ext uri="{BB962C8B-B14F-4D97-AF65-F5344CB8AC3E}">
        <p14:creationId xmlns:p14="http://schemas.microsoft.com/office/powerpoint/2010/main" val="1403157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6CB24-1082-687A-41F6-79D970FB6041}"/>
              </a:ext>
            </a:extLst>
          </p:cNvPr>
          <p:cNvSpPr/>
          <p:nvPr/>
        </p:nvSpPr>
        <p:spPr>
          <a:xfrm>
            <a:off x="1001058" y="1111217"/>
            <a:ext cx="10189883" cy="52891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982A3-20A7-C33B-6D8F-ED8EB551DDD9}"/>
              </a:ext>
            </a:extLst>
          </p:cNvPr>
          <p:cNvSpPr>
            <a:spLocks noGrp="1"/>
          </p:cNvSpPr>
          <p:nvPr>
            <p:ph type="title"/>
          </p:nvPr>
        </p:nvSpPr>
        <p:spPr>
          <a:xfrm>
            <a:off x="1286934" y="1364177"/>
            <a:ext cx="8761413" cy="706964"/>
          </a:xfrm>
        </p:spPr>
        <p:txBody>
          <a:bodyPr>
            <a:normAutofit/>
          </a:bodyPr>
          <a:lstStyle/>
          <a:p>
            <a:r>
              <a:rPr lang="en-US" dirty="0"/>
              <a:t>Steps</a:t>
            </a:r>
          </a:p>
        </p:txBody>
      </p:sp>
      <p:graphicFrame>
        <p:nvGraphicFramePr>
          <p:cNvPr id="5" name="Content Placeholder 2">
            <a:extLst>
              <a:ext uri="{FF2B5EF4-FFF2-40B4-BE49-F238E27FC236}">
                <a16:creationId xmlns:a16="http://schemas.microsoft.com/office/drawing/2014/main" id="{B8A44091-FD99-4C23-A01E-5608A8794195}"/>
              </a:ext>
            </a:extLst>
          </p:cNvPr>
          <p:cNvGraphicFramePr>
            <a:graphicFrameLocks noGrp="1"/>
          </p:cNvGraphicFramePr>
          <p:nvPr>
            <p:ph idx="1"/>
            <p:extLst>
              <p:ext uri="{D42A27DB-BD31-4B8C-83A1-F6EECF244321}">
                <p14:modId xmlns:p14="http://schemas.microsoft.com/office/powerpoint/2010/main" val="1360952069"/>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600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266</TotalTime>
  <Words>1573</Words>
  <Application>Microsoft Macintosh PowerPoint</Application>
  <PresentationFormat>Widescreen</PresentationFormat>
  <Paragraphs>163</Paragraphs>
  <Slides>24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Al Tarikh</vt:lpstr>
      <vt:lpstr>Aptos</vt:lpstr>
      <vt:lpstr>Aptos Display</vt:lpstr>
      <vt:lpstr>Arial</vt:lpstr>
      <vt:lpstr>Calibri</vt:lpstr>
      <vt:lpstr>Courier New</vt:lpstr>
      <vt:lpstr>Glacial Indifference Bold</vt:lpstr>
      <vt:lpstr>Glacial Indifference Italics</vt:lpstr>
      <vt:lpstr>Unique</vt:lpstr>
      <vt:lpstr>Office Theme</vt:lpstr>
      <vt:lpstr>PowerPoint Presentation</vt:lpstr>
      <vt:lpstr>PowerPoint Presentation</vt:lpstr>
      <vt:lpstr>Why Emergency Medicine ST3s?</vt:lpstr>
      <vt:lpstr>PowerPoint Presentation</vt:lpstr>
      <vt:lpstr>Balint Groups</vt:lpstr>
      <vt:lpstr>PowerPoint Presentation</vt:lpstr>
      <vt:lpstr>Constraints (Opportunity)</vt:lpstr>
      <vt:lpstr>PowerPoint Presentation</vt:lpstr>
      <vt:lpstr>Steps</vt:lpstr>
      <vt:lpstr>PowerPoint Presentation</vt:lpstr>
      <vt:lpstr>Patient benefit:  Emotions of emergency medicine   — managing the emotional aspects of emergency care</vt:lpstr>
      <vt:lpstr>Patient benefit:   Emotions of emergency medicine   — teaching others to manage the emotional aspects of emergency care</vt:lpstr>
      <vt:lpstr>Participant benefit:   Develop a psychological toolkit   — improved self- awareness</vt:lpstr>
      <vt:lpstr>Participant benefit:   Develop a psychological toolkit   — resilience</vt:lpstr>
      <vt:lpstr>Participant benefit:   Community of support   —getting to know colleagues</vt:lpstr>
      <vt:lpstr>Participant benefit:   Job satisfaction   —appreciation that it is a difficult job</vt:lpstr>
      <vt:lpstr>Participant benefit:   Job satisfaction   —retaining ST3 resident doctors</vt:lpstr>
      <vt:lpstr>Running Balint:   Buy- in from hospital sites</vt:lpstr>
      <vt:lpstr>Running Balint:   Regular groups</vt:lpstr>
      <vt:lpstr>Running Balint:   Challenge of training and retaining facilitators</vt:lpstr>
      <vt:lpstr>VALUE ADDED</vt:lpstr>
      <vt:lpstr>Progress? </vt:lpstr>
      <vt:lpstr>Collaborators </vt:lpstr>
      <vt:lpstr>LINK TO PAPER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Darbyshire, Daniel</dc:creator>
  <cp:lastModifiedBy>Darbyshire, Daniel</cp:lastModifiedBy>
  <cp:revision>1</cp:revision>
  <dcterms:created xsi:type="dcterms:W3CDTF">2026-05-08T08:35:13Z</dcterms:created>
  <dcterms:modified xsi:type="dcterms:W3CDTF">2026-05-19T12:16:48Z</dcterms:modified>
</cp:coreProperties>
</file>