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2"/>
  </p:sldIdLst>
  <p:sldSz cx="1951196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8"/>
    <p:restoredTop sz="95656"/>
  </p:normalViewPr>
  <p:slideViewPr>
    <p:cSldViewPr snapToGrid="0" snapToObjects="1">
      <p:cViewPr varScale="1">
        <p:scale>
          <a:sx n="86" d="100"/>
          <a:sy n="86" d="100"/>
        </p:scale>
        <p:origin x="56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375F1-97CF-A64B-BB08-CAB4DF16036E}" type="doc">
      <dgm:prSet loTypeId="urn:microsoft.com/office/officeart/2005/8/layout/vList4" loCatId="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ADB11C17-C8AC-A14D-BB91-B0AA1A85D323}">
      <dgm:prSet phldrT="[Text]" custT="1"/>
      <dgm:spPr/>
      <dgm:t>
        <a:bodyPr/>
        <a:lstStyle/>
        <a:p>
          <a:pPr algn="ctr"/>
          <a:r>
            <a:rPr lang="en-GB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Pilot study conducted at East Lancashire Hospitals Trust </a:t>
          </a:r>
        </a:p>
      </dgm:t>
    </dgm:pt>
    <dgm:pt modelId="{BC2CD384-30C6-9449-AE0D-E835F531DD4C}" type="parTrans" cxnId="{6C10002C-EB0B-DF4F-B1B3-2848B5A4E1EF}">
      <dgm:prSet/>
      <dgm:spPr/>
      <dgm:t>
        <a:bodyPr/>
        <a:lstStyle/>
        <a:p>
          <a:endParaRPr lang="en-GB"/>
        </a:p>
      </dgm:t>
    </dgm:pt>
    <dgm:pt modelId="{65926DDB-0EDD-F548-9F0A-6AD002E0251C}" type="sibTrans" cxnId="{6C10002C-EB0B-DF4F-B1B3-2848B5A4E1EF}">
      <dgm:prSet/>
      <dgm:spPr/>
      <dgm:t>
        <a:bodyPr/>
        <a:lstStyle/>
        <a:p>
          <a:endParaRPr lang="en-GB"/>
        </a:p>
      </dgm:t>
    </dgm:pt>
    <dgm:pt modelId="{00CF0200-203B-6649-BBBD-1CFAEEEEEB0E}">
      <dgm:prSet phldrT="[Text]" custT="1"/>
      <dgm:spPr/>
      <dgm:t>
        <a:bodyPr/>
        <a:lstStyle/>
        <a:p>
          <a:pPr algn="ctr"/>
          <a:r>
            <a:rPr lang="en-GB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10 FY2 Doctors participated in voluntary face-to-face peer exit  interviews</a:t>
          </a:r>
        </a:p>
      </dgm:t>
    </dgm:pt>
    <dgm:pt modelId="{0A464DDF-B084-964E-A595-A9F1EAC87CC5}" type="parTrans" cxnId="{38078CE8-D7B5-C244-B5E8-45D748EDB619}">
      <dgm:prSet/>
      <dgm:spPr/>
      <dgm:t>
        <a:bodyPr/>
        <a:lstStyle/>
        <a:p>
          <a:endParaRPr lang="en-GB"/>
        </a:p>
      </dgm:t>
    </dgm:pt>
    <dgm:pt modelId="{382F22E3-A0E8-F84D-B186-701B0FC72E29}" type="sibTrans" cxnId="{38078CE8-D7B5-C244-B5E8-45D748EDB619}">
      <dgm:prSet/>
      <dgm:spPr/>
      <dgm:t>
        <a:bodyPr/>
        <a:lstStyle/>
        <a:p>
          <a:endParaRPr lang="en-GB"/>
        </a:p>
      </dgm:t>
    </dgm:pt>
    <dgm:pt modelId="{89B36104-3CD9-5E45-83A4-989C764F84F2}">
      <dgm:prSet phldrT="[Text]" custT="1"/>
      <dgm:spPr/>
      <dgm:t>
        <a:bodyPr/>
        <a:lstStyle/>
        <a:p>
          <a:pPr algn="ctr"/>
          <a:r>
            <a:rPr lang="en-GB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Appreciative Inquiry Learning from excellence exit interview tool was used </a:t>
          </a:r>
        </a:p>
      </dgm:t>
    </dgm:pt>
    <dgm:pt modelId="{7D343A48-1C19-5542-92BC-69D2BFA55D21}" type="parTrans" cxnId="{14F8117B-8E7F-3D42-B1E8-5D8211D20595}">
      <dgm:prSet/>
      <dgm:spPr/>
      <dgm:t>
        <a:bodyPr/>
        <a:lstStyle/>
        <a:p>
          <a:endParaRPr lang="en-GB"/>
        </a:p>
      </dgm:t>
    </dgm:pt>
    <dgm:pt modelId="{76F52A4F-6052-5C41-A3A3-1EB53910658E}" type="sibTrans" cxnId="{14F8117B-8E7F-3D42-B1E8-5D8211D20595}">
      <dgm:prSet/>
      <dgm:spPr/>
      <dgm:t>
        <a:bodyPr/>
        <a:lstStyle/>
        <a:p>
          <a:endParaRPr lang="en-GB"/>
        </a:p>
      </dgm:t>
    </dgm:pt>
    <dgm:pt modelId="{04958CFF-5CAD-0A4F-B558-7A9409242F60}">
      <dgm:prSet custT="1"/>
      <dgm:spPr/>
      <dgm:t>
        <a:bodyPr/>
        <a:lstStyle/>
        <a:p>
          <a:pPr algn="ctr"/>
          <a:r>
            <a:rPr lang="en-GB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Anonymised reflections on their training experiences from their last rotation were captured</a:t>
          </a:r>
        </a:p>
      </dgm:t>
    </dgm:pt>
    <dgm:pt modelId="{9034DF63-ED4D-3A40-87A9-975427DB5694}" type="parTrans" cxnId="{E58E2A15-0E5E-F04C-BE97-D5341E18D47B}">
      <dgm:prSet/>
      <dgm:spPr/>
      <dgm:t>
        <a:bodyPr/>
        <a:lstStyle/>
        <a:p>
          <a:endParaRPr lang="en-GB"/>
        </a:p>
      </dgm:t>
    </dgm:pt>
    <dgm:pt modelId="{C6C16A90-9AC0-704C-8391-C98E292D1238}" type="sibTrans" cxnId="{E58E2A15-0E5E-F04C-BE97-D5341E18D47B}">
      <dgm:prSet/>
      <dgm:spPr/>
      <dgm:t>
        <a:bodyPr/>
        <a:lstStyle/>
        <a:p>
          <a:endParaRPr lang="en-GB"/>
        </a:p>
      </dgm:t>
    </dgm:pt>
    <dgm:pt modelId="{6AED54FE-F56B-CC41-B36C-159123AA1529}">
      <dgm:prSet custT="1"/>
      <dgm:spPr/>
      <dgm:t>
        <a:bodyPr/>
        <a:lstStyle/>
        <a:p>
          <a:pPr algn="ctr"/>
          <a:r>
            <a:rPr lang="en-GB" sz="16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Findings were shared with year reps and programme directors to recommend improvements </a:t>
          </a:r>
        </a:p>
      </dgm:t>
    </dgm:pt>
    <dgm:pt modelId="{F2383540-406B-A148-B99C-DDAB8EA9BD52}" type="parTrans" cxnId="{85DD06CA-6E28-4340-88B6-4157B9529018}">
      <dgm:prSet/>
      <dgm:spPr/>
      <dgm:t>
        <a:bodyPr/>
        <a:lstStyle/>
        <a:p>
          <a:endParaRPr lang="en-GB"/>
        </a:p>
      </dgm:t>
    </dgm:pt>
    <dgm:pt modelId="{E0ED77B7-BE5D-074B-AD15-129F4001A82E}" type="sibTrans" cxnId="{85DD06CA-6E28-4340-88B6-4157B9529018}">
      <dgm:prSet/>
      <dgm:spPr/>
      <dgm:t>
        <a:bodyPr/>
        <a:lstStyle/>
        <a:p>
          <a:endParaRPr lang="en-GB"/>
        </a:p>
      </dgm:t>
    </dgm:pt>
    <dgm:pt modelId="{9EB55E7C-D72C-C741-AD56-6915A2EC414E}" type="pres">
      <dgm:prSet presAssocID="{4EF375F1-97CF-A64B-BB08-CAB4DF16036E}" presName="linear" presStyleCnt="0">
        <dgm:presLayoutVars>
          <dgm:dir/>
          <dgm:resizeHandles val="exact"/>
        </dgm:presLayoutVars>
      </dgm:prSet>
      <dgm:spPr/>
    </dgm:pt>
    <dgm:pt modelId="{C63B0F80-B33E-344D-9214-75FBDAB0305F}" type="pres">
      <dgm:prSet presAssocID="{ADB11C17-C8AC-A14D-BB91-B0AA1A85D323}" presName="comp" presStyleCnt="0"/>
      <dgm:spPr/>
    </dgm:pt>
    <dgm:pt modelId="{48CFE946-6213-2F4E-B25A-F32F99E6F53C}" type="pres">
      <dgm:prSet presAssocID="{ADB11C17-C8AC-A14D-BB91-B0AA1A85D323}" presName="box" presStyleLbl="node1" presStyleIdx="0" presStyleCnt="5" custLinFactNeighborX="-904" custLinFactNeighborY="2412"/>
      <dgm:spPr/>
    </dgm:pt>
    <dgm:pt modelId="{AE2C1632-6D8E-0341-BBDD-F289017EA2EA}" type="pres">
      <dgm:prSet presAssocID="{ADB11C17-C8AC-A14D-BB91-B0AA1A85D323}" presName="img" presStyleLbl="fgImgPlace1" presStyleIdx="0" presStyleCnt="5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2000" b="-22000"/>
          </a:stretch>
        </a:blipFill>
      </dgm:spPr>
    </dgm:pt>
    <dgm:pt modelId="{8AFE8552-FE54-E741-B18E-0CE22CC4E219}" type="pres">
      <dgm:prSet presAssocID="{ADB11C17-C8AC-A14D-BB91-B0AA1A85D323}" presName="text" presStyleLbl="node1" presStyleIdx="0" presStyleCnt="5">
        <dgm:presLayoutVars>
          <dgm:bulletEnabled val="1"/>
        </dgm:presLayoutVars>
      </dgm:prSet>
      <dgm:spPr/>
    </dgm:pt>
    <dgm:pt modelId="{D01A6D93-FD99-9B4D-8237-E343CD1D6AAA}" type="pres">
      <dgm:prSet presAssocID="{65926DDB-0EDD-F548-9F0A-6AD002E0251C}" presName="spacer" presStyleCnt="0"/>
      <dgm:spPr/>
    </dgm:pt>
    <dgm:pt modelId="{8DED16DA-AC21-0447-9C25-697880942BF1}" type="pres">
      <dgm:prSet presAssocID="{89B36104-3CD9-5E45-83A4-989C764F84F2}" presName="comp" presStyleCnt="0"/>
      <dgm:spPr/>
    </dgm:pt>
    <dgm:pt modelId="{CB02D48B-7BEB-4A4E-9A52-E806B0159E3B}" type="pres">
      <dgm:prSet presAssocID="{89B36104-3CD9-5E45-83A4-989C764F84F2}" presName="box" presStyleLbl="node1" presStyleIdx="1" presStyleCnt="5"/>
      <dgm:spPr/>
    </dgm:pt>
    <dgm:pt modelId="{FCD7FE1B-0809-AF4E-81BD-B21D112450F2}" type="pres">
      <dgm:prSet presAssocID="{89B36104-3CD9-5E45-83A4-989C764F84F2}" presName="img" presStyleLbl="fgImgPlace1" presStyleIdx="1" presStyleCnt="5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2000" b="-22000"/>
          </a:stretch>
        </a:blipFill>
      </dgm:spPr>
    </dgm:pt>
    <dgm:pt modelId="{ECF7C1CA-A222-B541-82B6-68F9E5A358AC}" type="pres">
      <dgm:prSet presAssocID="{89B36104-3CD9-5E45-83A4-989C764F84F2}" presName="text" presStyleLbl="node1" presStyleIdx="1" presStyleCnt="5">
        <dgm:presLayoutVars>
          <dgm:bulletEnabled val="1"/>
        </dgm:presLayoutVars>
      </dgm:prSet>
      <dgm:spPr/>
    </dgm:pt>
    <dgm:pt modelId="{9794CF68-E843-7A4D-AF6A-8BD8BA89A896}" type="pres">
      <dgm:prSet presAssocID="{76F52A4F-6052-5C41-A3A3-1EB53910658E}" presName="spacer" presStyleCnt="0"/>
      <dgm:spPr/>
    </dgm:pt>
    <dgm:pt modelId="{41AB60DD-F0CD-184D-92C0-E93E234CC830}" type="pres">
      <dgm:prSet presAssocID="{00CF0200-203B-6649-BBBD-1CFAEEEEEB0E}" presName="comp" presStyleCnt="0"/>
      <dgm:spPr/>
    </dgm:pt>
    <dgm:pt modelId="{1C0C08ED-F4E4-1941-8234-E6255C826276}" type="pres">
      <dgm:prSet presAssocID="{00CF0200-203B-6649-BBBD-1CFAEEEEEB0E}" presName="box" presStyleLbl="node1" presStyleIdx="2" presStyleCnt="5"/>
      <dgm:spPr/>
    </dgm:pt>
    <dgm:pt modelId="{C2822952-877B-5547-8783-C6FAA9EACEB8}" type="pres">
      <dgm:prSet presAssocID="{00CF0200-203B-6649-BBBD-1CFAEEEEEB0E}" presName="img" presStyleLbl="fgImgPlace1" presStyleIdx="2" presStyleCnt="5"/>
      <dgm:spPr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2000" b="-22000"/>
          </a:stretch>
        </a:blipFill>
      </dgm:spPr>
    </dgm:pt>
    <dgm:pt modelId="{D892CAD4-23BB-A543-9667-AB7C84A39FB9}" type="pres">
      <dgm:prSet presAssocID="{00CF0200-203B-6649-BBBD-1CFAEEEEEB0E}" presName="text" presStyleLbl="node1" presStyleIdx="2" presStyleCnt="5">
        <dgm:presLayoutVars>
          <dgm:bulletEnabled val="1"/>
        </dgm:presLayoutVars>
      </dgm:prSet>
      <dgm:spPr/>
    </dgm:pt>
    <dgm:pt modelId="{29A16C44-EC85-FC41-A470-58CCB31C7B01}" type="pres">
      <dgm:prSet presAssocID="{382F22E3-A0E8-F84D-B186-701B0FC72E29}" presName="spacer" presStyleCnt="0"/>
      <dgm:spPr/>
    </dgm:pt>
    <dgm:pt modelId="{0856A0EE-76D8-9A40-B233-18EC0E24F22A}" type="pres">
      <dgm:prSet presAssocID="{04958CFF-5CAD-0A4F-B558-7A9409242F60}" presName="comp" presStyleCnt="0"/>
      <dgm:spPr/>
    </dgm:pt>
    <dgm:pt modelId="{A38CE022-DD99-2949-A58E-A5427B88796E}" type="pres">
      <dgm:prSet presAssocID="{04958CFF-5CAD-0A4F-B558-7A9409242F60}" presName="box" presStyleLbl="node1" presStyleIdx="3" presStyleCnt="5"/>
      <dgm:spPr/>
    </dgm:pt>
    <dgm:pt modelId="{358DD005-59E5-A341-B29C-01413BF04186}" type="pres">
      <dgm:prSet presAssocID="{04958CFF-5CAD-0A4F-B558-7A9409242F60}" presName="img" presStyleLbl="fgImgPlace1" presStyleIdx="3" presStyleCnt="5"/>
      <dgm:spPr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22000" b="-22000"/>
          </a:stretch>
        </a:blipFill>
      </dgm:spPr>
    </dgm:pt>
    <dgm:pt modelId="{6AA1D80B-89E1-8949-8618-CF663FDE3E3E}" type="pres">
      <dgm:prSet presAssocID="{04958CFF-5CAD-0A4F-B558-7A9409242F60}" presName="text" presStyleLbl="node1" presStyleIdx="3" presStyleCnt="5">
        <dgm:presLayoutVars>
          <dgm:bulletEnabled val="1"/>
        </dgm:presLayoutVars>
      </dgm:prSet>
      <dgm:spPr/>
    </dgm:pt>
    <dgm:pt modelId="{9734E207-8A6F-4743-9B3A-0BAE4E14E89E}" type="pres">
      <dgm:prSet presAssocID="{C6C16A90-9AC0-704C-8391-C98E292D1238}" presName="spacer" presStyleCnt="0"/>
      <dgm:spPr/>
    </dgm:pt>
    <dgm:pt modelId="{1EA9366E-843F-9148-A82B-5C2C2516A6AE}" type="pres">
      <dgm:prSet presAssocID="{6AED54FE-F56B-CC41-B36C-159123AA1529}" presName="comp" presStyleCnt="0"/>
      <dgm:spPr/>
    </dgm:pt>
    <dgm:pt modelId="{54D26ADF-F679-6843-86C9-7EE21DEDC7E1}" type="pres">
      <dgm:prSet presAssocID="{6AED54FE-F56B-CC41-B36C-159123AA1529}" presName="box" presStyleLbl="node1" presStyleIdx="4" presStyleCnt="5"/>
      <dgm:spPr/>
    </dgm:pt>
    <dgm:pt modelId="{EF9C918A-2D85-3641-B468-902AD112A291}" type="pres">
      <dgm:prSet presAssocID="{6AED54FE-F56B-CC41-B36C-159123AA1529}" presName="img" presStyleLbl="fgImgPlace1" presStyleIdx="4" presStyleCnt="5"/>
      <dgm:spPr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22000" b="-22000"/>
          </a:stretch>
        </a:blipFill>
      </dgm:spPr>
    </dgm:pt>
    <dgm:pt modelId="{4957EC73-F92D-EC4F-9EE0-B4E637AF246C}" type="pres">
      <dgm:prSet presAssocID="{6AED54FE-F56B-CC41-B36C-159123AA1529}" presName="text" presStyleLbl="node1" presStyleIdx="4" presStyleCnt="5">
        <dgm:presLayoutVars>
          <dgm:bulletEnabled val="1"/>
        </dgm:presLayoutVars>
      </dgm:prSet>
      <dgm:spPr/>
    </dgm:pt>
  </dgm:ptLst>
  <dgm:cxnLst>
    <dgm:cxn modelId="{E58E2A15-0E5E-F04C-BE97-D5341E18D47B}" srcId="{4EF375F1-97CF-A64B-BB08-CAB4DF16036E}" destId="{04958CFF-5CAD-0A4F-B558-7A9409242F60}" srcOrd="3" destOrd="0" parTransId="{9034DF63-ED4D-3A40-87A9-975427DB5694}" sibTransId="{C6C16A90-9AC0-704C-8391-C98E292D1238}"/>
    <dgm:cxn modelId="{BBE89D24-6CBC-AA45-A36E-C3256EABAD23}" type="presOf" srcId="{00CF0200-203B-6649-BBBD-1CFAEEEEEB0E}" destId="{1C0C08ED-F4E4-1941-8234-E6255C826276}" srcOrd="0" destOrd="0" presId="urn:microsoft.com/office/officeart/2005/8/layout/vList4"/>
    <dgm:cxn modelId="{0E09F027-5244-BC45-B1C9-3D27A22D6127}" type="presOf" srcId="{4EF375F1-97CF-A64B-BB08-CAB4DF16036E}" destId="{9EB55E7C-D72C-C741-AD56-6915A2EC414E}" srcOrd="0" destOrd="0" presId="urn:microsoft.com/office/officeart/2005/8/layout/vList4"/>
    <dgm:cxn modelId="{6C10002C-EB0B-DF4F-B1B3-2848B5A4E1EF}" srcId="{4EF375F1-97CF-A64B-BB08-CAB4DF16036E}" destId="{ADB11C17-C8AC-A14D-BB91-B0AA1A85D323}" srcOrd="0" destOrd="0" parTransId="{BC2CD384-30C6-9449-AE0D-E835F531DD4C}" sibTransId="{65926DDB-0EDD-F548-9F0A-6AD002E0251C}"/>
    <dgm:cxn modelId="{B8BAB239-7BF1-124A-9011-3D93FFB73FD5}" type="presOf" srcId="{ADB11C17-C8AC-A14D-BB91-B0AA1A85D323}" destId="{48CFE946-6213-2F4E-B25A-F32F99E6F53C}" srcOrd="0" destOrd="0" presId="urn:microsoft.com/office/officeart/2005/8/layout/vList4"/>
    <dgm:cxn modelId="{D4B7A350-BF9D-0C45-BBFD-2288E3FE0895}" type="presOf" srcId="{ADB11C17-C8AC-A14D-BB91-B0AA1A85D323}" destId="{8AFE8552-FE54-E741-B18E-0CE22CC4E219}" srcOrd="1" destOrd="0" presId="urn:microsoft.com/office/officeart/2005/8/layout/vList4"/>
    <dgm:cxn modelId="{4E959A5F-CE3B-5F46-9D66-8A1ED5644EAA}" type="presOf" srcId="{89B36104-3CD9-5E45-83A4-989C764F84F2}" destId="{ECF7C1CA-A222-B541-82B6-68F9E5A358AC}" srcOrd="1" destOrd="0" presId="urn:microsoft.com/office/officeart/2005/8/layout/vList4"/>
    <dgm:cxn modelId="{6B970268-79E9-D946-B089-FEA733633E45}" type="presOf" srcId="{00CF0200-203B-6649-BBBD-1CFAEEEEEB0E}" destId="{D892CAD4-23BB-A543-9667-AB7C84A39FB9}" srcOrd="1" destOrd="0" presId="urn:microsoft.com/office/officeart/2005/8/layout/vList4"/>
    <dgm:cxn modelId="{E0A13C70-B97B-9E46-863B-219EA8B43907}" type="presOf" srcId="{6AED54FE-F56B-CC41-B36C-159123AA1529}" destId="{54D26ADF-F679-6843-86C9-7EE21DEDC7E1}" srcOrd="0" destOrd="0" presId="urn:microsoft.com/office/officeart/2005/8/layout/vList4"/>
    <dgm:cxn modelId="{14F8117B-8E7F-3D42-B1E8-5D8211D20595}" srcId="{4EF375F1-97CF-A64B-BB08-CAB4DF16036E}" destId="{89B36104-3CD9-5E45-83A4-989C764F84F2}" srcOrd="1" destOrd="0" parTransId="{7D343A48-1C19-5542-92BC-69D2BFA55D21}" sibTransId="{76F52A4F-6052-5C41-A3A3-1EB53910658E}"/>
    <dgm:cxn modelId="{0385BA88-8330-5E4A-BCD0-96D9D990CD84}" type="presOf" srcId="{04958CFF-5CAD-0A4F-B558-7A9409242F60}" destId="{6AA1D80B-89E1-8949-8618-CF663FDE3E3E}" srcOrd="1" destOrd="0" presId="urn:microsoft.com/office/officeart/2005/8/layout/vList4"/>
    <dgm:cxn modelId="{94892399-E284-F446-93F9-CA714AEEA1AF}" type="presOf" srcId="{89B36104-3CD9-5E45-83A4-989C764F84F2}" destId="{CB02D48B-7BEB-4A4E-9A52-E806B0159E3B}" srcOrd="0" destOrd="0" presId="urn:microsoft.com/office/officeart/2005/8/layout/vList4"/>
    <dgm:cxn modelId="{567FCAAD-BDBA-2744-966E-3EF3716ADCDE}" type="presOf" srcId="{04958CFF-5CAD-0A4F-B558-7A9409242F60}" destId="{A38CE022-DD99-2949-A58E-A5427B88796E}" srcOrd="0" destOrd="0" presId="urn:microsoft.com/office/officeart/2005/8/layout/vList4"/>
    <dgm:cxn modelId="{85DD06CA-6E28-4340-88B6-4157B9529018}" srcId="{4EF375F1-97CF-A64B-BB08-CAB4DF16036E}" destId="{6AED54FE-F56B-CC41-B36C-159123AA1529}" srcOrd="4" destOrd="0" parTransId="{F2383540-406B-A148-B99C-DDAB8EA9BD52}" sibTransId="{E0ED77B7-BE5D-074B-AD15-129F4001A82E}"/>
    <dgm:cxn modelId="{A2F289DF-C572-E14E-BA67-6433C1B48DA1}" type="presOf" srcId="{6AED54FE-F56B-CC41-B36C-159123AA1529}" destId="{4957EC73-F92D-EC4F-9EE0-B4E637AF246C}" srcOrd="1" destOrd="0" presId="urn:microsoft.com/office/officeart/2005/8/layout/vList4"/>
    <dgm:cxn modelId="{38078CE8-D7B5-C244-B5E8-45D748EDB619}" srcId="{4EF375F1-97CF-A64B-BB08-CAB4DF16036E}" destId="{00CF0200-203B-6649-BBBD-1CFAEEEEEB0E}" srcOrd="2" destOrd="0" parTransId="{0A464DDF-B084-964E-A595-A9F1EAC87CC5}" sibTransId="{382F22E3-A0E8-F84D-B186-701B0FC72E29}"/>
    <dgm:cxn modelId="{C6C0BC29-F066-9941-8050-09A76417783A}" type="presParOf" srcId="{9EB55E7C-D72C-C741-AD56-6915A2EC414E}" destId="{C63B0F80-B33E-344D-9214-75FBDAB0305F}" srcOrd="0" destOrd="0" presId="urn:microsoft.com/office/officeart/2005/8/layout/vList4"/>
    <dgm:cxn modelId="{3EEE5897-F48D-7C4D-9720-966D7B422246}" type="presParOf" srcId="{C63B0F80-B33E-344D-9214-75FBDAB0305F}" destId="{48CFE946-6213-2F4E-B25A-F32F99E6F53C}" srcOrd="0" destOrd="0" presId="urn:microsoft.com/office/officeart/2005/8/layout/vList4"/>
    <dgm:cxn modelId="{7BAECD0E-71A9-054B-8B84-AE454436CC50}" type="presParOf" srcId="{C63B0F80-B33E-344D-9214-75FBDAB0305F}" destId="{AE2C1632-6D8E-0341-BBDD-F289017EA2EA}" srcOrd="1" destOrd="0" presId="urn:microsoft.com/office/officeart/2005/8/layout/vList4"/>
    <dgm:cxn modelId="{2B7C5908-81CC-DC41-8FF0-03D1E1CA1407}" type="presParOf" srcId="{C63B0F80-B33E-344D-9214-75FBDAB0305F}" destId="{8AFE8552-FE54-E741-B18E-0CE22CC4E219}" srcOrd="2" destOrd="0" presId="urn:microsoft.com/office/officeart/2005/8/layout/vList4"/>
    <dgm:cxn modelId="{690198AF-ED18-7C4C-BAE9-2A6A15260163}" type="presParOf" srcId="{9EB55E7C-D72C-C741-AD56-6915A2EC414E}" destId="{D01A6D93-FD99-9B4D-8237-E343CD1D6AAA}" srcOrd="1" destOrd="0" presId="urn:microsoft.com/office/officeart/2005/8/layout/vList4"/>
    <dgm:cxn modelId="{0E64E6A3-93A9-C04E-86CA-5A61E50A2932}" type="presParOf" srcId="{9EB55E7C-D72C-C741-AD56-6915A2EC414E}" destId="{8DED16DA-AC21-0447-9C25-697880942BF1}" srcOrd="2" destOrd="0" presId="urn:microsoft.com/office/officeart/2005/8/layout/vList4"/>
    <dgm:cxn modelId="{12D1F0A1-90C5-B745-B5D0-06549406D283}" type="presParOf" srcId="{8DED16DA-AC21-0447-9C25-697880942BF1}" destId="{CB02D48B-7BEB-4A4E-9A52-E806B0159E3B}" srcOrd="0" destOrd="0" presId="urn:microsoft.com/office/officeart/2005/8/layout/vList4"/>
    <dgm:cxn modelId="{C2CEE93F-68BF-8E4E-A786-A914CD6822B0}" type="presParOf" srcId="{8DED16DA-AC21-0447-9C25-697880942BF1}" destId="{FCD7FE1B-0809-AF4E-81BD-B21D112450F2}" srcOrd="1" destOrd="0" presId="urn:microsoft.com/office/officeart/2005/8/layout/vList4"/>
    <dgm:cxn modelId="{C48D4080-7F24-274A-ACC6-E84206BA3DDD}" type="presParOf" srcId="{8DED16DA-AC21-0447-9C25-697880942BF1}" destId="{ECF7C1CA-A222-B541-82B6-68F9E5A358AC}" srcOrd="2" destOrd="0" presId="urn:microsoft.com/office/officeart/2005/8/layout/vList4"/>
    <dgm:cxn modelId="{F26B8400-C24D-8C41-876C-84143CDA6C03}" type="presParOf" srcId="{9EB55E7C-D72C-C741-AD56-6915A2EC414E}" destId="{9794CF68-E843-7A4D-AF6A-8BD8BA89A896}" srcOrd="3" destOrd="0" presId="urn:microsoft.com/office/officeart/2005/8/layout/vList4"/>
    <dgm:cxn modelId="{A4EEA408-E610-D145-9DC4-40369AA77580}" type="presParOf" srcId="{9EB55E7C-D72C-C741-AD56-6915A2EC414E}" destId="{41AB60DD-F0CD-184D-92C0-E93E234CC830}" srcOrd="4" destOrd="0" presId="urn:microsoft.com/office/officeart/2005/8/layout/vList4"/>
    <dgm:cxn modelId="{BFF998D3-1B29-064C-85E8-43815FD45C94}" type="presParOf" srcId="{41AB60DD-F0CD-184D-92C0-E93E234CC830}" destId="{1C0C08ED-F4E4-1941-8234-E6255C826276}" srcOrd="0" destOrd="0" presId="urn:microsoft.com/office/officeart/2005/8/layout/vList4"/>
    <dgm:cxn modelId="{45E2B35F-658B-0247-B83B-3A7A265B1962}" type="presParOf" srcId="{41AB60DD-F0CD-184D-92C0-E93E234CC830}" destId="{C2822952-877B-5547-8783-C6FAA9EACEB8}" srcOrd="1" destOrd="0" presId="urn:microsoft.com/office/officeart/2005/8/layout/vList4"/>
    <dgm:cxn modelId="{8A244928-6568-7B4C-80F0-F0EE5C588590}" type="presParOf" srcId="{41AB60DD-F0CD-184D-92C0-E93E234CC830}" destId="{D892CAD4-23BB-A543-9667-AB7C84A39FB9}" srcOrd="2" destOrd="0" presId="urn:microsoft.com/office/officeart/2005/8/layout/vList4"/>
    <dgm:cxn modelId="{BCB0BADE-A991-9A4A-9CDC-E0763BD69290}" type="presParOf" srcId="{9EB55E7C-D72C-C741-AD56-6915A2EC414E}" destId="{29A16C44-EC85-FC41-A470-58CCB31C7B01}" srcOrd="5" destOrd="0" presId="urn:microsoft.com/office/officeart/2005/8/layout/vList4"/>
    <dgm:cxn modelId="{FA04C1D5-E9B7-084D-A7AD-608CC0B2DAA9}" type="presParOf" srcId="{9EB55E7C-D72C-C741-AD56-6915A2EC414E}" destId="{0856A0EE-76D8-9A40-B233-18EC0E24F22A}" srcOrd="6" destOrd="0" presId="urn:microsoft.com/office/officeart/2005/8/layout/vList4"/>
    <dgm:cxn modelId="{38C8AAF5-4876-DE4B-86B8-0ABEA99AFAA5}" type="presParOf" srcId="{0856A0EE-76D8-9A40-B233-18EC0E24F22A}" destId="{A38CE022-DD99-2949-A58E-A5427B88796E}" srcOrd="0" destOrd="0" presId="urn:microsoft.com/office/officeart/2005/8/layout/vList4"/>
    <dgm:cxn modelId="{CE75834E-5040-6B42-A2F4-082963DE257B}" type="presParOf" srcId="{0856A0EE-76D8-9A40-B233-18EC0E24F22A}" destId="{358DD005-59E5-A341-B29C-01413BF04186}" srcOrd="1" destOrd="0" presId="urn:microsoft.com/office/officeart/2005/8/layout/vList4"/>
    <dgm:cxn modelId="{1B8902E7-FB1B-5F4F-B3D1-6828588346FE}" type="presParOf" srcId="{0856A0EE-76D8-9A40-B233-18EC0E24F22A}" destId="{6AA1D80B-89E1-8949-8618-CF663FDE3E3E}" srcOrd="2" destOrd="0" presId="urn:microsoft.com/office/officeart/2005/8/layout/vList4"/>
    <dgm:cxn modelId="{56E8E08C-DBE1-5449-8C3E-67517272463F}" type="presParOf" srcId="{9EB55E7C-D72C-C741-AD56-6915A2EC414E}" destId="{9734E207-8A6F-4743-9B3A-0BAE4E14E89E}" srcOrd="7" destOrd="0" presId="urn:microsoft.com/office/officeart/2005/8/layout/vList4"/>
    <dgm:cxn modelId="{DAAD8371-218F-D249-908B-A567C2FB485D}" type="presParOf" srcId="{9EB55E7C-D72C-C741-AD56-6915A2EC414E}" destId="{1EA9366E-843F-9148-A82B-5C2C2516A6AE}" srcOrd="8" destOrd="0" presId="urn:microsoft.com/office/officeart/2005/8/layout/vList4"/>
    <dgm:cxn modelId="{E8C9A957-1067-F742-B266-6C0E224B615E}" type="presParOf" srcId="{1EA9366E-843F-9148-A82B-5C2C2516A6AE}" destId="{54D26ADF-F679-6843-86C9-7EE21DEDC7E1}" srcOrd="0" destOrd="0" presId="urn:microsoft.com/office/officeart/2005/8/layout/vList4"/>
    <dgm:cxn modelId="{2F09C1B0-1F20-2247-AE38-70FE6CBE4E5D}" type="presParOf" srcId="{1EA9366E-843F-9148-A82B-5C2C2516A6AE}" destId="{EF9C918A-2D85-3641-B468-902AD112A291}" srcOrd="1" destOrd="0" presId="urn:microsoft.com/office/officeart/2005/8/layout/vList4"/>
    <dgm:cxn modelId="{080EC838-79AA-BE45-81B4-723C048D5DBC}" type="presParOf" srcId="{1EA9366E-843F-9148-A82B-5C2C2516A6AE}" destId="{4957EC73-F92D-EC4F-9EE0-B4E637AF246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FE946-6213-2F4E-B25A-F32F99E6F53C}">
      <dsp:nvSpPr>
        <dsp:cNvPr id="0" name=""/>
        <dsp:cNvSpPr/>
      </dsp:nvSpPr>
      <dsp:spPr>
        <a:xfrm>
          <a:off x="0" y="22061"/>
          <a:ext cx="5683005" cy="914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Pilot study conducted at East Lancashire Hospitals Trust </a:t>
          </a:r>
        </a:p>
      </dsp:txBody>
      <dsp:txXfrm>
        <a:off x="1228068" y="22061"/>
        <a:ext cx="4454936" cy="914670"/>
      </dsp:txXfrm>
    </dsp:sp>
    <dsp:sp modelId="{AE2C1632-6D8E-0341-BBDD-F289017EA2EA}">
      <dsp:nvSpPr>
        <dsp:cNvPr id="0" name=""/>
        <dsp:cNvSpPr/>
      </dsp:nvSpPr>
      <dsp:spPr>
        <a:xfrm>
          <a:off x="91467" y="91467"/>
          <a:ext cx="1136601" cy="73173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22000" b="-2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2D48B-7BEB-4A4E-9A52-E806B0159E3B}">
      <dsp:nvSpPr>
        <dsp:cNvPr id="0" name=""/>
        <dsp:cNvSpPr/>
      </dsp:nvSpPr>
      <dsp:spPr>
        <a:xfrm>
          <a:off x="0" y="1006137"/>
          <a:ext cx="5683005" cy="914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Appreciative Inquiry Learning from excellence exit interview tool was used </a:t>
          </a:r>
        </a:p>
      </dsp:txBody>
      <dsp:txXfrm>
        <a:off x="1228068" y="1006137"/>
        <a:ext cx="4454936" cy="914670"/>
      </dsp:txXfrm>
    </dsp:sp>
    <dsp:sp modelId="{FCD7FE1B-0809-AF4E-81BD-B21D112450F2}">
      <dsp:nvSpPr>
        <dsp:cNvPr id="0" name=""/>
        <dsp:cNvSpPr/>
      </dsp:nvSpPr>
      <dsp:spPr>
        <a:xfrm>
          <a:off x="91467" y="1097604"/>
          <a:ext cx="1136601" cy="73173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22000" b="-2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0C08ED-F4E4-1941-8234-E6255C826276}">
      <dsp:nvSpPr>
        <dsp:cNvPr id="0" name=""/>
        <dsp:cNvSpPr/>
      </dsp:nvSpPr>
      <dsp:spPr>
        <a:xfrm>
          <a:off x="0" y="2012275"/>
          <a:ext cx="5683005" cy="914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10 FY2 Doctors participated in voluntary face-to-face peer exit  interviews</a:t>
          </a:r>
        </a:p>
      </dsp:txBody>
      <dsp:txXfrm>
        <a:off x="1228068" y="2012275"/>
        <a:ext cx="4454936" cy="914670"/>
      </dsp:txXfrm>
    </dsp:sp>
    <dsp:sp modelId="{C2822952-877B-5547-8783-C6FAA9EACEB8}">
      <dsp:nvSpPr>
        <dsp:cNvPr id="0" name=""/>
        <dsp:cNvSpPr/>
      </dsp:nvSpPr>
      <dsp:spPr>
        <a:xfrm>
          <a:off x="91467" y="2103742"/>
          <a:ext cx="1136601" cy="73173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22000" b="-2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CE022-DD99-2949-A58E-A5427B88796E}">
      <dsp:nvSpPr>
        <dsp:cNvPr id="0" name=""/>
        <dsp:cNvSpPr/>
      </dsp:nvSpPr>
      <dsp:spPr>
        <a:xfrm>
          <a:off x="0" y="3018413"/>
          <a:ext cx="5683005" cy="914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Anonymised reflections on their training experiences from their last rotation were captured</a:t>
          </a:r>
        </a:p>
      </dsp:txBody>
      <dsp:txXfrm>
        <a:off x="1228068" y="3018413"/>
        <a:ext cx="4454936" cy="914670"/>
      </dsp:txXfrm>
    </dsp:sp>
    <dsp:sp modelId="{358DD005-59E5-A341-B29C-01413BF04186}">
      <dsp:nvSpPr>
        <dsp:cNvPr id="0" name=""/>
        <dsp:cNvSpPr/>
      </dsp:nvSpPr>
      <dsp:spPr>
        <a:xfrm>
          <a:off x="91467" y="3109880"/>
          <a:ext cx="1136601" cy="73173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22000" b="-2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26ADF-F679-6843-86C9-7EE21DEDC7E1}">
      <dsp:nvSpPr>
        <dsp:cNvPr id="0" name=""/>
        <dsp:cNvSpPr/>
      </dsp:nvSpPr>
      <dsp:spPr>
        <a:xfrm>
          <a:off x="0" y="4024551"/>
          <a:ext cx="5683005" cy="914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accent1">
                  <a:lumMod val="5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Findings were shared with year reps and programme directors to recommend improvements </a:t>
          </a:r>
        </a:p>
      </dsp:txBody>
      <dsp:txXfrm>
        <a:off x="1228068" y="4024551"/>
        <a:ext cx="4454936" cy="914670"/>
      </dsp:txXfrm>
    </dsp:sp>
    <dsp:sp modelId="{EF9C918A-2D85-3641-B468-902AD112A291}">
      <dsp:nvSpPr>
        <dsp:cNvPr id="0" name=""/>
        <dsp:cNvSpPr/>
      </dsp:nvSpPr>
      <dsp:spPr>
        <a:xfrm>
          <a:off x="91467" y="4116018"/>
          <a:ext cx="1136601" cy="73173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t="-22000" b="-22000"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4ADF7-1F49-A64D-BBF6-BA9EB8E03E2A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5075" y="1143000"/>
            <a:ext cx="4387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51AA4-C061-A143-9C15-D2EFA387D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7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1pPr>
    <a:lvl2pPr marL="797447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2pPr>
    <a:lvl3pPr marL="1594892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3pPr>
    <a:lvl4pPr marL="2392341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4pPr>
    <a:lvl5pPr marL="3189788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5pPr>
    <a:lvl6pPr marL="3987235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6pPr>
    <a:lvl7pPr marL="4784682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7pPr>
    <a:lvl8pPr marL="5582127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8pPr>
    <a:lvl9pPr marL="6379575" algn="l" defTabSz="1594892" rtl="0" eaLnBrk="1" latinLnBrk="0" hangingPunct="1">
      <a:defRPr sz="20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35075" y="1143000"/>
            <a:ext cx="43878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Learning from Excellence (LfE) interview framework employs appreciative inquiry methodology to capture positive training experiences systematically, focusing on recognising good practices rather than merely identifying problems.</a:t>
            </a:r>
            <a:r>
              <a:rPr lang="en-US" sz="2400" baseline="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pilot project explores how peer exit interviews, using the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framework, can support foundation doctors during transitions, enhance learner agency, and inform improvements to the Foundation Programme. It also aims to evaluate and refine the </a:t>
            </a:r>
            <a:r>
              <a:rPr lang="en-GB" sz="24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</a:t>
            </a:r>
            <a:r>
              <a:rPr lang="en-GB" sz="2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framework as an interview tool.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951AA4-C061-A143-9C15-D2EFA387D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2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397" y="2244726"/>
            <a:ext cx="16585169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996" y="7204076"/>
            <a:ext cx="14633972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7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7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63250" y="730250"/>
            <a:ext cx="4207267" cy="1162367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448" y="730250"/>
            <a:ext cx="12377902" cy="1162367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5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7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286" y="3419479"/>
            <a:ext cx="16829068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286" y="9178929"/>
            <a:ext cx="16829068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5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448" y="3651250"/>
            <a:ext cx="8292584" cy="87026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7931" y="3651250"/>
            <a:ext cx="8292584" cy="87026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0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89" y="730253"/>
            <a:ext cx="16829068" cy="2651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991" y="3362326"/>
            <a:ext cx="82544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991" y="5010150"/>
            <a:ext cx="8254474" cy="73691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7932" y="3362326"/>
            <a:ext cx="829512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7932" y="5010150"/>
            <a:ext cx="8295126" cy="73691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54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22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37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89" y="914400"/>
            <a:ext cx="6293116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5126" y="1974853"/>
            <a:ext cx="9877931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989" y="4114800"/>
            <a:ext cx="6293116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5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89" y="914400"/>
            <a:ext cx="6293116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5126" y="1974853"/>
            <a:ext cx="9877931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989" y="4114800"/>
            <a:ext cx="6293116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9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448" y="730253"/>
            <a:ext cx="1682906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448" y="3651250"/>
            <a:ext cx="1682906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447" y="12712703"/>
            <a:ext cx="439019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75E49-A95F-5C48-B45E-5C895E011E92}" type="datetimeFigureOut">
              <a:rPr lang="en-US" smtClean="0"/>
              <a:t>6/10/25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3338" y="12712703"/>
            <a:ext cx="658528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80324" y="12712703"/>
            <a:ext cx="439019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EE665-F024-7F40-AED9-E482BAC2C5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7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Laura.ballance@elht.nhs.uk" TargetMode="External"/><Relationship Id="rId13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hyperlink" Target="mailto:d.darbyshire@lancas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hyperlink" Target="mailto:carar22@doctors.rg" TargetMode="External"/><Relationship Id="rId5" Type="http://schemas.openxmlformats.org/officeDocument/2006/relationships/diagramQuickStyle" Target="../diagrams/quickStyle1.xml"/><Relationship Id="rId10" Type="http://schemas.openxmlformats.org/officeDocument/2006/relationships/hyperlink" Target="mailto:christina.yip@elht.nhs.uk" TargetMode="External"/><Relationship Id="rId4" Type="http://schemas.openxmlformats.org/officeDocument/2006/relationships/diagramLayout" Target="../diagrams/layout1.xml"/><Relationship Id="rId9" Type="http://schemas.openxmlformats.org/officeDocument/2006/relationships/hyperlink" Target="mailto:Cara.Richardson@elht.nhs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>
            <a:extLst>
              <a:ext uri="{FF2B5EF4-FFF2-40B4-BE49-F238E27FC236}">
                <a16:creationId xmlns:a16="http://schemas.microsoft.com/office/drawing/2014/main" id="{7C6B5089-8CFC-E449-A3EC-5465549AEB8C}"/>
              </a:ext>
            </a:extLst>
          </p:cNvPr>
          <p:cNvSpPr/>
          <p:nvPr/>
        </p:nvSpPr>
        <p:spPr>
          <a:xfrm>
            <a:off x="240864" y="2165510"/>
            <a:ext cx="3429000" cy="4286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33"/>
              </a:lnSpc>
            </a:pPr>
            <a:r>
              <a:rPr lang="en-US" sz="2857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Introduction</a:t>
            </a:r>
            <a:endParaRPr lang="en-US" sz="2857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C6E3731C-AAF1-9947-B88D-2BD8F1AF7C59}"/>
              </a:ext>
            </a:extLst>
          </p:cNvPr>
          <p:cNvSpPr/>
          <p:nvPr/>
        </p:nvSpPr>
        <p:spPr>
          <a:xfrm>
            <a:off x="219783" y="2596251"/>
            <a:ext cx="6427733" cy="48624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71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Postgraduate medical trainees in the UK face significant challenges, including inadequate support and inconsistent educational experiences.</a:t>
            </a:r>
            <a:r>
              <a:rPr lang="en-US" sz="1710" baseline="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</a:t>
            </a:r>
            <a:r>
              <a:rPr lang="en-GB" sz="1710" b="0" i="0" u="none" strike="noStrike" dirty="0">
                <a:solidFill>
                  <a:srgbClr val="2C363A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lang="en-GB" sz="1710" b="0" i="0" u="none" strike="noStrike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they transition between training posts their perspectives are often overlooked, missing valuable opportunities to enhance educational programmes. </a:t>
            </a:r>
            <a:endParaRPr lang="en-GB" sz="1710" b="0" i="0" u="none" strike="noStrike" dirty="0">
              <a:solidFill>
                <a:srgbClr val="2C363A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GB" sz="171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71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Using an appreciative inquiry approach, the Learning from Excellence (</a:t>
            </a:r>
            <a:r>
              <a:rPr lang="en-GB" sz="171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</a:t>
            </a:r>
            <a:r>
              <a:rPr lang="en-GB" sz="171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framework highlights positive experiences and good practice.  This pilot explores peer-led exit interviews guided by </a:t>
            </a:r>
            <a:r>
              <a:rPr lang="en-GB" sz="171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</a:t>
            </a:r>
            <a:r>
              <a:rPr lang="en-GB" sz="171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support foundation doctors during transitions, enhance learner agency, and inform Foundation Programme development. </a:t>
            </a:r>
            <a:r>
              <a:rPr lang="en-GB" sz="1710" b="0" i="0" u="none" strike="noStrike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pilot also aimed to evaluate and develop the </a:t>
            </a:r>
            <a:r>
              <a:rPr lang="en-GB" sz="1710" b="0" i="0" u="none" strike="noStrike" dirty="0" err="1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</a:t>
            </a:r>
            <a:r>
              <a:rPr lang="en-GB" sz="1710" b="0" i="0" u="none" strike="noStrike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framework as an interview tool.</a:t>
            </a:r>
          </a:p>
          <a:p>
            <a:pPr>
              <a:lnSpc>
                <a:spcPct val="150000"/>
              </a:lnSpc>
            </a:pPr>
            <a:endParaRPr lang="en-GB" sz="171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171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1714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20B99C9-FE63-8E49-A632-8487538ED2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2834739"/>
              </p:ext>
            </p:extLst>
          </p:nvPr>
        </p:nvGraphicFramePr>
        <p:xfrm>
          <a:off x="575235" y="8237283"/>
          <a:ext cx="5683005" cy="4942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 5">
            <a:extLst>
              <a:ext uri="{FF2B5EF4-FFF2-40B4-BE49-F238E27FC236}">
                <a16:creationId xmlns:a16="http://schemas.microsoft.com/office/drawing/2014/main" id="{723D1191-1568-E840-962A-56F5262BC628}"/>
              </a:ext>
            </a:extLst>
          </p:cNvPr>
          <p:cNvSpPr/>
          <p:nvPr/>
        </p:nvSpPr>
        <p:spPr>
          <a:xfrm>
            <a:off x="12638583" y="7237765"/>
            <a:ext cx="5413504" cy="2360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44938" indent="-244938">
              <a:buFont typeface="Wingdings" pitchFamily="2" charset="2"/>
              <a:buChar char="Ø"/>
            </a:pPr>
            <a:endParaRPr lang="en-US" sz="1714" b="1" dirty="0">
              <a:solidFill>
                <a:schemeClr val="bg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 28">
            <a:extLst>
              <a:ext uri="{FF2B5EF4-FFF2-40B4-BE49-F238E27FC236}">
                <a16:creationId xmlns:a16="http://schemas.microsoft.com/office/drawing/2014/main" id="{47369DCB-9F84-B54A-B59A-710C70A6317C}"/>
              </a:ext>
            </a:extLst>
          </p:cNvPr>
          <p:cNvSpPr/>
          <p:nvPr/>
        </p:nvSpPr>
        <p:spPr>
          <a:xfrm>
            <a:off x="13261148" y="7150355"/>
            <a:ext cx="3429000" cy="4286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33"/>
              </a:lnSpc>
            </a:pPr>
            <a:r>
              <a:rPr lang="en-US" sz="2857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Conclusion</a:t>
            </a:r>
            <a:endParaRPr lang="en-US" sz="2857" dirty="0"/>
          </a:p>
        </p:txBody>
      </p:sp>
      <p:sp>
        <p:nvSpPr>
          <p:cNvPr id="13" name="Text 29">
            <a:extLst>
              <a:ext uri="{FF2B5EF4-FFF2-40B4-BE49-F238E27FC236}">
                <a16:creationId xmlns:a16="http://schemas.microsoft.com/office/drawing/2014/main" id="{2F9D345E-4524-F84E-B48A-9A88A08163B7}"/>
              </a:ext>
            </a:extLst>
          </p:cNvPr>
          <p:cNvSpPr/>
          <p:nvPr/>
        </p:nvSpPr>
        <p:spPr>
          <a:xfrm>
            <a:off x="12858949" y="9221834"/>
            <a:ext cx="6359881" cy="3723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1714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LfE peer-led exit interviews demonstrate significant potential to enhance workplace learning and support a culture of positive change within postgraduate medical education.</a:t>
            </a:r>
          </a:p>
          <a:p>
            <a:pPr>
              <a:lnSpc>
                <a:spcPct val="150000"/>
              </a:lnSpc>
            </a:pPr>
            <a:endParaRPr lang="en-US" sz="1714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714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appreciative inquiry methodology enables constructive feedback and meaningful recommendations that can help enable improvements to foundation training. It also  and </a:t>
            </a: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highlights the need for further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</a:rPr>
              <a:t>research into </a:t>
            </a:r>
            <a:r>
              <a:rPr lang="en-GB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appreciative inquiry for enhancing postgraduate training. </a:t>
            </a:r>
            <a:endParaRPr lang="en-US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1714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ts val="3444"/>
              </a:lnSpc>
            </a:pPr>
            <a:endParaRPr lang="en-US" sz="1714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AA097C2D-07A4-C348-9602-F1B382CCFE87}"/>
              </a:ext>
            </a:extLst>
          </p:cNvPr>
          <p:cNvSpPr/>
          <p:nvPr/>
        </p:nvSpPr>
        <p:spPr>
          <a:xfrm>
            <a:off x="7272024" y="11511144"/>
            <a:ext cx="2286570" cy="14344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</a:t>
            </a:r>
            <a:r>
              <a:rPr lang="en-US" sz="171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My Educational supervisor was  supportive  when I felt burnt out’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8A6C102-B48D-944F-AB27-2DC09A7A4409}"/>
              </a:ext>
            </a:extLst>
          </p:cNvPr>
          <p:cNvGrpSpPr/>
          <p:nvPr/>
        </p:nvGrpSpPr>
        <p:grpSpPr>
          <a:xfrm>
            <a:off x="6478606" y="2858649"/>
            <a:ext cx="5751762" cy="8408307"/>
            <a:chOff x="6567458" y="2890403"/>
            <a:chExt cx="3040358" cy="4943563"/>
          </a:xfrm>
        </p:grpSpPr>
        <p:sp>
          <p:nvSpPr>
            <p:cNvPr id="16" name="Circular Arrow 15">
              <a:extLst>
                <a:ext uri="{FF2B5EF4-FFF2-40B4-BE49-F238E27FC236}">
                  <a16:creationId xmlns:a16="http://schemas.microsoft.com/office/drawing/2014/main" id="{13D48675-15DB-6D46-B5CD-668E1A519DA7}"/>
                </a:ext>
              </a:extLst>
            </p:cNvPr>
            <p:cNvSpPr/>
            <p:nvPr/>
          </p:nvSpPr>
          <p:spPr>
            <a:xfrm>
              <a:off x="7228347" y="2890403"/>
              <a:ext cx="2379469" cy="2379831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8FB3B7B-2242-5F44-8CBE-5A670CAEF0AD}"/>
                </a:ext>
              </a:extLst>
            </p:cNvPr>
            <p:cNvSpPr/>
            <p:nvPr/>
          </p:nvSpPr>
          <p:spPr>
            <a:xfrm>
              <a:off x="7740845" y="3663128"/>
              <a:ext cx="1406263" cy="703103"/>
            </a:xfrm>
            <a:custGeom>
              <a:avLst/>
              <a:gdLst>
                <a:gd name="connsiteX0" fmla="*/ 0 w 1322225"/>
                <a:gd name="connsiteY0" fmla="*/ 0 h 660954"/>
                <a:gd name="connsiteX1" fmla="*/ 1322225 w 1322225"/>
                <a:gd name="connsiteY1" fmla="*/ 0 h 660954"/>
                <a:gd name="connsiteX2" fmla="*/ 1322225 w 1322225"/>
                <a:gd name="connsiteY2" fmla="*/ 660954 h 660954"/>
                <a:gd name="connsiteX3" fmla="*/ 0 w 1322225"/>
                <a:gd name="connsiteY3" fmla="*/ 660954 h 660954"/>
                <a:gd name="connsiteX4" fmla="*/ 0 w 1322225"/>
                <a:gd name="connsiteY4" fmla="*/ 0 h 66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2225" h="660954">
                  <a:moveTo>
                    <a:pt x="0" y="0"/>
                  </a:moveTo>
                  <a:lnTo>
                    <a:pt x="1322225" y="0"/>
                  </a:lnTo>
                  <a:lnTo>
                    <a:pt x="1322225" y="660954"/>
                  </a:lnTo>
                  <a:lnTo>
                    <a:pt x="0" y="6609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 defTabSz="88903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800" b="1" dirty="0">
                  <a:solidFill>
                    <a:schemeClr val="accent6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Positive Aspects of Training</a:t>
              </a:r>
              <a:endParaRPr lang="en-GB" sz="2800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Shape 17">
              <a:extLst>
                <a:ext uri="{FF2B5EF4-FFF2-40B4-BE49-F238E27FC236}">
                  <a16:creationId xmlns:a16="http://schemas.microsoft.com/office/drawing/2014/main" id="{92E4FEC0-1A26-0047-921E-839D5E224467}"/>
                </a:ext>
              </a:extLst>
            </p:cNvPr>
            <p:cNvSpPr/>
            <p:nvPr/>
          </p:nvSpPr>
          <p:spPr>
            <a:xfrm>
              <a:off x="6567458" y="4257792"/>
              <a:ext cx="2379469" cy="2379831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43E0625-9AE3-CE4E-8600-6EB4AE0CB622}"/>
                </a:ext>
              </a:extLst>
            </p:cNvPr>
            <p:cNvSpPr/>
            <p:nvPr/>
          </p:nvSpPr>
          <p:spPr>
            <a:xfrm>
              <a:off x="7116480" y="5158184"/>
              <a:ext cx="1322225" cy="660954"/>
            </a:xfrm>
            <a:custGeom>
              <a:avLst/>
              <a:gdLst>
                <a:gd name="connsiteX0" fmla="*/ 0 w 1322225"/>
                <a:gd name="connsiteY0" fmla="*/ 0 h 660954"/>
                <a:gd name="connsiteX1" fmla="*/ 1322225 w 1322225"/>
                <a:gd name="connsiteY1" fmla="*/ 0 h 660954"/>
                <a:gd name="connsiteX2" fmla="*/ 1322225 w 1322225"/>
                <a:gd name="connsiteY2" fmla="*/ 660954 h 660954"/>
                <a:gd name="connsiteX3" fmla="*/ 0 w 1322225"/>
                <a:gd name="connsiteY3" fmla="*/ 660954 h 660954"/>
                <a:gd name="connsiteX4" fmla="*/ 0 w 1322225"/>
                <a:gd name="connsiteY4" fmla="*/ 0 h 66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2225" h="660954">
                  <a:moveTo>
                    <a:pt x="0" y="0"/>
                  </a:moveTo>
                  <a:lnTo>
                    <a:pt x="1322225" y="0"/>
                  </a:lnTo>
                  <a:lnTo>
                    <a:pt x="1322225" y="660954"/>
                  </a:lnTo>
                  <a:lnTo>
                    <a:pt x="0" y="6609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 defTabSz="88903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800" b="1" dirty="0">
                  <a:solidFill>
                    <a:schemeClr val="accent6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Challenges in Training</a:t>
              </a:r>
              <a:endParaRPr lang="en-GB" sz="2800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0" name="Block Arc 19">
              <a:extLst>
                <a:ext uri="{FF2B5EF4-FFF2-40B4-BE49-F238E27FC236}">
                  <a16:creationId xmlns:a16="http://schemas.microsoft.com/office/drawing/2014/main" id="{10A8435A-9BE3-3547-AA0B-AEE9E2986C8F}"/>
                </a:ext>
              </a:extLst>
            </p:cNvPr>
            <p:cNvSpPr/>
            <p:nvPr/>
          </p:nvSpPr>
          <p:spPr>
            <a:xfrm>
              <a:off x="7397703" y="5788814"/>
              <a:ext cx="2044333" cy="2045152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0EA59C9E-6B1C-6047-8814-9E768AACF388}"/>
                </a:ext>
              </a:extLst>
            </p:cNvPr>
            <p:cNvSpPr/>
            <p:nvPr/>
          </p:nvSpPr>
          <p:spPr>
            <a:xfrm>
              <a:off x="7722043" y="6510415"/>
              <a:ext cx="1425066" cy="660954"/>
            </a:xfrm>
            <a:custGeom>
              <a:avLst/>
              <a:gdLst>
                <a:gd name="connsiteX0" fmla="*/ 0 w 1322225"/>
                <a:gd name="connsiteY0" fmla="*/ 0 h 660954"/>
                <a:gd name="connsiteX1" fmla="*/ 1322225 w 1322225"/>
                <a:gd name="connsiteY1" fmla="*/ 0 h 660954"/>
                <a:gd name="connsiteX2" fmla="*/ 1322225 w 1322225"/>
                <a:gd name="connsiteY2" fmla="*/ 660954 h 660954"/>
                <a:gd name="connsiteX3" fmla="*/ 0 w 1322225"/>
                <a:gd name="connsiteY3" fmla="*/ 660954 h 660954"/>
                <a:gd name="connsiteX4" fmla="*/ 0 w 1322225"/>
                <a:gd name="connsiteY4" fmla="*/ 0 h 660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2225" h="660954">
                  <a:moveTo>
                    <a:pt x="0" y="0"/>
                  </a:moveTo>
                  <a:lnTo>
                    <a:pt x="1322225" y="0"/>
                  </a:lnTo>
                  <a:lnTo>
                    <a:pt x="1322225" y="660954"/>
                  </a:lnTo>
                  <a:lnTo>
                    <a:pt x="0" y="66095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 defTabSz="88903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800" b="1" dirty="0">
                  <a:solidFill>
                    <a:schemeClr val="accent6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Implications for the Foundation Programme</a:t>
              </a:r>
              <a:endParaRPr lang="en-GB" sz="2800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1" name="Text 1">
            <a:extLst>
              <a:ext uri="{FF2B5EF4-FFF2-40B4-BE49-F238E27FC236}">
                <a16:creationId xmlns:a16="http://schemas.microsoft.com/office/drawing/2014/main" id="{1D96809F-6E37-3C46-B442-FA7FB0547151}"/>
              </a:ext>
            </a:extLst>
          </p:cNvPr>
          <p:cNvSpPr/>
          <p:nvPr/>
        </p:nvSpPr>
        <p:spPr>
          <a:xfrm>
            <a:off x="1607732" y="-40701"/>
            <a:ext cx="16186826" cy="17902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4572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The Other AI: Using Appreciative Inquiry to Explore Foundation Doctors’ Transitions Through Piloting Peer Exit Interviews</a:t>
            </a:r>
            <a:endParaRPr lang="en-US" sz="4572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429" b="1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Cara Richardson, Specialised Foundation Year Two Doctor, East Lancashire Hospitals </a:t>
            </a:r>
          </a:p>
          <a:p>
            <a:pPr algn="ctr"/>
            <a:r>
              <a:rPr lang="en-US" sz="1429" b="1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Daniel Darbyshire, NIHR Academic Clinical Lecturer, Lancaster Medical School</a:t>
            </a:r>
            <a:endParaRPr lang="en-US" sz="2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2828E9A8-B6DC-9044-943B-0861CFF23D61}"/>
              </a:ext>
            </a:extLst>
          </p:cNvPr>
          <p:cNvSpPr/>
          <p:nvPr/>
        </p:nvSpPr>
        <p:spPr>
          <a:xfrm>
            <a:off x="12752262" y="2469624"/>
            <a:ext cx="6249741" cy="1651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571" u="sng" dirty="0"/>
              <a:t> </a:t>
            </a:r>
          </a:p>
          <a:p>
            <a:pPr lvl="0"/>
            <a:r>
              <a:rPr lang="en-GB" sz="1571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Positive Aspects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Effective Mentorship Structure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Valuable teaching opportunities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Positive Learning environments and good administrative staff in specific rotations </a:t>
            </a:r>
          </a:p>
          <a:p>
            <a:pPr algn="ctr"/>
            <a:endParaRPr lang="en-US" sz="3814" dirty="0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B1F6332F-54ED-824A-9584-E423B1F8358D}"/>
              </a:ext>
            </a:extLst>
          </p:cNvPr>
          <p:cNvSpPr/>
          <p:nvPr/>
        </p:nvSpPr>
        <p:spPr>
          <a:xfrm>
            <a:off x="12752258" y="4482701"/>
            <a:ext cx="6249741" cy="1651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571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Challenges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Concerns about senior support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Staffing challenges affecting learning opportunities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GB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Inconsistencies between rotations </a:t>
            </a:r>
            <a:endParaRPr lang="en-US" sz="1571" b="1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0"/>
            <a:endParaRPr lang="en-GB" sz="1571" b="1" u="sng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98687B6D-A47C-ED43-8596-F14DFFEC37BC}"/>
              </a:ext>
            </a:extLst>
          </p:cNvPr>
          <p:cNvSpPr/>
          <p:nvPr/>
        </p:nvSpPr>
        <p:spPr>
          <a:xfrm>
            <a:off x="12752258" y="6466771"/>
            <a:ext cx="6249741" cy="1651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571" b="1" u="sng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Implications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US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Actionable insights given to foundation programme directors via foundation forum </a:t>
            </a:r>
          </a:p>
          <a:p>
            <a:pPr marL="244938" indent="-244938">
              <a:buFont typeface="Wingdings" pitchFamily="2" charset="2"/>
              <a:buChar char="Ø"/>
            </a:pPr>
            <a:r>
              <a:rPr lang="en-US" sz="1571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Promotes a learner-centered approach to feedback across foundation programme rotations </a:t>
            </a:r>
          </a:p>
        </p:txBody>
      </p:sp>
      <p:sp>
        <p:nvSpPr>
          <p:cNvPr id="48" name="Text 28">
            <a:extLst>
              <a:ext uri="{FF2B5EF4-FFF2-40B4-BE49-F238E27FC236}">
                <a16:creationId xmlns:a16="http://schemas.microsoft.com/office/drawing/2014/main" id="{09BACC2F-781E-244D-93F2-F291BF8EF429}"/>
              </a:ext>
            </a:extLst>
          </p:cNvPr>
          <p:cNvSpPr/>
          <p:nvPr/>
        </p:nvSpPr>
        <p:spPr>
          <a:xfrm>
            <a:off x="12858949" y="8551393"/>
            <a:ext cx="6143049" cy="5737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33"/>
              </a:lnSpc>
            </a:pPr>
            <a:r>
              <a:rPr lang="en-US" sz="2857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Conclusion</a:t>
            </a:r>
            <a:endParaRPr lang="en-US" sz="2857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8E37005-B99A-064A-97D8-52F3666B6CAA}"/>
              </a:ext>
            </a:extLst>
          </p:cNvPr>
          <p:cNvSpPr txBox="1"/>
          <p:nvPr/>
        </p:nvSpPr>
        <p:spPr>
          <a:xfrm>
            <a:off x="37121" y="13312883"/>
            <a:ext cx="11637857" cy="378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1000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en-GB" sz="857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Smith F, Goldacre MJ, Lambert TW. Adequacy of postgraduate medical training: views of different generations of UK-trained doctors. Postgraduate Medical Journal. 2017;93(1105):665-670. doi:https://doi.org/10.1136/postgradmedj-2016-13456</a:t>
            </a:r>
            <a:endParaRPr lang="en-GB" sz="857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857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Entrance and Exit interviews - Learning from Excellence. Learning from Excellence. Published February 4, 2018. Accessed January 30, 2025. https://learningfromexcellence.com/entrance-and-exit-interviews/c</a:t>
            </a:r>
            <a:endParaRPr lang="en-GB" sz="857" dirty="0">
              <a:solidFill>
                <a:schemeClr val="bg1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DCB82C1-7E23-204E-A2FF-D9AD063CFEB5}"/>
              </a:ext>
            </a:extLst>
          </p:cNvPr>
          <p:cNvSpPr txBox="1"/>
          <p:nvPr/>
        </p:nvSpPr>
        <p:spPr>
          <a:xfrm>
            <a:off x="7050432" y="2500820"/>
            <a:ext cx="5061364" cy="575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Engagement: </a:t>
            </a:r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Strong participation from volunteers </a:t>
            </a:r>
            <a:endParaRPr lang="en-US" sz="16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571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25D45AA-703A-5F47-AE11-C088D94D6485}"/>
              </a:ext>
            </a:extLst>
          </p:cNvPr>
          <p:cNvSpPr txBox="1"/>
          <p:nvPr/>
        </p:nvSpPr>
        <p:spPr>
          <a:xfrm>
            <a:off x="145950" y="7739962"/>
            <a:ext cx="9184191" cy="532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57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Methods</a:t>
            </a:r>
            <a:endParaRPr lang="en-US" sz="2857" dirty="0"/>
          </a:p>
        </p:txBody>
      </p:sp>
      <p:grpSp>
        <p:nvGrpSpPr>
          <p:cNvPr id="60" name="Group">
            <a:extLst>
              <a:ext uri="{FF2B5EF4-FFF2-40B4-BE49-F238E27FC236}">
                <a16:creationId xmlns:a16="http://schemas.microsoft.com/office/drawing/2014/main" id="{6A1E4498-8986-BA49-8E44-DE4DB89DC8AE}"/>
              </a:ext>
            </a:extLst>
          </p:cNvPr>
          <p:cNvGrpSpPr/>
          <p:nvPr/>
        </p:nvGrpSpPr>
        <p:grpSpPr>
          <a:xfrm>
            <a:off x="30039306" y="54843067"/>
            <a:ext cx="13877271" cy="8092776"/>
            <a:chOff x="-171166" y="-1"/>
            <a:chExt cx="9713007" cy="3912252"/>
          </a:xfrm>
        </p:grpSpPr>
        <p:grpSp>
          <p:nvGrpSpPr>
            <p:cNvPr id="61" name="Group">
              <a:extLst>
                <a:ext uri="{FF2B5EF4-FFF2-40B4-BE49-F238E27FC236}">
                  <a16:creationId xmlns:a16="http://schemas.microsoft.com/office/drawing/2014/main" id="{B45F0706-BA8D-2C46-868D-1283BB9DFCDA}"/>
                </a:ext>
              </a:extLst>
            </p:cNvPr>
            <p:cNvGrpSpPr/>
            <p:nvPr/>
          </p:nvGrpSpPr>
          <p:grpSpPr>
            <a:xfrm>
              <a:off x="-132882" y="1162023"/>
              <a:ext cx="9645863" cy="2750228"/>
              <a:chOff x="-139132" y="60562"/>
              <a:chExt cx="9645861" cy="2750227"/>
            </a:xfrm>
          </p:grpSpPr>
          <p:sp>
            <p:nvSpPr>
              <p:cNvPr id="65" name="TextBox 81">
                <a:extLst>
                  <a:ext uri="{FF2B5EF4-FFF2-40B4-BE49-F238E27FC236}">
                    <a16:creationId xmlns:a16="http://schemas.microsoft.com/office/drawing/2014/main" id="{A701C2B9-47EC-2240-B2B9-9A2CE7266327}"/>
                  </a:ext>
                </a:extLst>
              </p:cNvPr>
              <p:cNvSpPr/>
              <p:nvPr/>
            </p:nvSpPr>
            <p:spPr>
              <a:xfrm>
                <a:off x="-139132" y="60562"/>
                <a:ext cx="9645861" cy="2750227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>
                <a:outerShdw blurRad="63500" dist="19050" dir="5400000" rotWithShape="0">
                  <a:srgbClr val="000000">
                    <a:alpha val="63000"/>
                  </a:srgbClr>
                </a:outerShdw>
              </a:effectLst>
            </p:spPr>
            <p:txBody>
              <a:bodyPr wrap="square" lIns="65320" tIns="65320" rIns="65320" bIns="65320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sz="3814" dirty="0"/>
              </a:p>
            </p:txBody>
          </p:sp>
          <p:sp>
            <p:nvSpPr>
              <p:cNvPr id="66" name="TextBox 84">
                <a:extLst>
                  <a:ext uri="{FF2B5EF4-FFF2-40B4-BE49-F238E27FC236}">
                    <a16:creationId xmlns:a16="http://schemas.microsoft.com/office/drawing/2014/main" id="{08A44614-9C47-D442-A572-2423D0677AEE}"/>
                  </a:ext>
                </a:extLst>
              </p:cNvPr>
              <p:cNvSpPr txBox="1"/>
              <p:nvPr/>
            </p:nvSpPr>
            <p:spPr>
              <a:xfrm>
                <a:off x="19149" y="249448"/>
                <a:ext cx="9422064" cy="108417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65320" tIns="65320" rIns="65320" bIns="65320" numCol="1" anchor="t">
                <a:spAutoFit/>
              </a:bodyPr>
              <a:lstStyle/>
              <a:p>
                <a:pPr>
                  <a:defRPr sz="3200">
                    <a:solidFill>
                      <a:srgbClr val="222A35"/>
                    </a:solidFill>
                    <a:latin typeface="Avenir Next LT Pro"/>
                    <a:ea typeface="Avenir Next LT Pro"/>
                    <a:cs typeface="Avenir Next LT Pro"/>
                    <a:sym typeface="Avenir Next LT Pro"/>
                  </a:defRPr>
                </a:pPr>
                <a:r>
                  <a:rPr sz="4572" dirty="0"/>
                  <a:t>Miss L Ballance : </a:t>
                </a:r>
                <a:r>
                  <a:rPr sz="4572" u="sng" dirty="0">
                    <a:solidFill>
                      <a:srgbClr val="EE7B08"/>
                    </a:solidFill>
                    <a:uFill>
                      <a:solidFill>
                        <a:srgbClr val="EE7B08"/>
                      </a:solidFill>
                    </a:uFill>
                    <a:hlinkClick r:id="rId8"/>
                  </a:rPr>
                  <a:t>laura.ballance@elht.nhs.uk</a:t>
                </a:r>
              </a:p>
              <a:p>
                <a:pPr>
                  <a:defRPr sz="3200">
                    <a:solidFill>
                      <a:srgbClr val="222A35"/>
                    </a:solidFill>
                    <a:latin typeface="Avenir Next LT Pro"/>
                    <a:ea typeface="Avenir Next LT Pro"/>
                    <a:cs typeface="Avenir Next LT Pro"/>
                    <a:sym typeface="Avenir Next LT Pro"/>
                  </a:defRPr>
                </a:pPr>
                <a:r>
                  <a:rPr sz="4572" dirty="0"/>
                  <a:t>Dr C Richardson: </a:t>
                </a:r>
                <a:r>
                  <a:rPr sz="4572" u="sng" dirty="0">
                    <a:solidFill>
                      <a:srgbClr val="EE7B08"/>
                    </a:solidFill>
                    <a:uFill>
                      <a:solidFill>
                        <a:srgbClr val="EE7B08"/>
                      </a:solidFill>
                    </a:uFill>
                    <a:hlinkClick r:id="rId9"/>
                  </a:rPr>
                  <a:t>Cara.Richardson@elht.nhs.uk</a:t>
                </a:r>
              </a:p>
              <a:p>
                <a:pPr>
                  <a:defRPr sz="3200">
                    <a:solidFill>
                      <a:srgbClr val="222A35"/>
                    </a:solidFill>
                    <a:latin typeface="Avenir Next LT Pro"/>
                    <a:ea typeface="Avenir Next LT Pro"/>
                    <a:cs typeface="Avenir Next LT Pro"/>
                    <a:sym typeface="Avenir Next LT Pro"/>
                  </a:defRPr>
                </a:pPr>
                <a:r>
                  <a:rPr sz="4572" dirty="0"/>
                  <a:t>Miss C Yip: </a:t>
                </a:r>
                <a:r>
                  <a:rPr sz="4572" u="sng" dirty="0">
                    <a:solidFill>
                      <a:srgbClr val="EE7B08"/>
                    </a:solidFill>
                    <a:uFill>
                      <a:solidFill>
                        <a:srgbClr val="EE7B08"/>
                      </a:solidFill>
                    </a:uFill>
                    <a:hlinkClick r:id="rId10"/>
                  </a:rPr>
                  <a:t>christina.yip@elht.nhs.uk</a:t>
                </a:r>
              </a:p>
            </p:txBody>
          </p:sp>
        </p:grpSp>
        <p:grpSp>
          <p:nvGrpSpPr>
            <p:cNvPr id="62" name="Rectangle 38">
              <a:extLst>
                <a:ext uri="{FF2B5EF4-FFF2-40B4-BE49-F238E27FC236}">
                  <a16:creationId xmlns:a16="http://schemas.microsoft.com/office/drawing/2014/main" id="{772304D4-C9C0-F141-A59F-33F51A86C25A}"/>
                </a:ext>
              </a:extLst>
            </p:cNvPr>
            <p:cNvGrpSpPr/>
            <p:nvPr/>
          </p:nvGrpSpPr>
          <p:grpSpPr>
            <a:xfrm>
              <a:off x="-171166" y="-1"/>
              <a:ext cx="9713007" cy="1020681"/>
              <a:chOff x="-171166" y="0"/>
              <a:chExt cx="9713006" cy="1020679"/>
            </a:xfrm>
          </p:grpSpPr>
          <p:sp>
            <p:nvSpPr>
              <p:cNvPr id="63" name="Rectangle">
                <a:extLst>
                  <a:ext uri="{FF2B5EF4-FFF2-40B4-BE49-F238E27FC236}">
                    <a16:creationId xmlns:a16="http://schemas.microsoft.com/office/drawing/2014/main" id="{FF012346-0CCE-7A4A-84B6-0F00B021CC78}"/>
                  </a:ext>
                </a:extLst>
              </p:cNvPr>
              <p:cNvSpPr/>
              <p:nvPr/>
            </p:nvSpPr>
            <p:spPr>
              <a:xfrm>
                <a:off x="-171166" y="143481"/>
                <a:ext cx="9713006" cy="877198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>
                <a:outerShdw blurRad="63500" dist="19050" dir="5400000" rotWithShape="0">
                  <a:srgbClr val="000000">
                    <a:alpha val="63000"/>
                  </a:srgbClr>
                </a:outerShdw>
              </a:effectLst>
            </p:spPr>
            <p:txBody>
              <a:bodyPr wrap="square" lIns="65320" tIns="65320" rIns="65320" bIns="65320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  <a:endParaRPr sz="3814" dirty="0"/>
              </a:p>
            </p:txBody>
          </p:sp>
          <p:sp>
            <p:nvSpPr>
              <p:cNvPr id="64" name="CONTACTS">
                <a:extLst>
                  <a:ext uri="{FF2B5EF4-FFF2-40B4-BE49-F238E27FC236}">
                    <a16:creationId xmlns:a16="http://schemas.microsoft.com/office/drawing/2014/main" id="{28BAE336-91CD-4245-AEAF-398EF154C998}"/>
                  </a:ext>
                </a:extLst>
              </p:cNvPr>
              <p:cNvSpPr txBox="1"/>
              <p:nvPr/>
            </p:nvSpPr>
            <p:spPr>
              <a:xfrm>
                <a:off x="0" y="0"/>
                <a:ext cx="2986968" cy="102067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345603" tIns="345603" rIns="345603" bIns="345603" numCol="1" anchor="ctr">
                <a:noAutofit/>
              </a:bodyPr>
              <a:lstStyle>
                <a:lvl1pPr>
                  <a:defRPr sz="4400" b="1">
                    <a:solidFill>
                      <a:srgbClr val="222A35"/>
                    </a:solidFill>
                  </a:defRPr>
                </a:lvl1pPr>
              </a:lstStyle>
              <a:p>
                <a:r>
                  <a:rPr sz="6286" dirty="0"/>
                  <a:t>CONTACTS </a:t>
                </a: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0A3901DB-B63E-B748-AD33-B45945C63E0A}"/>
              </a:ext>
            </a:extLst>
          </p:cNvPr>
          <p:cNvSpPr txBox="1"/>
          <p:nvPr/>
        </p:nvSpPr>
        <p:spPr>
          <a:xfrm>
            <a:off x="13142068" y="12792982"/>
            <a:ext cx="6261400" cy="817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571" b="1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Contacts : </a:t>
            </a:r>
          </a:p>
          <a:p>
            <a:pPr algn="r"/>
            <a:r>
              <a:rPr lang="en-US" sz="1571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Cara Richardson : </a:t>
            </a:r>
            <a:r>
              <a:rPr lang="en-US" sz="1571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carar22@doctors.</a:t>
            </a:r>
            <a:r>
              <a:rPr lang="en-US" sz="1571" u="sng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org.uk </a:t>
            </a:r>
          </a:p>
          <a:p>
            <a:pPr algn="r"/>
            <a:r>
              <a:rPr lang="en-US" sz="1571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Daniel Darbyshire: </a:t>
            </a:r>
            <a:r>
              <a:rPr lang="en-US" sz="1571" dirty="0">
                <a:solidFill>
                  <a:schemeClr val="accent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d.darbyshire@lancaster.ac.uk</a:t>
            </a:r>
            <a:endParaRPr lang="en-US" sz="1571" dirty="0">
              <a:solidFill>
                <a:schemeClr val="accent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9" name="Picture 2" descr="Home :: East Lancashire Hospitals NHS Trust">
            <a:extLst>
              <a:ext uri="{FF2B5EF4-FFF2-40B4-BE49-F238E27FC236}">
                <a16:creationId xmlns:a16="http://schemas.microsoft.com/office/drawing/2014/main" id="{CDB2354B-C13F-4345-B5BB-79AC662C08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507" t="1" b="68027"/>
          <a:stretch/>
        </p:blipFill>
        <p:spPr bwMode="auto">
          <a:xfrm>
            <a:off x="69161" y="11691"/>
            <a:ext cx="558977" cy="210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Home :: East Lancashire Hospitals NHS Trust">
            <a:extLst>
              <a:ext uri="{FF2B5EF4-FFF2-40B4-BE49-F238E27FC236}">
                <a16:creationId xmlns:a16="http://schemas.microsoft.com/office/drawing/2014/main" id="{356BE4E4-B653-E849-A019-1D20D0AF0D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9" t="82971"/>
          <a:stretch/>
        </p:blipFill>
        <p:spPr bwMode="auto">
          <a:xfrm>
            <a:off x="105651" y="574326"/>
            <a:ext cx="1684314" cy="14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" descr="Home :: East Lancashire Hospitals NHS Trust">
            <a:extLst>
              <a:ext uri="{FF2B5EF4-FFF2-40B4-BE49-F238E27FC236}">
                <a16:creationId xmlns:a16="http://schemas.microsoft.com/office/drawing/2014/main" id="{A10E3367-B29F-104D-B225-31FE4DB419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81" t="64964" b="17326"/>
          <a:stretch/>
        </p:blipFill>
        <p:spPr bwMode="auto">
          <a:xfrm>
            <a:off x="37121" y="441326"/>
            <a:ext cx="623057" cy="145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" descr="Home :: East Lancashire Hospitals NHS Trust">
            <a:extLst>
              <a:ext uri="{FF2B5EF4-FFF2-40B4-BE49-F238E27FC236}">
                <a16:creationId xmlns:a16="http://schemas.microsoft.com/office/drawing/2014/main" id="{1306DD31-B57C-7243-8EE4-4934566F6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53" b="34447"/>
          <a:stretch/>
        </p:blipFill>
        <p:spPr bwMode="auto">
          <a:xfrm>
            <a:off x="105653" y="253275"/>
            <a:ext cx="1739750" cy="17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Text 2">
            <a:extLst>
              <a:ext uri="{FF2B5EF4-FFF2-40B4-BE49-F238E27FC236}">
                <a16:creationId xmlns:a16="http://schemas.microsoft.com/office/drawing/2014/main" id="{8D69CC19-D92A-4849-8453-2039D0861B48}"/>
              </a:ext>
            </a:extLst>
          </p:cNvPr>
          <p:cNvSpPr/>
          <p:nvPr/>
        </p:nvSpPr>
        <p:spPr>
          <a:xfrm>
            <a:off x="7225409" y="2070921"/>
            <a:ext cx="3429000" cy="4286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33"/>
              </a:lnSpc>
            </a:pPr>
            <a:r>
              <a:rPr lang="en-US" sz="2857" b="1" dirty="0">
                <a:solidFill>
                  <a:srgbClr val="FFFFFF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Findings</a:t>
            </a:r>
            <a:endParaRPr lang="en-US" sz="2857" dirty="0"/>
          </a:p>
        </p:txBody>
      </p:sp>
      <p:sp>
        <p:nvSpPr>
          <p:cNvPr id="75" name="Rounded Rectangular Callout 74">
            <a:extLst>
              <a:ext uri="{FF2B5EF4-FFF2-40B4-BE49-F238E27FC236}">
                <a16:creationId xmlns:a16="http://schemas.microsoft.com/office/drawing/2014/main" id="{FC60A09E-D6BB-E74B-99C1-711C362E2745}"/>
              </a:ext>
            </a:extLst>
          </p:cNvPr>
          <p:cNvSpPr/>
          <p:nvPr/>
        </p:nvSpPr>
        <p:spPr>
          <a:xfrm>
            <a:off x="9923927" y="11511144"/>
            <a:ext cx="2286570" cy="14344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‘Staffing shortages meant I moved wards lots and lacked continuity’</a:t>
            </a:r>
          </a:p>
        </p:txBody>
      </p:sp>
    </p:spTree>
    <p:extLst>
      <p:ext uri="{BB962C8B-B14F-4D97-AF65-F5344CB8AC3E}">
        <p14:creationId xmlns:p14="http://schemas.microsoft.com/office/powerpoint/2010/main" val="3742781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92623</TotalTime>
  <Words>583</Words>
  <Application>Microsoft Macintosh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Open Sans</vt:lpstr>
      <vt:lpstr>Times New Roman</vt:lpstr>
      <vt:lpstr>Unbounded Bold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Richardson Cara (ELHT) Breast Medical Staffing</dc:creator>
  <cp:lastModifiedBy>Darbyshire Daniel (R0A) Manchester University NHS FT</cp:lastModifiedBy>
  <cp:revision>8</cp:revision>
  <dcterms:created xsi:type="dcterms:W3CDTF">2025-04-04T09:34:18Z</dcterms:created>
  <dcterms:modified xsi:type="dcterms:W3CDTF">2025-06-10T09:20:33Z</dcterms:modified>
</cp:coreProperties>
</file>