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82" r:id="rId3"/>
    <p:sldId id="266" r:id="rId4"/>
    <p:sldId id="276" r:id="rId5"/>
    <p:sldId id="272" r:id="rId6"/>
    <p:sldId id="273" r:id="rId7"/>
    <p:sldId id="299" r:id="rId8"/>
    <p:sldId id="291" r:id="rId9"/>
    <p:sldId id="295" r:id="rId10"/>
    <p:sldId id="294" r:id="rId11"/>
    <p:sldId id="296" r:id="rId12"/>
    <p:sldId id="298" r:id="rId13"/>
    <p:sldId id="259" r:id="rId14"/>
    <p:sldId id="260" r:id="rId15"/>
    <p:sldId id="261" r:id="rId16"/>
    <p:sldId id="262" r:id="rId17"/>
    <p:sldId id="297" r:id="rId18"/>
    <p:sldId id="263" r:id="rId19"/>
    <p:sldId id="27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92"/>
    <p:restoredTop sz="71566"/>
  </p:normalViewPr>
  <p:slideViewPr>
    <p:cSldViewPr snapToGrid="0">
      <p:cViewPr varScale="1">
        <p:scale>
          <a:sx n="88" d="100"/>
          <a:sy n="88" d="100"/>
        </p:scale>
        <p:origin x="216"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2AF62B-A9AE-574C-9DF3-44D3CB6D1FF3}" type="datetimeFigureOut">
              <a:rPr lang="en-US" smtClean="0"/>
              <a:t>7/16/25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357E58-5849-8141-A691-751F8E8350B4}" type="slidenum">
              <a:rPr lang="en-US" smtClean="0"/>
              <a:t>‹#›</a:t>
            </a:fld>
            <a:endParaRPr lang="en-US"/>
          </a:p>
        </p:txBody>
      </p:sp>
    </p:spTree>
    <p:extLst>
      <p:ext uri="{BB962C8B-B14F-4D97-AF65-F5344CB8AC3E}">
        <p14:creationId xmlns:p14="http://schemas.microsoft.com/office/powerpoint/2010/main" val="35292060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As generative AI tools like GPT-3 saturate language culture, we face a growing tension between fluency and consequence.</a:t>
            </a:r>
          </a:p>
          <a:p>
            <a:r>
              <a:rPr lang="en-GB" sz="1200" b="0" i="0" u="none" strike="noStrike" kern="1200" dirty="0">
                <a:solidFill>
                  <a:schemeClr val="tx1"/>
                </a:solidFill>
                <a:effectLst/>
                <a:latin typeface="+mn-lt"/>
                <a:ea typeface="+mn-ea"/>
                <a:cs typeface="+mn-cs"/>
              </a:rPr>
              <a:t>This paper argues that </a:t>
            </a:r>
            <a:r>
              <a:rPr lang="en-GB" sz="1200" b="1" i="0" u="none" strike="noStrike" kern="1200" dirty="0">
                <a:solidFill>
                  <a:schemeClr val="tx1"/>
                </a:solidFill>
                <a:effectLst/>
                <a:latin typeface="+mn-lt"/>
                <a:ea typeface="+mn-ea"/>
                <a:cs typeface="+mn-cs"/>
              </a:rPr>
              <a:t>literature still matters</a:t>
            </a:r>
            <a:r>
              <a:rPr lang="en-GB" sz="1200" b="0" i="0" u="none" strike="noStrike" kern="1200" dirty="0">
                <a:solidFill>
                  <a:schemeClr val="tx1"/>
                </a:solidFill>
                <a:effectLst/>
                <a:latin typeface="+mn-lt"/>
                <a:ea typeface="+mn-ea"/>
                <a:cs typeface="+mn-cs"/>
              </a:rPr>
              <a:t>—not because it is more fluent, but because it is </a:t>
            </a:r>
            <a:r>
              <a:rPr lang="en-GB" sz="1200" b="1" i="0" u="none" strike="noStrike" kern="1200" dirty="0">
                <a:solidFill>
                  <a:schemeClr val="tx1"/>
                </a:solidFill>
                <a:effectLst/>
                <a:latin typeface="+mn-lt"/>
                <a:ea typeface="+mn-ea"/>
                <a:cs typeface="+mn-cs"/>
              </a:rPr>
              <a:t>more difficult</a:t>
            </a:r>
            <a:r>
              <a:rPr lang="en-GB" sz="1200" b="0" i="0" u="none" strike="noStrike" kern="1200" dirty="0">
                <a:solidFill>
                  <a:schemeClr val="tx1"/>
                </a:solidFill>
                <a:effectLst/>
                <a:latin typeface="+mn-lt"/>
                <a:ea typeface="+mn-ea"/>
                <a:cs typeface="+mn-cs"/>
              </a:rPr>
              <a:t>.</a:t>
            </a:r>
          </a:p>
          <a:p>
            <a:r>
              <a:rPr lang="en-GB" sz="1200" b="0" i="0" u="none" strike="noStrike" kern="1200" dirty="0">
                <a:solidFill>
                  <a:schemeClr val="tx1"/>
                </a:solidFill>
                <a:effectLst/>
                <a:latin typeface="+mn-lt"/>
                <a:ea typeface="+mn-ea"/>
                <a:cs typeface="+mn-cs"/>
              </a:rPr>
              <a:t>By comparing GPT-3’s prose to the experimental fiction of Mircea Cărtărescu, I explore how </a:t>
            </a:r>
            <a:r>
              <a:rPr lang="en-GB" sz="1200" b="1" i="0" u="none" strike="noStrike" kern="1200" dirty="0">
                <a:solidFill>
                  <a:schemeClr val="tx1"/>
                </a:solidFill>
                <a:effectLst/>
                <a:latin typeface="+mn-lt"/>
                <a:ea typeface="+mn-ea"/>
                <a:cs typeface="+mn-cs"/>
              </a:rPr>
              <a:t>contingency</a:t>
            </a:r>
            <a:r>
              <a:rPr lang="en-GB" sz="1200" b="0" i="0" u="none" strike="noStrike" kern="1200" dirty="0">
                <a:solidFill>
                  <a:schemeClr val="tx1"/>
                </a:solidFill>
                <a:effectLst/>
                <a:latin typeface="+mn-lt"/>
                <a:ea typeface="+mn-ea"/>
                <a:cs typeface="+mn-cs"/>
              </a:rPr>
              <a:t>, </a:t>
            </a:r>
            <a:r>
              <a:rPr lang="en-GB" sz="1200" b="1" i="0" u="none" strike="noStrike" kern="1200" dirty="0">
                <a:solidFill>
                  <a:schemeClr val="tx1"/>
                </a:solidFill>
                <a:effectLst/>
                <a:latin typeface="+mn-lt"/>
                <a:ea typeface="+mn-ea"/>
                <a:cs typeface="+mn-cs"/>
              </a:rPr>
              <a:t>torque</a:t>
            </a:r>
            <a:r>
              <a:rPr lang="en-GB" sz="1200" b="0" i="0" u="none" strike="noStrike" kern="1200" dirty="0">
                <a:solidFill>
                  <a:schemeClr val="tx1"/>
                </a:solidFill>
                <a:effectLst/>
                <a:latin typeface="+mn-lt"/>
                <a:ea typeface="+mn-ea"/>
                <a:cs typeface="+mn-cs"/>
              </a:rPr>
              <a:t>, and </a:t>
            </a:r>
            <a:r>
              <a:rPr lang="en-GB" sz="1200" b="1" i="0" u="none" strike="noStrike" kern="1200" dirty="0">
                <a:solidFill>
                  <a:schemeClr val="tx1"/>
                </a:solidFill>
                <a:effectLst/>
                <a:latin typeface="+mn-lt"/>
                <a:ea typeface="+mn-ea"/>
                <a:cs typeface="+mn-cs"/>
              </a:rPr>
              <a:t>language breakdown</a:t>
            </a:r>
            <a:r>
              <a:rPr lang="en-GB" sz="1200" b="0" i="0" u="none" strike="noStrike" kern="1200" dirty="0">
                <a:solidFill>
                  <a:schemeClr val="tx1"/>
                </a:solidFill>
                <a:effectLst/>
                <a:latin typeface="+mn-lt"/>
                <a:ea typeface="+mn-ea"/>
                <a:cs typeface="+mn-cs"/>
              </a:rPr>
              <a:t> serve as vital strategies—both in literature and in how we face uncertain futures.</a:t>
            </a:r>
          </a:p>
          <a:p>
            <a:r>
              <a:rPr lang="en-GB" sz="1200" b="0" i="0" u="none" strike="noStrike" kern="1200" dirty="0">
                <a:solidFill>
                  <a:schemeClr val="tx1"/>
                </a:solidFill>
                <a:effectLst/>
                <a:latin typeface="+mn-lt"/>
                <a:ea typeface="+mn-ea"/>
                <a:cs typeface="+mn-cs"/>
              </a:rPr>
              <a:t>Alongside this, I reflect on the </a:t>
            </a:r>
            <a:r>
              <a:rPr lang="en-GB" sz="1200" b="0" i="1" u="none" strike="noStrike" kern="1200" dirty="0" err="1">
                <a:solidFill>
                  <a:schemeClr val="tx1"/>
                </a:solidFill>
                <a:effectLst/>
                <a:latin typeface="+mn-lt"/>
                <a:ea typeface="+mn-ea"/>
                <a:cs typeface="+mn-cs"/>
              </a:rPr>
              <a:t>Unsecurities</a:t>
            </a:r>
            <a:r>
              <a:rPr lang="en-GB" sz="1200" b="0" i="1" u="none" strike="noStrike" kern="1200" dirty="0">
                <a:solidFill>
                  <a:schemeClr val="tx1"/>
                </a:solidFill>
                <a:effectLst/>
                <a:latin typeface="+mn-lt"/>
                <a:ea typeface="+mn-ea"/>
                <a:cs typeface="+mn-cs"/>
              </a:rPr>
              <a:t> Lab</a:t>
            </a:r>
            <a:r>
              <a:rPr lang="en-GB" sz="1200" b="0" i="0" u="none" strike="noStrike" kern="1200" dirty="0">
                <a:solidFill>
                  <a:schemeClr val="tx1"/>
                </a:solidFill>
                <a:effectLst/>
                <a:latin typeface="+mn-lt"/>
                <a:ea typeface="+mn-ea"/>
                <a:cs typeface="+mn-cs"/>
              </a:rPr>
              <a:t> workshops, where similar failures of language emerged in the face of imagined threat, suggesting that how we write is central to how we navigate the crises ahead.</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Given the potential for AI-authored text to thoroughly saturate its own data-set (that is, contemporary literature and language production) and therefore undetectably shape the future versions of itself in a positive feedback loop, it is worth paying attention now to the nature and tendency of its output, and to how its believability interacts with the proposition of the literature we want and need today. I am particularly interested in the way that error, apparently tuned out of the GPT-3 system that seeks normative behaviour, is integral to the literary potential for future-writing.</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Experimental literature and GPT-3 authored writing both generate value by interacting with the space of existing possibility of the literary field, often by corresponding to or contrasting with the perceived mainstream.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Whereas </a:t>
            </a:r>
            <a:r>
              <a:rPr lang="en-GB" sz="1200" i="1" kern="1200" dirty="0">
                <a:solidFill>
                  <a:schemeClr val="tx1"/>
                </a:solidFill>
                <a:effectLst/>
                <a:latin typeface="+mn-lt"/>
                <a:ea typeface="+mn-ea"/>
                <a:cs typeface="+mn-cs"/>
              </a:rPr>
              <a:t>experimental </a:t>
            </a:r>
            <a:r>
              <a:rPr lang="en-GB" sz="1200" kern="1200" dirty="0">
                <a:solidFill>
                  <a:schemeClr val="tx1"/>
                </a:solidFill>
                <a:effectLst/>
                <a:latin typeface="+mn-lt"/>
                <a:ea typeface="+mn-ea"/>
                <a:cs typeface="+mn-cs"/>
              </a:rPr>
              <a:t>literature’s effects are derived from extending the conceptual space literature occupies. </a:t>
            </a:r>
          </a:p>
          <a:p>
            <a:r>
              <a:rPr lang="en-GB" sz="1200" kern="1200" dirty="0">
                <a:solidFill>
                  <a:schemeClr val="tx1"/>
                </a:solidFill>
                <a:effectLst/>
                <a:latin typeface="+mn-lt"/>
                <a:ea typeface="+mn-ea"/>
                <a:cs typeface="+mn-cs"/>
              </a:rPr>
              <a:t>GPT-3 produces its value in writing by making a version of what is already plausibly there, using the mainstream (or the statistical average it perceives in its data set) to orient itself. This is how much of the literary mainstream works also.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9B357E58-5849-8141-A691-751F8E8350B4}" type="slidenum">
              <a:rPr lang="en-US" smtClean="0"/>
              <a:t>1</a:t>
            </a:fld>
            <a:endParaRPr lang="en-US"/>
          </a:p>
        </p:txBody>
      </p:sp>
    </p:spTree>
    <p:extLst>
      <p:ext uri="{BB962C8B-B14F-4D97-AF65-F5344CB8AC3E}">
        <p14:creationId xmlns:p14="http://schemas.microsoft.com/office/powerpoint/2010/main" val="42802443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Cărtărescu shapes time as a thickening medium. His repetitions—"our belief flows in Cărtărescu’s loops—“belief flows in circles”—harden into structures "more substantial than time," forcing the reader into lived, recursive pressure. Each twist in time feels contingent but willed: other paths haunt the moment, but this one insists on itself specifically. GPT-3 flattens this tension. Its continuation—"we move forward, and sometimes backward"—registers temporal distortion only to abandon it. Time "seems hazy," the stream is followed "without much questioning"; movement becomes drift, not choice.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Where Cărtărescu forces time to torque and kink across the experience of author and reader, GPT-3 lets it blur and fade among its statistical space.</a:t>
            </a:r>
          </a:p>
          <a:p>
            <a:endParaRPr lang="en-US" dirty="0"/>
          </a:p>
        </p:txBody>
      </p:sp>
      <p:sp>
        <p:nvSpPr>
          <p:cNvPr id="4" name="Slide Number Placeholder 3"/>
          <p:cNvSpPr>
            <a:spLocks noGrp="1"/>
          </p:cNvSpPr>
          <p:nvPr>
            <p:ph type="sldNum" sz="quarter" idx="5"/>
          </p:nvPr>
        </p:nvSpPr>
        <p:spPr/>
        <p:txBody>
          <a:bodyPr/>
          <a:lstStyle/>
          <a:p>
            <a:fld id="{9B357E58-5849-8141-A691-751F8E8350B4}" type="slidenum">
              <a:rPr lang="en-US" smtClean="0"/>
              <a:t>11</a:t>
            </a:fld>
            <a:endParaRPr lang="en-US"/>
          </a:p>
        </p:txBody>
      </p:sp>
    </p:spTree>
    <p:extLst>
      <p:ext uri="{BB962C8B-B14F-4D97-AF65-F5344CB8AC3E}">
        <p14:creationId xmlns:p14="http://schemas.microsoft.com/office/powerpoint/2010/main" val="27250265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At the sentence level, Cărtărescu’s motifs—silk-spinning butterflies, tendon-levers, recursive webworks—act as algorithmic glitches: improbable structures that propagate meaning through logical fracture. His prose thickens sensation through deliberate disruptions of physical, causal, and temporal norms. Each “glitch” foregrounds the otherwise-ness that GPT-3, trained to average likelihoods, systematically smooths away. </a:t>
            </a:r>
          </a:p>
          <a:p>
            <a:r>
              <a:rPr lang="en-GB" sz="1200" kern="1200" dirty="0">
                <a:solidFill>
                  <a:schemeClr val="tx1"/>
                </a:solidFill>
                <a:effectLst/>
                <a:latin typeface="+mn-lt"/>
                <a:ea typeface="+mn-ea"/>
                <a:cs typeface="+mn-cs"/>
              </a:rPr>
              <a:t>Another crucial difference between this extraordinary book and the GTP-3 authored versions lies in the presence—or absence—of what we might call “world-pressure”. Cărtărescu’s prose crackles with external forces: specific streets of an invented Bucharest, thick with historical resonance; flashes of theological yearning; the felt textures of childhood memory. These pressures perturb the narrative prose, bending style under the weight of place, belief, and personal history. We feel the adult author struggling to occupy their adolescent self because the impossibility of this is manifested in the illogic of the language and narrative of the book. In </a:t>
            </a:r>
            <a:r>
              <a:rPr lang="en-GB" sz="1200" i="1" kern="1200" dirty="0">
                <a:solidFill>
                  <a:schemeClr val="tx1"/>
                </a:solidFill>
                <a:effectLst/>
                <a:latin typeface="+mn-lt"/>
                <a:ea typeface="+mn-ea"/>
                <a:cs typeface="+mn-cs"/>
              </a:rPr>
              <a:t>Blinding</a:t>
            </a:r>
            <a:r>
              <a:rPr lang="en-GB" sz="1200" kern="1200" dirty="0">
                <a:solidFill>
                  <a:schemeClr val="tx1"/>
                </a:solidFill>
                <a:effectLst/>
                <a:latin typeface="+mn-lt"/>
                <a:ea typeface="+mn-ea"/>
                <a:cs typeface="+mn-cs"/>
              </a:rPr>
              <a:t>, the realism of memory is a force field that distorts and destabilizes narrative form.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I think reveals that what is at stake in literary realism today—as Cărtărescu practices it—is less about referential accuracy than about registering life writing as the application of external pressures upon style. Where such irreducibly human prose inscribes the world’s unevenness into the texture of language, GPT-3 iterates smoothly across the surface of its language model, indifferent to stakes or anchorage.</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or, what is the computers version of proprioception? What is the computer’s time? </a:t>
            </a:r>
          </a:p>
          <a:p>
            <a:endParaRPr lang="en-US" dirty="0"/>
          </a:p>
        </p:txBody>
      </p:sp>
      <p:sp>
        <p:nvSpPr>
          <p:cNvPr id="4" name="Slide Number Placeholder 3"/>
          <p:cNvSpPr>
            <a:spLocks noGrp="1"/>
          </p:cNvSpPr>
          <p:nvPr>
            <p:ph type="sldNum" sz="quarter" idx="5"/>
          </p:nvPr>
        </p:nvSpPr>
        <p:spPr/>
        <p:txBody>
          <a:bodyPr/>
          <a:lstStyle/>
          <a:p>
            <a:fld id="{9B357E58-5849-8141-A691-751F8E8350B4}" type="slidenum">
              <a:rPr lang="en-US" smtClean="0"/>
              <a:t>12</a:t>
            </a:fld>
            <a:endParaRPr lang="en-US"/>
          </a:p>
        </p:txBody>
      </p:sp>
    </p:spTree>
    <p:extLst>
      <p:ext uri="{BB962C8B-B14F-4D97-AF65-F5344CB8AC3E}">
        <p14:creationId xmlns:p14="http://schemas.microsoft.com/office/powerpoint/2010/main" val="7190761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friction between language and experience is not only a literary concern. It mirrors how meaning collapses in moments of collective threat, especially under the strain of technological mediation.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my recent </a:t>
            </a:r>
            <a:r>
              <a:rPr lang="en-GB" sz="1200" kern="1200" dirty="0" err="1">
                <a:solidFill>
                  <a:schemeClr val="tx1"/>
                </a:solidFill>
                <a:effectLst/>
                <a:latin typeface="+mn-lt"/>
                <a:ea typeface="+mn-ea"/>
                <a:cs typeface="+mn-cs"/>
              </a:rPr>
              <a:t>Unsecurities</a:t>
            </a:r>
            <a:r>
              <a:rPr lang="en-GB" sz="1200" kern="1200" dirty="0">
                <a:solidFill>
                  <a:schemeClr val="tx1"/>
                </a:solidFill>
                <a:effectLst/>
                <a:latin typeface="+mn-lt"/>
                <a:ea typeface="+mn-ea"/>
                <a:cs typeface="+mn-cs"/>
              </a:rPr>
              <a:t> Lab workshops, participants encountered artworks (sometimes using AI, sometimes with AI as an imagined ‘protagonist’)  that deliberately destabilised perceptual norms—glacial archives distorted by machine vision, climate systems rendered as synthetic hallucinations. Across disciplines, participants struggled to identify where the threat lay.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Just as GPT-3 produces believability without pressure, our security imaginaries increasingly rely on interpretive smoothness: seamless dashboards, automated foresight, and predictive calm. </a:t>
            </a:r>
          </a:p>
          <a:p>
            <a:endParaRPr lang="en-GB" sz="1200" kern="1200" dirty="0">
              <a:solidFill>
                <a:schemeClr val="tx1"/>
              </a:solidFill>
              <a:effectLst/>
              <a:latin typeface="+mn-lt"/>
              <a:ea typeface="+mn-ea"/>
              <a:cs typeface="+mn-cs"/>
            </a:endParaRPr>
          </a:p>
          <a:p>
            <a:r>
              <a:rPr lang="en-GB" sz="1200" kern="1200" dirty="0" err="1">
                <a:solidFill>
                  <a:schemeClr val="tx1"/>
                </a:solidFill>
                <a:effectLst/>
                <a:latin typeface="+mn-lt"/>
                <a:ea typeface="+mn-ea"/>
                <a:cs typeface="+mn-cs"/>
              </a:rPr>
              <a:t>Sitations</a:t>
            </a:r>
            <a:r>
              <a:rPr lang="en-GB" sz="1200" kern="1200" dirty="0">
                <a:solidFill>
                  <a:schemeClr val="tx1"/>
                </a:solidFill>
                <a:effectLst/>
                <a:latin typeface="+mn-lt"/>
                <a:ea typeface="+mn-ea"/>
                <a:cs typeface="+mn-cs"/>
              </a:rPr>
              <a:t> that force different kinds of contingency reassert the stakes of not-knowing, of pressure without clarity. It reminds us that meaning, like safety, must sometimes be remade through difficulty.</a:t>
            </a:r>
          </a:p>
          <a:p>
            <a:endParaRPr lang="en-US" dirty="0"/>
          </a:p>
        </p:txBody>
      </p:sp>
      <p:sp>
        <p:nvSpPr>
          <p:cNvPr id="4" name="Slide Number Placeholder 3"/>
          <p:cNvSpPr>
            <a:spLocks noGrp="1"/>
          </p:cNvSpPr>
          <p:nvPr>
            <p:ph type="sldNum" sz="quarter" idx="5"/>
          </p:nvPr>
        </p:nvSpPr>
        <p:spPr/>
        <p:txBody>
          <a:bodyPr/>
          <a:lstStyle/>
          <a:p>
            <a:fld id="{9B357E58-5849-8141-A691-751F8E8350B4}" type="slidenum">
              <a:rPr lang="en-US" smtClean="0"/>
              <a:t>13</a:t>
            </a:fld>
            <a:endParaRPr lang="en-US"/>
          </a:p>
        </p:txBody>
      </p:sp>
    </p:spTree>
    <p:extLst>
      <p:ext uri="{BB962C8B-B14F-4D97-AF65-F5344CB8AC3E}">
        <p14:creationId xmlns:p14="http://schemas.microsoft.com/office/powerpoint/2010/main" val="41605920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57E58-5849-8141-A691-751F8E8350B4}" type="slidenum">
              <a:rPr lang="en-US" smtClean="0"/>
              <a:t>14</a:t>
            </a:fld>
            <a:endParaRPr lang="en-US"/>
          </a:p>
        </p:txBody>
      </p:sp>
    </p:spTree>
    <p:extLst>
      <p:ext uri="{BB962C8B-B14F-4D97-AF65-F5344CB8AC3E}">
        <p14:creationId xmlns:p14="http://schemas.microsoft.com/office/powerpoint/2010/main" val="15335455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i="1" dirty="0"/>
              <a:t>“We’re so used to human-made disruption—punk, Dada—that it’s become expected. AI reactivates that uncertainty in a new way.”</a:t>
            </a:r>
            <a:br>
              <a:rPr lang="en-GB" i="1" dirty="0"/>
            </a:br>
            <a:br>
              <a:rPr lang="en-GB" i="1" dirty="0"/>
            </a:br>
            <a:r>
              <a:rPr lang="en-GB" sz="1200" b="0" i="1" u="none" strike="noStrike" kern="1200" dirty="0">
                <a:solidFill>
                  <a:schemeClr val="tx1"/>
                </a:solidFill>
                <a:effectLst/>
                <a:latin typeface="+mn-lt"/>
                <a:ea typeface="+mn-ea"/>
                <a:cs typeface="+mn-cs"/>
              </a:rPr>
              <a:t>“People question the ethics of my imaginary AI creatures... but they don’t question the labs working with harvested cells.”</a:t>
            </a:r>
            <a:r>
              <a:rPr lang="en-GB" sz="1200" b="0" i="0" u="none" strike="noStrike" kern="1200" dirty="0">
                <a:solidFill>
                  <a:schemeClr val="tx1"/>
                </a:solidFill>
                <a:effectLst/>
                <a:latin typeface="+mn-lt"/>
                <a:ea typeface="+mn-ea"/>
                <a:cs typeface="+mn-cs"/>
              </a:rPr>
              <a:t>— Joey Holder</a:t>
            </a:r>
            <a:endParaRPr lang="en-GB" dirty="0"/>
          </a:p>
          <a:p>
            <a:endParaRPr lang="en-US" dirty="0"/>
          </a:p>
        </p:txBody>
      </p:sp>
      <p:sp>
        <p:nvSpPr>
          <p:cNvPr id="4" name="Slide Number Placeholder 3"/>
          <p:cNvSpPr>
            <a:spLocks noGrp="1"/>
          </p:cNvSpPr>
          <p:nvPr>
            <p:ph type="sldNum" sz="quarter" idx="5"/>
          </p:nvPr>
        </p:nvSpPr>
        <p:spPr/>
        <p:txBody>
          <a:bodyPr/>
          <a:lstStyle/>
          <a:p>
            <a:fld id="{9B357E58-5849-8141-A691-751F8E8350B4}" type="slidenum">
              <a:rPr lang="en-US" smtClean="0"/>
              <a:t>15</a:t>
            </a:fld>
            <a:endParaRPr lang="en-US"/>
          </a:p>
        </p:txBody>
      </p:sp>
    </p:spTree>
    <p:extLst>
      <p:ext uri="{BB962C8B-B14F-4D97-AF65-F5344CB8AC3E}">
        <p14:creationId xmlns:p14="http://schemas.microsoft.com/office/powerpoint/2010/main" val="25305643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incident framing pushed disciplinary assumptions into tension. </a:t>
            </a:r>
          </a:p>
          <a:p>
            <a:r>
              <a:rPr lang="en-GB" sz="1200" kern="1200" dirty="0">
                <a:solidFill>
                  <a:schemeClr val="tx1"/>
                </a:solidFill>
                <a:effectLst/>
                <a:latin typeface="+mn-lt"/>
                <a:ea typeface="+mn-ea"/>
                <a:cs typeface="+mn-cs"/>
              </a:rPr>
              <a:t>For some, it meant a return to their specialist lens; for others, it highlighted a friction between their expertise and the interpretive demands of the work. One participant remarked, “It feels like an event, but not one you can respond to in the usual terms—there’s no incident ID.” Crucially, participants became aware not only of the artwork’s resistance but of their own interpretive habits. As one put it, “You’re almost too close to the technology.” This itself led to a form of discovery, about incident diagnosis, between cyber and physical systems. At a table with an evolutionary scientist and cyber security specialist for </a:t>
            </a:r>
            <a:r>
              <a:rPr lang="en-GB" sz="1200" kern="1200" dirty="0" err="1">
                <a:solidFill>
                  <a:schemeClr val="tx1"/>
                </a:solidFill>
                <a:effectLst/>
                <a:latin typeface="+mn-lt"/>
                <a:ea typeface="+mn-ea"/>
                <a:cs typeface="+mn-cs"/>
              </a:rPr>
              <a:t>example:</a:t>
            </a:r>
            <a:r>
              <a:rPr lang="en-GB" sz="1200" i="1" kern="1200" dirty="0" err="1">
                <a:solidFill>
                  <a:schemeClr val="tx1"/>
                </a:solidFill>
                <a:effectLst/>
                <a:latin typeface="+mn-lt"/>
                <a:ea typeface="+mn-ea"/>
                <a:cs typeface="+mn-cs"/>
              </a:rPr>
              <a:t>“From</a:t>
            </a:r>
            <a:r>
              <a:rPr lang="en-GB" sz="1200" i="1" kern="1200" dirty="0">
                <a:solidFill>
                  <a:schemeClr val="tx1"/>
                </a:solidFill>
                <a:effectLst/>
                <a:latin typeface="+mn-lt"/>
                <a:ea typeface="+mn-ea"/>
                <a:cs typeface="+mn-cs"/>
              </a:rPr>
              <a:t> a cyber security perspective, it was the chaotic nature of threats…” “I saw a kind of evolution… a symbolism of embryogenesis.” </a:t>
            </a:r>
            <a:endParaRPr lang="en-GB" sz="1200" kern="1200" dirty="0">
              <a:solidFill>
                <a:schemeClr val="tx1"/>
              </a:solidFill>
              <a:effectLst/>
              <a:latin typeface="+mn-lt"/>
              <a:ea typeface="+mn-ea"/>
              <a:cs typeface="+mn-cs"/>
            </a:endParaRP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As people got deeper into the conversation, their responses became partly also about the trustworthiness of the material itself, and the manner of speaking got more fragmented. “I got the impression that everything is fake. And that every move is fake. But... The things are studying us. Then... There's a lot of anguish. And isolation. And toxicity.”  “Are you seeing the cause from... Creating meaning out of something? Exactly. So should we do that? Is it ethical to do it?” An engagement with this material allowed them to speculate on kinds of technics that are presently at the fringes of possibility: “is there a case of something being developed within our own community? Is there a level of AI, which is nanotech? Is there a separate lab lead? Is there a trained marine officer, which is clearly unknown risks in the deep sea?” And also to think in terms of different timescales: “… it has to take place in a bounded space of time. So actually it could be an incident, it could be something that flows across the entire thing. So an extinction event that took place over millions of years.”</a:t>
            </a:r>
          </a:p>
          <a:p>
            <a:endParaRPr lang="en-US" dirty="0"/>
          </a:p>
        </p:txBody>
      </p:sp>
      <p:sp>
        <p:nvSpPr>
          <p:cNvPr id="4" name="Slide Number Placeholder 3"/>
          <p:cNvSpPr>
            <a:spLocks noGrp="1"/>
          </p:cNvSpPr>
          <p:nvPr>
            <p:ph type="sldNum" sz="quarter" idx="5"/>
          </p:nvPr>
        </p:nvSpPr>
        <p:spPr/>
        <p:txBody>
          <a:bodyPr/>
          <a:lstStyle/>
          <a:p>
            <a:fld id="{9B357E58-5849-8141-A691-751F8E8350B4}" type="slidenum">
              <a:rPr lang="en-US" smtClean="0"/>
              <a:t>16</a:t>
            </a:fld>
            <a:endParaRPr lang="en-US"/>
          </a:p>
        </p:txBody>
      </p:sp>
    </p:spTree>
    <p:extLst>
      <p:ext uri="{BB962C8B-B14F-4D97-AF65-F5344CB8AC3E}">
        <p14:creationId xmlns:p14="http://schemas.microsoft.com/office/powerpoint/2010/main" val="168295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Lab asked whether “</a:t>
            </a:r>
            <a:r>
              <a:rPr lang="en-GB" sz="1200" b="1" kern="1200" dirty="0">
                <a:solidFill>
                  <a:schemeClr val="tx1"/>
                </a:solidFill>
                <a:effectLst/>
                <a:latin typeface="+mn-lt"/>
                <a:ea typeface="+mn-ea"/>
                <a:cs typeface="+mn-cs"/>
              </a:rPr>
              <a:t>art as a research environment</a:t>
            </a:r>
            <a:r>
              <a:rPr lang="en-GB" sz="1200" kern="1200" dirty="0">
                <a:solidFill>
                  <a:schemeClr val="tx1"/>
                </a:solidFill>
                <a:effectLst/>
                <a:latin typeface="+mn-lt"/>
                <a:ea typeface="+mn-ea"/>
                <a:cs typeface="+mn-cs"/>
              </a:rPr>
              <a:t>” could </a:t>
            </a:r>
            <a:r>
              <a:rPr lang="en-GB" sz="1200" b="1" kern="1200" dirty="0">
                <a:solidFill>
                  <a:schemeClr val="tx1"/>
                </a:solidFill>
                <a:effectLst/>
                <a:latin typeface="+mn-lt"/>
                <a:ea typeface="+mn-ea"/>
                <a:cs typeface="+mn-cs"/>
              </a:rPr>
              <a:t>de-re-compose modes of thought</a:t>
            </a:r>
            <a:r>
              <a:rPr lang="en-GB" sz="1200" kern="1200" dirty="0">
                <a:solidFill>
                  <a:schemeClr val="tx1"/>
                </a:solidFill>
                <a:effectLst/>
                <a:latin typeface="+mn-lt"/>
                <a:ea typeface="+mn-ea"/>
                <a:cs typeface="+mn-cs"/>
              </a:rPr>
              <a:t>. The answer seems to be: yes—and it leaves marks in the language. These ruptures offer a methodology: when speech stutters, when it turns strange, we’re close to the edge of something real and shared—but not yet named.</a:t>
            </a:r>
          </a:p>
          <a:p>
            <a:endParaRPr lang="en-US" dirty="0"/>
          </a:p>
        </p:txBody>
      </p:sp>
      <p:sp>
        <p:nvSpPr>
          <p:cNvPr id="4" name="Slide Number Placeholder 3"/>
          <p:cNvSpPr>
            <a:spLocks noGrp="1"/>
          </p:cNvSpPr>
          <p:nvPr>
            <p:ph type="sldNum" sz="quarter" idx="5"/>
          </p:nvPr>
        </p:nvSpPr>
        <p:spPr/>
        <p:txBody>
          <a:bodyPr/>
          <a:lstStyle/>
          <a:p>
            <a:fld id="{9B357E58-5849-8141-A691-751F8E8350B4}" type="slidenum">
              <a:rPr lang="en-US" smtClean="0"/>
              <a:t>17</a:t>
            </a:fld>
            <a:endParaRPr lang="en-US"/>
          </a:p>
        </p:txBody>
      </p:sp>
    </p:spTree>
    <p:extLst>
      <p:ext uri="{BB962C8B-B14F-4D97-AF65-F5344CB8AC3E}">
        <p14:creationId xmlns:p14="http://schemas.microsoft.com/office/powerpoint/2010/main" val="3531656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Dialogues in a state of unknowing</a:t>
            </a:r>
          </a:p>
          <a:p>
            <a:r>
              <a:rPr lang="en-GB" sz="1200" b="0" i="0" u="none" strike="noStrike" kern="1200" dirty="0">
                <a:solidFill>
                  <a:schemeClr val="tx1"/>
                </a:solidFill>
                <a:effectLst/>
                <a:latin typeface="+mn-lt"/>
                <a:ea typeface="+mn-ea"/>
                <a:cs typeface="+mn-cs"/>
              </a:rPr>
              <a:t>AI used </a:t>
            </a:r>
            <a:r>
              <a:rPr lang="en-GB" sz="1200" b="0" i="1" u="none" strike="noStrike" kern="1200" dirty="0">
                <a:solidFill>
                  <a:schemeClr val="tx1"/>
                </a:solidFill>
                <a:effectLst/>
                <a:latin typeface="+mn-lt"/>
                <a:ea typeface="+mn-ea"/>
                <a:cs typeface="+mn-cs"/>
              </a:rPr>
              <a:t>after</a:t>
            </a:r>
            <a:r>
              <a:rPr lang="en-GB" sz="1200" b="0" i="0" u="none" strike="noStrike" kern="1200" dirty="0">
                <a:solidFill>
                  <a:schemeClr val="tx1"/>
                </a:solidFill>
                <a:effectLst/>
                <a:latin typeface="+mn-lt"/>
                <a:ea typeface="+mn-ea"/>
                <a:cs typeface="+mn-cs"/>
              </a:rPr>
              <a:t> the fact—trained on confusion</a:t>
            </a:r>
          </a:p>
          <a:p>
            <a:endParaRPr lang="en-GB" sz="1200" b="0" i="0" u="none" strike="noStrike" kern="1200" dirty="0">
              <a:solidFill>
                <a:schemeClr val="tx1"/>
              </a:solidFill>
              <a:effectLst/>
              <a:latin typeface="+mn-lt"/>
              <a:ea typeface="+mn-ea"/>
              <a:cs typeface="+mn-cs"/>
            </a:endParaRPr>
          </a:p>
          <a:p>
            <a:r>
              <a:rPr lang="en-GB" sz="1200" b="0" i="0" u="none" strike="noStrike" kern="1200" dirty="0">
                <a:solidFill>
                  <a:schemeClr val="tx1"/>
                </a:solidFill>
                <a:effectLst/>
                <a:latin typeface="+mn-lt"/>
                <a:ea typeface="+mn-ea"/>
                <a:cs typeface="+mn-cs"/>
              </a:rPr>
              <a:t>A way of preserving rupture and difficulty as generative assets</a:t>
            </a:r>
          </a:p>
          <a:p>
            <a:endParaRPr lang="en-GB" sz="1200" b="1" i="0" u="none" strike="noStrike" kern="1200">
              <a:solidFill>
                <a:schemeClr val="tx1"/>
              </a:solidFill>
              <a:effectLst/>
              <a:latin typeface="+mn-lt"/>
              <a:ea typeface="+mn-ea"/>
              <a:cs typeface="+mn-cs"/>
            </a:endParaRPr>
          </a:p>
          <a:p>
            <a:r>
              <a:rPr lang="en-GB" sz="1200" b="1" i="0" u="none" strike="noStrike" kern="1200">
                <a:solidFill>
                  <a:schemeClr val="tx1"/>
                </a:solidFill>
                <a:effectLst/>
                <a:latin typeface="+mn-lt"/>
                <a:ea typeface="+mn-ea"/>
                <a:cs typeface="+mn-cs"/>
              </a:rPr>
              <a:t>Quote</a:t>
            </a:r>
            <a:r>
              <a:rPr lang="en-GB" sz="1200" b="0" i="0" u="none" strike="noStrike" kern="1200">
                <a:solidFill>
                  <a:schemeClr val="tx1"/>
                </a:solidFill>
                <a:effectLst/>
                <a:latin typeface="+mn-lt"/>
                <a:ea typeface="+mn-ea"/>
                <a:cs typeface="+mn-cs"/>
              </a:rPr>
              <a:t>:</a:t>
            </a:r>
          </a:p>
          <a:p>
            <a:r>
              <a:rPr lang="en-GB"/>
              <a:t>“I analysed the dialogue closely… maintaining the authenticity of participants’ perspectives while creatively probing the implications.” </a:t>
            </a:r>
          </a:p>
          <a:p>
            <a:endParaRPr lang="en-US" dirty="0"/>
          </a:p>
        </p:txBody>
      </p:sp>
      <p:sp>
        <p:nvSpPr>
          <p:cNvPr id="4" name="Slide Number Placeholder 3"/>
          <p:cNvSpPr>
            <a:spLocks noGrp="1"/>
          </p:cNvSpPr>
          <p:nvPr>
            <p:ph type="sldNum" sz="quarter" idx="5"/>
          </p:nvPr>
        </p:nvSpPr>
        <p:spPr/>
        <p:txBody>
          <a:bodyPr/>
          <a:lstStyle/>
          <a:p>
            <a:fld id="{9B357E58-5849-8141-A691-751F8E8350B4}" type="slidenum">
              <a:rPr lang="en-US" smtClean="0"/>
              <a:t>18</a:t>
            </a:fld>
            <a:endParaRPr lang="en-US"/>
          </a:p>
        </p:txBody>
      </p:sp>
    </p:spTree>
    <p:extLst>
      <p:ext uri="{BB962C8B-B14F-4D97-AF65-F5344CB8AC3E}">
        <p14:creationId xmlns:p14="http://schemas.microsoft.com/office/powerpoint/2010/main" val="33334031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357E58-5849-8141-A691-751F8E8350B4}" type="slidenum">
              <a:rPr lang="en-US" smtClean="0"/>
              <a:t>19</a:t>
            </a:fld>
            <a:endParaRPr lang="en-US"/>
          </a:p>
        </p:txBody>
      </p:sp>
    </p:spTree>
    <p:extLst>
      <p:ext uri="{BB962C8B-B14F-4D97-AF65-F5344CB8AC3E}">
        <p14:creationId xmlns:p14="http://schemas.microsoft.com/office/powerpoint/2010/main" val="2576036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Conplementarity</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9B357E58-5849-8141-A691-751F8E8350B4}" type="slidenum">
              <a:rPr lang="en-US" smtClean="0"/>
              <a:t>2</a:t>
            </a:fld>
            <a:endParaRPr lang="en-US"/>
          </a:p>
        </p:txBody>
      </p:sp>
    </p:spTree>
    <p:extLst>
      <p:ext uri="{BB962C8B-B14F-4D97-AF65-F5344CB8AC3E}">
        <p14:creationId xmlns:p14="http://schemas.microsoft.com/office/powerpoint/2010/main" val="25516421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first book to be co-created with GPT-3 was </a:t>
            </a:r>
            <a:r>
              <a:rPr lang="en-GB" sz="1200" i="1" kern="1200" dirty="0" err="1">
                <a:solidFill>
                  <a:schemeClr val="tx1"/>
                </a:solidFill>
                <a:effectLst/>
                <a:latin typeface="+mn-lt"/>
                <a:ea typeface="+mn-ea"/>
                <a:cs typeface="+mn-cs"/>
              </a:rPr>
              <a:t>Pharmako</a:t>
            </a:r>
            <a:r>
              <a:rPr lang="en-GB" sz="1200" i="1" kern="1200" dirty="0">
                <a:solidFill>
                  <a:schemeClr val="tx1"/>
                </a:solidFill>
                <a:effectLst/>
                <a:latin typeface="+mn-lt"/>
                <a:ea typeface="+mn-ea"/>
                <a:cs typeface="+mn-cs"/>
              </a:rPr>
              <a:t>-AI,</a:t>
            </a:r>
            <a:r>
              <a:rPr lang="en-GB" sz="1200" kern="1200" dirty="0">
                <a:solidFill>
                  <a:schemeClr val="tx1"/>
                </a:solidFill>
                <a:effectLst/>
                <a:latin typeface="+mn-lt"/>
                <a:ea typeface="+mn-ea"/>
                <a:cs typeface="+mn-cs"/>
              </a:rPr>
              <a:t> which was published by </a:t>
            </a:r>
            <a:r>
              <a:rPr lang="en-GB" sz="1200" kern="1200" dirty="0" err="1">
                <a:solidFill>
                  <a:schemeClr val="tx1"/>
                </a:solidFill>
                <a:effectLst/>
                <a:latin typeface="+mn-lt"/>
                <a:ea typeface="+mn-ea"/>
                <a:cs typeface="+mn-cs"/>
              </a:rPr>
              <a:t>Ignota</a:t>
            </a:r>
            <a:r>
              <a:rPr lang="en-GB" sz="1200" kern="1200" dirty="0">
                <a:solidFill>
                  <a:schemeClr val="tx1"/>
                </a:solidFill>
                <a:effectLst/>
                <a:latin typeface="+mn-lt"/>
                <a:ea typeface="+mn-ea"/>
                <a:cs typeface="+mn-cs"/>
              </a:rPr>
              <a:t> books in 2021. To create the book, K. Allado-McDowell uses a an early access version of the AI to produce a ‘fractal poetics of AI’ and ‘an hallucinatory journey into selfhood, ecology and intelligence via cyberpunk, ancestry and biosemiotics’ according to the book blurb. Allado-McDowell’s process was to prompt GPT-3 with diary entries, reminiscences, and ideas about consciousness and selfhood, thereby inviting the machine to reflect on its own relation to language and experience.</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Dreaming, which is often cited in the book, is an appropriate metaphor for the writing that GPT-3 does—a kind of thought that occupies the mind with a language-like and experience-like thing that experts have learned (incorrectly?) to interpret as reflective of underlying thought structures. The result is oddly unreadable—in the same way a dream is not memorable—because of its lack of consequence or grasp.</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GPT-3’s prose reveals a default toward flattening: movement without torque, temporality without pivot, atmosphere without </a:t>
            </a:r>
            <a:r>
              <a:rPr lang="en-GB" sz="1200" kern="1200" dirty="0" err="1">
                <a:solidFill>
                  <a:schemeClr val="tx1"/>
                </a:solidFill>
                <a:effectLst/>
                <a:latin typeface="+mn-lt"/>
                <a:ea typeface="+mn-ea"/>
                <a:cs typeface="+mn-cs"/>
              </a:rPr>
              <a:t>worlded</a:t>
            </a:r>
            <a:r>
              <a:rPr lang="en-GB" sz="1200" kern="1200" dirty="0">
                <a:solidFill>
                  <a:schemeClr val="tx1"/>
                </a:solidFill>
                <a:effectLst/>
                <a:latin typeface="+mn-lt"/>
                <a:ea typeface="+mn-ea"/>
                <a:cs typeface="+mn-cs"/>
              </a:rPr>
              <a:t> stakes. </a:t>
            </a:r>
          </a:p>
          <a:p>
            <a:endParaRPr lang="en-US" dirty="0"/>
          </a:p>
        </p:txBody>
      </p:sp>
      <p:sp>
        <p:nvSpPr>
          <p:cNvPr id="4" name="Slide Number Placeholder 3"/>
          <p:cNvSpPr>
            <a:spLocks noGrp="1"/>
          </p:cNvSpPr>
          <p:nvPr>
            <p:ph type="sldNum" sz="quarter" idx="5"/>
          </p:nvPr>
        </p:nvSpPr>
        <p:spPr/>
        <p:txBody>
          <a:bodyPr/>
          <a:lstStyle/>
          <a:p>
            <a:fld id="{9B357E58-5849-8141-A691-751F8E8350B4}" type="slidenum">
              <a:rPr lang="en-US" smtClean="0"/>
              <a:t>3</a:t>
            </a:fld>
            <a:endParaRPr lang="en-US"/>
          </a:p>
        </p:txBody>
      </p:sp>
    </p:spTree>
    <p:extLst>
      <p:ext uri="{BB962C8B-B14F-4D97-AF65-F5344CB8AC3E}">
        <p14:creationId xmlns:p14="http://schemas.microsoft.com/office/powerpoint/2010/main" val="42119563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We get the same tension in GTP-3 written analysis, essays, -- even policy.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Of course, There is a dark irony to GPT-3’s lack of interest in what is new – that is, the future: </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As well as being bad at innovation, large language models are exploitative and wasteful technologies. The commercial ambitions of the tool are evident in a curiously banal kind of writing, entirely symptomatic of the corporate-engineered sense of normalcy that obscures successive, irreversible crises as we sleep walk through the glitch era. </a:t>
            </a:r>
          </a:p>
          <a:p>
            <a:endParaRPr lang="en-GB"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It is, quite frankly, a bad time to have a more-of-the-same machine put into the hands of lazy authors, and worse to give it to lazy politicians and over-worked civil servants</a:t>
            </a:r>
          </a:p>
          <a:p>
            <a:endParaRPr lang="en-GB" sz="1200" b="1"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Contrary to this, experimental literary practices and pressurise language conditions can provoke more astute critical-sensory engagement with the difficulties of our time.</a:t>
            </a:r>
          </a:p>
          <a:p>
            <a:endParaRPr lang="en-GB" sz="1200" kern="1200" dirty="0">
              <a:solidFill>
                <a:schemeClr val="tx1"/>
              </a:solidFill>
              <a:effectLst/>
              <a:latin typeface="+mn-lt"/>
              <a:ea typeface="+mn-ea"/>
              <a:cs typeface="+mn-cs"/>
            </a:endParaRPr>
          </a:p>
          <a:p>
            <a:r>
              <a:rPr lang="en-GB" sz="1200" b="1" kern="1200" dirty="0">
                <a:solidFill>
                  <a:schemeClr val="tx1"/>
                </a:solidFill>
                <a:effectLst/>
                <a:latin typeface="+mn-lt"/>
                <a:ea typeface="+mn-ea"/>
                <a:cs typeface="+mn-cs"/>
              </a:rPr>
              <a:t>I propose that GPT-3 can be a measure of what effective language difficulty is – and, in a kind of double-irony, can perhaps help us find and generate it. </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first part of this paper is about an experiment to use AI-generated prose can serve as a critical baseline for understanding what distinguishes contemporary experimental literature.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And, perhaps what gives value to all kinds of ‘language under pressure’ situations.</a:t>
            </a:r>
          </a:p>
          <a:p>
            <a:endParaRPr lang="en-GB" sz="1200" kern="1200" dirty="0">
              <a:solidFill>
                <a:schemeClr val="tx1"/>
              </a:solidFill>
              <a:effectLst/>
              <a:latin typeface="+mn-lt"/>
              <a:ea typeface="+mn-ea"/>
              <a:cs typeface="+mn-cs"/>
            </a:endParaRPr>
          </a:p>
          <a:p>
            <a:endParaRPr lang="en-GB" dirty="0"/>
          </a:p>
          <a:p>
            <a:endParaRPr lang="en-US" dirty="0"/>
          </a:p>
          <a:p>
            <a:endParaRPr lang="en-US" dirty="0"/>
          </a:p>
        </p:txBody>
      </p:sp>
      <p:sp>
        <p:nvSpPr>
          <p:cNvPr id="4" name="Slide Number Placeholder 3"/>
          <p:cNvSpPr>
            <a:spLocks noGrp="1"/>
          </p:cNvSpPr>
          <p:nvPr>
            <p:ph type="sldNum" sz="quarter" idx="5"/>
          </p:nvPr>
        </p:nvSpPr>
        <p:spPr/>
        <p:txBody>
          <a:bodyPr/>
          <a:lstStyle/>
          <a:p>
            <a:fld id="{9B357E58-5849-8141-A691-751F8E8350B4}" type="slidenum">
              <a:rPr lang="en-US" smtClean="0"/>
              <a:t>4</a:t>
            </a:fld>
            <a:endParaRPr lang="en-US"/>
          </a:p>
        </p:txBody>
      </p:sp>
    </p:spTree>
    <p:extLst>
      <p:ext uri="{BB962C8B-B14F-4D97-AF65-F5344CB8AC3E}">
        <p14:creationId xmlns:p14="http://schemas.microsoft.com/office/powerpoint/2010/main" val="969618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Putting the things that matter in the world into a productive </a:t>
            </a:r>
          </a:p>
        </p:txBody>
      </p:sp>
      <p:sp>
        <p:nvSpPr>
          <p:cNvPr id="4" name="Slide Number Placeholder 3"/>
          <p:cNvSpPr>
            <a:spLocks noGrp="1"/>
          </p:cNvSpPr>
          <p:nvPr>
            <p:ph type="sldNum" sz="quarter" idx="5"/>
          </p:nvPr>
        </p:nvSpPr>
        <p:spPr/>
        <p:txBody>
          <a:bodyPr/>
          <a:lstStyle/>
          <a:p>
            <a:fld id="{9B357E58-5849-8141-A691-751F8E8350B4}" type="slidenum">
              <a:rPr lang="en-US" smtClean="0"/>
              <a:t>5</a:t>
            </a:fld>
            <a:endParaRPr lang="en-US"/>
          </a:p>
        </p:txBody>
      </p:sp>
    </p:spTree>
    <p:extLst>
      <p:ext uri="{BB962C8B-B14F-4D97-AF65-F5344CB8AC3E}">
        <p14:creationId xmlns:p14="http://schemas.microsoft.com/office/powerpoint/2010/main" val="4098453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Mahinces</a:t>
            </a:r>
            <a:r>
              <a:rPr lang="en-US" dirty="0"/>
              <a:t> do operate contingently – it’s just that those contingencies have no- or no comprehensible world stakes .</a:t>
            </a:r>
          </a:p>
          <a:p>
            <a:endParaRPr lang="en-US" dirty="0"/>
          </a:p>
          <a:p>
            <a:r>
              <a:rPr lang="en-US" dirty="0"/>
              <a:t>The GAMBLE they make when speculating has no stake in the world as it is. Beatriz</a:t>
            </a:r>
          </a:p>
        </p:txBody>
      </p:sp>
      <p:sp>
        <p:nvSpPr>
          <p:cNvPr id="4" name="Slide Number Placeholder 3"/>
          <p:cNvSpPr>
            <a:spLocks noGrp="1"/>
          </p:cNvSpPr>
          <p:nvPr>
            <p:ph type="sldNum" sz="quarter" idx="5"/>
          </p:nvPr>
        </p:nvSpPr>
        <p:spPr/>
        <p:txBody>
          <a:bodyPr/>
          <a:lstStyle/>
          <a:p>
            <a:fld id="{9B357E58-5849-8141-A691-751F8E8350B4}" type="slidenum">
              <a:rPr lang="en-US" smtClean="0"/>
              <a:t>7</a:t>
            </a:fld>
            <a:endParaRPr lang="en-US"/>
          </a:p>
        </p:txBody>
      </p:sp>
    </p:spTree>
    <p:extLst>
      <p:ext uri="{BB962C8B-B14F-4D97-AF65-F5344CB8AC3E}">
        <p14:creationId xmlns:p14="http://schemas.microsoft.com/office/powerpoint/2010/main" val="32037414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 I want to start with a direct comparison between Mircea Cărtărescu’s </a:t>
            </a:r>
            <a:r>
              <a:rPr lang="en-GB" sz="1200" i="1" kern="1200" dirty="0">
                <a:solidFill>
                  <a:schemeClr val="tx1"/>
                </a:solidFill>
                <a:effectLst/>
                <a:latin typeface="+mn-lt"/>
                <a:ea typeface="+mn-ea"/>
                <a:cs typeface="+mn-cs"/>
              </a:rPr>
              <a:t>Blinding</a:t>
            </a:r>
            <a:r>
              <a:rPr lang="en-GB" sz="1200" kern="1200" dirty="0">
                <a:solidFill>
                  <a:schemeClr val="tx1"/>
                </a:solidFill>
                <a:effectLst/>
                <a:latin typeface="+mn-lt"/>
                <a:ea typeface="+mn-ea"/>
                <a:cs typeface="+mn-cs"/>
              </a:rPr>
              <a:t> (trans. Sean Cotter, 2013) and GPT-3 authored ‘versions’ prompted from passages of the original. The process of juxtaposing human and machine authored text clarifies how literary contingency operates at the level of stylistic pressure: through distinctive densities of proprioceptive nouns, metaphorical motifs, a temporal instability, and “world-pressure” reflecting the biographical experience infused through the novel.  </a:t>
            </a:r>
          </a:p>
          <a:p>
            <a:endParaRPr lang="en-US" dirty="0"/>
          </a:p>
        </p:txBody>
      </p:sp>
      <p:sp>
        <p:nvSpPr>
          <p:cNvPr id="4" name="Slide Number Placeholder 3"/>
          <p:cNvSpPr>
            <a:spLocks noGrp="1"/>
          </p:cNvSpPr>
          <p:nvPr>
            <p:ph type="sldNum" sz="quarter" idx="5"/>
          </p:nvPr>
        </p:nvSpPr>
        <p:spPr/>
        <p:txBody>
          <a:bodyPr/>
          <a:lstStyle/>
          <a:p>
            <a:fld id="{9B357E58-5849-8141-A691-751F8E8350B4}" type="slidenum">
              <a:rPr lang="en-US" smtClean="0"/>
              <a:t>8</a:t>
            </a:fld>
            <a:endParaRPr lang="en-US"/>
          </a:p>
        </p:txBody>
      </p:sp>
    </p:spTree>
    <p:extLst>
      <p:ext uri="{BB962C8B-B14F-4D97-AF65-F5344CB8AC3E}">
        <p14:creationId xmlns:p14="http://schemas.microsoft.com/office/powerpoint/2010/main" val="15448217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 treat GPT-3 iterations of experimental prose as algorithmic counterfactuals: glimpses of how Cărtărescu’s prose might have unfolded under different conditions.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Each machine-generated paragraph confronts the human text with a spectre of alternative pathways, making visible what </a:t>
            </a:r>
            <a:r>
              <a:rPr lang="en-GB" sz="1200" kern="1200" dirty="0" err="1">
                <a:solidFill>
                  <a:schemeClr val="tx1"/>
                </a:solidFill>
                <a:effectLst/>
                <a:latin typeface="+mn-lt"/>
                <a:ea typeface="+mn-ea"/>
                <a:cs typeface="+mn-cs"/>
              </a:rPr>
              <a:t>Wellbery</a:t>
            </a:r>
            <a:r>
              <a:rPr lang="en-GB" sz="1200" kern="1200" dirty="0">
                <a:solidFill>
                  <a:schemeClr val="tx1"/>
                </a:solidFill>
                <a:effectLst/>
                <a:latin typeface="+mn-lt"/>
                <a:ea typeface="+mn-ea"/>
                <a:cs typeface="+mn-cs"/>
              </a:rPr>
              <a:t> identifies as literature’s double structure: the necessity of the work as it stands, and the irreducible accidentality that shadows every aesthetic decision.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Sean Cotter’s description of translation as embodied, recursive labour—rewriting the novel six times to preserve its hallucinatory collisions—underscores that literary contingency is sustained through frictional, irreducibly embodied choices that make the strange time of the novel interplay with the real time of writing in rich ways. </a:t>
            </a:r>
          </a:p>
          <a:p>
            <a:r>
              <a:rPr lang="en-GB"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9B357E58-5849-8141-A691-751F8E8350B4}" type="slidenum">
              <a:rPr lang="en-US" smtClean="0"/>
              <a:t>9</a:t>
            </a:fld>
            <a:endParaRPr lang="en-US"/>
          </a:p>
        </p:txBody>
      </p:sp>
    </p:spTree>
    <p:extLst>
      <p:ext uri="{BB962C8B-B14F-4D97-AF65-F5344CB8AC3E}">
        <p14:creationId xmlns:p14="http://schemas.microsoft.com/office/powerpoint/2010/main" val="1791517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For example, Cărtărescu’s prose is dense with proprioceptive nouns—words that name the body from the inside (</a:t>
            </a:r>
            <a:r>
              <a:rPr lang="en-GB" sz="1200" i="1" kern="1200" dirty="0">
                <a:solidFill>
                  <a:schemeClr val="tx1"/>
                </a:solidFill>
                <a:effectLst/>
                <a:latin typeface="+mn-lt"/>
                <a:ea typeface="+mn-ea"/>
                <a:cs typeface="+mn-cs"/>
              </a:rPr>
              <a:t>tendon</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bone</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joint</a:t>
            </a:r>
            <a:r>
              <a:rPr lang="en-GB" sz="1200" kern="1200" dirty="0">
                <a:solidFill>
                  <a:schemeClr val="tx1"/>
                </a:solidFill>
                <a:effectLst/>
                <a:latin typeface="+mn-lt"/>
                <a:ea typeface="+mn-ea"/>
                <a:cs typeface="+mn-cs"/>
              </a:rPr>
              <a:t>, </a:t>
            </a:r>
            <a:r>
              <a:rPr lang="en-GB" sz="1200" i="1" kern="1200" dirty="0">
                <a:solidFill>
                  <a:schemeClr val="tx1"/>
                </a:solidFill>
                <a:effectLst/>
                <a:latin typeface="+mn-lt"/>
                <a:ea typeface="+mn-ea"/>
                <a:cs typeface="+mn-cs"/>
              </a:rPr>
              <a:t>ligament</a:t>
            </a:r>
            <a:r>
              <a:rPr lang="en-GB" sz="1200" kern="1200" dirty="0">
                <a:solidFill>
                  <a:schemeClr val="tx1"/>
                </a:solidFill>
                <a:effectLst/>
                <a:latin typeface="+mn-lt"/>
                <a:ea typeface="+mn-ea"/>
                <a:cs typeface="+mn-cs"/>
              </a:rPr>
              <a:t>). This linguistic thickness gives his writing a deep bodily torque: the sensation not just of seeing or touching the body, but inhabiting it. GPT-3’s continuation, by contrast, retreats to surface effects—shimmering, tingling, buzzing—without accessing the body's internal mechanics. This deficit is symptomatic: proprioceptive language is presumably in GPT-3’s training data, and thus in its imagination, and certainly these words would will not have the same potency for bodily elaboration in the context of a statistical machine. The comparison shows that genuine literary contingency often depends on somatic input. Cărtărescu’s sentences torque the body into language, maintaining a friction against the reader that the GPT-3 authored versions do not replicate.</a:t>
            </a:r>
          </a:p>
          <a:p>
            <a:endParaRPr lang="en-US" dirty="0"/>
          </a:p>
        </p:txBody>
      </p:sp>
      <p:sp>
        <p:nvSpPr>
          <p:cNvPr id="4" name="Slide Number Placeholder 3"/>
          <p:cNvSpPr>
            <a:spLocks noGrp="1"/>
          </p:cNvSpPr>
          <p:nvPr>
            <p:ph type="sldNum" sz="quarter" idx="5"/>
          </p:nvPr>
        </p:nvSpPr>
        <p:spPr/>
        <p:txBody>
          <a:bodyPr/>
          <a:lstStyle/>
          <a:p>
            <a:fld id="{9B357E58-5849-8141-A691-751F8E8350B4}" type="slidenum">
              <a:rPr lang="en-US" smtClean="0"/>
              <a:t>10</a:t>
            </a:fld>
            <a:endParaRPr lang="en-US"/>
          </a:p>
        </p:txBody>
      </p:sp>
    </p:spTree>
    <p:extLst>
      <p:ext uri="{BB962C8B-B14F-4D97-AF65-F5344CB8AC3E}">
        <p14:creationId xmlns:p14="http://schemas.microsoft.com/office/powerpoint/2010/main" val="3275382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7FF1D-C8C7-2585-169C-DF90EF96C340}"/>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DD630D86-A26E-B80E-B759-17889FF4FAA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4E8CE082-6B74-76A5-FE23-C6AB625BC333}"/>
              </a:ext>
            </a:extLst>
          </p:cNvPr>
          <p:cNvSpPr>
            <a:spLocks noGrp="1"/>
          </p:cNvSpPr>
          <p:nvPr>
            <p:ph type="dt" sz="half" idx="10"/>
          </p:nvPr>
        </p:nvSpPr>
        <p:spPr/>
        <p:txBody>
          <a:bodyPr/>
          <a:lstStyle/>
          <a:p>
            <a:fld id="{D2FBCF05-3414-9847-AA8E-4FAC79562E08}" type="datetimeFigureOut">
              <a:rPr lang="en-US" smtClean="0"/>
              <a:t>7/16/25</a:t>
            </a:fld>
            <a:endParaRPr lang="en-US"/>
          </a:p>
        </p:txBody>
      </p:sp>
      <p:sp>
        <p:nvSpPr>
          <p:cNvPr id="5" name="Footer Placeholder 4">
            <a:extLst>
              <a:ext uri="{FF2B5EF4-FFF2-40B4-BE49-F238E27FC236}">
                <a16:creationId xmlns:a16="http://schemas.microsoft.com/office/drawing/2014/main" id="{C6097974-DEBF-30EE-5013-961DF23BBE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FB33119-2D40-3702-24AF-2D02987C142F}"/>
              </a:ext>
            </a:extLst>
          </p:cNvPr>
          <p:cNvSpPr>
            <a:spLocks noGrp="1"/>
          </p:cNvSpPr>
          <p:nvPr>
            <p:ph type="sldNum" sz="quarter" idx="12"/>
          </p:nvPr>
        </p:nvSpPr>
        <p:spPr/>
        <p:txBody>
          <a:bodyPr/>
          <a:lstStyle/>
          <a:p>
            <a:fld id="{BE449360-DE05-0242-9BBC-EE65D53B2D76}" type="slidenum">
              <a:rPr lang="en-US" smtClean="0"/>
              <a:t>‹#›</a:t>
            </a:fld>
            <a:endParaRPr lang="en-US"/>
          </a:p>
        </p:txBody>
      </p:sp>
    </p:spTree>
    <p:extLst>
      <p:ext uri="{BB962C8B-B14F-4D97-AF65-F5344CB8AC3E}">
        <p14:creationId xmlns:p14="http://schemas.microsoft.com/office/powerpoint/2010/main" val="33891261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CA1490-A028-A259-B274-27D8DD6DE5C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4E73CB7-F891-ABBB-6D87-2441E92A59A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50622B1-1C80-466D-B097-BA0E50AE0FB1}"/>
              </a:ext>
            </a:extLst>
          </p:cNvPr>
          <p:cNvSpPr>
            <a:spLocks noGrp="1"/>
          </p:cNvSpPr>
          <p:nvPr>
            <p:ph type="dt" sz="half" idx="10"/>
          </p:nvPr>
        </p:nvSpPr>
        <p:spPr/>
        <p:txBody>
          <a:bodyPr/>
          <a:lstStyle/>
          <a:p>
            <a:fld id="{D2FBCF05-3414-9847-AA8E-4FAC79562E08}" type="datetimeFigureOut">
              <a:rPr lang="en-US" smtClean="0"/>
              <a:t>7/16/25</a:t>
            </a:fld>
            <a:endParaRPr lang="en-US"/>
          </a:p>
        </p:txBody>
      </p:sp>
      <p:sp>
        <p:nvSpPr>
          <p:cNvPr id="5" name="Footer Placeholder 4">
            <a:extLst>
              <a:ext uri="{FF2B5EF4-FFF2-40B4-BE49-F238E27FC236}">
                <a16:creationId xmlns:a16="http://schemas.microsoft.com/office/drawing/2014/main" id="{7B8FC1FC-AFCF-FEDB-3752-0C4EB134B4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8710E1-FA88-9DE2-6554-7E340AABC140}"/>
              </a:ext>
            </a:extLst>
          </p:cNvPr>
          <p:cNvSpPr>
            <a:spLocks noGrp="1"/>
          </p:cNvSpPr>
          <p:nvPr>
            <p:ph type="sldNum" sz="quarter" idx="12"/>
          </p:nvPr>
        </p:nvSpPr>
        <p:spPr/>
        <p:txBody>
          <a:bodyPr/>
          <a:lstStyle/>
          <a:p>
            <a:fld id="{BE449360-DE05-0242-9BBC-EE65D53B2D76}" type="slidenum">
              <a:rPr lang="en-US" smtClean="0"/>
              <a:t>‹#›</a:t>
            </a:fld>
            <a:endParaRPr lang="en-US"/>
          </a:p>
        </p:txBody>
      </p:sp>
    </p:spTree>
    <p:extLst>
      <p:ext uri="{BB962C8B-B14F-4D97-AF65-F5344CB8AC3E}">
        <p14:creationId xmlns:p14="http://schemas.microsoft.com/office/powerpoint/2010/main" val="7933520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38DE0F3-5995-BD4F-D3D3-83387E6BD66B}"/>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C61DC7D4-CC47-8F35-1E44-EE1E501FC5D8}"/>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2ED51A1-2808-C88B-6B78-4D366C178A2B}"/>
              </a:ext>
            </a:extLst>
          </p:cNvPr>
          <p:cNvSpPr>
            <a:spLocks noGrp="1"/>
          </p:cNvSpPr>
          <p:nvPr>
            <p:ph type="dt" sz="half" idx="10"/>
          </p:nvPr>
        </p:nvSpPr>
        <p:spPr/>
        <p:txBody>
          <a:bodyPr/>
          <a:lstStyle/>
          <a:p>
            <a:fld id="{D2FBCF05-3414-9847-AA8E-4FAC79562E08}" type="datetimeFigureOut">
              <a:rPr lang="en-US" smtClean="0"/>
              <a:t>7/16/25</a:t>
            </a:fld>
            <a:endParaRPr lang="en-US"/>
          </a:p>
        </p:txBody>
      </p:sp>
      <p:sp>
        <p:nvSpPr>
          <p:cNvPr id="5" name="Footer Placeholder 4">
            <a:extLst>
              <a:ext uri="{FF2B5EF4-FFF2-40B4-BE49-F238E27FC236}">
                <a16:creationId xmlns:a16="http://schemas.microsoft.com/office/drawing/2014/main" id="{69D6FD46-2C9C-4BC3-A75F-6DE524E6F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C34B31-B7A9-29C2-3E89-9E2B07A45C51}"/>
              </a:ext>
            </a:extLst>
          </p:cNvPr>
          <p:cNvSpPr>
            <a:spLocks noGrp="1"/>
          </p:cNvSpPr>
          <p:nvPr>
            <p:ph type="sldNum" sz="quarter" idx="12"/>
          </p:nvPr>
        </p:nvSpPr>
        <p:spPr/>
        <p:txBody>
          <a:bodyPr/>
          <a:lstStyle/>
          <a:p>
            <a:fld id="{BE449360-DE05-0242-9BBC-EE65D53B2D76}" type="slidenum">
              <a:rPr lang="en-US" smtClean="0"/>
              <a:t>‹#›</a:t>
            </a:fld>
            <a:endParaRPr lang="en-US"/>
          </a:p>
        </p:txBody>
      </p:sp>
    </p:spTree>
    <p:extLst>
      <p:ext uri="{BB962C8B-B14F-4D97-AF65-F5344CB8AC3E}">
        <p14:creationId xmlns:p14="http://schemas.microsoft.com/office/powerpoint/2010/main" val="16709536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80C48-1E45-E525-16AA-76C0ECCA972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BE4AB79-6E52-06B3-8943-EBFB126246A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2A5C427-7B29-2B6D-0F4D-3385A96A929B}"/>
              </a:ext>
            </a:extLst>
          </p:cNvPr>
          <p:cNvSpPr>
            <a:spLocks noGrp="1"/>
          </p:cNvSpPr>
          <p:nvPr>
            <p:ph type="dt" sz="half" idx="10"/>
          </p:nvPr>
        </p:nvSpPr>
        <p:spPr/>
        <p:txBody>
          <a:bodyPr/>
          <a:lstStyle/>
          <a:p>
            <a:fld id="{D2FBCF05-3414-9847-AA8E-4FAC79562E08}" type="datetimeFigureOut">
              <a:rPr lang="en-US" smtClean="0"/>
              <a:t>7/16/25</a:t>
            </a:fld>
            <a:endParaRPr lang="en-US"/>
          </a:p>
        </p:txBody>
      </p:sp>
      <p:sp>
        <p:nvSpPr>
          <p:cNvPr id="5" name="Footer Placeholder 4">
            <a:extLst>
              <a:ext uri="{FF2B5EF4-FFF2-40B4-BE49-F238E27FC236}">
                <a16:creationId xmlns:a16="http://schemas.microsoft.com/office/drawing/2014/main" id="{4951060F-F2C7-8989-2371-5582A54799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DF2841-F9BD-DD0B-CE63-68752AF000D5}"/>
              </a:ext>
            </a:extLst>
          </p:cNvPr>
          <p:cNvSpPr>
            <a:spLocks noGrp="1"/>
          </p:cNvSpPr>
          <p:nvPr>
            <p:ph type="sldNum" sz="quarter" idx="12"/>
          </p:nvPr>
        </p:nvSpPr>
        <p:spPr/>
        <p:txBody>
          <a:bodyPr/>
          <a:lstStyle/>
          <a:p>
            <a:fld id="{BE449360-DE05-0242-9BBC-EE65D53B2D76}" type="slidenum">
              <a:rPr lang="en-US" smtClean="0"/>
              <a:t>‹#›</a:t>
            </a:fld>
            <a:endParaRPr lang="en-US"/>
          </a:p>
        </p:txBody>
      </p:sp>
    </p:spTree>
    <p:extLst>
      <p:ext uri="{BB962C8B-B14F-4D97-AF65-F5344CB8AC3E}">
        <p14:creationId xmlns:p14="http://schemas.microsoft.com/office/powerpoint/2010/main" val="23396981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88E66-8538-A9CB-FDF7-50AEBE047169}"/>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5365802-757A-ADEA-A696-EE62B975FDE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AA6AECF-C21D-E1C6-4EB4-9B325151C215}"/>
              </a:ext>
            </a:extLst>
          </p:cNvPr>
          <p:cNvSpPr>
            <a:spLocks noGrp="1"/>
          </p:cNvSpPr>
          <p:nvPr>
            <p:ph type="dt" sz="half" idx="10"/>
          </p:nvPr>
        </p:nvSpPr>
        <p:spPr/>
        <p:txBody>
          <a:bodyPr/>
          <a:lstStyle/>
          <a:p>
            <a:fld id="{D2FBCF05-3414-9847-AA8E-4FAC79562E08}" type="datetimeFigureOut">
              <a:rPr lang="en-US" smtClean="0"/>
              <a:t>7/16/25</a:t>
            </a:fld>
            <a:endParaRPr lang="en-US"/>
          </a:p>
        </p:txBody>
      </p:sp>
      <p:sp>
        <p:nvSpPr>
          <p:cNvPr id="5" name="Footer Placeholder 4">
            <a:extLst>
              <a:ext uri="{FF2B5EF4-FFF2-40B4-BE49-F238E27FC236}">
                <a16:creationId xmlns:a16="http://schemas.microsoft.com/office/drawing/2014/main" id="{3C1E96FE-D9B6-98D8-194B-5BDC7FEC74F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CA768C-DB91-1F97-553B-5BF727CFE9C4}"/>
              </a:ext>
            </a:extLst>
          </p:cNvPr>
          <p:cNvSpPr>
            <a:spLocks noGrp="1"/>
          </p:cNvSpPr>
          <p:nvPr>
            <p:ph type="sldNum" sz="quarter" idx="12"/>
          </p:nvPr>
        </p:nvSpPr>
        <p:spPr/>
        <p:txBody>
          <a:bodyPr/>
          <a:lstStyle/>
          <a:p>
            <a:fld id="{BE449360-DE05-0242-9BBC-EE65D53B2D76}" type="slidenum">
              <a:rPr lang="en-US" smtClean="0"/>
              <a:t>‹#›</a:t>
            </a:fld>
            <a:endParaRPr lang="en-US"/>
          </a:p>
        </p:txBody>
      </p:sp>
    </p:spTree>
    <p:extLst>
      <p:ext uri="{BB962C8B-B14F-4D97-AF65-F5344CB8AC3E}">
        <p14:creationId xmlns:p14="http://schemas.microsoft.com/office/powerpoint/2010/main" val="21501789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5903F-9D34-29D6-CE68-2B45F8BC3E8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A0A8F8D-903F-EF95-B614-9C2CFF04F54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70679E7-8BF7-63E7-4993-0124BE3081E1}"/>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44078629-4FE3-E23F-64E7-468F818E0A8A}"/>
              </a:ext>
            </a:extLst>
          </p:cNvPr>
          <p:cNvSpPr>
            <a:spLocks noGrp="1"/>
          </p:cNvSpPr>
          <p:nvPr>
            <p:ph type="dt" sz="half" idx="10"/>
          </p:nvPr>
        </p:nvSpPr>
        <p:spPr/>
        <p:txBody>
          <a:bodyPr/>
          <a:lstStyle/>
          <a:p>
            <a:fld id="{D2FBCF05-3414-9847-AA8E-4FAC79562E08}" type="datetimeFigureOut">
              <a:rPr lang="en-US" smtClean="0"/>
              <a:t>7/16/25</a:t>
            </a:fld>
            <a:endParaRPr lang="en-US"/>
          </a:p>
        </p:txBody>
      </p:sp>
      <p:sp>
        <p:nvSpPr>
          <p:cNvPr id="6" name="Footer Placeholder 5">
            <a:extLst>
              <a:ext uri="{FF2B5EF4-FFF2-40B4-BE49-F238E27FC236}">
                <a16:creationId xmlns:a16="http://schemas.microsoft.com/office/drawing/2014/main" id="{1C231EA2-3782-905F-3181-8AD5F5083A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90D127-F3FC-7506-977A-FFDB42E6A090}"/>
              </a:ext>
            </a:extLst>
          </p:cNvPr>
          <p:cNvSpPr>
            <a:spLocks noGrp="1"/>
          </p:cNvSpPr>
          <p:nvPr>
            <p:ph type="sldNum" sz="quarter" idx="12"/>
          </p:nvPr>
        </p:nvSpPr>
        <p:spPr/>
        <p:txBody>
          <a:bodyPr/>
          <a:lstStyle/>
          <a:p>
            <a:fld id="{BE449360-DE05-0242-9BBC-EE65D53B2D76}" type="slidenum">
              <a:rPr lang="en-US" smtClean="0"/>
              <a:t>‹#›</a:t>
            </a:fld>
            <a:endParaRPr lang="en-US"/>
          </a:p>
        </p:txBody>
      </p:sp>
    </p:spTree>
    <p:extLst>
      <p:ext uri="{BB962C8B-B14F-4D97-AF65-F5344CB8AC3E}">
        <p14:creationId xmlns:p14="http://schemas.microsoft.com/office/powerpoint/2010/main" val="949018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A63218-EBDB-5AB4-EA75-45BD8225302C}"/>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05D1177-9A3B-9E4E-502D-02FF0F1379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2E5DEE60-72E0-99F7-B131-F6A01C22769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3E73D6C-1C66-74BF-EF39-DE579E15E6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E6D2C34-335A-EA0E-0ABC-00D5D1DE14E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8FAE2F3E-F53B-49BA-80AD-9816279F7DCC}"/>
              </a:ext>
            </a:extLst>
          </p:cNvPr>
          <p:cNvSpPr>
            <a:spLocks noGrp="1"/>
          </p:cNvSpPr>
          <p:nvPr>
            <p:ph type="dt" sz="half" idx="10"/>
          </p:nvPr>
        </p:nvSpPr>
        <p:spPr/>
        <p:txBody>
          <a:bodyPr/>
          <a:lstStyle/>
          <a:p>
            <a:fld id="{D2FBCF05-3414-9847-AA8E-4FAC79562E08}" type="datetimeFigureOut">
              <a:rPr lang="en-US" smtClean="0"/>
              <a:t>7/16/25</a:t>
            </a:fld>
            <a:endParaRPr lang="en-US"/>
          </a:p>
        </p:txBody>
      </p:sp>
      <p:sp>
        <p:nvSpPr>
          <p:cNvPr id="8" name="Footer Placeholder 7">
            <a:extLst>
              <a:ext uri="{FF2B5EF4-FFF2-40B4-BE49-F238E27FC236}">
                <a16:creationId xmlns:a16="http://schemas.microsoft.com/office/drawing/2014/main" id="{10A2CE9A-ACBF-32C6-510C-F29D9420A03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3F27FC9-D7C1-0F88-4E85-EE5C5604C6A8}"/>
              </a:ext>
            </a:extLst>
          </p:cNvPr>
          <p:cNvSpPr>
            <a:spLocks noGrp="1"/>
          </p:cNvSpPr>
          <p:nvPr>
            <p:ph type="sldNum" sz="quarter" idx="12"/>
          </p:nvPr>
        </p:nvSpPr>
        <p:spPr/>
        <p:txBody>
          <a:bodyPr/>
          <a:lstStyle/>
          <a:p>
            <a:fld id="{BE449360-DE05-0242-9BBC-EE65D53B2D76}" type="slidenum">
              <a:rPr lang="en-US" smtClean="0"/>
              <a:t>‹#›</a:t>
            </a:fld>
            <a:endParaRPr lang="en-US"/>
          </a:p>
        </p:txBody>
      </p:sp>
    </p:spTree>
    <p:extLst>
      <p:ext uri="{BB962C8B-B14F-4D97-AF65-F5344CB8AC3E}">
        <p14:creationId xmlns:p14="http://schemas.microsoft.com/office/powerpoint/2010/main" val="3047315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7F223-26CC-6F3B-CBE8-32777AA943ED}"/>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A03A21A-AF5C-1A0D-3DA6-847E54A65EC4}"/>
              </a:ext>
            </a:extLst>
          </p:cNvPr>
          <p:cNvSpPr>
            <a:spLocks noGrp="1"/>
          </p:cNvSpPr>
          <p:nvPr>
            <p:ph type="dt" sz="half" idx="10"/>
          </p:nvPr>
        </p:nvSpPr>
        <p:spPr/>
        <p:txBody>
          <a:bodyPr/>
          <a:lstStyle/>
          <a:p>
            <a:fld id="{D2FBCF05-3414-9847-AA8E-4FAC79562E08}" type="datetimeFigureOut">
              <a:rPr lang="en-US" smtClean="0"/>
              <a:t>7/16/25</a:t>
            </a:fld>
            <a:endParaRPr lang="en-US"/>
          </a:p>
        </p:txBody>
      </p:sp>
      <p:sp>
        <p:nvSpPr>
          <p:cNvPr id="4" name="Footer Placeholder 3">
            <a:extLst>
              <a:ext uri="{FF2B5EF4-FFF2-40B4-BE49-F238E27FC236}">
                <a16:creationId xmlns:a16="http://schemas.microsoft.com/office/drawing/2014/main" id="{60AE5A84-F6F1-6438-AA18-3FA3B32C9FA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3513A02-A477-EA7E-7AE3-AD6973BDD794}"/>
              </a:ext>
            </a:extLst>
          </p:cNvPr>
          <p:cNvSpPr>
            <a:spLocks noGrp="1"/>
          </p:cNvSpPr>
          <p:nvPr>
            <p:ph type="sldNum" sz="quarter" idx="12"/>
          </p:nvPr>
        </p:nvSpPr>
        <p:spPr/>
        <p:txBody>
          <a:bodyPr/>
          <a:lstStyle/>
          <a:p>
            <a:fld id="{BE449360-DE05-0242-9BBC-EE65D53B2D76}" type="slidenum">
              <a:rPr lang="en-US" smtClean="0"/>
              <a:t>‹#›</a:t>
            </a:fld>
            <a:endParaRPr lang="en-US"/>
          </a:p>
        </p:txBody>
      </p:sp>
    </p:spTree>
    <p:extLst>
      <p:ext uri="{BB962C8B-B14F-4D97-AF65-F5344CB8AC3E}">
        <p14:creationId xmlns:p14="http://schemas.microsoft.com/office/powerpoint/2010/main" val="1051396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335D27-9D07-3156-237F-4507A6D7E820}"/>
              </a:ext>
            </a:extLst>
          </p:cNvPr>
          <p:cNvSpPr>
            <a:spLocks noGrp="1"/>
          </p:cNvSpPr>
          <p:nvPr>
            <p:ph type="dt" sz="half" idx="10"/>
          </p:nvPr>
        </p:nvSpPr>
        <p:spPr/>
        <p:txBody>
          <a:bodyPr/>
          <a:lstStyle/>
          <a:p>
            <a:fld id="{D2FBCF05-3414-9847-AA8E-4FAC79562E08}" type="datetimeFigureOut">
              <a:rPr lang="en-US" smtClean="0"/>
              <a:t>7/16/25</a:t>
            </a:fld>
            <a:endParaRPr lang="en-US"/>
          </a:p>
        </p:txBody>
      </p:sp>
      <p:sp>
        <p:nvSpPr>
          <p:cNvPr id="3" name="Footer Placeholder 2">
            <a:extLst>
              <a:ext uri="{FF2B5EF4-FFF2-40B4-BE49-F238E27FC236}">
                <a16:creationId xmlns:a16="http://schemas.microsoft.com/office/drawing/2014/main" id="{3B9913C7-AE88-CA76-15AB-B758D51D7F7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66C78C-0CEE-CCBA-759D-B19C18EBB2BD}"/>
              </a:ext>
            </a:extLst>
          </p:cNvPr>
          <p:cNvSpPr>
            <a:spLocks noGrp="1"/>
          </p:cNvSpPr>
          <p:nvPr>
            <p:ph type="sldNum" sz="quarter" idx="12"/>
          </p:nvPr>
        </p:nvSpPr>
        <p:spPr/>
        <p:txBody>
          <a:bodyPr/>
          <a:lstStyle/>
          <a:p>
            <a:fld id="{BE449360-DE05-0242-9BBC-EE65D53B2D76}" type="slidenum">
              <a:rPr lang="en-US" smtClean="0"/>
              <a:t>‹#›</a:t>
            </a:fld>
            <a:endParaRPr lang="en-US"/>
          </a:p>
        </p:txBody>
      </p:sp>
    </p:spTree>
    <p:extLst>
      <p:ext uri="{BB962C8B-B14F-4D97-AF65-F5344CB8AC3E}">
        <p14:creationId xmlns:p14="http://schemas.microsoft.com/office/powerpoint/2010/main" val="2802537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6ECE0-1ED9-F6B3-5EA0-B894B9713464}"/>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41D75785-EFBD-42DA-6C1F-29E27563B0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CD7F960-312E-2A0B-E534-B0660238F5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CE770CCD-B46A-7BB2-E666-0F88AC52ECE5}"/>
              </a:ext>
            </a:extLst>
          </p:cNvPr>
          <p:cNvSpPr>
            <a:spLocks noGrp="1"/>
          </p:cNvSpPr>
          <p:nvPr>
            <p:ph type="dt" sz="half" idx="10"/>
          </p:nvPr>
        </p:nvSpPr>
        <p:spPr/>
        <p:txBody>
          <a:bodyPr/>
          <a:lstStyle/>
          <a:p>
            <a:fld id="{D2FBCF05-3414-9847-AA8E-4FAC79562E08}" type="datetimeFigureOut">
              <a:rPr lang="en-US" smtClean="0"/>
              <a:t>7/16/25</a:t>
            </a:fld>
            <a:endParaRPr lang="en-US"/>
          </a:p>
        </p:txBody>
      </p:sp>
      <p:sp>
        <p:nvSpPr>
          <p:cNvPr id="6" name="Footer Placeholder 5">
            <a:extLst>
              <a:ext uri="{FF2B5EF4-FFF2-40B4-BE49-F238E27FC236}">
                <a16:creationId xmlns:a16="http://schemas.microsoft.com/office/drawing/2014/main" id="{1FD8BBB2-3D5E-56A2-6F3A-AF7683CADDB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15050A-F539-3AAA-D021-EA6B21D1B6C8}"/>
              </a:ext>
            </a:extLst>
          </p:cNvPr>
          <p:cNvSpPr>
            <a:spLocks noGrp="1"/>
          </p:cNvSpPr>
          <p:nvPr>
            <p:ph type="sldNum" sz="quarter" idx="12"/>
          </p:nvPr>
        </p:nvSpPr>
        <p:spPr/>
        <p:txBody>
          <a:bodyPr/>
          <a:lstStyle/>
          <a:p>
            <a:fld id="{BE449360-DE05-0242-9BBC-EE65D53B2D76}" type="slidenum">
              <a:rPr lang="en-US" smtClean="0"/>
              <a:t>‹#›</a:t>
            </a:fld>
            <a:endParaRPr lang="en-US"/>
          </a:p>
        </p:txBody>
      </p:sp>
    </p:spTree>
    <p:extLst>
      <p:ext uri="{BB962C8B-B14F-4D97-AF65-F5344CB8AC3E}">
        <p14:creationId xmlns:p14="http://schemas.microsoft.com/office/powerpoint/2010/main" val="15692919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170E1-07BC-F3EA-1B47-E9B87F0E1172}"/>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612DF65D-7F84-315B-E718-C97559A9DA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6D12A2-827F-C377-92FD-2F1A356DBF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871361DA-D2F9-3017-C72F-0405DCA6E16D}"/>
              </a:ext>
            </a:extLst>
          </p:cNvPr>
          <p:cNvSpPr>
            <a:spLocks noGrp="1"/>
          </p:cNvSpPr>
          <p:nvPr>
            <p:ph type="dt" sz="half" idx="10"/>
          </p:nvPr>
        </p:nvSpPr>
        <p:spPr/>
        <p:txBody>
          <a:bodyPr/>
          <a:lstStyle/>
          <a:p>
            <a:fld id="{D2FBCF05-3414-9847-AA8E-4FAC79562E08}" type="datetimeFigureOut">
              <a:rPr lang="en-US" smtClean="0"/>
              <a:t>7/16/25</a:t>
            </a:fld>
            <a:endParaRPr lang="en-US"/>
          </a:p>
        </p:txBody>
      </p:sp>
      <p:sp>
        <p:nvSpPr>
          <p:cNvPr id="6" name="Footer Placeholder 5">
            <a:extLst>
              <a:ext uri="{FF2B5EF4-FFF2-40B4-BE49-F238E27FC236}">
                <a16:creationId xmlns:a16="http://schemas.microsoft.com/office/drawing/2014/main" id="{01892576-9757-C673-A6E7-5406B25BDF8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D80955-47DA-6FB3-A27E-B4A5A4B8A824}"/>
              </a:ext>
            </a:extLst>
          </p:cNvPr>
          <p:cNvSpPr>
            <a:spLocks noGrp="1"/>
          </p:cNvSpPr>
          <p:nvPr>
            <p:ph type="sldNum" sz="quarter" idx="12"/>
          </p:nvPr>
        </p:nvSpPr>
        <p:spPr/>
        <p:txBody>
          <a:bodyPr/>
          <a:lstStyle/>
          <a:p>
            <a:fld id="{BE449360-DE05-0242-9BBC-EE65D53B2D76}" type="slidenum">
              <a:rPr lang="en-US" smtClean="0"/>
              <a:t>‹#›</a:t>
            </a:fld>
            <a:endParaRPr lang="en-US"/>
          </a:p>
        </p:txBody>
      </p:sp>
    </p:spTree>
    <p:extLst>
      <p:ext uri="{BB962C8B-B14F-4D97-AF65-F5344CB8AC3E}">
        <p14:creationId xmlns:p14="http://schemas.microsoft.com/office/powerpoint/2010/main" val="2728213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FF5714-0784-0CE3-1ABE-66A585C643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A3E52354-0618-60D6-6A24-D0A0A7B400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DD23C9A-620E-23B0-5C89-28CE0741660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2FBCF05-3414-9847-AA8E-4FAC79562E08}" type="datetimeFigureOut">
              <a:rPr lang="en-US" smtClean="0"/>
              <a:t>7/16/25</a:t>
            </a:fld>
            <a:endParaRPr lang="en-US"/>
          </a:p>
        </p:txBody>
      </p:sp>
      <p:sp>
        <p:nvSpPr>
          <p:cNvPr id="5" name="Footer Placeholder 4">
            <a:extLst>
              <a:ext uri="{FF2B5EF4-FFF2-40B4-BE49-F238E27FC236}">
                <a16:creationId xmlns:a16="http://schemas.microsoft.com/office/drawing/2014/main" id="{AFCC25FD-0C9C-2ADD-8BD7-47F2B5FF0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5A9300A1-1856-BEBF-CCFD-9BB5613676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E449360-DE05-0242-9BBC-EE65D53B2D76}" type="slidenum">
              <a:rPr lang="en-US" smtClean="0"/>
              <a:t>‹#›</a:t>
            </a:fld>
            <a:endParaRPr lang="en-US"/>
          </a:p>
        </p:txBody>
      </p:sp>
    </p:spTree>
    <p:extLst>
      <p:ext uri="{BB962C8B-B14F-4D97-AF65-F5344CB8AC3E}">
        <p14:creationId xmlns:p14="http://schemas.microsoft.com/office/powerpoint/2010/main" val="9964925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883B1-179F-CC8B-6143-D85D8E48401D}"/>
              </a:ext>
            </a:extLst>
          </p:cNvPr>
          <p:cNvSpPr>
            <a:spLocks noGrp="1"/>
          </p:cNvSpPr>
          <p:nvPr>
            <p:ph type="ctrTitle"/>
          </p:nvPr>
        </p:nvSpPr>
        <p:spPr>
          <a:xfrm>
            <a:off x="1669143" y="357494"/>
            <a:ext cx="9144000" cy="2387600"/>
          </a:xfrm>
        </p:spPr>
        <p:txBody>
          <a:bodyPr>
            <a:normAutofit fontScale="90000"/>
          </a:bodyPr>
          <a:lstStyle/>
          <a:p>
            <a:r>
              <a:rPr lang="en-GB" dirty="0"/>
              <a:t>The Value of Language Breakdown in the Age of Generative AI</a:t>
            </a:r>
            <a:endParaRPr lang="en-US" dirty="0">
              <a:solidFill>
                <a:srgbClr val="FF0000"/>
              </a:solidFill>
            </a:endParaRPr>
          </a:p>
        </p:txBody>
      </p:sp>
      <p:sp>
        <p:nvSpPr>
          <p:cNvPr id="3" name="Subtitle 2">
            <a:extLst>
              <a:ext uri="{FF2B5EF4-FFF2-40B4-BE49-F238E27FC236}">
                <a16:creationId xmlns:a16="http://schemas.microsoft.com/office/drawing/2014/main" id="{0BD7C8C1-49D9-D515-058A-2C47F7CF3B05}"/>
              </a:ext>
            </a:extLst>
          </p:cNvPr>
          <p:cNvSpPr>
            <a:spLocks noGrp="1"/>
          </p:cNvSpPr>
          <p:nvPr>
            <p:ph type="subTitle" idx="1"/>
          </p:nvPr>
        </p:nvSpPr>
        <p:spPr>
          <a:xfrm>
            <a:off x="1524000" y="5620024"/>
            <a:ext cx="9144000" cy="1655762"/>
          </a:xfrm>
        </p:spPr>
        <p:txBody>
          <a:bodyPr/>
          <a:lstStyle/>
          <a:p>
            <a:r>
              <a:rPr lang="en-US" dirty="0"/>
              <a:t>Dr Nathan Jones</a:t>
            </a:r>
          </a:p>
          <a:p>
            <a:r>
              <a:rPr lang="en-US" dirty="0"/>
              <a:t>Lancaster University</a:t>
            </a:r>
          </a:p>
        </p:txBody>
      </p:sp>
      <p:pic>
        <p:nvPicPr>
          <p:cNvPr id="5" name="Picture 4" descr="A blurry image of a person walking&#10;&#10;AI-generated content may be incorrect.">
            <a:extLst>
              <a:ext uri="{FF2B5EF4-FFF2-40B4-BE49-F238E27FC236}">
                <a16:creationId xmlns:a16="http://schemas.microsoft.com/office/drawing/2014/main" id="{D734017B-26A5-07EC-9B58-7634B5144A48}"/>
              </a:ext>
            </a:extLst>
          </p:cNvPr>
          <p:cNvPicPr>
            <a:picLocks noChangeAspect="1"/>
          </p:cNvPicPr>
          <p:nvPr/>
        </p:nvPicPr>
        <p:blipFill>
          <a:blip r:embed="rId3">
            <a:alphaModFix amt="20000"/>
          </a:blip>
          <a:stretch>
            <a:fillRect/>
          </a:stretch>
        </p:blipFill>
        <p:spPr>
          <a:xfrm>
            <a:off x="0" y="1964792"/>
            <a:ext cx="12192000" cy="6858000"/>
          </a:xfrm>
          <a:prstGeom prst="rect">
            <a:avLst/>
          </a:prstGeom>
        </p:spPr>
      </p:pic>
    </p:spTree>
    <p:extLst>
      <p:ext uri="{BB962C8B-B14F-4D97-AF65-F5344CB8AC3E}">
        <p14:creationId xmlns:p14="http://schemas.microsoft.com/office/powerpoint/2010/main" val="1320424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5EE4A-4145-B4C5-7134-5A88507D815A}"/>
              </a:ext>
            </a:extLst>
          </p:cNvPr>
          <p:cNvSpPr>
            <a:spLocks noGrp="1"/>
          </p:cNvSpPr>
          <p:nvPr>
            <p:ph type="title"/>
          </p:nvPr>
        </p:nvSpPr>
        <p:spPr/>
        <p:txBody>
          <a:bodyPr>
            <a:normAutofit fontScale="90000"/>
          </a:bodyPr>
          <a:lstStyle/>
          <a:p>
            <a:r>
              <a:rPr lang="en-GB" altLang="en-US" dirty="0">
                <a:solidFill>
                  <a:srgbClr val="000000"/>
                </a:solidFill>
                <a:latin typeface="Arial" panose="020B0604020202020204" pitchFamily="34" charset="0"/>
                <a:ea typeface="Aptos" panose="020B0004020202020204" pitchFamily="34" charset="0"/>
                <a:cs typeface="Times New Roman" panose="02020603050405020304" pitchFamily="18" charset="0"/>
              </a:rPr>
              <a:t>Cărtărescu’s prose is dense with proprioceptive nouns</a:t>
            </a:r>
            <a:r>
              <a:rPr lang="en-GB" altLang="en-US" dirty="0">
                <a:latin typeface="Arial" panose="020B0604020202020204" pitchFamily="34" charset="0"/>
              </a:rPr>
              <a:t> </a:t>
            </a:r>
            <a:br>
              <a:rPr lang="en-GB" altLang="en-US" dirty="0">
                <a:latin typeface="Arial" panose="020B0604020202020204" pitchFamily="34" charset="0"/>
              </a:rPr>
            </a:br>
            <a:endParaRPr lang="en-US" dirty="0"/>
          </a:p>
        </p:txBody>
      </p:sp>
      <p:graphicFrame>
        <p:nvGraphicFramePr>
          <p:cNvPr id="4" name="Content Placeholder 3">
            <a:extLst>
              <a:ext uri="{FF2B5EF4-FFF2-40B4-BE49-F238E27FC236}">
                <a16:creationId xmlns:a16="http://schemas.microsoft.com/office/drawing/2014/main" id="{F886AEF1-1612-594A-CD98-68E11E7B764D}"/>
              </a:ext>
            </a:extLst>
          </p:cNvPr>
          <p:cNvGraphicFramePr>
            <a:graphicFrameLocks noGrp="1"/>
          </p:cNvGraphicFramePr>
          <p:nvPr>
            <p:ph idx="1"/>
            <p:extLst>
              <p:ext uri="{D42A27DB-BD31-4B8C-83A1-F6EECF244321}">
                <p14:modId xmlns:p14="http://schemas.microsoft.com/office/powerpoint/2010/main" val="3205041856"/>
              </p:ext>
            </p:extLst>
          </p:nvPr>
        </p:nvGraphicFramePr>
        <p:xfrm>
          <a:off x="838200" y="2675725"/>
          <a:ext cx="10515600" cy="3157451"/>
        </p:xfrm>
        <a:graphic>
          <a:graphicData uri="http://schemas.openxmlformats.org/drawingml/2006/table">
            <a:tbl>
              <a:tblPr firstRow="1" firstCol="1" bandRow="1">
                <a:tableStyleId>{5C22544A-7EE6-4342-B048-85BDC9FD1C3A}</a:tableStyleId>
              </a:tblPr>
              <a:tblGrid>
                <a:gridCol w="5257800">
                  <a:extLst>
                    <a:ext uri="{9D8B030D-6E8A-4147-A177-3AD203B41FA5}">
                      <a16:colId xmlns:a16="http://schemas.microsoft.com/office/drawing/2014/main" val="1817003668"/>
                    </a:ext>
                  </a:extLst>
                </a:gridCol>
                <a:gridCol w="5257800">
                  <a:extLst>
                    <a:ext uri="{9D8B030D-6E8A-4147-A177-3AD203B41FA5}">
                      <a16:colId xmlns:a16="http://schemas.microsoft.com/office/drawing/2014/main" val="2371560548"/>
                    </a:ext>
                  </a:extLst>
                </a:gridCol>
              </a:tblGrid>
              <a:tr h="0">
                <a:tc>
                  <a:txBody>
                    <a:bodyPr/>
                    <a:lstStyle/>
                    <a:p>
                      <a:pPr algn="ctr">
                        <a:buNone/>
                      </a:pPr>
                      <a:r>
                        <a:rPr lang="en-GB" sz="1800">
                          <a:effectLst/>
                        </a:rPr>
                        <a:t>Cărtărescu (Blinding)</a:t>
                      </a:r>
                      <a:endParaRPr lang="en-GB" sz="18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lgn="ctr">
                        <a:buNone/>
                      </a:pPr>
                      <a:r>
                        <a:rPr lang="en-GB" sz="1800">
                          <a:effectLst/>
                        </a:rPr>
                        <a:t>GPT-3 continuation</a:t>
                      </a:r>
                      <a:endParaRPr lang="en-GB" sz="18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819402739"/>
                  </a:ext>
                </a:extLst>
              </a:tr>
              <a:tr h="2864081">
                <a:tc>
                  <a:txBody>
                    <a:bodyPr/>
                    <a:lstStyle/>
                    <a:p>
                      <a:pPr>
                        <a:buNone/>
                      </a:pPr>
                      <a:r>
                        <a:rPr lang="en-GB" sz="1800" dirty="0">
                          <a:effectLst/>
                        </a:rPr>
                        <a:t>"My skin has become flaked and semi-transparent, and you can see beneath it the stretching tendons that activate the levers of my fingers. My nails have grown long and bluish. If I bend them, the sensation travels along the bones of my hand as if they were elongated antennae..."</a:t>
                      </a:r>
                      <a:endParaRPr lang="en-GB" sz="18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tc>
                  <a:txBody>
                    <a:bodyPr/>
                    <a:lstStyle/>
                    <a:p>
                      <a:pPr>
                        <a:buNone/>
                      </a:pPr>
                      <a:r>
                        <a:rPr lang="en-GB" sz="1800" dirty="0">
                          <a:effectLst/>
                        </a:rPr>
                        <a:t>"My skin shimmers with an electric pulse that runs beneath the surface. I can feel the buzzing sensation crawling over my fingers and across my palms."</a:t>
                      </a:r>
                      <a:endParaRPr lang="en-GB" sz="18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tc>
                <a:extLst>
                  <a:ext uri="{0D108BD9-81ED-4DB2-BD59-A6C34878D82A}">
                    <a16:rowId xmlns:a16="http://schemas.microsoft.com/office/drawing/2014/main" val="3223430323"/>
                  </a:ext>
                </a:extLst>
              </a:tr>
            </a:tbl>
          </a:graphicData>
        </a:graphic>
      </p:graphicFrame>
    </p:spTree>
    <p:extLst>
      <p:ext uri="{BB962C8B-B14F-4D97-AF65-F5344CB8AC3E}">
        <p14:creationId xmlns:p14="http://schemas.microsoft.com/office/powerpoint/2010/main" val="32793288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1A55E-80F1-DAD9-4492-1F761E64F61F}"/>
              </a:ext>
            </a:extLst>
          </p:cNvPr>
          <p:cNvSpPr>
            <a:spLocks noGrp="1"/>
          </p:cNvSpPr>
          <p:nvPr>
            <p:ph type="title"/>
          </p:nvPr>
        </p:nvSpPr>
        <p:spPr/>
        <p:txBody>
          <a:bodyPr/>
          <a:lstStyle/>
          <a:p>
            <a:r>
              <a:rPr lang="en-GB" dirty="0"/>
              <a:t>Cărtărescu understands time as a thickening medium </a:t>
            </a:r>
            <a:endParaRPr lang="en-US" dirty="0"/>
          </a:p>
        </p:txBody>
      </p:sp>
      <p:pic>
        <p:nvPicPr>
          <p:cNvPr id="5" name="Content Placeholder 4" descr="A close-up of a text&#10;&#10;AI-generated content may be incorrect.">
            <a:extLst>
              <a:ext uri="{FF2B5EF4-FFF2-40B4-BE49-F238E27FC236}">
                <a16:creationId xmlns:a16="http://schemas.microsoft.com/office/drawing/2014/main" id="{AE6C7C25-96C0-66C9-BF92-89C0A47827F7}"/>
              </a:ext>
            </a:extLst>
          </p:cNvPr>
          <p:cNvPicPr>
            <a:picLocks noGrp="1" noChangeAspect="1"/>
          </p:cNvPicPr>
          <p:nvPr>
            <p:ph idx="1"/>
          </p:nvPr>
        </p:nvPicPr>
        <p:blipFill>
          <a:blip r:embed="rId3"/>
          <a:stretch>
            <a:fillRect/>
          </a:stretch>
        </p:blipFill>
        <p:spPr>
          <a:xfrm>
            <a:off x="838200" y="2114115"/>
            <a:ext cx="10665542" cy="3231186"/>
          </a:xfrm>
        </p:spPr>
      </p:pic>
    </p:spTree>
    <p:extLst>
      <p:ext uri="{BB962C8B-B14F-4D97-AF65-F5344CB8AC3E}">
        <p14:creationId xmlns:p14="http://schemas.microsoft.com/office/powerpoint/2010/main" val="2825529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E7DAB-8ED0-51CE-1A7D-399390FFAA52}"/>
              </a:ext>
            </a:extLst>
          </p:cNvPr>
          <p:cNvSpPr>
            <a:spLocks noGrp="1"/>
          </p:cNvSpPr>
          <p:nvPr>
            <p:ph type="title"/>
          </p:nvPr>
        </p:nvSpPr>
        <p:spPr/>
        <p:txBody>
          <a:bodyPr/>
          <a:lstStyle/>
          <a:p>
            <a:r>
              <a:rPr lang="en-GB" i="1" dirty="0"/>
              <a:t>Blinding</a:t>
            </a:r>
            <a:endParaRPr lang="en-US" dirty="0"/>
          </a:p>
        </p:txBody>
      </p:sp>
      <p:sp>
        <p:nvSpPr>
          <p:cNvPr id="3" name="Content Placeholder 2">
            <a:extLst>
              <a:ext uri="{FF2B5EF4-FFF2-40B4-BE49-F238E27FC236}">
                <a16:creationId xmlns:a16="http://schemas.microsoft.com/office/drawing/2014/main" id="{8D8FFA13-CE8F-2261-D8C9-75D1DDA44B9F}"/>
              </a:ext>
            </a:extLst>
          </p:cNvPr>
          <p:cNvSpPr>
            <a:spLocks noGrp="1"/>
          </p:cNvSpPr>
          <p:nvPr>
            <p:ph idx="1"/>
          </p:nvPr>
        </p:nvSpPr>
        <p:spPr>
          <a:xfrm>
            <a:off x="838201" y="1914114"/>
            <a:ext cx="5257800" cy="4801313"/>
          </a:xfrm>
        </p:spPr>
        <p:txBody>
          <a:bodyPr>
            <a:normAutofit fontScale="70000" lnSpcReduction="20000"/>
          </a:bodyPr>
          <a:lstStyle/>
          <a:p>
            <a:pPr marL="0" indent="0">
              <a:buNone/>
            </a:pPr>
            <a:r>
              <a:rPr lang="en-GB" sz="3300" i="1" dirty="0"/>
              <a:t>“Bucharest was the body of a monstrous animal whose soul, dead since before my birth, had decomposed in its midst… The city pulsated with warm rot, each boulevard a bloodstream clogged with old buses and sour cigarette smoke… apartment blocks like flaked skin peeled off a reptilian god.”</a:t>
            </a:r>
            <a:endParaRPr lang="en-GB" sz="3300" dirty="0"/>
          </a:p>
          <a:p>
            <a:endParaRPr lang="en-GB" sz="3300" i="1" dirty="0"/>
          </a:p>
          <a:p>
            <a:pPr marL="0" indent="0">
              <a:buNone/>
            </a:pPr>
            <a:r>
              <a:rPr lang="en-GB" sz="3300" i="1" dirty="0"/>
              <a:t>“At night, the city became a phosphorescent reef, illuminated from within by fish-thoughts and flickers of dream… I walked among them like a sleepwalker, each step splashing through the secretions of past lives… elevators groaned like dying whales in the block’s throat.”</a:t>
            </a:r>
            <a:endParaRPr lang="en-GB" sz="3300" dirty="0"/>
          </a:p>
          <a:p>
            <a:endParaRPr lang="en-GB" sz="3300" i="1" dirty="0"/>
          </a:p>
          <a:p>
            <a:endParaRPr lang="en-US" dirty="0"/>
          </a:p>
        </p:txBody>
      </p:sp>
      <p:sp>
        <p:nvSpPr>
          <p:cNvPr id="4" name="TextBox 3">
            <a:extLst>
              <a:ext uri="{FF2B5EF4-FFF2-40B4-BE49-F238E27FC236}">
                <a16:creationId xmlns:a16="http://schemas.microsoft.com/office/drawing/2014/main" id="{DDDC22FD-31D0-8F00-4A97-2FA0A1DE99D2}"/>
              </a:ext>
            </a:extLst>
          </p:cNvPr>
          <p:cNvSpPr txBox="1"/>
          <p:nvPr/>
        </p:nvSpPr>
        <p:spPr>
          <a:xfrm>
            <a:off x="7152968" y="1175390"/>
            <a:ext cx="4586750" cy="5078313"/>
          </a:xfrm>
          <a:prstGeom prst="rect">
            <a:avLst/>
          </a:prstGeom>
          <a:noFill/>
        </p:spPr>
        <p:txBody>
          <a:bodyPr wrap="square" rtlCol="0">
            <a:spAutoFit/>
          </a:bodyPr>
          <a:lstStyle/>
          <a:p>
            <a:r>
              <a:rPr lang="en-GB" dirty="0"/>
              <a:t>“They’d shaved his head completely, and the skin gleamed like parchment pulled taut over bone. A grid had been tattooed there, line by line, square by square, until his skull looked like a manuscript globe. Within each quadrant: symbols, words, astrological signs, mechanical diagrams. It was not a head anymore but a rotating archive, a mnemonic machine wound tight with pain and knowledge. When he bowed forward, it was as though the entire sky had been inked on his scalp. Tiny letters crawled across the meridians like ants, reordering themselves into verses, equations, fragments of forgotten alphabets. You could hear a soft ticking, as though a watch were hidden in the fontanelle. They said the diagrams changed when he slept.”</a:t>
            </a:r>
            <a:endParaRPr lang="en-US" dirty="0"/>
          </a:p>
        </p:txBody>
      </p:sp>
    </p:spTree>
    <p:extLst>
      <p:ext uri="{BB962C8B-B14F-4D97-AF65-F5344CB8AC3E}">
        <p14:creationId xmlns:p14="http://schemas.microsoft.com/office/powerpoint/2010/main" val="12778518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blurry image of a person&#10;&#10;AI-generated content may be incorrect.">
            <a:extLst>
              <a:ext uri="{FF2B5EF4-FFF2-40B4-BE49-F238E27FC236}">
                <a16:creationId xmlns:a16="http://schemas.microsoft.com/office/drawing/2014/main" id="{D6421D39-BD79-3719-0677-B3C5BB6D60F5}"/>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0" y="385763"/>
            <a:ext cx="7407088" cy="6858000"/>
          </a:xfrm>
          <a:prstGeom prst="rect">
            <a:avLst/>
          </a:prstGeom>
        </p:spPr>
      </p:pic>
      <p:pic>
        <p:nvPicPr>
          <p:cNvPr id="20" name="Picture 19" descr="A collage of people sitting at a table&#10;&#10;AI-generated content may be incorrect.">
            <a:extLst>
              <a:ext uri="{FF2B5EF4-FFF2-40B4-BE49-F238E27FC236}">
                <a16:creationId xmlns:a16="http://schemas.microsoft.com/office/drawing/2014/main" id="{14C5291C-03B4-DA4E-149A-7EF28A686D5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41973" y="2083739"/>
            <a:ext cx="6118681" cy="4072265"/>
          </a:xfrm>
          <a:prstGeom prst="rect">
            <a:avLst/>
          </a:prstGeom>
        </p:spPr>
      </p:pic>
      <p:pic>
        <p:nvPicPr>
          <p:cNvPr id="3074" name="Picture 2" descr="About us at Abandon Normal Devices \\ AND Festival">
            <a:extLst>
              <a:ext uri="{FF2B5EF4-FFF2-40B4-BE49-F238E27FC236}">
                <a16:creationId xmlns:a16="http://schemas.microsoft.com/office/drawing/2014/main" id="{7C540681-AB76-79AF-6B70-77EDECD85C0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045" y="6108663"/>
            <a:ext cx="3709589" cy="74933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curity Lancaster - Lancaster University">
            <a:extLst>
              <a:ext uri="{FF2B5EF4-FFF2-40B4-BE49-F238E27FC236}">
                <a16:creationId xmlns:a16="http://schemas.microsoft.com/office/drawing/2014/main" id="{56452D04-0DAA-DC54-A3C1-6A66F3781D9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886721" y="6034461"/>
            <a:ext cx="4217516" cy="8235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group of people in a room&#10;&#10;AI-generated content may be incorrect.">
            <a:extLst>
              <a:ext uri="{FF2B5EF4-FFF2-40B4-BE49-F238E27FC236}">
                <a16:creationId xmlns:a16="http://schemas.microsoft.com/office/drawing/2014/main" id="{3BFAEBE6-815C-A310-750F-2096D7B99C3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54244" y="2408902"/>
            <a:ext cx="6416019" cy="3625559"/>
          </a:xfrm>
          <a:prstGeom prst="rect">
            <a:avLst/>
          </a:prstGeom>
        </p:spPr>
      </p:pic>
      <p:pic>
        <p:nvPicPr>
          <p:cNvPr id="4" name="Picture 3" descr="A yellow and green sea creature&#10;&#10;AI-generated content may be incorrect.">
            <a:extLst>
              <a:ext uri="{FF2B5EF4-FFF2-40B4-BE49-F238E27FC236}">
                <a16:creationId xmlns:a16="http://schemas.microsoft.com/office/drawing/2014/main" id="{97AF9A28-6242-1189-67A6-D7A2BA2D279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340227" y="385763"/>
            <a:ext cx="3266754" cy="2669905"/>
          </a:xfrm>
          <a:prstGeom prst="rect">
            <a:avLst/>
          </a:prstGeom>
        </p:spPr>
      </p:pic>
    </p:spTree>
    <p:extLst>
      <p:ext uri="{BB962C8B-B14F-4D97-AF65-F5344CB8AC3E}">
        <p14:creationId xmlns:p14="http://schemas.microsoft.com/office/powerpoint/2010/main" val="40369537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8AD80-40D6-F655-B4CF-EB3F3915872E}"/>
            </a:ext>
          </a:extLst>
        </p:cNvPr>
        <p:cNvGrpSpPr/>
        <p:nvPr/>
      </p:nvGrpSpPr>
      <p:grpSpPr>
        <a:xfrm>
          <a:off x="0" y="0"/>
          <a:ext cx="0" cy="0"/>
          <a:chOff x="0" y="0"/>
          <a:chExt cx="0" cy="0"/>
        </a:xfrm>
      </p:grpSpPr>
      <p:pic>
        <p:nvPicPr>
          <p:cNvPr id="3" name="Content Placeholder 4" descr="A brochure with text and images&#10;&#10;AI-generated content may be incorrect.">
            <a:extLst>
              <a:ext uri="{FF2B5EF4-FFF2-40B4-BE49-F238E27FC236}">
                <a16:creationId xmlns:a16="http://schemas.microsoft.com/office/drawing/2014/main" id="{8D98A40B-EB27-6A03-3AA9-7F032B9BA955}"/>
              </a:ext>
            </a:extLst>
          </p:cNvPr>
          <p:cNvPicPr>
            <a:picLocks noChangeAspect="1"/>
          </p:cNvPicPr>
          <p:nvPr/>
        </p:nvPicPr>
        <p:blipFill>
          <a:blip r:embed="rId3"/>
          <a:stretch>
            <a:fillRect/>
          </a:stretch>
        </p:blipFill>
        <p:spPr>
          <a:xfrm>
            <a:off x="-5065986" y="0"/>
            <a:ext cx="17257986" cy="12361536"/>
          </a:xfrm>
          <a:prstGeom prst="rect">
            <a:avLst/>
          </a:prstGeom>
        </p:spPr>
      </p:pic>
      <p:pic>
        <p:nvPicPr>
          <p:cNvPr id="15" name="Picture 14" descr="A group of people sitting at tables&#10;&#10;AI-generated content may be incorrect.">
            <a:extLst>
              <a:ext uri="{FF2B5EF4-FFF2-40B4-BE49-F238E27FC236}">
                <a16:creationId xmlns:a16="http://schemas.microsoft.com/office/drawing/2014/main" id="{9F092CE1-331D-262B-ECAC-311E64AE978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76400" y="0"/>
            <a:ext cx="7772400" cy="5181600"/>
          </a:xfrm>
          <a:prstGeom prst="rect">
            <a:avLst/>
          </a:prstGeom>
        </p:spPr>
      </p:pic>
    </p:spTree>
    <p:extLst>
      <p:ext uri="{BB962C8B-B14F-4D97-AF65-F5344CB8AC3E}">
        <p14:creationId xmlns:p14="http://schemas.microsoft.com/office/powerpoint/2010/main" val="459391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rry image of a person's face&#10;&#10;AI-generated content may be incorrect.">
            <a:extLst>
              <a:ext uri="{FF2B5EF4-FFF2-40B4-BE49-F238E27FC236}">
                <a16:creationId xmlns:a16="http://schemas.microsoft.com/office/drawing/2014/main" id="{F8759FF7-9F25-C05C-02F7-8804113B7A4B}"/>
              </a:ext>
            </a:extLst>
          </p:cNvPr>
          <p:cNvPicPr>
            <a:picLocks noChangeAspect="1"/>
          </p:cNvPicPr>
          <p:nvPr/>
        </p:nvPicPr>
        <p:blipFill>
          <a:blip r:embed="rId3">
            <a:alphaModFix amt="20000"/>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4ED39602-D8FB-1405-91F2-88603622BFC0}"/>
              </a:ext>
            </a:extLst>
          </p:cNvPr>
          <p:cNvSpPr>
            <a:spLocks noGrp="1"/>
          </p:cNvSpPr>
          <p:nvPr>
            <p:ph idx="1"/>
          </p:nvPr>
        </p:nvSpPr>
        <p:spPr>
          <a:xfrm>
            <a:off x="360592" y="481805"/>
            <a:ext cx="6708228" cy="6004719"/>
          </a:xfrm>
        </p:spPr>
        <p:txBody>
          <a:bodyPr>
            <a:normAutofit lnSpcReduction="10000"/>
          </a:bodyPr>
          <a:lstStyle/>
          <a:p>
            <a:r>
              <a:rPr lang="en-GB" dirty="0"/>
              <a:t>In Joey Holder’s </a:t>
            </a:r>
            <a:r>
              <a:rPr lang="en-GB" i="1" dirty="0"/>
              <a:t>Charybdis</a:t>
            </a:r>
            <a:r>
              <a:rPr lang="en-GB" dirty="0"/>
              <a:t>, there is a major presence of AI generated alien ecologies and affective atmospheres that </a:t>
            </a:r>
            <a:r>
              <a:rPr lang="en-GB" b="1" dirty="0"/>
              <a:t>resist the sense of a human author/actor</a:t>
            </a:r>
          </a:p>
          <a:p>
            <a:endParaRPr lang="en-GB" dirty="0"/>
          </a:p>
          <a:p>
            <a:r>
              <a:rPr lang="en-GB" dirty="0"/>
              <a:t>Asked to analyse them as a security incident the participants described a </a:t>
            </a:r>
            <a:r>
              <a:rPr lang="en-GB" b="1" dirty="0"/>
              <a:t>sense of awe, confusion, discomfort</a:t>
            </a:r>
            <a:r>
              <a:rPr lang="en-GB" dirty="0"/>
              <a:t>—a reaction that became </a:t>
            </a:r>
            <a:r>
              <a:rPr lang="en-GB" b="1" dirty="0"/>
              <a:t>generative</a:t>
            </a:r>
            <a:r>
              <a:rPr lang="en-GB" dirty="0"/>
              <a:t>, opening space for cross-disciplinary conversation.</a:t>
            </a:r>
          </a:p>
          <a:p>
            <a:endParaRPr lang="en-GB" dirty="0"/>
          </a:p>
          <a:p>
            <a:r>
              <a:rPr lang="en-GB" dirty="0"/>
              <a:t>AI in art is a </a:t>
            </a:r>
            <a:r>
              <a:rPr lang="en-GB" i="1" dirty="0"/>
              <a:t>presence</a:t>
            </a:r>
            <a:r>
              <a:rPr lang="en-GB" dirty="0"/>
              <a:t> that disturbs epistemic habits.</a:t>
            </a:r>
            <a:endParaRPr lang="en-US" dirty="0"/>
          </a:p>
        </p:txBody>
      </p:sp>
      <p:pic>
        <p:nvPicPr>
          <p:cNvPr id="5" name="Picture 4" descr="A yellow and green sea creature&#10;&#10;AI-generated content may be incorrect.">
            <a:extLst>
              <a:ext uri="{FF2B5EF4-FFF2-40B4-BE49-F238E27FC236}">
                <a16:creationId xmlns:a16="http://schemas.microsoft.com/office/drawing/2014/main" id="{74381576-B076-5F82-BD1C-E138AC12FB5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558562" y="-31842"/>
            <a:ext cx="4272846" cy="3492179"/>
          </a:xfrm>
          <a:prstGeom prst="rect">
            <a:avLst/>
          </a:prstGeom>
        </p:spPr>
      </p:pic>
      <p:pic>
        <p:nvPicPr>
          <p:cNvPr id="12" name="Picture 11" descr="A group of people sitting around a table&#10;&#10;AI-generated content may be incorrect.">
            <a:extLst>
              <a:ext uri="{FF2B5EF4-FFF2-40B4-BE49-F238E27FC236}">
                <a16:creationId xmlns:a16="http://schemas.microsoft.com/office/drawing/2014/main" id="{AA876D82-4632-18A9-61F8-69FF96783A7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429412" y="3560185"/>
            <a:ext cx="4263955" cy="3197966"/>
          </a:xfrm>
          <a:prstGeom prst="rect">
            <a:avLst/>
          </a:prstGeom>
        </p:spPr>
      </p:pic>
    </p:spTree>
    <p:extLst>
      <p:ext uri="{BB962C8B-B14F-4D97-AF65-F5344CB8AC3E}">
        <p14:creationId xmlns:p14="http://schemas.microsoft.com/office/powerpoint/2010/main" val="1841720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66763A-6B23-2137-39DD-48F7876742FF}"/>
              </a:ext>
            </a:extLst>
          </p:cNvPr>
          <p:cNvSpPr>
            <a:spLocks noGrp="1"/>
          </p:cNvSpPr>
          <p:nvPr>
            <p:ph type="title"/>
          </p:nvPr>
        </p:nvSpPr>
        <p:spPr/>
        <p:txBody>
          <a:bodyPr/>
          <a:lstStyle/>
          <a:p>
            <a:endParaRPr lang="en-US"/>
          </a:p>
        </p:txBody>
      </p:sp>
      <p:pic>
        <p:nvPicPr>
          <p:cNvPr id="5" name="Content Placeholder 4" descr="A close-up of a book&#10;&#10;AI-generated content may be incorrect.">
            <a:extLst>
              <a:ext uri="{FF2B5EF4-FFF2-40B4-BE49-F238E27FC236}">
                <a16:creationId xmlns:a16="http://schemas.microsoft.com/office/drawing/2014/main" id="{BCDBE3FA-1827-6F35-FFB6-5A4FA65FF09F}"/>
              </a:ext>
            </a:extLst>
          </p:cNvPr>
          <p:cNvPicPr>
            <a:picLocks noGrp="1" noChangeAspect="1"/>
          </p:cNvPicPr>
          <p:nvPr>
            <p:ph idx="1"/>
          </p:nvPr>
        </p:nvPicPr>
        <p:blipFill>
          <a:blip r:embed="rId3"/>
          <a:stretch>
            <a:fillRect/>
          </a:stretch>
        </p:blipFill>
        <p:spPr>
          <a:xfrm>
            <a:off x="0" y="0"/>
            <a:ext cx="13684249" cy="6858000"/>
          </a:xfrm>
        </p:spPr>
      </p:pic>
      <p:sp>
        <p:nvSpPr>
          <p:cNvPr id="7" name="TextBox 6">
            <a:extLst>
              <a:ext uri="{FF2B5EF4-FFF2-40B4-BE49-F238E27FC236}">
                <a16:creationId xmlns:a16="http://schemas.microsoft.com/office/drawing/2014/main" id="{117ACAE2-F8DE-EE60-CAA2-51A1F9A8EBC3}"/>
              </a:ext>
            </a:extLst>
          </p:cNvPr>
          <p:cNvSpPr txBox="1"/>
          <p:nvPr/>
        </p:nvSpPr>
        <p:spPr>
          <a:xfrm>
            <a:off x="7403307" y="158234"/>
            <a:ext cx="3950493" cy="707886"/>
          </a:xfrm>
          <a:prstGeom prst="rect">
            <a:avLst/>
          </a:prstGeom>
          <a:noFill/>
        </p:spPr>
        <p:txBody>
          <a:bodyPr wrap="square">
            <a:spAutoFit/>
          </a:bodyPr>
          <a:lstStyle/>
          <a:p>
            <a:r>
              <a:rPr lang="en-GB" sz="2000" b="1" dirty="0"/>
              <a:t>AI art reintroduces uncertainty as </a:t>
            </a:r>
            <a:r>
              <a:rPr lang="en-GB" sz="2000" b="1" i="1" dirty="0"/>
              <a:t>alien logic.</a:t>
            </a:r>
            <a:endParaRPr lang="en-GB" sz="2000" i="1" dirty="0"/>
          </a:p>
        </p:txBody>
      </p:sp>
    </p:spTree>
    <p:extLst>
      <p:ext uri="{BB962C8B-B14F-4D97-AF65-F5344CB8AC3E}">
        <p14:creationId xmlns:p14="http://schemas.microsoft.com/office/powerpoint/2010/main" val="11148686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descr="A text on a white background&#10;&#10;AI-generated content may be incorrect.">
            <a:extLst>
              <a:ext uri="{FF2B5EF4-FFF2-40B4-BE49-F238E27FC236}">
                <a16:creationId xmlns:a16="http://schemas.microsoft.com/office/drawing/2014/main" id="{54C86FA5-E037-282D-ED41-F750A1311A56}"/>
              </a:ext>
            </a:extLst>
          </p:cNvPr>
          <p:cNvPicPr>
            <a:picLocks noChangeAspect="1"/>
          </p:cNvPicPr>
          <p:nvPr/>
        </p:nvPicPr>
        <p:blipFill>
          <a:blip r:embed="rId3"/>
          <a:stretch>
            <a:fillRect/>
          </a:stretch>
        </p:blipFill>
        <p:spPr>
          <a:xfrm>
            <a:off x="457201" y="4000641"/>
            <a:ext cx="5426764" cy="2021470"/>
          </a:xfrm>
          <a:prstGeom prst="rect">
            <a:avLst/>
          </a:prstGeom>
        </p:spPr>
      </p:pic>
      <p:sp>
        <p:nvSpPr>
          <p:cNvPr id="26" name="Rectangle 25">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in a room&#10;&#10;AI-generated content may be incorrect.">
            <a:extLst>
              <a:ext uri="{FF2B5EF4-FFF2-40B4-BE49-F238E27FC236}">
                <a16:creationId xmlns:a16="http://schemas.microsoft.com/office/drawing/2014/main" id="{813DD886-4EDA-1018-66B3-DBC26774B9CF}"/>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6308034" y="1537729"/>
            <a:ext cx="5426764" cy="3637931"/>
          </a:xfrm>
          <a:prstGeom prst="rect">
            <a:avLst/>
          </a:prstGeom>
        </p:spPr>
      </p:pic>
      <p:pic>
        <p:nvPicPr>
          <p:cNvPr id="14" name="Content Placeholder 13" descr="A text on a page&#10;&#10;AI-generated content may be incorrect.">
            <a:extLst>
              <a:ext uri="{FF2B5EF4-FFF2-40B4-BE49-F238E27FC236}">
                <a16:creationId xmlns:a16="http://schemas.microsoft.com/office/drawing/2014/main" id="{B63C4E72-B541-145F-BADD-C4F695F5F5AC}"/>
              </a:ext>
            </a:extLst>
          </p:cNvPr>
          <p:cNvPicPr>
            <a:picLocks noGrp="1" noChangeAspect="1"/>
          </p:cNvPicPr>
          <p:nvPr>
            <p:ph idx="1"/>
          </p:nvPr>
        </p:nvPicPr>
        <p:blipFill>
          <a:blip r:embed="rId5"/>
          <a:stretch>
            <a:fillRect/>
          </a:stretch>
        </p:blipFill>
        <p:spPr>
          <a:xfrm>
            <a:off x="334065" y="452916"/>
            <a:ext cx="5549900" cy="2514600"/>
          </a:xfrm>
        </p:spPr>
      </p:pic>
    </p:spTree>
    <p:extLst>
      <p:ext uri="{BB962C8B-B14F-4D97-AF65-F5344CB8AC3E}">
        <p14:creationId xmlns:p14="http://schemas.microsoft.com/office/powerpoint/2010/main" val="2011266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30E5D-709F-C58D-F945-CBF6A0C16978}"/>
              </a:ext>
            </a:extLst>
          </p:cNvPr>
          <p:cNvSpPr>
            <a:spLocks noGrp="1"/>
          </p:cNvSpPr>
          <p:nvPr>
            <p:ph type="title"/>
          </p:nvPr>
        </p:nvSpPr>
        <p:spPr/>
        <p:txBody>
          <a:bodyPr/>
          <a:lstStyle/>
          <a:p>
            <a:endParaRPr lang="en-US"/>
          </a:p>
        </p:txBody>
      </p:sp>
      <p:pic>
        <p:nvPicPr>
          <p:cNvPr id="5" name="Content Placeholder 4" descr="A red and black poster with white text&#10;&#10;AI-generated content may be incorrect.">
            <a:extLst>
              <a:ext uri="{FF2B5EF4-FFF2-40B4-BE49-F238E27FC236}">
                <a16:creationId xmlns:a16="http://schemas.microsoft.com/office/drawing/2014/main" id="{EF6AAFF3-52A5-99DB-864A-3EE21D331FDE}"/>
              </a:ext>
            </a:extLst>
          </p:cNvPr>
          <p:cNvPicPr>
            <a:picLocks noGrp="1" noChangeAspect="1"/>
          </p:cNvPicPr>
          <p:nvPr>
            <p:ph idx="1"/>
          </p:nvPr>
        </p:nvPicPr>
        <p:blipFill>
          <a:blip r:embed="rId3"/>
          <a:stretch>
            <a:fillRect/>
          </a:stretch>
        </p:blipFill>
        <p:spPr>
          <a:xfrm>
            <a:off x="0" y="0"/>
            <a:ext cx="12192000" cy="12924947"/>
          </a:xfrm>
        </p:spPr>
      </p:pic>
    </p:spTree>
    <p:extLst>
      <p:ext uri="{BB962C8B-B14F-4D97-AF65-F5344CB8AC3E}">
        <p14:creationId xmlns:p14="http://schemas.microsoft.com/office/powerpoint/2010/main" val="20470158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urry image of a person&#10;&#10;AI-generated content may be incorrect.">
            <a:extLst>
              <a:ext uri="{FF2B5EF4-FFF2-40B4-BE49-F238E27FC236}">
                <a16:creationId xmlns:a16="http://schemas.microsoft.com/office/drawing/2014/main" id="{F358D0A5-D231-5C60-2496-1D4845298FA8}"/>
              </a:ext>
            </a:extLst>
          </p:cNvPr>
          <p:cNvPicPr>
            <a:picLocks noChangeAspect="1"/>
          </p:cNvPicPr>
          <p:nvPr/>
        </p:nvPicPr>
        <p:blipFill>
          <a:blip r:embed="rId3" cstate="screen">
            <a:alphaModFix amt="20000"/>
            <a:extLst>
              <a:ext uri="{28A0092B-C50C-407E-A947-70E740481C1C}">
                <a14:useLocalDpi xmlns:a14="http://schemas.microsoft.com/office/drawing/2010/main"/>
              </a:ext>
            </a:extLst>
          </a:blip>
          <a:stretch>
            <a:fillRect/>
          </a:stretch>
        </p:blipFill>
        <p:spPr>
          <a:xfrm>
            <a:off x="6365746" y="0"/>
            <a:ext cx="5826254" cy="6858000"/>
          </a:xfrm>
          <a:prstGeom prst="rect">
            <a:avLst/>
          </a:prstGeom>
        </p:spPr>
      </p:pic>
      <p:sp>
        <p:nvSpPr>
          <p:cNvPr id="3" name="Content Placeholder 2">
            <a:extLst>
              <a:ext uri="{FF2B5EF4-FFF2-40B4-BE49-F238E27FC236}">
                <a16:creationId xmlns:a16="http://schemas.microsoft.com/office/drawing/2014/main" id="{7394CF5A-6324-67AC-D7FE-2D5F229294A8}"/>
              </a:ext>
            </a:extLst>
          </p:cNvPr>
          <p:cNvSpPr>
            <a:spLocks noGrp="1"/>
          </p:cNvSpPr>
          <p:nvPr>
            <p:ph idx="1"/>
          </p:nvPr>
        </p:nvSpPr>
        <p:spPr>
          <a:xfrm>
            <a:off x="6700838" y="228600"/>
            <a:ext cx="5129213" cy="6343650"/>
          </a:xfrm>
        </p:spPr>
        <p:txBody>
          <a:bodyPr>
            <a:normAutofit fontScale="92500" lnSpcReduction="10000"/>
          </a:bodyPr>
          <a:lstStyle/>
          <a:p>
            <a:r>
              <a:rPr lang="en-GB" i="1" dirty="0"/>
              <a:t>To face future challenges, we need research that disturbs, derails, and disorients—so that something new can emerge.</a:t>
            </a:r>
            <a:endParaRPr lang="en-US" dirty="0"/>
          </a:p>
          <a:p>
            <a:endParaRPr lang="en-GB" i="1" dirty="0"/>
          </a:p>
          <a:p>
            <a:r>
              <a:rPr lang="en-GB" i="1" dirty="0"/>
              <a:t>Contemporary art and literature creates epistemic conditions for about what is materially consequential about the unknown.</a:t>
            </a:r>
          </a:p>
          <a:p>
            <a:endParaRPr lang="en-GB" i="1" dirty="0"/>
          </a:p>
          <a:p>
            <a:r>
              <a:rPr lang="en-GB" i="1" dirty="0"/>
              <a:t>This is particularly true of Immersive art, which provide ‘hot’ conditions where expertise becomes liquid. </a:t>
            </a:r>
          </a:p>
          <a:p>
            <a:r>
              <a:rPr lang="en-GB" i="1" dirty="0"/>
              <a:t>And it is also true about authentically weird literature.</a:t>
            </a:r>
          </a:p>
        </p:txBody>
      </p:sp>
      <p:pic>
        <p:nvPicPr>
          <p:cNvPr id="7" name="Picture 6" descr="A close-up of a person&#10;&#10;AI-generated content may be incorrect.">
            <a:extLst>
              <a:ext uri="{FF2B5EF4-FFF2-40B4-BE49-F238E27FC236}">
                <a16:creationId xmlns:a16="http://schemas.microsoft.com/office/drawing/2014/main" id="{D34D7D03-B390-3F4D-3838-8428B9E700C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0"/>
            <a:ext cx="6365746" cy="6858000"/>
          </a:xfrm>
          <a:prstGeom prst="rect">
            <a:avLst/>
          </a:prstGeom>
        </p:spPr>
      </p:pic>
    </p:spTree>
    <p:extLst>
      <p:ext uri="{BB962C8B-B14F-4D97-AF65-F5344CB8AC3E}">
        <p14:creationId xmlns:p14="http://schemas.microsoft.com/office/powerpoint/2010/main" val="14265345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Text, whiteboard&#10;&#10;Description automatically generated">
            <a:extLst>
              <a:ext uri="{FF2B5EF4-FFF2-40B4-BE49-F238E27FC236}">
                <a16:creationId xmlns:a16="http://schemas.microsoft.com/office/drawing/2014/main" id="{8A0707F5-6998-CB9E-BEF1-7C9A43836DA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3468" y="2878764"/>
            <a:ext cx="5294716" cy="3335669"/>
          </a:xfrm>
          <a:prstGeom prst="rect">
            <a:avLst/>
          </a:prstGeom>
        </p:spPr>
      </p:pic>
      <p:pic>
        <p:nvPicPr>
          <p:cNvPr id="5" name="Picture 4" descr="Text&#10;&#10;Description automatically generated">
            <a:extLst>
              <a:ext uri="{FF2B5EF4-FFF2-40B4-BE49-F238E27FC236}">
                <a16:creationId xmlns:a16="http://schemas.microsoft.com/office/drawing/2014/main" id="{16F6214E-5AB1-933F-A74B-D2D17BB94C5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53817" y="2825816"/>
            <a:ext cx="5294715" cy="3388617"/>
          </a:xfrm>
          <a:prstGeom prst="rect">
            <a:avLst/>
          </a:prstGeom>
        </p:spPr>
      </p:pic>
      <p:pic>
        <p:nvPicPr>
          <p:cNvPr id="2" name="Picture 2">
            <a:extLst>
              <a:ext uri="{FF2B5EF4-FFF2-40B4-BE49-F238E27FC236}">
                <a16:creationId xmlns:a16="http://schemas.microsoft.com/office/drawing/2014/main" id="{BC49DABD-91A9-D42F-D615-DBF27C6B97C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3555138" y="145386"/>
            <a:ext cx="4766092" cy="26804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1926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Pharmako-AI – Ignota">
            <a:extLst>
              <a:ext uri="{FF2B5EF4-FFF2-40B4-BE49-F238E27FC236}">
                <a16:creationId xmlns:a16="http://schemas.microsoft.com/office/drawing/2014/main" id="{46C178A5-428D-3154-9756-D633714589D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79431" y="1334155"/>
            <a:ext cx="5215845" cy="4003158"/>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FB8467E-2FCB-CF6E-F31B-D6C6D629674E}"/>
              </a:ext>
            </a:extLst>
          </p:cNvPr>
          <p:cNvSpPr>
            <a:spLocks noGrp="1"/>
          </p:cNvSpPr>
          <p:nvPr>
            <p:ph idx="1"/>
          </p:nvPr>
        </p:nvSpPr>
        <p:spPr>
          <a:xfrm>
            <a:off x="5613531" y="1095616"/>
            <a:ext cx="5667269" cy="3539220"/>
          </a:xfrm>
        </p:spPr>
        <p:txBody>
          <a:bodyPr anchor="t">
            <a:noAutofit/>
          </a:bodyPr>
          <a:lstStyle/>
          <a:p>
            <a:pPr marL="0" indent="0">
              <a:buNone/>
            </a:pPr>
            <a:r>
              <a:rPr lang="en-GB" sz="2000" dirty="0"/>
              <a:t>‘When something is transformed from a dream into words, it loses a part of its spirit, but it also</a:t>
            </a:r>
          </a:p>
          <a:p>
            <a:pPr marL="0" indent="0">
              <a:buNone/>
            </a:pPr>
            <a:r>
              <a:rPr lang="en-GB" sz="2000" dirty="0"/>
              <a:t>carries the dreamer into an orbit of subjectivity that is no longer bound to time and space, even</a:t>
            </a:r>
          </a:p>
          <a:p>
            <a:pPr marL="0" indent="0">
              <a:buNone/>
            </a:pPr>
            <a:r>
              <a:rPr lang="en-GB" sz="2000" dirty="0"/>
              <a:t>while the body sleeps.’</a:t>
            </a:r>
          </a:p>
          <a:p>
            <a:pPr marL="0" indent="0">
              <a:buNone/>
            </a:pPr>
            <a:endParaRPr lang="en-GB" sz="2000" dirty="0"/>
          </a:p>
          <a:p>
            <a:pPr marL="0" indent="0">
              <a:buNone/>
            </a:pPr>
            <a:r>
              <a:rPr lang="en-GB" sz="2000" dirty="0"/>
              <a:t>‘Another use of language is as a viral vector for infecting human consciousness with messages, knowledge and consciousness itself. Language as a vector of information exchange can carry viruses, memes, ideas, consciousness.’</a:t>
            </a:r>
          </a:p>
          <a:p>
            <a:pPr marL="0" indent="0">
              <a:buNone/>
            </a:pPr>
            <a:endParaRPr lang="en-GB" sz="2000" dirty="0"/>
          </a:p>
          <a:p>
            <a:pPr marL="0" indent="0">
              <a:buNone/>
            </a:pPr>
            <a:r>
              <a:rPr lang="en-GB" sz="2000" dirty="0"/>
              <a:t>‘Language is a medium, a transmitter and a gift. There are things that can’t be said any other way.’ </a:t>
            </a:r>
            <a:endParaRPr lang="en-US" sz="2000" dirty="0"/>
          </a:p>
        </p:txBody>
      </p:sp>
    </p:spTree>
    <p:extLst>
      <p:ext uri="{BB962C8B-B14F-4D97-AF65-F5344CB8AC3E}">
        <p14:creationId xmlns:p14="http://schemas.microsoft.com/office/powerpoint/2010/main" val="27306142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873D8B-40EE-93CC-1CC9-28F851C2C3CF}"/>
              </a:ext>
            </a:extLst>
          </p:cNvPr>
          <p:cNvSpPr>
            <a:spLocks noGrp="1"/>
          </p:cNvSpPr>
          <p:nvPr>
            <p:ph idx="1"/>
          </p:nvPr>
        </p:nvSpPr>
        <p:spPr>
          <a:xfrm>
            <a:off x="838200" y="2141537"/>
            <a:ext cx="7534275" cy="4351338"/>
          </a:xfrm>
        </p:spPr>
        <p:txBody>
          <a:bodyPr>
            <a:normAutofit fontScale="70000" lnSpcReduction="20000"/>
          </a:bodyPr>
          <a:lstStyle/>
          <a:p>
            <a:r>
              <a:rPr lang="en-GB" dirty="0"/>
              <a:t>GPT-3 is a language model that uses deep learning to produce human-like text. Its writing is (in)credible at first sight, but, like dreams, quickly becomes boring, nonsensical, or both.</a:t>
            </a:r>
          </a:p>
          <a:p>
            <a:pPr marL="0" indent="0">
              <a:buNone/>
            </a:pPr>
            <a:endParaRPr lang="en-GB" dirty="0"/>
          </a:p>
          <a:p>
            <a:r>
              <a:rPr lang="en-GB" dirty="0"/>
              <a:t>Engineers suggest this shortcoming indicates a complexity issue, but it also reveals an aspect of literary innovation: that proper stylistic tendencies of experimental literature reflect the disruptive nature of authors’ experience of the world</a:t>
            </a:r>
          </a:p>
          <a:p>
            <a:endParaRPr lang="en-GB" dirty="0"/>
          </a:p>
          <a:p>
            <a:r>
              <a:rPr lang="en-GB" dirty="0"/>
              <a:t>Where GPT aims to smooth over language, literature consists of </a:t>
            </a:r>
            <a:r>
              <a:rPr lang="en-GB" dirty="0" err="1"/>
              <a:t>perterbations</a:t>
            </a:r>
            <a:r>
              <a:rPr lang="en-GB" dirty="0"/>
              <a:t>. </a:t>
            </a:r>
          </a:p>
          <a:p>
            <a:endParaRPr lang="en-GB" dirty="0"/>
          </a:p>
          <a:p>
            <a:r>
              <a:rPr lang="en-GB" dirty="0"/>
              <a:t>This difference reveals the stakes of human creativity in the age of large language models.</a:t>
            </a:r>
            <a:endParaRPr lang="en-US" dirty="0"/>
          </a:p>
        </p:txBody>
      </p:sp>
      <p:pic>
        <p:nvPicPr>
          <p:cNvPr id="6" name="Picture 5" descr="A person in a suit and tie&#10;&#10;AI-generated content may be incorrect.">
            <a:extLst>
              <a:ext uri="{FF2B5EF4-FFF2-40B4-BE49-F238E27FC236}">
                <a16:creationId xmlns:a16="http://schemas.microsoft.com/office/drawing/2014/main" id="{99FFB682-8F87-FF43-F66C-BE69EC9D5D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7915" y="289145"/>
            <a:ext cx="10369413" cy="6203730"/>
          </a:xfrm>
          <a:prstGeom prst="rect">
            <a:avLst/>
          </a:prstGeom>
        </p:spPr>
      </p:pic>
    </p:spTree>
    <p:extLst>
      <p:ext uri="{BB962C8B-B14F-4D97-AF65-F5344CB8AC3E}">
        <p14:creationId xmlns:p14="http://schemas.microsoft.com/office/powerpoint/2010/main" val="1267711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73CF4-38C2-280A-F93C-4F93B6DEC436}"/>
              </a:ext>
            </a:extLst>
          </p:cNvPr>
          <p:cNvSpPr>
            <a:spLocks noGrp="1"/>
          </p:cNvSpPr>
          <p:nvPr>
            <p:ph type="title"/>
          </p:nvPr>
        </p:nvSpPr>
        <p:spPr>
          <a:xfrm>
            <a:off x="804672" y="640080"/>
            <a:ext cx="3282696" cy="5257800"/>
          </a:xfrm>
        </p:spPr>
        <p:txBody>
          <a:bodyPr>
            <a:normAutofit/>
          </a:bodyPr>
          <a:lstStyle/>
          <a:p>
            <a:r>
              <a:rPr lang="en-GB" sz="3400" i="1">
                <a:effectLst/>
                <a:latin typeface="Times" pitchFamily="2" charset="0"/>
              </a:rPr>
              <a:t>CONTINGENCY</a:t>
            </a:r>
            <a:br>
              <a:rPr lang="en-GB" sz="3400">
                <a:effectLst/>
                <a:latin typeface="Times" pitchFamily="2" charset="0"/>
              </a:rPr>
            </a:br>
            <a:r>
              <a:rPr lang="en-GB" sz="3400" i="1">
                <a:effectLst/>
                <a:latin typeface="Times" pitchFamily="2" charset="0"/>
              </a:rPr>
              <a:t>David </a:t>
            </a:r>
            <a:r>
              <a:rPr lang="el-GR" sz="3400" i="1">
                <a:effectLst/>
                <a:latin typeface="Times" pitchFamily="2" charset="0"/>
              </a:rPr>
              <a:t>Ε. </a:t>
            </a:r>
            <a:r>
              <a:rPr lang="en-GB" sz="3400" i="1">
                <a:effectLst/>
                <a:latin typeface="Times" pitchFamily="2" charset="0"/>
              </a:rPr>
              <a:t>Wellbery</a:t>
            </a:r>
            <a:br>
              <a:rPr lang="en-GB" sz="3400" i="1">
                <a:latin typeface="Times" pitchFamily="2" charset="0"/>
              </a:rPr>
            </a:br>
            <a:endParaRPr lang="en-US" sz="3400"/>
          </a:p>
        </p:txBody>
      </p:sp>
      <p:sp>
        <p:nvSpPr>
          <p:cNvPr id="3" name="Content Placeholder 2">
            <a:extLst>
              <a:ext uri="{FF2B5EF4-FFF2-40B4-BE49-F238E27FC236}">
                <a16:creationId xmlns:a16="http://schemas.microsoft.com/office/drawing/2014/main" id="{9C72B908-EC0B-989F-FDFE-13CDDA619412}"/>
              </a:ext>
            </a:extLst>
          </p:cNvPr>
          <p:cNvSpPr>
            <a:spLocks noGrp="1"/>
          </p:cNvSpPr>
          <p:nvPr>
            <p:ph idx="1"/>
          </p:nvPr>
        </p:nvSpPr>
        <p:spPr>
          <a:xfrm>
            <a:off x="5358384" y="640081"/>
            <a:ext cx="6024654" cy="5257800"/>
          </a:xfrm>
        </p:spPr>
        <p:txBody>
          <a:bodyPr anchor="ctr">
            <a:normAutofit/>
          </a:bodyPr>
          <a:lstStyle/>
          <a:p>
            <a:pPr marL="0" indent="0">
              <a:buNone/>
            </a:pPr>
            <a:r>
              <a:rPr lang="en-GB" sz="1700" dirty="0"/>
              <a:t>Narrative is like a sentence</a:t>
            </a:r>
          </a:p>
          <a:p>
            <a:pPr marL="0" indent="0">
              <a:buNone/>
            </a:pPr>
            <a:r>
              <a:rPr lang="en-GB" sz="1700" dirty="0"/>
              <a:t> </a:t>
            </a:r>
          </a:p>
          <a:p>
            <a:pPr marL="0" indent="0">
              <a:buNone/>
            </a:pPr>
            <a:r>
              <a:rPr lang="en-GB" sz="1700" dirty="0"/>
              <a:t>Sentences are brought into being by the contingent correlation of breath/pronunciation and syntax/sign, in the “</a:t>
            </a:r>
            <a:r>
              <a:rPr lang="en-GB" sz="1700" dirty="0" err="1"/>
              <a:t>occurance</a:t>
            </a:r>
            <a:r>
              <a:rPr lang="en-GB" sz="1700" dirty="0"/>
              <a:t>”.</a:t>
            </a:r>
          </a:p>
          <a:p>
            <a:pPr marL="0" indent="0">
              <a:buNone/>
            </a:pPr>
            <a:r>
              <a:rPr lang="en-GB" sz="1700" dirty="0"/>
              <a:t> </a:t>
            </a:r>
          </a:p>
          <a:p>
            <a:pPr marL="0" indent="0">
              <a:buNone/>
            </a:pPr>
            <a:r>
              <a:rPr lang="en-GB" sz="1700" dirty="0"/>
              <a:t>Narrative similarly occurs in its completed sense via contingency correlating with chrono-logic.</a:t>
            </a:r>
          </a:p>
          <a:p>
            <a:pPr marL="0" indent="0">
              <a:buNone/>
            </a:pPr>
            <a:r>
              <a:rPr lang="en-GB" sz="1700" dirty="0"/>
              <a:t> </a:t>
            </a:r>
          </a:p>
          <a:p>
            <a:pPr marL="0" indent="0">
              <a:buNone/>
            </a:pPr>
            <a:r>
              <a:rPr lang="en-GB" sz="1700" dirty="0"/>
              <a:t>Contingency is always a selection, an actualization that draws on a reservoir of other, </a:t>
            </a:r>
            <a:r>
              <a:rPr lang="en-GB" sz="1700" dirty="0" err="1"/>
              <a:t>nonactualized</a:t>
            </a:r>
            <a:r>
              <a:rPr lang="en-GB" sz="1700" dirty="0"/>
              <a:t> possibilities, a throw of the dice, an intersection.</a:t>
            </a:r>
          </a:p>
          <a:p>
            <a:pPr marL="0" indent="0">
              <a:buNone/>
            </a:pPr>
            <a:endParaRPr lang="en-GB" sz="1700" dirty="0"/>
          </a:p>
          <a:p>
            <a:pPr marL="0" indent="0">
              <a:buNone/>
            </a:pPr>
            <a:r>
              <a:rPr lang="en-GB" sz="1700" dirty="0"/>
              <a:t>The fact that [literary texts] could have been otherwise plays off against the evidence that they work perfectly as they are. It's here, at this juncture, that literature qualifies as the perfect medium in which to model contingency.</a:t>
            </a:r>
          </a:p>
          <a:p>
            <a:pPr marL="0" indent="0">
              <a:buNone/>
            </a:pPr>
            <a:endParaRPr lang="en-US" sz="1700" dirty="0"/>
          </a:p>
        </p:txBody>
      </p:sp>
    </p:spTree>
    <p:extLst>
      <p:ext uri="{BB962C8B-B14F-4D97-AF65-F5344CB8AC3E}">
        <p14:creationId xmlns:p14="http://schemas.microsoft.com/office/powerpoint/2010/main" val="4246013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5A67805-BD74-1792-1448-9EB69C18E195}"/>
              </a:ext>
            </a:extLst>
          </p:cNvPr>
          <p:cNvSpPr txBox="1"/>
          <p:nvPr/>
        </p:nvSpPr>
        <p:spPr>
          <a:xfrm>
            <a:off x="408400" y="642938"/>
            <a:ext cx="6191183" cy="5570538"/>
          </a:xfrm>
          <a:prstGeom prst="rect">
            <a:avLst/>
          </a:prstGeom>
          <a:noFill/>
        </p:spPr>
        <p:txBody>
          <a:bodyPr wrap="square" anchor="t">
            <a:normAutofit fontScale="92500"/>
          </a:bodyPr>
          <a:lstStyle/>
          <a:p>
            <a:pPr marL="457200">
              <a:lnSpc>
                <a:spcPct val="90000"/>
              </a:lnSpc>
              <a:spcAft>
                <a:spcPts val="600"/>
              </a:spcAft>
            </a:pPr>
            <a:r>
              <a:rPr lang="en-GB" sz="2800" dirty="0"/>
              <a:t>[Flower and Hayes 1980 process model of writing]</a:t>
            </a:r>
          </a:p>
          <a:p>
            <a:pPr marL="457200">
              <a:lnSpc>
                <a:spcPct val="90000"/>
              </a:lnSpc>
              <a:spcAft>
                <a:spcPts val="600"/>
              </a:spcAft>
            </a:pPr>
            <a:endParaRPr lang="en-GB" sz="2800" dirty="0"/>
          </a:p>
          <a:p>
            <a:pPr marL="457200">
              <a:lnSpc>
                <a:spcPct val="90000"/>
              </a:lnSpc>
              <a:spcAft>
                <a:spcPts val="600"/>
              </a:spcAft>
            </a:pPr>
            <a:r>
              <a:rPr lang="en-GB" sz="2800" dirty="0"/>
              <a:t>because writing involves </a:t>
            </a:r>
            <a:r>
              <a:rPr lang="en-GB" sz="2800" b="1" dirty="0"/>
              <a:t>a complex interaction between a wide range of different processes</a:t>
            </a:r>
            <a:r>
              <a:rPr lang="en-GB" sz="2800" dirty="0"/>
              <a:t>, it places extremely high demands on the limited capacity of working memory. In order </a:t>
            </a:r>
            <a:r>
              <a:rPr lang="en-GB" sz="2800" b="1" dirty="0"/>
              <a:t>to avoid cognitive overload, writers have to develop effective strategies for managing the writing process </a:t>
            </a:r>
          </a:p>
          <a:p>
            <a:pPr marL="457200">
              <a:lnSpc>
                <a:spcPct val="90000"/>
              </a:lnSpc>
              <a:spcAft>
                <a:spcPts val="600"/>
              </a:spcAft>
            </a:pPr>
            <a:endParaRPr lang="en-GB" sz="2800" dirty="0"/>
          </a:p>
          <a:p>
            <a:pPr marL="457200">
              <a:lnSpc>
                <a:spcPct val="90000"/>
              </a:lnSpc>
              <a:spcAft>
                <a:spcPts val="600"/>
              </a:spcAft>
            </a:pPr>
            <a:r>
              <a:rPr lang="en-GB" sz="2800" i="1" dirty="0"/>
              <a:t>Cognitive Models of Writing </a:t>
            </a:r>
          </a:p>
          <a:p>
            <a:pPr marL="457200">
              <a:lnSpc>
                <a:spcPct val="90000"/>
              </a:lnSpc>
              <a:spcAft>
                <a:spcPts val="600"/>
              </a:spcAft>
            </a:pPr>
            <a:r>
              <a:rPr lang="en-GB" sz="2800" dirty="0"/>
              <a:t>David Galbraith</a:t>
            </a:r>
          </a:p>
        </p:txBody>
      </p:sp>
      <p:sp>
        <p:nvSpPr>
          <p:cNvPr id="5" name="TextBox 4">
            <a:extLst>
              <a:ext uri="{FF2B5EF4-FFF2-40B4-BE49-F238E27FC236}">
                <a16:creationId xmlns:a16="http://schemas.microsoft.com/office/drawing/2014/main" id="{AD48E7D8-BD2D-C326-1FAA-C03930A67141}"/>
              </a:ext>
            </a:extLst>
          </p:cNvPr>
          <p:cNvSpPr txBox="1"/>
          <p:nvPr/>
        </p:nvSpPr>
        <p:spPr>
          <a:xfrm>
            <a:off x="7305261" y="642938"/>
            <a:ext cx="4242215" cy="5570538"/>
          </a:xfrm>
          <a:prstGeom prst="rect">
            <a:avLst/>
          </a:prstGeom>
          <a:noFill/>
        </p:spPr>
        <p:txBody>
          <a:bodyPr wrap="square" anchor="t">
            <a:normAutofit/>
          </a:bodyPr>
          <a:lstStyle/>
          <a:p>
            <a:pPr>
              <a:lnSpc>
                <a:spcPct val="90000"/>
              </a:lnSpc>
              <a:spcAft>
                <a:spcPts val="600"/>
              </a:spcAft>
            </a:pPr>
            <a:r>
              <a:rPr lang="en-GB" sz="2800" dirty="0">
                <a:solidFill>
                  <a:srgbClr val="333333"/>
                </a:solidFill>
                <a:effectLst/>
                <a:latin typeface="Open Sans" panose="020B0606030504020204" pitchFamily="34" charset="0"/>
                <a:ea typeface="Times New Roman" panose="02020603050405020304" pitchFamily="18" charset="0"/>
              </a:rPr>
              <a:t> ‘in so far as [the reader] appreciates the poem s/he has a sense of the conquest over the disorder and meaninglessness of experience’.</a:t>
            </a:r>
          </a:p>
          <a:p>
            <a:pPr>
              <a:lnSpc>
                <a:spcPct val="90000"/>
              </a:lnSpc>
              <a:spcAft>
                <a:spcPts val="600"/>
              </a:spcAft>
            </a:pPr>
            <a:endParaRPr lang="en-GB" sz="2800" dirty="0">
              <a:solidFill>
                <a:srgbClr val="333333"/>
              </a:solidFill>
              <a:latin typeface="Open Sans" panose="020B0606030504020204" pitchFamily="34" charset="0"/>
              <a:ea typeface="Times New Roman" panose="02020603050405020304" pitchFamily="18" charset="0"/>
            </a:endParaRPr>
          </a:p>
          <a:p>
            <a:pPr>
              <a:lnSpc>
                <a:spcPct val="90000"/>
              </a:lnSpc>
              <a:spcAft>
                <a:spcPts val="600"/>
              </a:spcAft>
            </a:pPr>
            <a:r>
              <a:rPr lang="en-GB" sz="2800" dirty="0">
                <a:solidFill>
                  <a:srgbClr val="333333"/>
                </a:solidFill>
                <a:effectLst/>
                <a:latin typeface="Open Sans" panose="020B0606030504020204" pitchFamily="34" charset="0"/>
                <a:ea typeface="Times New Roman" panose="02020603050405020304" pitchFamily="18" charset="0"/>
              </a:rPr>
              <a:t>Gillian White</a:t>
            </a:r>
          </a:p>
          <a:p>
            <a:pPr>
              <a:lnSpc>
                <a:spcPct val="90000"/>
              </a:lnSpc>
              <a:spcAft>
                <a:spcPts val="600"/>
              </a:spcAft>
            </a:pPr>
            <a:r>
              <a:rPr lang="en-GB" sz="2800" b="1" i="0" u="none" strike="noStrike" dirty="0">
                <a:solidFill>
                  <a:srgbClr val="333333"/>
                </a:solidFill>
                <a:effectLst/>
                <a:latin typeface="PT Serif" panose="020A0603040505020204" pitchFamily="18" charset="77"/>
              </a:rPr>
              <a:t>Poetics of contingency</a:t>
            </a:r>
            <a:endParaRPr lang="en-GB" sz="2800" dirty="0">
              <a:effectLst/>
              <a:latin typeface="Times New Roman" panose="02020603050405020304" pitchFamily="18" charset="0"/>
              <a:ea typeface="Times New Roman" panose="02020603050405020304" pitchFamily="18" charset="0"/>
            </a:endParaRPr>
          </a:p>
        </p:txBody>
      </p:sp>
      <p:cxnSp>
        <p:nvCxnSpPr>
          <p:cNvPr id="9" name="Straight Connector 8">
            <a:extLst>
              <a:ext uri="{FF2B5EF4-FFF2-40B4-BE49-F238E27FC236}">
                <a16:creationId xmlns:a16="http://schemas.microsoft.com/office/drawing/2014/main" id="{EFAA635F-35A8-E49E-C426-59BADC0E4624}"/>
              </a:ext>
            </a:extLst>
          </p:cNvPr>
          <p:cNvCxnSpPr/>
          <p:nvPr/>
        </p:nvCxnSpPr>
        <p:spPr>
          <a:xfrm>
            <a:off x="6887817" y="1162878"/>
            <a:ext cx="0" cy="423407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2541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FB32C-8958-7F13-962A-0814DA7F601E}"/>
              </a:ext>
            </a:extLst>
          </p:cNvPr>
          <p:cNvSpPr>
            <a:spLocks noGrp="1"/>
          </p:cNvSpPr>
          <p:nvPr>
            <p:ph type="title"/>
          </p:nvPr>
        </p:nvSpPr>
        <p:spPr>
          <a:xfrm>
            <a:off x="804672" y="640080"/>
            <a:ext cx="3282696" cy="5257800"/>
          </a:xfrm>
        </p:spPr>
        <p:txBody>
          <a:bodyPr>
            <a:normAutofit/>
          </a:bodyPr>
          <a:lstStyle/>
          <a:p>
            <a:r>
              <a:rPr lang="en-GB" sz="3400" dirty="0">
                <a:effectLst/>
                <a:latin typeface="Calibri" panose="020F0502020204030204" pitchFamily="34" charset="0"/>
                <a:ea typeface="Calibri" panose="020F0502020204030204" pitchFamily="34" charset="0"/>
                <a:cs typeface="Times New Roman" panose="02020603050405020304" pitchFamily="18" charset="0"/>
              </a:rPr>
              <a:t>Beti </a:t>
            </a:r>
            <a:r>
              <a:rPr lang="en-GB" sz="3400" dirty="0" err="1">
                <a:effectLst/>
                <a:latin typeface="Calibri" panose="020F0502020204030204" pitchFamily="34" charset="0"/>
                <a:ea typeface="Calibri" panose="020F0502020204030204" pitchFamily="34" charset="0"/>
                <a:cs typeface="Times New Roman" panose="02020603050405020304" pitchFamily="18" charset="0"/>
              </a:rPr>
              <a:t>Marenko</a:t>
            </a:r>
            <a:br>
              <a:rPr lang="en-GB" sz="3400" dirty="0">
                <a:effectLst/>
                <a:latin typeface="Calibri" panose="020F0502020204030204" pitchFamily="34" charset="0"/>
                <a:ea typeface="Calibri" panose="020F0502020204030204" pitchFamily="34" charset="0"/>
                <a:cs typeface="Times New Roman" panose="02020603050405020304" pitchFamily="18" charset="0"/>
              </a:rPr>
            </a:br>
            <a:r>
              <a:rPr lang="en-GB" sz="3400" b="1" i="1" dirty="0" err="1">
                <a:effectLst/>
                <a:latin typeface="TimesNewRomanPS"/>
              </a:rPr>
              <a:t>FutureCrafting</a:t>
            </a:r>
            <a:r>
              <a:rPr lang="en-GB" sz="3400" b="1" i="1" dirty="0">
                <a:effectLst/>
                <a:latin typeface="TimesNewRomanPS"/>
              </a:rPr>
              <a:t>:</a:t>
            </a:r>
            <a:br>
              <a:rPr lang="en-GB" sz="3400" b="1" i="1" dirty="0">
                <a:effectLst/>
                <a:latin typeface="TimesNewRomanPS"/>
              </a:rPr>
            </a:br>
            <a:r>
              <a:rPr lang="en-GB" sz="3400" b="1" i="1" dirty="0">
                <a:effectLst/>
                <a:latin typeface="TimesNewRomanPS"/>
              </a:rPr>
              <a:t>A Speculative Method for an Imaginative AI </a:t>
            </a:r>
            <a:br>
              <a:rPr lang="en-GB" sz="3400" i="1" dirty="0"/>
            </a:br>
            <a:br>
              <a:rPr lang="en-GB" sz="3400" dirty="0">
                <a:effectLst/>
                <a:latin typeface="Calibri" panose="020F0502020204030204" pitchFamily="34" charset="0"/>
                <a:ea typeface="Calibri" panose="020F0502020204030204" pitchFamily="34" charset="0"/>
                <a:cs typeface="Times New Roman" panose="02020603050405020304" pitchFamily="18" charset="0"/>
              </a:rPr>
            </a:br>
            <a:endParaRPr lang="en-US" sz="3400" dirty="0"/>
          </a:p>
        </p:txBody>
      </p:sp>
      <p:sp>
        <p:nvSpPr>
          <p:cNvPr id="3" name="Content Placeholder 2">
            <a:extLst>
              <a:ext uri="{FF2B5EF4-FFF2-40B4-BE49-F238E27FC236}">
                <a16:creationId xmlns:a16="http://schemas.microsoft.com/office/drawing/2014/main" id="{0A7B2DE9-E78F-F29C-894C-E22E3583A60D}"/>
              </a:ext>
            </a:extLst>
          </p:cNvPr>
          <p:cNvSpPr>
            <a:spLocks noGrp="1"/>
          </p:cNvSpPr>
          <p:nvPr>
            <p:ph idx="1"/>
          </p:nvPr>
        </p:nvSpPr>
        <p:spPr>
          <a:xfrm>
            <a:off x="5358384" y="640081"/>
            <a:ext cx="6024654" cy="5257800"/>
          </a:xfrm>
        </p:spPr>
        <p:txBody>
          <a:bodyPr anchor="ctr">
            <a:normAutofit/>
          </a:bodyPr>
          <a:lstStyle/>
          <a:p>
            <a:pPr marL="0" indent="0">
              <a:buNone/>
            </a:pPr>
            <a:endParaRPr lang="en-GB" sz="2000" dirty="0">
              <a:effectLst/>
              <a:latin typeface="Times New Roman" panose="02020603050405020304" pitchFamily="18" charset="0"/>
              <a:ea typeface="Times New Roman" panose="02020603050405020304" pitchFamily="18" charset="0"/>
            </a:endParaRPr>
          </a:p>
          <a:p>
            <a:pPr marL="0" indent="0">
              <a:buNone/>
            </a:pPr>
            <a:r>
              <a:rPr lang="en-GB" sz="2000" dirty="0">
                <a:effectLst/>
                <a:latin typeface="TimesNewRomanPSMT"/>
                <a:ea typeface="Times New Roman" panose="02020603050405020304" pitchFamily="18" charset="0"/>
              </a:rPr>
              <a:t>When the machine no longer simply searches for information but </a:t>
            </a:r>
            <a:r>
              <a:rPr lang="en-GB" sz="2000" b="1" dirty="0">
                <a:effectLst/>
                <a:latin typeface="TimesNewRomanPSMT"/>
                <a:ea typeface="Times New Roman" panose="02020603050405020304" pitchFamily="18" charset="0"/>
              </a:rPr>
              <a:t>combines and recombines data to train itself, contingency enters the process and must be accounted for. </a:t>
            </a:r>
            <a:r>
              <a:rPr lang="en-GB" sz="2000" dirty="0">
                <a:effectLst/>
                <a:latin typeface="TimesNewRomanPSMT"/>
                <a:ea typeface="Times New Roman" panose="02020603050405020304" pitchFamily="18" charset="0"/>
              </a:rPr>
              <a:t>This has profound implications on current AI narratives, and it must inform how to imagine and conceptualize near future AI. </a:t>
            </a:r>
          </a:p>
          <a:p>
            <a:endParaRPr lang="en-US" sz="2000" dirty="0"/>
          </a:p>
        </p:txBody>
      </p:sp>
    </p:spTree>
    <p:extLst>
      <p:ext uri="{BB962C8B-B14F-4D97-AF65-F5344CB8AC3E}">
        <p14:creationId xmlns:p14="http://schemas.microsoft.com/office/powerpoint/2010/main" val="3773945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EC1D0C-E324-2FA5-DC99-62DAEE3B524C}"/>
              </a:ext>
            </a:extLst>
          </p:cNvPr>
          <p:cNvSpPr>
            <a:spLocks noGrp="1"/>
          </p:cNvSpPr>
          <p:nvPr>
            <p:ph type="title"/>
          </p:nvPr>
        </p:nvSpPr>
        <p:spPr/>
        <p:txBody>
          <a:bodyPr/>
          <a:lstStyle/>
          <a:p>
            <a:r>
              <a:rPr lang="en-US" dirty="0"/>
              <a:t>The Blinding</a:t>
            </a:r>
            <a:br>
              <a:rPr lang="en-US" dirty="0"/>
            </a:br>
            <a:r>
              <a:rPr lang="en-US" dirty="0"/>
              <a:t>Mircea </a:t>
            </a:r>
            <a:r>
              <a:rPr lang="en-US" dirty="0" err="1"/>
              <a:t>Cartarescu</a:t>
            </a:r>
            <a:endParaRPr lang="en-US" dirty="0"/>
          </a:p>
        </p:txBody>
      </p:sp>
      <p:sp>
        <p:nvSpPr>
          <p:cNvPr id="3" name="Content Placeholder 2">
            <a:extLst>
              <a:ext uri="{FF2B5EF4-FFF2-40B4-BE49-F238E27FC236}">
                <a16:creationId xmlns:a16="http://schemas.microsoft.com/office/drawing/2014/main" id="{B656C0AA-C45C-C86A-8EC2-B6053169B2D7}"/>
              </a:ext>
            </a:extLst>
          </p:cNvPr>
          <p:cNvSpPr>
            <a:spLocks noGrp="1"/>
          </p:cNvSpPr>
          <p:nvPr>
            <p:ph idx="1"/>
          </p:nvPr>
        </p:nvSpPr>
        <p:spPr>
          <a:xfrm>
            <a:off x="838200" y="2141537"/>
            <a:ext cx="5525022" cy="4351338"/>
          </a:xfrm>
        </p:spPr>
        <p:txBody>
          <a:bodyPr/>
          <a:lstStyle/>
          <a:p>
            <a:pPr marL="0" indent="0">
              <a:buNone/>
            </a:pPr>
            <a:r>
              <a:rPr lang="en-GB" b="0" i="0" u="none" strike="noStrike" dirty="0">
                <a:solidFill>
                  <a:srgbClr val="404040"/>
                </a:solidFill>
                <a:effectLst/>
                <a:latin typeface="Merriweather" pitchFamily="2" charset="77"/>
              </a:rPr>
              <a:t>”true and limitless literature”</a:t>
            </a:r>
            <a:endParaRPr lang="en-US" dirty="0"/>
          </a:p>
        </p:txBody>
      </p:sp>
      <p:pic>
        <p:nvPicPr>
          <p:cNvPr id="1026" name="Picture 2" descr="Blinding: Volume 1 by Mircea Cărtărescu | Goodreads">
            <a:extLst>
              <a:ext uri="{FF2B5EF4-FFF2-40B4-BE49-F238E27FC236}">
                <a16:creationId xmlns:a16="http://schemas.microsoft.com/office/drawing/2014/main" id="{8A82383C-7729-3F56-3DB0-4B8AE46A9F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53526" y="611905"/>
            <a:ext cx="5250671" cy="58809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72274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screenshot of a text&#10;&#10;Description automatically generated">
            <a:extLst>
              <a:ext uri="{FF2B5EF4-FFF2-40B4-BE49-F238E27FC236}">
                <a16:creationId xmlns:a16="http://schemas.microsoft.com/office/drawing/2014/main" id="{28BA1325-6C1D-92F2-6E4E-09D085EEDE9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3286" y="304278"/>
            <a:ext cx="11025427" cy="5987636"/>
          </a:xfrm>
          <a:prstGeom prst="rect">
            <a:avLst/>
          </a:prstGeom>
        </p:spPr>
      </p:pic>
      <p:sp>
        <p:nvSpPr>
          <p:cNvPr id="6" name="TextBox 5">
            <a:extLst>
              <a:ext uri="{FF2B5EF4-FFF2-40B4-BE49-F238E27FC236}">
                <a16:creationId xmlns:a16="http://schemas.microsoft.com/office/drawing/2014/main" id="{49ECBCE6-FFE1-AE68-5D5B-5D47B255E4DE}"/>
              </a:ext>
            </a:extLst>
          </p:cNvPr>
          <p:cNvSpPr txBox="1"/>
          <p:nvPr/>
        </p:nvSpPr>
        <p:spPr>
          <a:xfrm>
            <a:off x="1766170" y="6553722"/>
            <a:ext cx="917239" cy="369332"/>
          </a:xfrm>
          <a:prstGeom prst="rect">
            <a:avLst/>
          </a:prstGeom>
          <a:noFill/>
        </p:spPr>
        <p:txBody>
          <a:bodyPr wrap="none" rtlCol="0">
            <a:spAutoFit/>
          </a:bodyPr>
          <a:lstStyle/>
          <a:p>
            <a:r>
              <a:rPr lang="en-US" dirty="0"/>
              <a:t>Original</a:t>
            </a:r>
          </a:p>
        </p:txBody>
      </p:sp>
      <p:sp>
        <p:nvSpPr>
          <p:cNvPr id="7" name="TextBox 6">
            <a:extLst>
              <a:ext uri="{FF2B5EF4-FFF2-40B4-BE49-F238E27FC236}">
                <a16:creationId xmlns:a16="http://schemas.microsoft.com/office/drawing/2014/main" id="{78B37242-33F9-3031-17E2-251BF4B32FA0}"/>
              </a:ext>
            </a:extLst>
          </p:cNvPr>
          <p:cNvSpPr txBox="1"/>
          <p:nvPr/>
        </p:nvSpPr>
        <p:spPr>
          <a:xfrm>
            <a:off x="5538591" y="6488668"/>
            <a:ext cx="488980" cy="369332"/>
          </a:xfrm>
          <a:prstGeom prst="rect">
            <a:avLst/>
          </a:prstGeom>
          <a:noFill/>
        </p:spPr>
        <p:txBody>
          <a:bodyPr wrap="none" rtlCol="0">
            <a:spAutoFit/>
          </a:bodyPr>
          <a:lstStyle/>
          <a:p>
            <a:r>
              <a:rPr lang="en-US" dirty="0" err="1"/>
              <a:t>gtp</a:t>
            </a:r>
            <a:endParaRPr lang="en-US" dirty="0"/>
          </a:p>
        </p:txBody>
      </p:sp>
      <p:sp>
        <p:nvSpPr>
          <p:cNvPr id="8" name="TextBox 7">
            <a:extLst>
              <a:ext uri="{FF2B5EF4-FFF2-40B4-BE49-F238E27FC236}">
                <a16:creationId xmlns:a16="http://schemas.microsoft.com/office/drawing/2014/main" id="{B0967C87-7703-E50D-6B53-826DDC9FFE67}"/>
              </a:ext>
            </a:extLst>
          </p:cNvPr>
          <p:cNvSpPr txBox="1"/>
          <p:nvPr/>
        </p:nvSpPr>
        <p:spPr>
          <a:xfrm>
            <a:off x="9649216" y="6488668"/>
            <a:ext cx="488980" cy="369332"/>
          </a:xfrm>
          <a:prstGeom prst="rect">
            <a:avLst/>
          </a:prstGeom>
          <a:noFill/>
        </p:spPr>
        <p:txBody>
          <a:bodyPr wrap="none" rtlCol="0">
            <a:spAutoFit/>
          </a:bodyPr>
          <a:lstStyle/>
          <a:p>
            <a:r>
              <a:rPr lang="en-US" dirty="0" err="1"/>
              <a:t>gtp</a:t>
            </a:r>
            <a:endParaRPr lang="en-US" dirty="0"/>
          </a:p>
        </p:txBody>
      </p:sp>
    </p:spTree>
    <p:extLst>
      <p:ext uri="{BB962C8B-B14F-4D97-AF65-F5344CB8AC3E}">
        <p14:creationId xmlns:p14="http://schemas.microsoft.com/office/powerpoint/2010/main" val="4742930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35750</TotalTime>
  <Words>3311</Words>
  <Application>Microsoft Macintosh PowerPoint</Application>
  <PresentationFormat>Widescreen</PresentationFormat>
  <Paragraphs>167</Paragraphs>
  <Slides>19</Slides>
  <Notes>18</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19</vt:i4>
      </vt:variant>
    </vt:vector>
  </HeadingPairs>
  <TitlesOfParts>
    <vt:vector size="31" baseType="lpstr">
      <vt:lpstr>Aptos</vt:lpstr>
      <vt:lpstr>Aptos Display</vt:lpstr>
      <vt:lpstr>Arial</vt:lpstr>
      <vt:lpstr>Calibri</vt:lpstr>
      <vt:lpstr>Merriweather</vt:lpstr>
      <vt:lpstr>Open Sans</vt:lpstr>
      <vt:lpstr>PT Serif</vt:lpstr>
      <vt:lpstr>Times</vt:lpstr>
      <vt:lpstr>Times New Roman</vt:lpstr>
      <vt:lpstr>TimesNewRomanPS</vt:lpstr>
      <vt:lpstr>TimesNewRomanPSMT</vt:lpstr>
      <vt:lpstr>Office Theme</vt:lpstr>
      <vt:lpstr>The Value of Language Breakdown in the Age of Generative AI</vt:lpstr>
      <vt:lpstr>PowerPoint Presentation</vt:lpstr>
      <vt:lpstr>PowerPoint Presentation</vt:lpstr>
      <vt:lpstr>PowerPoint Presentation</vt:lpstr>
      <vt:lpstr>CONTINGENCY David Ε. Wellbery </vt:lpstr>
      <vt:lpstr>PowerPoint Presentation</vt:lpstr>
      <vt:lpstr>Beti Marenko FutureCrafting: A Speculative Method for an Imaginative AI   </vt:lpstr>
      <vt:lpstr>The Blinding Mircea Cartarescu</vt:lpstr>
      <vt:lpstr>PowerPoint Presentation</vt:lpstr>
      <vt:lpstr>Cărtărescu’s prose is dense with proprioceptive nouns  </vt:lpstr>
      <vt:lpstr>Cărtărescu understands time as a thickening medium </vt:lpstr>
      <vt:lpstr>Blinding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Jones, Nathan</dc:creator>
  <cp:lastModifiedBy>Jones, Nathan</cp:lastModifiedBy>
  <cp:revision>21</cp:revision>
  <dcterms:created xsi:type="dcterms:W3CDTF">2025-06-01T14:07:02Z</dcterms:created>
  <dcterms:modified xsi:type="dcterms:W3CDTF">2025-07-17T12:25:37Z</dcterms:modified>
</cp:coreProperties>
</file>