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48" r:id="rId2"/>
    <p:sldMasterId id="2147483650" r:id="rId3"/>
    <p:sldMasterId id="2147483652" r:id="rId4"/>
  </p:sldMasterIdLst>
  <p:notesMasterIdLst>
    <p:notesMasterId r:id="rId23"/>
  </p:notesMasterIdLst>
  <p:sldIdLst>
    <p:sldId id="256" r:id="rId5"/>
    <p:sldId id="275" r:id="rId6"/>
    <p:sldId id="257" r:id="rId7"/>
    <p:sldId id="258" r:id="rId8"/>
    <p:sldId id="276" r:id="rId9"/>
    <p:sldId id="277" r:id="rId10"/>
    <p:sldId id="259" r:id="rId11"/>
    <p:sldId id="265" r:id="rId12"/>
    <p:sldId id="279" r:id="rId13"/>
    <p:sldId id="280" r:id="rId14"/>
    <p:sldId id="281" r:id="rId15"/>
    <p:sldId id="282" r:id="rId16"/>
    <p:sldId id="283" r:id="rId17"/>
    <p:sldId id="284" r:id="rId18"/>
    <p:sldId id="285" r:id="rId19"/>
    <p:sldId id="286" r:id="rId20"/>
    <p:sldId id="287"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hallah, Judith" userId="S::fathallj@lancaster.ac.uk::0f20832a-2f98-4b1c-843c-e2c38a7b390f" providerId="AD" clId="Web-{B1CA34DA-610C-30B6-BE4B-BD79C9C921AF}"/>
    <pc:docChg chg="addSld delSld modSld sldOrd">
      <pc:chgData name="Fathallah, Judith" userId="S::fathallj@lancaster.ac.uk::0f20832a-2f98-4b1c-843c-e2c38a7b390f" providerId="AD" clId="Web-{B1CA34DA-610C-30B6-BE4B-BD79C9C921AF}" dt="2025-04-14T09:22:41.721" v="101"/>
      <pc:docMkLst>
        <pc:docMk/>
      </pc:docMkLst>
      <pc:sldChg chg="modSp">
        <pc:chgData name="Fathallah, Judith" userId="S::fathallj@lancaster.ac.uk::0f20832a-2f98-4b1c-843c-e2c38a7b390f" providerId="AD" clId="Web-{B1CA34DA-610C-30B6-BE4B-BD79C9C921AF}" dt="2025-04-14T09:06:00.801" v="21" actId="20577"/>
        <pc:sldMkLst>
          <pc:docMk/>
          <pc:sldMk cId="1195596842" sldId="256"/>
        </pc:sldMkLst>
        <pc:spChg chg="mod">
          <ac:chgData name="Fathallah, Judith" userId="S::fathallj@lancaster.ac.uk::0f20832a-2f98-4b1c-843c-e2c38a7b390f" providerId="AD" clId="Web-{B1CA34DA-610C-30B6-BE4B-BD79C9C921AF}" dt="2025-04-14T09:05:51.988" v="18" actId="20577"/>
          <ac:spMkLst>
            <pc:docMk/>
            <pc:sldMk cId="1195596842" sldId="256"/>
            <ac:spMk id="2" creationId="{86D1C99A-4398-BC41-9222-9A3B16DE2548}"/>
          </ac:spMkLst>
        </pc:spChg>
        <pc:spChg chg="mod">
          <ac:chgData name="Fathallah, Judith" userId="S::fathallj@lancaster.ac.uk::0f20832a-2f98-4b1c-843c-e2c38a7b390f" providerId="AD" clId="Web-{B1CA34DA-610C-30B6-BE4B-BD79C9C921AF}" dt="2025-04-14T09:06:00.801" v="21" actId="20577"/>
          <ac:spMkLst>
            <pc:docMk/>
            <pc:sldMk cId="1195596842" sldId="256"/>
            <ac:spMk id="3" creationId="{94C2AEAC-AEB9-FA16-201F-F958FBA336DF}"/>
          </ac:spMkLst>
        </pc:spChg>
      </pc:sldChg>
      <pc:sldChg chg="modSp ord">
        <pc:chgData name="Fathallah, Judith" userId="S::fathallj@lancaster.ac.uk::0f20832a-2f98-4b1c-843c-e2c38a7b390f" providerId="AD" clId="Web-{B1CA34DA-610C-30B6-BE4B-BD79C9C921AF}" dt="2025-04-14T09:10:27.543" v="51" actId="20577"/>
        <pc:sldMkLst>
          <pc:docMk/>
          <pc:sldMk cId="1971680749" sldId="259"/>
        </pc:sldMkLst>
        <pc:graphicFrameChg chg="modGraphic">
          <ac:chgData name="Fathallah, Judith" userId="S::fathallj@lancaster.ac.uk::0f20832a-2f98-4b1c-843c-e2c38a7b390f" providerId="AD" clId="Web-{B1CA34DA-610C-30B6-BE4B-BD79C9C921AF}" dt="2025-04-14T09:10:27.543" v="51" actId="20577"/>
          <ac:graphicFrameMkLst>
            <pc:docMk/>
            <pc:sldMk cId="1971680749" sldId="259"/>
            <ac:graphicFrameMk id="5" creationId="{62B2324F-A17C-C2F9-2A37-BE078629BBBA}"/>
          </ac:graphicFrameMkLst>
        </pc:graphicFrameChg>
      </pc:sldChg>
      <pc:sldChg chg="del">
        <pc:chgData name="Fathallah, Judith" userId="S::fathallj@lancaster.ac.uk::0f20832a-2f98-4b1c-843c-e2c38a7b390f" providerId="AD" clId="Web-{B1CA34DA-610C-30B6-BE4B-BD79C9C921AF}" dt="2025-04-14T09:06:41.443" v="26"/>
        <pc:sldMkLst>
          <pc:docMk/>
          <pc:sldMk cId="3037609674" sldId="261"/>
        </pc:sldMkLst>
      </pc:sldChg>
      <pc:sldChg chg="del">
        <pc:chgData name="Fathallah, Judith" userId="S::fathallj@lancaster.ac.uk::0f20832a-2f98-4b1c-843c-e2c38a7b390f" providerId="AD" clId="Web-{B1CA34DA-610C-30B6-BE4B-BD79C9C921AF}" dt="2025-04-14T09:06:38.802" v="25"/>
        <pc:sldMkLst>
          <pc:docMk/>
          <pc:sldMk cId="341880784" sldId="273"/>
        </pc:sldMkLst>
      </pc:sldChg>
      <pc:sldChg chg="del">
        <pc:chgData name="Fathallah, Judith" userId="S::fathallj@lancaster.ac.uk::0f20832a-2f98-4b1c-843c-e2c38a7b390f" providerId="AD" clId="Web-{B1CA34DA-610C-30B6-BE4B-BD79C9C921AF}" dt="2025-04-14T09:06:35.818" v="24"/>
        <pc:sldMkLst>
          <pc:docMk/>
          <pc:sldMk cId="1039233250" sldId="274"/>
        </pc:sldMkLst>
      </pc:sldChg>
      <pc:sldChg chg="modSp">
        <pc:chgData name="Fathallah, Judith" userId="S::fathallj@lancaster.ac.uk::0f20832a-2f98-4b1c-843c-e2c38a7b390f" providerId="AD" clId="Web-{B1CA34DA-610C-30B6-BE4B-BD79C9C921AF}" dt="2025-04-14T09:06:07.223" v="23" actId="20577"/>
        <pc:sldMkLst>
          <pc:docMk/>
          <pc:sldMk cId="694320205" sldId="275"/>
        </pc:sldMkLst>
        <pc:spChg chg="mod">
          <ac:chgData name="Fathallah, Judith" userId="S::fathallj@lancaster.ac.uk::0f20832a-2f98-4b1c-843c-e2c38a7b390f" providerId="AD" clId="Web-{B1CA34DA-610C-30B6-BE4B-BD79C9C921AF}" dt="2025-04-14T09:06:07.223" v="23" actId="20577"/>
          <ac:spMkLst>
            <pc:docMk/>
            <pc:sldMk cId="694320205" sldId="275"/>
            <ac:spMk id="2" creationId="{7CEDCE7A-8704-3F41-3F5D-57A81E4D4BE3}"/>
          </ac:spMkLst>
        </pc:spChg>
      </pc:sldChg>
      <pc:sldChg chg="new del">
        <pc:chgData name="Fathallah, Judith" userId="S::fathallj@lancaster.ac.uk::0f20832a-2f98-4b1c-843c-e2c38a7b390f" providerId="AD" clId="Web-{B1CA34DA-610C-30B6-BE4B-BD79C9C921AF}" dt="2025-04-14T09:09:37.370" v="29"/>
        <pc:sldMkLst>
          <pc:docMk/>
          <pc:sldMk cId="1005317664" sldId="276"/>
        </pc:sldMkLst>
      </pc:sldChg>
      <pc:sldChg chg="addSp delSp modSp new mod modClrScheme chgLayout">
        <pc:chgData name="Fathallah, Judith" userId="S::fathallj@lancaster.ac.uk::0f20832a-2f98-4b1c-843c-e2c38a7b390f" providerId="AD" clId="Web-{B1CA34DA-610C-30B6-BE4B-BD79C9C921AF}" dt="2025-04-14T09:22:27.658" v="99"/>
        <pc:sldMkLst>
          <pc:docMk/>
          <pc:sldMk cId="3386171530" sldId="276"/>
        </pc:sldMkLst>
        <pc:picChg chg="add del mod">
          <ac:chgData name="Fathallah, Judith" userId="S::fathallj@lancaster.ac.uk::0f20832a-2f98-4b1c-843c-e2c38a7b390f" providerId="AD" clId="Web-{B1CA34DA-610C-30B6-BE4B-BD79C9C921AF}" dt="2025-04-14T09:22:10.330" v="96" actId="1076"/>
          <ac:picMkLst>
            <pc:docMk/>
            <pc:sldMk cId="3386171530" sldId="276"/>
            <ac:picMk id="6" creationId="{EF32A4D6-D7D6-D550-1B5A-7506FAA0D747}"/>
          </ac:picMkLst>
        </pc:picChg>
      </pc:sldChg>
      <pc:sldChg chg="addSp modSp new">
        <pc:chgData name="Fathallah, Judith" userId="S::fathallj@lancaster.ac.uk::0f20832a-2f98-4b1c-843c-e2c38a7b390f" providerId="AD" clId="Web-{B1CA34DA-610C-30B6-BE4B-BD79C9C921AF}" dt="2025-04-14T09:22:41.721" v="101"/>
        <pc:sldMkLst>
          <pc:docMk/>
          <pc:sldMk cId="3160299970" sldId="277"/>
        </pc:sldMkLst>
        <pc:picChg chg="add mod">
          <ac:chgData name="Fathallah, Judith" userId="S::fathallj@lancaster.ac.uk::0f20832a-2f98-4b1c-843c-e2c38a7b390f" providerId="AD" clId="Web-{B1CA34DA-610C-30B6-BE4B-BD79C9C921AF}" dt="2025-04-14T09:22:41.721" v="101"/>
          <ac:picMkLst>
            <pc:docMk/>
            <pc:sldMk cId="3160299970" sldId="277"/>
            <ac:picMk id="2" creationId="{0DA3E3F2-3347-0D60-CA25-E27B2450A9C3}"/>
          </ac:picMkLst>
        </pc:picChg>
      </pc:sldChg>
    </pc:docChg>
  </pc:docChgLst>
  <pc:docChgLst>
    <pc:chgData name="Fathallah, Judith" userId="0f20832a-2f98-4b1c-843c-e2c38a7b390f" providerId="ADAL" clId="{537DAE0A-3D7A-47CC-9F1F-7FAEDBF0B3CA}"/>
    <pc:docChg chg="addSld delSld modSld addMainMaster">
      <pc:chgData name="Fathallah, Judith" userId="0f20832a-2f98-4b1c-843c-e2c38a7b390f" providerId="ADAL" clId="{537DAE0A-3D7A-47CC-9F1F-7FAEDBF0B3CA}" dt="2025-05-26T09:39:42.508" v="4" actId="47"/>
      <pc:docMkLst>
        <pc:docMk/>
      </pc:docMkLst>
      <pc:sldChg chg="add del">
        <pc:chgData name="Fathallah, Judith" userId="0f20832a-2f98-4b1c-843c-e2c38a7b390f" providerId="ADAL" clId="{537DAE0A-3D7A-47CC-9F1F-7FAEDBF0B3CA}" dt="2025-05-26T09:39:42.508" v="4" actId="47"/>
        <pc:sldMkLst>
          <pc:docMk/>
          <pc:sldMk cId="1142047994" sldId="278"/>
        </pc:sldMkLst>
      </pc:sldChg>
      <pc:sldChg chg="add">
        <pc:chgData name="Fathallah, Judith" userId="0f20832a-2f98-4b1c-843c-e2c38a7b390f" providerId="ADAL" clId="{537DAE0A-3D7A-47CC-9F1F-7FAEDBF0B3CA}" dt="2025-05-26T09:39:35.602" v="3"/>
        <pc:sldMkLst>
          <pc:docMk/>
          <pc:sldMk cId="923802494" sldId="279"/>
        </pc:sldMkLst>
      </pc:sldChg>
      <pc:sldChg chg="add modNotes">
        <pc:chgData name="Fathallah, Judith" userId="0f20832a-2f98-4b1c-843c-e2c38a7b390f" providerId="ADAL" clId="{537DAE0A-3D7A-47CC-9F1F-7FAEDBF0B3CA}" dt="2025-05-26T09:39:35.602" v="3"/>
        <pc:sldMkLst>
          <pc:docMk/>
          <pc:sldMk cId="2879570253" sldId="280"/>
        </pc:sldMkLst>
      </pc:sldChg>
      <pc:sldChg chg="add">
        <pc:chgData name="Fathallah, Judith" userId="0f20832a-2f98-4b1c-843c-e2c38a7b390f" providerId="ADAL" clId="{537DAE0A-3D7A-47CC-9F1F-7FAEDBF0B3CA}" dt="2025-05-26T09:39:35.602" v="3"/>
        <pc:sldMkLst>
          <pc:docMk/>
          <pc:sldMk cId="1295376705" sldId="281"/>
        </pc:sldMkLst>
      </pc:sldChg>
      <pc:sldChg chg="add">
        <pc:chgData name="Fathallah, Judith" userId="0f20832a-2f98-4b1c-843c-e2c38a7b390f" providerId="ADAL" clId="{537DAE0A-3D7A-47CC-9F1F-7FAEDBF0B3CA}" dt="2025-05-26T09:39:35.602" v="3"/>
        <pc:sldMkLst>
          <pc:docMk/>
          <pc:sldMk cId="4043565685" sldId="282"/>
        </pc:sldMkLst>
      </pc:sldChg>
      <pc:sldChg chg="add">
        <pc:chgData name="Fathallah, Judith" userId="0f20832a-2f98-4b1c-843c-e2c38a7b390f" providerId="ADAL" clId="{537DAE0A-3D7A-47CC-9F1F-7FAEDBF0B3CA}" dt="2025-05-26T09:39:35.602" v="3"/>
        <pc:sldMkLst>
          <pc:docMk/>
          <pc:sldMk cId="209407416" sldId="283"/>
        </pc:sldMkLst>
      </pc:sldChg>
      <pc:sldChg chg="add">
        <pc:chgData name="Fathallah, Judith" userId="0f20832a-2f98-4b1c-843c-e2c38a7b390f" providerId="ADAL" clId="{537DAE0A-3D7A-47CC-9F1F-7FAEDBF0B3CA}" dt="2025-05-26T09:39:35.602" v="3"/>
        <pc:sldMkLst>
          <pc:docMk/>
          <pc:sldMk cId="803753330" sldId="284"/>
        </pc:sldMkLst>
      </pc:sldChg>
      <pc:sldChg chg="add">
        <pc:chgData name="Fathallah, Judith" userId="0f20832a-2f98-4b1c-843c-e2c38a7b390f" providerId="ADAL" clId="{537DAE0A-3D7A-47CC-9F1F-7FAEDBF0B3CA}" dt="2025-05-26T09:39:35.602" v="3"/>
        <pc:sldMkLst>
          <pc:docMk/>
          <pc:sldMk cId="4085849250" sldId="285"/>
        </pc:sldMkLst>
      </pc:sldChg>
      <pc:sldChg chg="add">
        <pc:chgData name="Fathallah, Judith" userId="0f20832a-2f98-4b1c-843c-e2c38a7b390f" providerId="ADAL" clId="{537DAE0A-3D7A-47CC-9F1F-7FAEDBF0B3CA}" dt="2025-05-26T09:39:35.602" v="3"/>
        <pc:sldMkLst>
          <pc:docMk/>
          <pc:sldMk cId="2453488511" sldId="286"/>
        </pc:sldMkLst>
      </pc:sldChg>
      <pc:sldChg chg="add">
        <pc:chgData name="Fathallah, Judith" userId="0f20832a-2f98-4b1c-843c-e2c38a7b390f" providerId="ADAL" clId="{537DAE0A-3D7A-47CC-9F1F-7FAEDBF0B3CA}" dt="2025-05-26T09:39:35.602" v="3"/>
        <pc:sldMkLst>
          <pc:docMk/>
          <pc:sldMk cId="2671246777" sldId="287"/>
        </pc:sldMkLst>
      </pc:sldChg>
      <pc:sldChg chg="add">
        <pc:chgData name="Fathallah, Judith" userId="0f20832a-2f98-4b1c-843c-e2c38a7b390f" providerId="ADAL" clId="{537DAE0A-3D7A-47CC-9F1F-7FAEDBF0B3CA}" dt="2025-05-26T09:39:35.602" v="3"/>
        <pc:sldMkLst>
          <pc:docMk/>
          <pc:sldMk cId="2881009514" sldId="288"/>
        </pc:sldMkLst>
      </pc:sldChg>
      <pc:sldMasterChg chg="add addSldLayout">
        <pc:chgData name="Fathallah, Judith" userId="0f20832a-2f98-4b1c-843c-e2c38a7b390f" providerId="ADAL" clId="{537DAE0A-3D7A-47CC-9F1F-7FAEDBF0B3CA}" dt="2025-05-26T09:39:30.724" v="0" actId="27028"/>
        <pc:sldMasterMkLst>
          <pc:docMk/>
          <pc:sldMasterMk cId="0" sldId="2147483648"/>
        </pc:sldMasterMkLst>
        <pc:sldLayoutChg chg="add">
          <pc:chgData name="Fathallah, Judith" userId="0f20832a-2f98-4b1c-843c-e2c38a7b390f" providerId="ADAL" clId="{537DAE0A-3D7A-47CC-9F1F-7FAEDBF0B3CA}" dt="2025-05-26T09:39:30.724" v="0" actId="27028"/>
          <pc:sldLayoutMkLst>
            <pc:docMk/>
            <pc:sldMasterMk cId="0" sldId="2147483648"/>
            <pc:sldLayoutMk cId="0" sldId="2147483649"/>
          </pc:sldLayoutMkLst>
        </pc:sldLayoutChg>
      </pc:sldMasterChg>
      <pc:sldMasterChg chg="add addSldLayout">
        <pc:chgData name="Fathallah, Judith" userId="0f20832a-2f98-4b1c-843c-e2c38a7b390f" providerId="ADAL" clId="{537DAE0A-3D7A-47CC-9F1F-7FAEDBF0B3CA}" dt="2025-05-26T09:39:35.602" v="2" actId="27028"/>
        <pc:sldMasterMkLst>
          <pc:docMk/>
          <pc:sldMasterMk cId="0" sldId="2147483650"/>
        </pc:sldMasterMkLst>
        <pc:sldLayoutChg chg="add">
          <pc:chgData name="Fathallah, Judith" userId="0f20832a-2f98-4b1c-843c-e2c38a7b390f" providerId="ADAL" clId="{537DAE0A-3D7A-47CC-9F1F-7FAEDBF0B3CA}" dt="2025-05-26T09:39:35.602" v="2" actId="27028"/>
          <pc:sldLayoutMkLst>
            <pc:docMk/>
            <pc:sldMasterMk cId="0" sldId="2147483650"/>
            <pc:sldLayoutMk cId="0" sldId="2147483651"/>
          </pc:sldLayoutMkLst>
        </pc:sldLayoutChg>
      </pc:sldMasterChg>
      <pc:sldMasterChg chg="add addSldLayout">
        <pc:chgData name="Fathallah, Judith" userId="0f20832a-2f98-4b1c-843c-e2c38a7b390f" providerId="ADAL" clId="{537DAE0A-3D7A-47CC-9F1F-7FAEDBF0B3CA}" dt="2025-05-26T09:39:35.602" v="2" actId="27028"/>
        <pc:sldMasterMkLst>
          <pc:docMk/>
          <pc:sldMasterMk cId="0" sldId="2147483652"/>
        </pc:sldMasterMkLst>
        <pc:sldLayoutChg chg="add">
          <pc:chgData name="Fathallah, Judith" userId="0f20832a-2f98-4b1c-843c-e2c38a7b390f" providerId="ADAL" clId="{537DAE0A-3D7A-47CC-9F1F-7FAEDBF0B3CA}" dt="2025-05-26T09:39:35.602" v="2" actId="27028"/>
          <pc:sldLayoutMkLst>
            <pc:docMk/>
            <pc:sldMasterMk cId="0" sldId="2147483652"/>
            <pc:sldLayoutMk cId="0" sldId="2147483653"/>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openbookcollective.pubpub.org/pub/obc-organisational-model/release/3?readingCollection=e5111002"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openbookcollective.pubpub.org/pub/obc-organisational-model/release/3?readingCollection=e5111002"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9E052-71D7-4C6B-A2B4-28660156AD69}"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7EED8849-883A-4130-A5CA-6E4244321943}">
      <dgm:prSet phldr="0"/>
      <dgm:spPr/>
      <dgm:t>
        <a:bodyPr/>
        <a:lstStyle/>
        <a:p>
          <a:pPr rtl="0"/>
          <a:r>
            <a:rPr lang="en-GB" dirty="0">
              <a:solidFill>
                <a:srgbClr val="000000"/>
              </a:solidFill>
              <a:latin typeface="Calibri"/>
              <a:ea typeface="Calibri"/>
              <a:cs typeface="Calibri"/>
            </a:rPr>
            <a:t>Press/student/broader interest in my work (Book launch, New Books Network, talk at Millersville University, use in syllabi)</a:t>
          </a:r>
          <a:endParaRPr lang="en-GB" dirty="0"/>
        </a:p>
      </dgm:t>
    </dgm:pt>
    <dgm:pt modelId="{4A33F009-CD22-4CE2-995F-1FDE0A4EC00E}" type="parTrans" cxnId="{6917F746-7364-42C4-98FC-511839D278FF}">
      <dgm:prSet/>
      <dgm:spPr/>
      <dgm:t>
        <a:bodyPr/>
        <a:lstStyle/>
        <a:p>
          <a:endParaRPr lang="en-US"/>
        </a:p>
      </dgm:t>
    </dgm:pt>
    <dgm:pt modelId="{DB478F00-DF21-4990-BE08-55D364B16D7E}" type="sibTrans" cxnId="{6917F746-7364-42C4-98FC-511839D278FF}">
      <dgm:prSet/>
      <dgm:spPr/>
      <dgm:t>
        <a:bodyPr/>
        <a:lstStyle/>
        <a:p>
          <a:endParaRPr lang="en-US"/>
        </a:p>
      </dgm:t>
    </dgm:pt>
    <dgm:pt modelId="{8A3D0975-D5ED-4885-9B08-1F4067F0CC15}">
      <dgm:prSet/>
      <dgm:spPr/>
      <dgm:t>
        <a:bodyPr/>
        <a:lstStyle/>
        <a:p>
          <a:r>
            <a:rPr lang="en-GB" dirty="0"/>
            <a:t>The implicit contract of prestige publishing is broken anyway: there is no reward for publishing with “big names”. Replace prestige with 'soundness</a:t>
          </a:r>
          <a:r>
            <a:rPr lang="en-GB" dirty="0">
              <a:latin typeface="Garamond" panose="02020404030301010803"/>
            </a:rPr>
            <a:t>':</a:t>
          </a:r>
          <a:endParaRPr lang="en-US" dirty="0"/>
        </a:p>
      </dgm:t>
    </dgm:pt>
    <dgm:pt modelId="{A2AB9F30-A543-416C-825E-D63B7E65B76A}" type="parTrans" cxnId="{257DC3A3-D3D0-445D-9D98-C1216FF0E3AC}">
      <dgm:prSet/>
      <dgm:spPr/>
      <dgm:t>
        <a:bodyPr/>
        <a:lstStyle/>
        <a:p>
          <a:endParaRPr lang="en-US"/>
        </a:p>
      </dgm:t>
    </dgm:pt>
    <dgm:pt modelId="{2CBC483D-978E-473A-8169-DE70640796B9}" type="sibTrans" cxnId="{257DC3A3-D3D0-445D-9D98-C1216FF0E3AC}">
      <dgm:prSet/>
      <dgm:spPr/>
      <dgm:t>
        <a:bodyPr/>
        <a:lstStyle/>
        <a:p>
          <a:endParaRPr lang="en-US"/>
        </a:p>
      </dgm:t>
    </dgm:pt>
    <dgm:pt modelId="{2538439F-4D6A-4582-90FC-C3686CEC90B1}">
      <dgm:prSet/>
      <dgm:spPr/>
      <dgm:t>
        <a:bodyPr/>
        <a:lstStyle/>
        <a:p>
          <a:r>
            <a:rPr lang="en-GB" dirty="0"/>
            <a:t>How is research chosen for publication by the press? What are its editorial and production standards? How does it engage with new developments in book production? How widely are its works disseminated, and is its business model sustained by hefty charges levied on authors or readers</a:t>
          </a:r>
          <a:r>
            <a:rPr lang="en-GB" dirty="0">
              <a:latin typeface="Garamond" panose="02020404030301010803"/>
            </a:rPr>
            <a:t>?*.</a:t>
          </a:r>
          <a:endParaRPr lang="en-US" dirty="0"/>
        </a:p>
      </dgm:t>
    </dgm:pt>
    <dgm:pt modelId="{532B6651-9D28-47D7-9D1D-7A2F56CD9522}" type="parTrans" cxnId="{23870C6C-B6B8-4E89-807F-825B185BFBB9}">
      <dgm:prSet/>
      <dgm:spPr/>
      <dgm:t>
        <a:bodyPr/>
        <a:lstStyle/>
        <a:p>
          <a:endParaRPr lang="en-US"/>
        </a:p>
      </dgm:t>
    </dgm:pt>
    <dgm:pt modelId="{131F156F-3974-4A34-AA8F-F79EB3AB9B5B}" type="sibTrans" cxnId="{23870C6C-B6B8-4E89-807F-825B185BFBB9}">
      <dgm:prSet/>
      <dgm:spPr/>
      <dgm:t>
        <a:bodyPr/>
        <a:lstStyle/>
        <a:p>
          <a:endParaRPr lang="en-US"/>
        </a:p>
      </dgm:t>
    </dgm:pt>
    <dgm:pt modelId="{B8F8D0B0-F76A-4389-91FE-A76386A89255}">
      <dgm:prSet/>
      <dgm:spPr/>
      <dgm:t>
        <a:bodyPr/>
        <a:lstStyle/>
        <a:p>
          <a:r>
            <a:rPr lang="en-GB" dirty="0"/>
            <a:t>Innovative publisher, high production values meeting OBC </a:t>
          </a:r>
          <a:r>
            <a:rPr lang="en-GB" dirty="0">
              <a:hlinkClick xmlns:r="http://schemas.openxmlformats.org/officeDocument/2006/relationships" r:id="rId1"/>
            </a:rPr>
            <a:t>membership standards</a:t>
          </a:r>
          <a:r>
            <a:rPr lang="en-GB" dirty="0"/>
            <a:t>, more likely to accept an unusual pitch, NO BPC! How?</a:t>
          </a:r>
          <a:endParaRPr lang="en-US" dirty="0"/>
        </a:p>
      </dgm:t>
    </dgm:pt>
    <dgm:pt modelId="{81198895-03D1-43BB-957F-21A64DD25CE8}" type="parTrans" cxnId="{4F082A43-7001-4A2A-AFAE-9B9CDB51B708}">
      <dgm:prSet/>
      <dgm:spPr/>
      <dgm:t>
        <a:bodyPr/>
        <a:lstStyle/>
        <a:p>
          <a:endParaRPr lang="en-US"/>
        </a:p>
      </dgm:t>
    </dgm:pt>
    <dgm:pt modelId="{9D481DE6-A9CA-4DB5-B3AD-AF886C26221D}" type="sibTrans" cxnId="{4F082A43-7001-4A2A-AFAE-9B9CDB51B708}">
      <dgm:prSet/>
      <dgm:spPr/>
      <dgm:t>
        <a:bodyPr/>
        <a:lstStyle/>
        <a:p>
          <a:endParaRPr lang="en-US"/>
        </a:p>
      </dgm:t>
    </dgm:pt>
    <dgm:pt modelId="{6B5B7CA4-CCEE-440E-9745-485640CCAFB1}" type="pres">
      <dgm:prSet presAssocID="{52F9E052-71D7-4C6B-A2B4-28660156AD69}" presName="vert0" presStyleCnt="0">
        <dgm:presLayoutVars>
          <dgm:dir/>
          <dgm:animOne val="branch"/>
          <dgm:animLvl val="lvl"/>
        </dgm:presLayoutVars>
      </dgm:prSet>
      <dgm:spPr/>
    </dgm:pt>
    <dgm:pt modelId="{22F2B7CB-C52D-4524-96FA-83A514B35942}" type="pres">
      <dgm:prSet presAssocID="{7EED8849-883A-4130-A5CA-6E4244321943}" presName="thickLine" presStyleLbl="alignNode1" presStyleIdx="0" presStyleCnt="4"/>
      <dgm:spPr/>
    </dgm:pt>
    <dgm:pt modelId="{D199B86A-1E23-456B-8CBE-82A1A7704F01}" type="pres">
      <dgm:prSet presAssocID="{7EED8849-883A-4130-A5CA-6E4244321943}" presName="horz1" presStyleCnt="0"/>
      <dgm:spPr/>
    </dgm:pt>
    <dgm:pt modelId="{91CF0E54-5555-41D2-B976-D9C50E2FAD41}" type="pres">
      <dgm:prSet presAssocID="{7EED8849-883A-4130-A5CA-6E4244321943}" presName="tx1" presStyleLbl="revTx" presStyleIdx="0" presStyleCnt="4"/>
      <dgm:spPr/>
    </dgm:pt>
    <dgm:pt modelId="{395EB194-2FF7-4EE3-9877-CFBE7DD99B27}" type="pres">
      <dgm:prSet presAssocID="{7EED8849-883A-4130-A5CA-6E4244321943}" presName="vert1" presStyleCnt="0"/>
      <dgm:spPr/>
    </dgm:pt>
    <dgm:pt modelId="{8DE8947F-79D1-4545-A530-CC1C1CEF1EE1}" type="pres">
      <dgm:prSet presAssocID="{8A3D0975-D5ED-4885-9B08-1F4067F0CC15}" presName="thickLine" presStyleLbl="alignNode1" presStyleIdx="1" presStyleCnt="4"/>
      <dgm:spPr/>
    </dgm:pt>
    <dgm:pt modelId="{D87582DE-79AE-4255-9012-F3C9C8BDF14D}" type="pres">
      <dgm:prSet presAssocID="{8A3D0975-D5ED-4885-9B08-1F4067F0CC15}" presName="horz1" presStyleCnt="0"/>
      <dgm:spPr/>
    </dgm:pt>
    <dgm:pt modelId="{5A193D3B-54FD-48F6-839B-D66F6AC45C79}" type="pres">
      <dgm:prSet presAssocID="{8A3D0975-D5ED-4885-9B08-1F4067F0CC15}" presName="tx1" presStyleLbl="revTx" presStyleIdx="1" presStyleCnt="4"/>
      <dgm:spPr/>
    </dgm:pt>
    <dgm:pt modelId="{99C6C81E-025D-4C27-9C95-E220499CAFBC}" type="pres">
      <dgm:prSet presAssocID="{8A3D0975-D5ED-4885-9B08-1F4067F0CC15}" presName="vert1" presStyleCnt="0"/>
      <dgm:spPr/>
    </dgm:pt>
    <dgm:pt modelId="{2EE4B735-F59C-4DCE-A4BA-4BA5FCA4A991}" type="pres">
      <dgm:prSet presAssocID="{2538439F-4D6A-4582-90FC-C3686CEC90B1}" presName="thickLine" presStyleLbl="alignNode1" presStyleIdx="2" presStyleCnt="4"/>
      <dgm:spPr/>
    </dgm:pt>
    <dgm:pt modelId="{BA6EF15D-9B15-4CAE-B5A4-76D86520D892}" type="pres">
      <dgm:prSet presAssocID="{2538439F-4D6A-4582-90FC-C3686CEC90B1}" presName="horz1" presStyleCnt="0"/>
      <dgm:spPr/>
    </dgm:pt>
    <dgm:pt modelId="{4D511EFA-4B9F-4765-B421-1960DDB767D0}" type="pres">
      <dgm:prSet presAssocID="{2538439F-4D6A-4582-90FC-C3686CEC90B1}" presName="tx1" presStyleLbl="revTx" presStyleIdx="2" presStyleCnt="4"/>
      <dgm:spPr/>
    </dgm:pt>
    <dgm:pt modelId="{9AD17B6A-1B70-465B-9BE3-54C609095C1A}" type="pres">
      <dgm:prSet presAssocID="{2538439F-4D6A-4582-90FC-C3686CEC90B1}" presName="vert1" presStyleCnt="0"/>
      <dgm:spPr/>
    </dgm:pt>
    <dgm:pt modelId="{DD606BBE-7D5E-4AFF-AC21-5DAC65E1B7C9}" type="pres">
      <dgm:prSet presAssocID="{B8F8D0B0-F76A-4389-91FE-A76386A89255}" presName="thickLine" presStyleLbl="alignNode1" presStyleIdx="3" presStyleCnt="4"/>
      <dgm:spPr/>
    </dgm:pt>
    <dgm:pt modelId="{4710D0BD-BE2F-4519-8EE8-D0AB9DF1CCBB}" type="pres">
      <dgm:prSet presAssocID="{B8F8D0B0-F76A-4389-91FE-A76386A89255}" presName="horz1" presStyleCnt="0"/>
      <dgm:spPr/>
    </dgm:pt>
    <dgm:pt modelId="{66421BB5-0727-4E8E-8A27-311B5B10E1DD}" type="pres">
      <dgm:prSet presAssocID="{B8F8D0B0-F76A-4389-91FE-A76386A89255}" presName="tx1" presStyleLbl="revTx" presStyleIdx="3" presStyleCnt="4"/>
      <dgm:spPr/>
    </dgm:pt>
    <dgm:pt modelId="{10C2D7B2-F1FC-4C99-BADF-98C40496A4CD}" type="pres">
      <dgm:prSet presAssocID="{B8F8D0B0-F76A-4389-91FE-A76386A89255}" presName="vert1" presStyleCnt="0"/>
      <dgm:spPr/>
    </dgm:pt>
  </dgm:ptLst>
  <dgm:cxnLst>
    <dgm:cxn modelId="{EF141F2C-966C-4728-9CF3-0DADFAB803FF}" type="presOf" srcId="{52F9E052-71D7-4C6B-A2B4-28660156AD69}" destId="{6B5B7CA4-CCEE-440E-9745-485640CCAFB1}" srcOrd="0" destOrd="0" presId="urn:microsoft.com/office/officeart/2008/layout/LinedList"/>
    <dgm:cxn modelId="{F009912E-2274-478D-A179-AEE8BA16C9C4}" type="presOf" srcId="{B8F8D0B0-F76A-4389-91FE-A76386A89255}" destId="{66421BB5-0727-4E8E-8A27-311B5B10E1DD}" srcOrd="0" destOrd="0" presId="urn:microsoft.com/office/officeart/2008/layout/LinedList"/>
    <dgm:cxn modelId="{4F082A43-7001-4A2A-AFAE-9B9CDB51B708}" srcId="{52F9E052-71D7-4C6B-A2B4-28660156AD69}" destId="{B8F8D0B0-F76A-4389-91FE-A76386A89255}" srcOrd="3" destOrd="0" parTransId="{81198895-03D1-43BB-957F-21A64DD25CE8}" sibTransId="{9D481DE6-A9CA-4DB5-B3AD-AF886C26221D}"/>
    <dgm:cxn modelId="{6917F746-7364-42C4-98FC-511839D278FF}" srcId="{52F9E052-71D7-4C6B-A2B4-28660156AD69}" destId="{7EED8849-883A-4130-A5CA-6E4244321943}" srcOrd="0" destOrd="0" parTransId="{4A33F009-CD22-4CE2-995F-1FDE0A4EC00E}" sibTransId="{DB478F00-DF21-4990-BE08-55D364B16D7E}"/>
    <dgm:cxn modelId="{23870C6C-B6B8-4E89-807F-825B185BFBB9}" srcId="{52F9E052-71D7-4C6B-A2B4-28660156AD69}" destId="{2538439F-4D6A-4582-90FC-C3686CEC90B1}" srcOrd="2" destOrd="0" parTransId="{532B6651-9D28-47D7-9D1D-7A2F56CD9522}" sibTransId="{131F156F-3974-4A34-AA8F-F79EB3AB9B5B}"/>
    <dgm:cxn modelId="{257DC3A3-D3D0-445D-9D98-C1216FF0E3AC}" srcId="{52F9E052-71D7-4C6B-A2B4-28660156AD69}" destId="{8A3D0975-D5ED-4885-9B08-1F4067F0CC15}" srcOrd="1" destOrd="0" parTransId="{A2AB9F30-A543-416C-825E-D63B7E65B76A}" sibTransId="{2CBC483D-978E-473A-8169-DE70640796B9}"/>
    <dgm:cxn modelId="{54A019AD-22ED-4644-81AA-66A64E4143D3}" type="presOf" srcId="{2538439F-4D6A-4582-90FC-C3686CEC90B1}" destId="{4D511EFA-4B9F-4765-B421-1960DDB767D0}" srcOrd="0" destOrd="0" presId="urn:microsoft.com/office/officeart/2008/layout/LinedList"/>
    <dgm:cxn modelId="{14DA7DCF-C1D9-4597-ABF9-12C6C166A865}" type="presOf" srcId="{7EED8849-883A-4130-A5CA-6E4244321943}" destId="{91CF0E54-5555-41D2-B976-D9C50E2FAD41}" srcOrd="0" destOrd="0" presId="urn:microsoft.com/office/officeart/2008/layout/LinedList"/>
    <dgm:cxn modelId="{DECBF3E9-2E8C-44FB-BE66-C5BB5C2DD7DD}" type="presOf" srcId="{8A3D0975-D5ED-4885-9B08-1F4067F0CC15}" destId="{5A193D3B-54FD-48F6-839B-D66F6AC45C79}" srcOrd="0" destOrd="0" presId="urn:microsoft.com/office/officeart/2008/layout/LinedList"/>
    <dgm:cxn modelId="{C52CEA38-954D-45BB-8AD6-2E6B6480BDDE}" type="presParOf" srcId="{6B5B7CA4-CCEE-440E-9745-485640CCAFB1}" destId="{22F2B7CB-C52D-4524-96FA-83A514B35942}" srcOrd="0" destOrd="0" presId="urn:microsoft.com/office/officeart/2008/layout/LinedList"/>
    <dgm:cxn modelId="{3324224F-A86C-4808-A13C-BFED4B7DAB0F}" type="presParOf" srcId="{6B5B7CA4-CCEE-440E-9745-485640CCAFB1}" destId="{D199B86A-1E23-456B-8CBE-82A1A7704F01}" srcOrd="1" destOrd="0" presId="urn:microsoft.com/office/officeart/2008/layout/LinedList"/>
    <dgm:cxn modelId="{6375D46A-DC7A-4172-A01B-E1C80F27D36F}" type="presParOf" srcId="{D199B86A-1E23-456B-8CBE-82A1A7704F01}" destId="{91CF0E54-5555-41D2-B976-D9C50E2FAD41}" srcOrd="0" destOrd="0" presId="urn:microsoft.com/office/officeart/2008/layout/LinedList"/>
    <dgm:cxn modelId="{7A5B369F-09BF-4AD8-8636-44033CF7E5FB}" type="presParOf" srcId="{D199B86A-1E23-456B-8CBE-82A1A7704F01}" destId="{395EB194-2FF7-4EE3-9877-CFBE7DD99B27}" srcOrd="1" destOrd="0" presId="urn:microsoft.com/office/officeart/2008/layout/LinedList"/>
    <dgm:cxn modelId="{DC1FC454-AF35-428E-A584-7667A2BF5215}" type="presParOf" srcId="{6B5B7CA4-CCEE-440E-9745-485640CCAFB1}" destId="{8DE8947F-79D1-4545-A530-CC1C1CEF1EE1}" srcOrd="2" destOrd="0" presId="urn:microsoft.com/office/officeart/2008/layout/LinedList"/>
    <dgm:cxn modelId="{95E159B9-8429-45C2-984D-0B9320E633B9}" type="presParOf" srcId="{6B5B7CA4-CCEE-440E-9745-485640CCAFB1}" destId="{D87582DE-79AE-4255-9012-F3C9C8BDF14D}" srcOrd="3" destOrd="0" presId="urn:microsoft.com/office/officeart/2008/layout/LinedList"/>
    <dgm:cxn modelId="{B1676ABA-90B3-4357-97A7-5146441AC6C2}" type="presParOf" srcId="{D87582DE-79AE-4255-9012-F3C9C8BDF14D}" destId="{5A193D3B-54FD-48F6-839B-D66F6AC45C79}" srcOrd="0" destOrd="0" presId="urn:microsoft.com/office/officeart/2008/layout/LinedList"/>
    <dgm:cxn modelId="{60C6986F-AF64-4E06-9614-950A38BF0109}" type="presParOf" srcId="{D87582DE-79AE-4255-9012-F3C9C8BDF14D}" destId="{99C6C81E-025D-4C27-9C95-E220499CAFBC}" srcOrd="1" destOrd="0" presId="urn:microsoft.com/office/officeart/2008/layout/LinedList"/>
    <dgm:cxn modelId="{9E61B50A-749F-4D2C-85FB-8704C8B78ED9}" type="presParOf" srcId="{6B5B7CA4-CCEE-440E-9745-485640CCAFB1}" destId="{2EE4B735-F59C-4DCE-A4BA-4BA5FCA4A991}" srcOrd="4" destOrd="0" presId="urn:microsoft.com/office/officeart/2008/layout/LinedList"/>
    <dgm:cxn modelId="{2DA04E2D-2C27-4C7D-A033-964E7279B709}" type="presParOf" srcId="{6B5B7CA4-CCEE-440E-9745-485640CCAFB1}" destId="{BA6EF15D-9B15-4CAE-B5A4-76D86520D892}" srcOrd="5" destOrd="0" presId="urn:microsoft.com/office/officeart/2008/layout/LinedList"/>
    <dgm:cxn modelId="{971B5F9C-A5B0-4CA9-BD11-B85E0FF0CC1E}" type="presParOf" srcId="{BA6EF15D-9B15-4CAE-B5A4-76D86520D892}" destId="{4D511EFA-4B9F-4765-B421-1960DDB767D0}" srcOrd="0" destOrd="0" presId="urn:microsoft.com/office/officeart/2008/layout/LinedList"/>
    <dgm:cxn modelId="{31306415-888E-4229-8BFF-693B66A4C8B7}" type="presParOf" srcId="{BA6EF15D-9B15-4CAE-B5A4-76D86520D892}" destId="{9AD17B6A-1B70-465B-9BE3-54C609095C1A}" srcOrd="1" destOrd="0" presId="urn:microsoft.com/office/officeart/2008/layout/LinedList"/>
    <dgm:cxn modelId="{4AB4F056-9E3C-42CD-9271-767784788B45}" type="presParOf" srcId="{6B5B7CA4-CCEE-440E-9745-485640CCAFB1}" destId="{DD606BBE-7D5E-4AFF-AC21-5DAC65E1B7C9}" srcOrd="6" destOrd="0" presId="urn:microsoft.com/office/officeart/2008/layout/LinedList"/>
    <dgm:cxn modelId="{5F67C5A5-A60F-4322-843E-3F413CF72D6C}" type="presParOf" srcId="{6B5B7CA4-CCEE-440E-9745-485640CCAFB1}" destId="{4710D0BD-BE2F-4519-8EE8-D0AB9DF1CCBB}" srcOrd="7" destOrd="0" presId="urn:microsoft.com/office/officeart/2008/layout/LinedList"/>
    <dgm:cxn modelId="{1BEB184A-E756-4F61-B1DA-127E9A552DC4}" type="presParOf" srcId="{4710D0BD-BE2F-4519-8EE8-D0AB9DF1CCBB}" destId="{66421BB5-0727-4E8E-8A27-311B5B10E1DD}" srcOrd="0" destOrd="0" presId="urn:microsoft.com/office/officeart/2008/layout/LinedList"/>
    <dgm:cxn modelId="{982F98F0-6CED-4719-BF77-13C2ECD17040}" type="presParOf" srcId="{4710D0BD-BE2F-4519-8EE8-D0AB9DF1CCBB}" destId="{10C2D7B2-F1FC-4C99-BADF-98C40496A4C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2B7CB-C52D-4524-96FA-83A514B35942}">
      <dsp:nvSpPr>
        <dsp:cNvPr id="0" name=""/>
        <dsp:cNvSpPr/>
      </dsp:nvSpPr>
      <dsp:spPr>
        <a:xfrm>
          <a:off x="0" y="0"/>
          <a:ext cx="5914209" cy="0"/>
        </a:xfrm>
        <a:prstGeom prst="line">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91CF0E54-5555-41D2-B976-D9C50E2FAD41}">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kern="1200" dirty="0">
              <a:solidFill>
                <a:srgbClr val="000000"/>
              </a:solidFill>
              <a:latin typeface="Calibri"/>
              <a:ea typeface="Calibri"/>
              <a:cs typeface="Calibri"/>
            </a:rPr>
            <a:t>Press/student/broader interest in my work (Book launch, New Books Network, talk at Millersville University, use in syllabi)</a:t>
          </a:r>
          <a:endParaRPr lang="en-GB" sz="1800" kern="1200" dirty="0"/>
        </a:p>
      </dsp:txBody>
      <dsp:txXfrm>
        <a:off x="0" y="0"/>
        <a:ext cx="5914209" cy="1312164"/>
      </dsp:txXfrm>
    </dsp:sp>
    <dsp:sp modelId="{8DE8947F-79D1-4545-A530-CC1C1CEF1EE1}">
      <dsp:nvSpPr>
        <dsp:cNvPr id="0" name=""/>
        <dsp:cNvSpPr/>
      </dsp:nvSpPr>
      <dsp:spPr>
        <a:xfrm>
          <a:off x="0" y="1312164"/>
          <a:ext cx="5914209" cy="0"/>
        </a:xfrm>
        <a:prstGeom prst="line">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A193D3B-54FD-48F6-839B-D66F6AC45C79}">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The implicit contract of prestige publishing is broken anyway: there is no reward for publishing with “big names”. Replace prestige with 'soundness</a:t>
          </a:r>
          <a:r>
            <a:rPr lang="en-GB" sz="1800" kern="1200" dirty="0">
              <a:latin typeface="Garamond" panose="02020404030301010803"/>
            </a:rPr>
            <a:t>':</a:t>
          </a:r>
          <a:endParaRPr lang="en-US" sz="1800" kern="1200" dirty="0"/>
        </a:p>
      </dsp:txBody>
      <dsp:txXfrm>
        <a:off x="0" y="1312164"/>
        <a:ext cx="5914209" cy="1312164"/>
      </dsp:txXfrm>
    </dsp:sp>
    <dsp:sp modelId="{2EE4B735-F59C-4DCE-A4BA-4BA5FCA4A991}">
      <dsp:nvSpPr>
        <dsp:cNvPr id="0" name=""/>
        <dsp:cNvSpPr/>
      </dsp:nvSpPr>
      <dsp:spPr>
        <a:xfrm>
          <a:off x="0" y="2624328"/>
          <a:ext cx="5914209" cy="0"/>
        </a:xfrm>
        <a:prstGeom prst="line">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D511EFA-4B9F-4765-B421-1960DDB767D0}">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How is research chosen for publication by the press? What are its editorial and production standards? How does it engage with new developments in book production? How widely are its works disseminated, and is its business model sustained by hefty charges levied on authors or readers</a:t>
          </a:r>
          <a:r>
            <a:rPr lang="en-GB" sz="1800" kern="1200" dirty="0">
              <a:latin typeface="Garamond" panose="02020404030301010803"/>
            </a:rPr>
            <a:t>?*.</a:t>
          </a:r>
          <a:endParaRPr lang="en-US" sz="1800" kern="1200" dirty="0"/>
        </a:p>
      </dsp:txBody>
      <dsp:txXfrm>
        <a:off x="0" y="2624328"/>
        <a:ext cx="5914209" cy="1312164"/>
      </dsp:txXfrm>
    </dsp:sp>
    <dsp:sp modelId="{DD606BBE-7D5E-4AFF-AC21-5DAC65E1B7C9}">
      <dsp:nvSpPr>
        <dsp:cNvPr id="0" name=""/>
        <dsp:cNvSpPr/>
      </dsp:nvSpPr>
      <dsp:spPr>
        <a:xfrm>
          <a:off x="0" y="3936492"/>
          <a:ext cx="5914209" cy="0"/>
        </a:xfrm>
        <a:prstGeom prst="line">
          <a:avLst/>
        </a:prstGeom>
        <a:blipFill>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w="9525" cap="flat" cmpd="sng" algn="ctr">
          <a:solidFill>
            <a:schemeClr val="dk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6421BB5-0727-4E8E-8A27-311B5B10E1DD}">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Innovative publisher, high production values meeting OBC </a:t>
          </a:r>
          <a:r>
            <a:rPr lang="en-GB" sz="1800" kern="1200" dirty="0">
              <a:hlinkClick xmlns:r="http://schemas.openxmlformats.org/officeDocument/2006/relationships" r:id="rId2"/>
            </a:rPr>
            <a:t>membership standards</a:t>
          </a:r>
          <a:r>
            <a:rPr lang="en-GB" sz="1800" kern="1200" dirty="0"/>
            <a:t>, more likely to accept an unusual pitch, NO BPC! How?</a:t>
          </a:r>
          <a:endParaRPr lang="en-US" sz="1800" kern="1200" dirty="0"/>
        </a:p>
      </dsp:txBody>
      <dsp:txXfrm>
        <a:off x="0" y="3936492"/>
        <a:ext cx="5914209" cy="1312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3E2FA-4A69-4EA6-9F53-3EBA5BA7ABA9}"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DC403-F421-46EC-A01D-0710E2ECF102}" type="slidenum">
              <a:rPr lang="en-GB" smtClean="0"/>
              <a:t>‹#›</a:t>
            </a:fld>
            <a:endParaRPr lang="en-GB"/>
          </a:p>
        </p:txBody>
      </p:sp>
    </p:spTree>
    <p:extLst>
      <p:ext uri="{BB962C8B-B14F-4D97-AF65-F5344CB8AC3E}">
        <p14:creationId xmlns:p14="http://schemas.microsoft.com/office/powerpoint/2010/main" val="34083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7DC403-F421-46EC-A01D-0710E2ECF102}" type="slidenum">
              <a:rPr lang="en-GB" smtClean="0"/>
              <a:t>1</a:t>
            </a:fld>
            <a:endParaRPr lang="en-GB"/>
          </a:p>
        </p:txBody>
      </p:sp>
    </p:spTree>
    <p:extLst>
      <p:ext uri="{BB962C8B-B14F-4D97-AF65-F5344CB8AC3E}">
        <p14:creationId xmlns:p14="http://schemas.microsoft.com/office/powerpoint/2010/main" val="157634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noRot="1" noChangeAspect="1"/>
          </p:cNvSpPr>
          <p:nvPr>
            <p:ph type="sldImg"/>
          </p:nvPr>
        </p:nvSpPr>
        <p:spPr>
          <a:xfrm>
            <a:off x="217488" y="812800"/>
            <a:ext cx="7123112" cy="4006850"/>
          </a:xfrm>
          <a:prstGeom prst="rect">
            <a:avLst/>
          </a:prstGeom>
          <a:ln w="0">
            <a:noFill/>
          </a:ln>
        </p:spPr>
      </p:sp>
      <p:sp>
        <p:nvSpPr>
          <p:cNvPr id="146" name="PlaceHolder 2"/>
          <p:cNvSpPr>
            <a:spLocks noGrp="1"/>
          </p:cNvSpPr>
          <p:nvPr>
            <p:ph type="body"/>
          </p:nvPr>
        </p:nvSpPr>
        <p:spPr>
          <a:xfrm>
            <a:off x="756000" y="5078520"/>
            <a:ext cx="6046560" cy="4809960"/>
          </a:xfrm>
          <a:prstGeom prst="rect">
            <a:avLst/>
          </a:prstGeom>
          <a:noFill/>
          <a:ln w="0">
            <a:noFill/>
          </a:ln>
        </p:spPr>
        <p:txBody>
          <a:bodyPr lIns="0" tIns="0" rIns="0" bIns="0" anchor="t">
            <a:noAutofit/>
          </a:bodyPr>
          <a:lstStyle/>
          <a:p>
            <a:pPr marL="216000" indent="-216000">
              <a:buNone/>
            </a:pPr>
            <a:endParaRPr lang="en-GB" sz="1800" b="0" strike="noStrike" spc="-1">
              <a:solidFill>
                <a:srgbClr val="000000"/>
              </a:solidFill>
              <a:latin typeface="Arial"/>
            </a:endParaRPr>
          </a:p>
        </p:txBody>
      </p:sp>
      <p:sp>
        <p:nvSpPr>
          <p:cNvPr id="147" name="PlaceHolder 3"/>
          <p:cNvSpPr>
            <a:spLocks noGrp="1"/>
          </p:cNvSpPr>
          <p:nvPr>
            <p:ph type="sldNum" idx="13"/>
          </p:nvPr>
        </p:nvSpPr>
        <p:spPr>
          <a:xfrm>
            <a:off x="4278960" y="10157400"/>
            <a:ext cx="3279600" cy="533160"/>
          </a:xfrm>
          <a:prstGeom prst="rect">
            <a:avLst/>
          </a:prstGeom>
          <a:noFill/>
          <a:ln w="0">
            <a:noFill/>
          </a:ln>
        </p:spPr>
        <p:txBody>
          <a:bodyPr lIns="0" tIns="0" rIns="0" bIns="0" anchor="b">
            <a:noAutofit/>
          </a:bodyPr>
          <a:lstStyle>
            <a:lvl1pPr indent="0" algn="r">
              <a:lnSpc>
                <a:spcPct val="100000"/>
              </a:lnSpc>
              <a:buNone/>
              <a:tabLst>
                <a:tab pos="0" algn="l"/>
              </a:tabLst>
              <a:defRPr lang="en-GB" sz="1400" b="0" strike="noStrike" spc="-1">
                <a:solidFill>
                  <a:srgbClr val="000000"/>
                </a:solidFill>
                <a:latin typeface="Times New Roman"/>
              </a:defRPr>
            </a:lvl1pPr>
          </a:lstStyle>
          <a:p>
            <a:pPr indent="0" algn="r">
              <a:lnSpc>
                <a:spcPct val="100000"/>
              </a:lnSpc>
              <a:buNone/>
              <a:tabLst>
                <a:tab pos="0" algn="l"/>
              </a:tabLst>
            </a:pPr>
            <a:fld id="{2BFE2036-9E6B-4696-9FAF-561E5DB0B3AB}"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09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2772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2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53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49373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0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62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8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273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4320"/>
            <a:ext cx="10971000" cy="11408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924A53F0-AEAA-445A-9A41-CEBA84F08975}"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B0912630-44E9-4E0E-A218-4D7C43B91C32}"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82153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efaul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4320"/>
            <a:ext cx="10971000" cy="11408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F99196FE-6EB0-47B0-AF9B-91534C5D830C}"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73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406439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49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22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340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01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053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4305682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4320"/>
            <a:ext cx="10971000" cy="1140840"/>
          </a:xfrm>
          <a:prstGeom prst="rect">
            <a:avLst/>
          </a:prstGeom>
          <a:noFill/>
          <a:ln w="0">
            <a:noFill/>
          </a:ln>
        </p:spPr>
        <p:txBody>
          <a:bodyPr lIns="0" tIns="0" rIns="0" bIns="0" anchor="ctr">
            <a:noAutofit/>
          </a:bodyPr>
          <a:lstStyle/>
          <a:p>
            <a:pPr indent="0">
              <a:buNone/>
            </a:pPr>
            <a:r>
              <a:rPr lang="en-GB" sz="1800" b="0" strike="noStrike" spc="-1">
                <a:solidFill>
                  <a:srgbClr val="000000"/>
                </a:solidFill>
                <a:latin typeface="Arial"/>
              </a:rPr>
              <a:t>Click to edit the title text format</a:t>
            </a:r>
          </a:p>
        </p:txBody>
      </p:sp>
      <p:sp>
        <p:nvSpPr>
          <p:cNvPr id="6" name="PlaceHolder 2"/>
          <p:cNvSpPr>
            <a:spLocks noGrp="1"/>
          </p:cNvSpPr>
          <p:nvPr>
            <p:ph type="ftr" idx="1"/>
          </p:nvPr>
        </p:nvSpPr>
        <p:spPr>
          <a:xfrm>
            <a:off x="4038480" y="6356520"/>
            <a:ext cx="4113000" cy="36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GB" sz="1400" b="0" strike="noStrike" spc="-1">
                <a:solidFill>
                  <a:srgbClr val="000000"/>
                </a:solidFill>
                <a:latin typeface="Times New Roman"/>
                <a:ea typeface="Arial"/>
              </a:defRPr>
            </a:lvl1pPr>
          </a:lstStyle>
          <a:p>
            <a:pPr indent="0" algn="ctr" defTabSz="914400">
              <a:lnSpc>
                <a:spcPct val="100000"/>
              </a:lnSpc>
              <a:buNone/>
              <a:tabLst>
                <a:tab pos="0" algn="l"/>
              </a:tabLst>
            </a:pPr>
            <a:r>
              <a:rPr lang="en-GB" sz="1400" b="0" strike="noStrike" spc="-1">
                <a:solidFill>
                  <a:srgbClr val="000000"/>
                </a:solidFill>
                <a:latin typeface="Times New Roman"/>
                <a:ea typeface="Arial"/>
              </a:rPr>
              <a:t>&lt;footer&gt;</a:t>
            </a:r>
            <a:endParaRPr lang="en-GB" sz="1400" b="0" strike="noStrike" spc="-1">
              <a:solidFill>
                <a:srgbClr val="000000"/>
              </a:solidFill>
              <a:latin typeface="Times New Roman"/>
            </a:endParaRPr>
          </a:p>
        </p:txBody>
      </p:sp>
      <p:sp>
        <p:nvSpPr>
          <p:cNvPr id="2" name="PlaceHolder 3"/>
          <p:cNvSpPr>
            <a:spLocks noGrp="1"/>
          </p:cNvSpPr>
          <p:nvPr>
            <p:ph type="sldNum" idx="2"/>
          </p:nvPr>
        </p:nvSpPr>
        <p:spPr>
          <a:xfrm>
            <a:off x="8610480" y="6356520"/>
            <a:ext cx="2741400" cy="36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strike="noStrike" spc="-1">
                <a:solidFill>
                  <a:schemeClr val="dk1">
                    <a:tint val="75000"/>
                  </a:schemeClr>
                </a:solidFill>
                <a:latin typeface="Calibri"/>
                <a:ea typeface="Arial"/>
              </a:defRPr>
            </a:lvl1pPr>
          </a:lstStyle>
          <a:p>
            <a:pPr indent="0" algn="r" defTabSz="914400">
              <a:lnSpc>
                <a:spcPct val="100000"/>
              </a:lnSpc>
              <a:buNone/>
              <a:tabLst>
                <a:tab pos="0" algn="l"/>
              </a:tabLst>
            </a:pPr>
            <a:fld id="{AFDC8733-043B-4445-8C9C-7A66E0DE7074}" type="slidenum">
              <a:rPr lang="en-GB" sz="1200" b="0" strike="noStrike" spc="-1">
                <a:solidFill>
                  <a:schemeClr val="dk1">
                    <a:tint val="75000"/>
                  </a:schemeClr>
                </a:solidFill>
                <a:latin typeface="Calibri"/>
                <a:ea typeface="Arial"/>
              </a:rPr>
              <a:t>‹#›</a:t>
            </a:fld>
            <a:endParaRPr lang="en-GB" sz="1200" b="0" strike="noStrike" spc="-1">
              <a:solidFill>
                <a:srgbClr val="000000"/>
              </a:solidFill>
              <a:latin typeface="Times New Roman"/>
            </a:endParaRPr>
          </a:p>
        </p:txBody>
      </p:sp>
      <p:sp>
        <p:nvSpPr>
          <p:cNvPr id="3" name="PlaceHolder 4"/>
          <p:cNvSpPr>
            <a:spLocks noGrp="1"/>
          </p:cNvSpPr>
          <p:nvPr>
            <p:ph type="dt" idx="3"/>
          </p:nvPr>
        </p:nvSpPr>
        <p:spPr>
          <a:xfrm>
            <a:off x="838080" y="6356520"/>
            <a:ext cx="2741400" cy="36324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ftr" idx="4"/>
          </p:nvPr>
        </p:nvSpPr>
        <p:spPr>
          <a:xfrm>
            <a:off x="4038480" y="6356520"/>
            <a:ext cx="4113000" cy="36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GB" sz="1400" b="0" strike="noStrike" spc="-1">
                <a:solidFill>
                  <a:srgbClr val="000000"/>
                </a:solidFill>
                <a:latin typeface="Times New Roman"/>
                <a:ea typeface="Arial"/>
              </a:defRPr>
            </a:lvl1pPr>
          </a:lstStyle>
          <a:p>
            <a:pPr indent="0" algn="ctr" defTabSz="914400">
              <a:lnSpc>
                <a:spcPct val="100000"/>
              </a:lnSpc>
              <a:buNone/>
              <a:tabLst>
                <a:tab pos="0" algn="l"/>
              </a:tabLst>
            </a:pPr>
            <a:r>
              <a:rPr lang="en-GB" sz="1400" b="0" strike="noStrike" spc="-1">
                <a:solidFill>
                  <a:srgbClr val="000000"/>
                </a:solidFill>
                <a:latin typeface="Times New Roman"/>
                <a:ea typeface="Arial"/>
              </a:rPr>
              <a:t>&lt;footer&gt;</a:t>
            </a:r>
            <a:endParaRPr lang="en-GB" sz="1400" b="0" strike="noStrike" spc="-1">
              <a:solidFill>
                <a:srgbClr val="000000"/>
              </a:solidFill>
              <a:latin typeface="Times New Roman"/>
            </a:endParaRPr>
          </a:p>
        </p:txBody>
      </p:sp>
      <p:sp>
        <p:nvSpPr>
          <p:cNvPr id="8" name="PlaceHolder 2"/>
          <p:cNvSpPr>
            <a:spLocks noGrp="1"/>
          </p:cNvSpPr>
          <p:nvPr>
            <p:ph type="sldNum" idx="5"/>
          </p:nvPr>
        </p:nvSpPr>
        <p:spPr>
          <a:xfrm>
            <a:off x="8610480" y="6356520"/>
            <a:ext cx="2741400" cy="36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strike="noStrike" spc="-1">
                <a:solidFill>
                  <a:schemeClr val="dk1">
                    <a:tint val="75000"/>
                  </a:schemeClr>
                </a:solidFill>
                <a:latin typeface="Calibri"/>
                <a:ea typeface="Arial"/>
              </a:defRPr>
            </a:lvl1pPr>
          </a:lstStyle>
          <a:p>
            <a:pPr indent="0" algn="r" defTabSz="914400">
              <a:lnSpc>
                <a:spcPct val="100000"/>
              </a:lnSpc>
              <a:buNone/>
              <a:tabLst>
                <a:tab pos="0" algn="l"/>
              </a:tabLst>
            </a:pPr>
            <a:fld id="{3B65BE8B-7194-4D7C-8D22-6EC72EC842AE}" type="slidenum">
              <a:rPr lang="en-GB" sz="1200" b="0" strike="noStrike" spc="-1">
                <a:solidFill>
                  <a:schemeClr val="dk1">
                    <a:tint val="75000"/>
                  </a:schemeClr>
                </a:solidFill>
                <a:latin typeface="Calibri"/>
                <a:ea typeface="Arial"/>
              </a:rPr>
              <a:t>‹#›</a:t>
            </a:fld>
            <a:endParaRPr lang="en-GB" sz="1200" b="0" strike="noStrike" spc="-1">
              <a:solidFill>
                <a:srgbClr val="000000"/>
              </a:solidFill>
              <a:latin typeface="Times New Roman"/>
            </a:endParaRPr>
          </a:p>
        </p:txBody>
      </p:sp>
      <p:sp>
        <p:nvSpPr>
          <p:cNvPr id="9" name="PlaceHolder 3"/>
          <p:cNvSpPr>
            <a:spLocks noGrp="1"/>
          </p:cNvSpPr>
          <p:nvPr>
            <p:ph type="dt" idx="6"/>
          </p:nvPr>
        </p:nvSpPr>
        <p:spPr>
          <a:xfrm>
            <a:off x="838080" y="6356520"/>
            <a:ext cx="2741400" cy="36324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1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1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4320"/>
            <a:ext cx="10971000" cy="1140840"/>
          </a:xfrm>
          <a:prstGeom prst="rect">
            <a:avLst/>
          </a:prstGeom>
          <a:noFill/>
          <a:ln w="0">
            <a:noFill/>
          </a:ln>
        </p:spPr>
        <p:txBody>
          <a:bodyPr lIns="0" tIns="0" rIns="0" bIns="0" anchor="ctr">
            <a:noAutofit/>
          </a:bodyPr>
          <a:lstStyle/>
          <a:p>
            <a:pPr indent="0">
              <a:buNone/>
            </a:pPr>
            <a:r>
              <a:rPr lang="en-GB" sz="1800" b="0" strike="noStrike" spc="-1">
                <a:solidFill>
                  <a:srgbClr val="000000"/>
                </a:solidFill>
                <a:latin typeface="Arial"/>
              </a:rPr>
              <a:t>Click to edit the title text format</a:t>
            </a:r>
          </a:p>
        </p:txBody>
      </p:sp>
      <p:sp>
        <p:nvSpPr>
          <p:cNvPr id="13" name="PlaceHolder 2"/>
          <p:cNvSpPr>
            <a:spLocks noGrp="1"/>
          </p:cNvSpPr>
          <p:nvPr>
            <p:ph type="ftr" idx="7"/>
          </p:nvPr>
        </p:nvSpPr>
        <p:spPr>
          <a:xfrm>
            <a:off x="4038480" y="6356520"/>
            <a:ext cx="4113000" cy="36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GB" sz="1400" b="0" strike="noStrike" spc="-1">
                <a:solidFill>
                  <a:srgbClr val="000000"/>
                </a:solidFill>
                <a:latin typeface="Times New Roman"/>
                <a:ea typeface="Arial"/>
              </a:defRPr>
            </a:lvl1pPr>
          </a:lstStyle>
          <a:p>
            <a:pPr indent="0" algn="ctr" defTabSz="914400">
              <a:lnSpc>
                <a:spcPct val="100000"/>
              </a:lnSpc>
              <a:buNone/>
              <a:tabLst>
                <a:tab pos="0" algn="l"/>
              </a:tabLst>
            </a:pPr>
            <a:r>
              <a:rPr lang="en-GB" sz="1400" b="0" strike="noStrike" spc="-1">
                <a:solidFill>
                  <a:srgbClr val="000000"/>
                </a:solidFill>
                <a:latin typeface="Times New Roman"/>
                <a:ea typeface="Arial"/>
              </a:rPr>
              <a:t>&lt;footer&gt;</a:t>
            </a:r>
            <a:endParaRPr lang="en-GB" sz="1400" b="0" strike="noStrike" spc="-1">
              <a:solidFill>
                <a:srgbClr val="000000"/>
              </a:solidFill>
              <a:latin typeface="Times New Roman"/>
            </a:endParaRPr>
          </a:p>
        </p:txBody>
      </p:sp>
      <p:sp>
        <p:nvSpPr>
          <p:cNvPr id="14" name="PlaceHolder 3"/>
          <p:cNvSpPr>
            <a:spLocks noGrp="1"/>
          </p:cNvSpPr>
          <p:nvPr>
            <p:ph type="sldNum" idx="8"/>
          </p:nvPr>
        </p:nvSpPr>
        <p:spPr>
          <a:xfrm>
            <a:off x="8610480" y="6356520"/>
            <a:ext cx="2741400" cy="36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strike="noStrike" spc="-1">
                <a:solidFill>
                  <a:schemeClr val="dk1">
                    <a:tint val="75000"/>
                  </a:schemeClr>
                </a:solidFill>
                <a:latin typeface="Calibri"/>
                <a:ea typeface="Arial"/>
              </a:defRPr>
            </a:lvl1pPr>
          </a:lstStyle>
          <a:p>
            <a:pPr indent="0" algn="r" defTabSz="914400">
              <a:lnSpc>
                <a:spcPct val="100000"/>
              </a:lnSpc>
              <a:buNone/>
              <a:tabLst>
                <a:tab pos="0" algn="l"/>
              </a:tabLst>
            </a:pPr>
            <a:fld id="{6D5BB3BA-994B-461E-A011-C7AA3771D5FA}" type="slidenum">
              <a:rPr lang="en-GB" sz="1200" b="0" strike="noStrike" spc="-1">
                <a:solidFill>
                  <a:schemeClr val="dk1">
                    <a:tint val="75000"/>
                  </a:schemeClr>
                </a:solidFill>
                <a:latin typeface="Calibri"/>
                <a:ea typeface="Arial"/>
              </a:rPr>
              <a:t>‹#›</a:t>
            </a:fld>
            <a:endParaRPr lang="en-GB" sz="1200" b="0" strike="noStrike" spc="-1">
              <a:solidFill>
                <a:srgbClr val="000000"/>
              </a:solidFill>
              <a:latin typeface="Times New Roman"/>
            </a:endParaRPr>
          </a:p>
        </p:txBody>
      </p:sp>
      <p:sp>
        <p:nvSpPr>
          <p:cNvPr id="15" name="PlaceHolder 4"/>
          <p:cNvSpPr>
            <a:spLocks noGrp="1"/>
          </p:cNvSpPr>
          <p:nvPr>
            <p:ph type="dt" idx="9"/>
          </p:nvPr>
        </p:nvSpPr>
        <p:spPr>
          <a:xfrm>
            <a:off x="838080" y="6356520"/>
            <a:ext cx="2741400" cy="36324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1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judith@openbookcollective.org" TargetMode="External"/><Relationship Id="rId5" Type="http://schemas.openxmlformats.org/officeDocument/2006/relationships/hyperlink" Target="http://www.openbookcollective.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hyperlink" Target="https://openbookcollective.or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gif"/><Relationship Id="rId9" Type="http://schemas.openxmlformats.org/officeDocument/2006/relationships/image" Target="../media/image33.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8.jpeg"/><Relationship Id="rId4" Type="http://schemas.openxmlformats.org/officeDocument/2006/relationships/hyperlink" Target="https://openbookcollective.org/view/package/3/pric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bookcollective.org/view/package/3/pricing/" TargetMode="External"/><Relationship Id="rId2" Type="http://schemas.openxmlformats.org/officeDocument/2006/relationships/image" Target="../media/image49.png"/><Relationship Id="rId1" Type="http://schemas.openxmlformats.org/officeDocument/2006/relationships/slideLayout" Target="../slideLayouts/slideLayout19.xml"/><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doi.org/10.11647/OBP.0173.0114" TargetMode="External"/><Relationship Id="rId4" Type="http://schemas.openxmlformats.org/officeDocument/2006/relationships/diagramData" Target="../diagrams/data1.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17EB17-250C-42FB-ABB7-A12F76173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283C5A-7AC9-4355-8107-193613328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6D1C99A-4398-BC41-9222-9A3B16DE2548}"/>
              </a:ext>
            </a:extLst>
          </p:cNvPr>
          <p:cNvSpPr>
            <a:spLocks noGrp="1"/>
          </p:cNvSpPr>
          <p:nvPr>
            <p:ph type="ctrTitle"/>
          </p:nvPr>
        </p:nvSpPr>
        <p:spPr>
          <a:xfrm>
            <a:off x="4564279" y="1041401"/>
            <a:ext cx="6528018" cy="2345264"/>
          </a:xfrm>
        </p:spPr>
        <p:txBody>
          <a:bodyPr>
            <a:normAutofit fontScale="90000"/>
          </a:bodyPr>
          <a:lstStyle/>
          <a:p>
            <a:pPr>
              <a:lnSpc>
                <a:spcPct val="90000"/>
              </a:lnSpc>
            </a:pPr>
            <a:r>
              <a:rPr lang="en-US" sz="5000" dirty="0"/>
              <a:t>Choosing Open Access for Books: Author Agency and the Open Book Collective</a:t>
            </a:r>
          </a:p>
        </p:txBody>
      </p:sp>
      <p:sp>
        <p:nvSpPr>
          <p:cNvPr id="3" name="Subtitle 2">
            <a:extLst>
              <a:ext uri="{FF2B5EF4-FFF2-40B4-BE49-F238E27FC236}">
                <a16:creationId xmlns:a16="http://schemas.microsoft.com/office/drawing/2014/main" id="{94C2AEAC-AEB9-FA16-201F-F958FBA336DF}"/>
              </a:ext>
            </a:extLst>
          </p:cNvPr>
          <p:cNvSpPr>
            <a:spLocks noGrp="1"/>
          </p:cNvSpPr>
          <p:nvPr>
            <p:ph type="subTitle" idx="1"/>
          </p:nvPr>
        </p:nvSpPr>
        <p:spPr>
          <a:xfrm>
            <a:off x="4564279" y="3657597"/>
            <a:ext cx="6528018" cy="2079174"/>
          </a:xfrm>
        </p:spPr>
        <p:txBody>
          <a:bodyPr>
            <a:normAutofit/>
          </a:bodyPr>
          <a:lstStyle/>
          <a:p>
            <a:r>
              <a:rPr lang="en-GB" dirty="0"/>
              <a:t>Dr. Judith Fathallah, Lancaster University, Coventry </a:t>
            </a:r>
            <a:r>
              <a:rPr lang="en-GB"/>
              <a:t>University, Open Book Collective</a:t>
            </a:r>
          </a:p>
          <a:p>
            <a:r>
              <a:rPr lang="en-GB"/>
              <a:t> </a:t>
            </a:r>
            <a:r>
              <a:rPr lang="en-GB" dirty="0"/>
              <a:t> </a:t>
            </a:r>
            <a:r>
              <a:rPr lang="en-GB" dirty="0">
                <a:hlinkClick r:id="rId5"/>
              </a:rPr>
              <a:t>www.openbookcollective.org</a:t>
            </a:r>
            <a:endParaRPr lang="en-GB" dirty="0"/>
          </a:p>
          <a:p>
            <a:r>
              <a:rPr lang="en-GB" dirty="0">
                <a:hlinkClick r:id="rId6"/>
              </a:rPr>
              <a:t>judith@openbookcollective.org</a:t>
            </a:r>
            <a:endParaRPr lang="en-GB" dirty="0"/>
          </a:p>
          <a:p>
            <a:endParaRPr lang="en-GB"/>
          </a:p>
        </p:txBody>
      </p:sp>
      <p:pic>
        <p:nvPicPr>
          <p:cNvPr id="5" name="Picture 4" descr="Genetic test results on a digital tablet">
            <a:extLst>
              <a:ext uri="{FF2B5EF4-FFF2-40B4-BE49-F238E27FC236}">
                <a16:creationId xmlns:a16="http://schemas.microsoft.com/office/drawing/2014/main" id="{9A410ED5-E734-17AE-19E2-C17D94185B20}"/>
              </a:ext>
            </a:extLst>
          </p:cNvPr>
          <p:cNvPicPr>
            <a:picLocks noChangeAspect="1"/>
          </p:cNvPicPr>
          <p:nvPr/>
        </p:nvPicPr>
        <p:blipFill>
          <a:blip r:embed="rId7">
            <a:extLst>
              <a:ext uri="{28A0092B-C50C-407E-A947-70E740481C1C}">
                <a14:useLocalDpi xmlns:a14="http://schemas.microsoft.com/office/drawing/2010/main" val="0"/>
              </a:ext>
            </a:extLst>
          </a:blip>
          <a:srcRect t="1259" b="3092"/>
          <a:stretch/>
        </p:blipFill>
        <p:spPr>
          <a:xfrm>
            <a:off x="1081874" y="1041400"/>
            <a:ext cx="3059206" cy="2194560"/>
          </a:xfrm>
          <a:prstGeom prst="rect">
            <a:avLst/>
          </a:prstGeom>
          <a:ln w="57150" cmpd="thickThin">
            <a:solidFill>
              <a:schemeClr val="tx1">
                <a:lumMod val="50000"/>
                <a:lumOff val="50000"/>
              </a:schemeClr>
            </a:solidFill>
            <a:miter lim="800000"/>
          </a:ln>
        </p:spPr>
      </p:pic>
      <p:cxnSp>
        <p:nvCxnSpPr>
          <p:cNvPr id="14" name="Straight Connector 13">
            <a:extLst>
              <a:ext uri="{FF2B5EF4-FFF2-40B4-BE49-F238E27FC236}">
                <a16:creationId xmlns:a16="http://schemas.microsoft.com/office/drawing/2014/main" id="{C23B73DF-AB4E-4B0A-86D1-A3116E6591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0768" y="3522131"/>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Close-up of bookshelves in a public library">
            <a:extLst>
              <a:ext uri="{FF2B5EF4-FFF2-40B4-BE49-F238E27FC236}">
                <a16:creationId xmlns:a16="http://schemas.microsoft.com/office/drawing/2014/main" id="{074338E5-FCAD-5101-1A32-C5E9B4A4A8BF}"/>
              </a:ext>
            </a:extLst>
          </p:cNvPr>
          <p:cNvPicPr>
            <a:picLocks noChangeAspect="1"/>
          </p:cNvPicPr>
          <p:nvPr/>
        </p:nvPicPr>
        <p:blipFill>
          <a:blip r:embed="rId8">
            <a:extLst>
              <a:ext uri="{28A0092B-C50C-407E-A947-70E740481C1C}">
                <a14:useLocalDpi xmlns:a14="http://schemas.microsoft.com/office/drawing/2010/main" val="0"/>
              </a:ext>
            </a:extLst>
          </a:blip>
          <a:srcRect t="4541" r="-1" b="1809"/>
          <a:stretch/>
        </p:blipFill>
        <p:spPr>
          <a:xfrm>
            <a:off x="1071037" y="3625766"/>
            <a:ext cx="3063240" cy="219456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1955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9"/>
          <p:cNvSpPr/>
          <p:nvPr/>
        </p:nvSpPr>
        <p:spPr>
          <a:xfrm>
            <a:off x="335520" y="404640"/>
            <a:ext cx="130309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3600" b="0" strike="noStrike" spc="-1">
                <a:solidFill>
                  <a:srgbClr val="EA1585"/>
                </a:solidFill>
                <a:latin typeface="Calibri"/>
                <a:ea typeface="Arial"/>
              </a:rPr>
              <a:t>Builds on Diamond OA funding models</a:t>
            </a:r>
            <a:endParaRPr lang="en-GB" sz="3600" b="0" strike="noStrike" spc="-1">
              <a:solidFill>
                <a:srgbClr val="000000"/>
              </a:solidFill>
              <a:latin typeface="Arial"/>
            </a:endParaRPr>
          </a:p>
        </p:txBody>
      </p:sp>
      <p:sp>
        <p:nvSpPr>
          <p:cNvPr id="35" name="Hexagon 15"/>
          <p:cNvSpPr/>
          <p:nvPr/>
        </p:nvSpPr>
        <p:spPr>
          <a:xfrm>
            <a:off x="419040" y="1845720"/>
            <a:ext cx="2023920" cy="1679400"/>
          </a:xfrm>
          <a:prstGeom prst="roundRect">
            <a:avLst>
              <a:gd name="adj" fmla="val 16667"/>
            </a:avLst>
          </a:prstGeom>
          <a:solidFill>
            <a:schemeClr val="bg1"/>
          </a:solid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strike="noStrike" spc="-1">
              <a:solidFill>
                <a:srgbClr val="FFFFFF"/>
              </a:solidFill>
              <a:latin typeface="Calibri"/>
              <a:ea typeface="Arial"/>
            </a:endParaRPr>
          </a:p>
        </p:txBody>
      </p:sp>
      <p:sp>
        <p:nvSpPr>
          <p:cNvPr id="36" name="Hexagon 15"/>
          <p:cNvSpPr/>
          <p:nvPr/>
        </p:nvSpPr>
        <p:spPr>
          <a:xfrm>
            <a:off x="4080960" y="1826640"/>
            <a:ext cx="2023920" cy="1679400"/>
          </a:xfrm>
          <a:prstGeom prst="roundRect">
            <a:avLst>
              <a:gd name="adj" fmla="val 16667"/>
            </a:avLst>
          </a:prstGeom>
          <a:no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strike="noStrike" spc="-1">
              <a:solidFill>
                <a:srgbClr val="FFFFFF"/>
              </a:solidFill>
              <a:latin typeface="Calibri"/>
              <a:ea typeface="Arial"/>
            </a:endParaRPr>
          </a:p>
        </p:txBody>
      </p:sp>
      <p:pic>
        <p:nvPicPr>
          <p:cNvPr id="37" name="Picture 10" descr="Icon&#10;&#10;Description automatically generated"/>
          <p:cNvPicPr/>
          <p:nvPr/>
        </p:nvPicPr>
        <p:blipFill>
          <a:blip r:embed="rId3"/>
          <a:stretch/>
        </p:blipFill>
        <p:spPr>
          <a:xfrm>
            <a:off x="864360" y="2111760"/>
            <a:ext cx="1177560" cy="1177560"/>
          </a:xfrm>
          <a:prstGeom prst="rect">
            <a:avLst/>
          </a:prstGeom>
          <a:ln w="0">
            <a:noFill/>
          </a:ln>
        </p:spPr>
      </p:pic>
      <p:sp>
        <p:nvSpPr>
          <p:cNvPr id="38" name="Hexagon 15"/>
          <p:cNvSpPr/>
          <p:nvPr/>
        </p:nvSpPr>
        <p:spPr>
          <a:xfrm>
            <a:off x="5910480" y="2833200"/>
            <a:ext cx="2023920" cy="1679400"/>
          </a:xfrm>
          <a:prstGeom prst="roundRect">
            <a:avLst>
              <a:gd name="adj" fmla="val 16667"/>
            </a:avLst>
          </a:prstGeom>
          <a:solidFill>
            <a:schemeClr val="bg1"/>
          </a:solid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strike="noStrike" spc="-1">
              <a:solidFill>
                <a:srgbClr val="FFFFFF"/>
              </a:solidFill>
              <a:latin typeface="Calibri"/>
              <a:ea typeface="Arial"/>
            </a:endParaRPr>
          </a:p>
        </p:txBody>
      </p:sp>
      <p:pic>
        <p:nvPicPr>
          <p:cNvPr id="39" name="Picture 3"/>
          <p:cNvPicPr/>
          <p:nvPr/>
        </p:nvPicPr>
        <p:blipFill>
          <a:blip r:embed="rId4"/>
          <a:stretch/>
        </p:blipFill>
        <p:spPr>
          <a:xfrm>
            <a:off x="6234840" y="3217680"/>
            <a:ext cx="1407240" cy="910080"/>
          </a:xfrm>
          <a:prstGeom prst="rect">
            <a:avLst/>
          </a:prstGeom>
          <a:ln w="0">
            <a:noFill/>
          </a:ln>
        </p:spPr>
      </p:pic>
      <p:sp>
        <p:nvSpPr>
          <p:cNvPr id="40" name="Hexagon 15"/>
          <p:cNvSpPr/>
          <p:nvPr/>
        </p:nvSpPr>
        <p:spPr>
          <a:xfrm>
            <a:off x="2251080" y="2833200"/>
            <a:ext cx="2023920" cy="1679400"/>
          </a:xfrm>
          <a:prstGeom prst="roundRect">
            <a:avLst>
              <a:gd name="adj" fmla="val 16667"/>
            </a:avLst>
          </a:prstGeom>
          <a:solidFill>
            <a:schemeClr val="bg1"/>
          </a:solid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strike="noStrike" spc="-1">
              <a:solidFill>
                <a:srgbClr val="FFFFFF"/>
              </a:solidFill>
              <a:latin typeface="Calibri"/>
              <a:ea typeface="Arial"/>
            </a:endParaRPr>
          </a:p>
        </p:txBody>
      </p:sp>
      <p:pic>
        <p:nvPicPr>
          <p:cNvPr id="41" name="Picture 16" descr="Logo, icon&#10;&#10;Description automatically generated"/>
          <p:cNvPicPr/>
          <p:nvPr/>
        </p:nvPicPr>
        <p:blipFill>
          <a:blip r:embed="rId5"/>
          <a:stretch/>
        </p:blipFill>
        <p:spPr>
          <a:xfrm>
            <a:off x="2538000" y="2977560"/>
            <a:ext cx="1487880" cy="1487880"/>
          </a:xfrm>
          <a:prstGeom prst="rect">
            <a:avLst/>
          </a:prstGeom>
          <a:ln w="0">
            <a:noFill/>
          </a:ln>
        </p:spPr>
      </p:pic>
      <p:pic>
        <p:nvPicPr>
          <p:cNvPr id="42" name="Picture 1" descr="A blue text on a black background&#10;&#10;Description automatically generated"/>
          <p:cNvPicPr/>
          <p:nvPr/>
        </p:nvPicPr>
        <p:blipFill>
          <a:blip r:embed="rId6"/>
          <a:stretch/>
        </p:blipFill>
        <p:spPr>
          <a:xfrm>
            <a:off x="4120920" y="2180520"/>
            <a:ext cx="1655280" cy="908280"/>
          </a:xfrm>
          <a:prstGeom prst="rect">
            <a:avLst/>
          </a:prstGeom>
          <a:ln w="0">
            <a:noFill/>
          </a:ln>
        </p:spPr>
      </p:pic>
      <p:sp>
        <p:nvSpPr>
          <p:cNvPr id="43" name="Hexagon 15"/>
          <p:cNvSpPr/>
          <p:nvPr/>
        </p:nvSpPr>
        <p:spPr>
          <a:xfrm>
            <a:off x="463680" y="3849480"/>
            <a:ext cx="2023920" cy="1679400"/>
          </a:xfrm>
          <a:prstGeom prst="roundRect">
            <a:avLst>
              <a:gd name="adj" fmla="val 16667"/>
            </a:avLst>
          </a:prstGeom>
          <a:solidFill>
            <a:schemeClr val="bg1"/>
          </a:solid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strike="noStrike" spc="-1">
              <a:solidFill>
                <a:srgbClr val="FFFFFF"/>
              </a:solidFill>
              <a:latin typeface="Calibri"/>
              <a:ea typeface="Arial"/>
            </a:endParaRPr>
          </a:p>
        </p:txBody>
      </p:sp>
      <p:pic>
        <p:nvPicPr>
          <p:cNvPr id="44" name="Picture 4" descr="A logo with a keyhole in the middle&#10;&#10;Description automatically generated"/>
          <p:cNvPicPr/>
          <p:nvPr/>
        </p:nvPicPr>
        <p:blipFill>
          <a:blip r:embed="rId7"/>
          <a:srcRect l="15574" t="10915" r="18716" b="16161"/>
          <a:stretch/>
        </p:blipFill>
        <p:spPr>
          <a:xfrm>
            <a:off x="674280" y="4304880"/>
            <a:ext cx="1513440" cy="768600"/>
          </a:xfrm>
          <a:prstGeom prst="rect">
            <a:avLst/>
          </a:prstGeom>
          <a:ln w="0">
            <a:noFill/>
          </a:ln>
        </p:spPr>
      </p:pic>
      <p:sp>
        <p:nvSpPr>
          <p:cNvPr id="45" name="Hexagon 15"/>
          <p:cNvSpPr/>
          <p:nvPr/>
        </p:nvSpPr>
        <p:spPr>
          <a:xfrm>
            <a:off x="4080960" y="3849480"/>
            <a:ext cx="2023920" cy="1679400"/>
          </a:xfrm>
          <a:prstGeom prst="roundRect">
            <a:avLst>
              <a:gd name="adj" fmla="val 16667"/>
            </a:avLst>
          </a:prstGeom>
          <a:solidFill>
            <a:schemeClr val="bg1"/>
          </a:solid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GB" sz="1800" b="0" strike="noStrike" spc="-1">
              <a:solidFill>
                <a:srgbClr val="FFFFFF"/>
              </a:solidFill>
              <a:latin typeface="Calibri"/>
              <a:ea typeface="Arial"/>
            </a:endParaRPr>
          </a:p>
        </p:txBody>
      </p:sp>
      <p:pic>
        <p:nvPicPr>
          <p:cNvPr id="46" name="Picture 7" descr="A black background with white text&#10;&#10;Description automatically generated"/>
          <p:cNvPicPr/>
          <p:nvPr/>
        </p:nvPicPr>
        <p:blipFill>
          <a:blip r:embed="rId8"/>
          <a:srcRect l="16783" r="49698"/>
          <a:stretch/>
        </p:blipFill>
        <p:spPr>
          <a:xfrm>
            <a:off x="4436640" y="4181400"/>
            <a:ext cx="1312920" cy="1015200"/>
          </a:xfrm>
          <a:prstGeom prst="rect">
            <a:avLst/>
          </a:prstGeom>
          <a:ln w="0">
            <a:noFill/>
          </a:ln>
        </p:spPr>
      </p:pic>
      <p:sp>
        <p:nvSpPr>
          <p:cNvPr id="47" name="Oval 1">
            <a:hlinkClick r:id="rId9"/>
          </p:cNvPr>
          <p:cNvSpPr/>
          <p:nvPr/>
        </p:nvSpPr>
        <p:spPr>
          <a:xfrm>
            <a:off x="8730360" y="2069280"/>
            <a:ext cx="2997000" cy="2874600"/>
          </a:xfrm>
          <a:prstGeom prst="ellipse">
            <a:avLst/>
          </a:prstGeom>
          <a:solidFill>
            <a:srgbClr val="151462"/>
          </a:solidFill>
          <a:ln w="2540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2200" b="0" strike="noStrike" spc="-1">
                <a:solidFill>
                  <a:srgbClr val="FFFFFF"/>
                </a:solidFill>
                <a:latin typeface="Calibri"/>
                <a:ea typeface="Arial"/>
              </a:rPr>
              <a:t>Securing sustainable funding via renewable support from dozens of universities</a:t>
            </a:r>
            <a:endParaRPr lang="en-GB" sz="2200" b="0" strike="noStrike" spc="-1">
              <a:solidFill>
                <a:srgbClr val="FFFFFF"/>
              </a:solidFill>
              <a:latin typeface="Arial"/>
            </a:endParaRPr>
          </a:p>
        </p:txBody>
      </p:sp>
      <p:cxnSp>
        <p:nvCxnSpPr>
          <p:cNvPr id="48" name="Straight Connector 15"/>
          <p:cNvCxnSpPr/>
          <p:nvPr/>
        </p:nvCxnSpPr>
        <p:spPr>
          <a:xfrm>
            <a:off x="8240400" y="1845360"/>
            <a:ext cx="1080" cy="3925080"/>
          </a:xfrm>
          <a:prstGeom prst="straightConnector1">
            <a:avLst/>
          </a:prstGeom>
          <a:ln w="0">
            <a:noFill/>
          </a:ln>
        </p:spPr>
      </p:cxnSp>
    </p:spTree>
    <p:extLst>
      <p:ext uri="{BB962C8B-B14F-4D97-AF65-F5344CB8AC3E}">
        <p14:creationId xmlns:p14="http://schemas.microsoft.com/office/powerpoint/2010/main" val="287957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1"/>
          <p:cNvGrpSpPr/>
          <p:nvPr/>
        </p:nvGrpSpPr>
        <p:grpSpPr>
          <a:xfrm>
            <a:off x="-1024560" y="34560"/>
            <a:ext cx="7847280" cy="6865920"/>
            <a:chOff x="-1024560" y="34560"/>
            <a:chExt cx="7847280" cy="6865920"/>
          </a:xfrm>
        </p:grpSpPr>
        <p:pic>
          <p:nvPicPr>
            <p:cNvPr id="50" name="Picture 4"/>
            <p:cNvPicPr/>
            <p:nvPr/>
          </p:nvPicPr>
          <p:blipFill>
            <a:blip r:embed="rId2"/>
            <a:srcRect t="9449" r="1569" b="13897"/>
            <a:stretch/>
          </p:blipFill>
          <p:spPr>
            <a:xfrm>
              <a:off x="-1024560" y="34560"/>
              <a:ext cx="7846920" cy="3436200"/>
            </a:xfrm>
            <a:prstGeom prst="rect">
              <a:avLst/>
            </a:prstGeom>
            <a:ln w="0">
              <a:noFill/>
            </a:ln>
          </p:spPr>
        </p:pic>
        <p:pic>
          <p:nvPicPr>
            <p:cNvPr id="51" name="Picture 9"/>
            <p:cNvPicPr/>
            <p:nvPr/>
          </p:nvPicPr>
          <p:blipFill>
            <a:blip r:embed="rId3"/>
            <a:srcRect t="10100" r="1573" b="13246"/>
            <a:stretch/>
          </p:blipFill>
          <p:spPr>
            <a:xfrm>
              <a:off x="-1024200" y="3464280"/>
              <a:ext cx="7846920" cy="3436200"/>
            </a:xfrm>
            <a:prstGeom prst="rect">
              <a:avLst/>
            </a:prstGeom>
            <a:ln w="0">
              <a:noFill/>
            </a:ln>
          </p:spPr>
        </p:pic>
      </p:grpSp>
      <p:grpSp>
        <p:nvGrpSpPr>
          <p:cNvPr id="52" name="Group 9"/>
          <p:cNvGrpSpPr/>
          <p:nvPr/>
        </p:nvGrpSpPr>
        <p:grpSpPr>
          <a:xfrm>
            <a:off x="6421320" y="3345480"/>
            <a:ext cx="5151600" cy="2125080"/>
            <a:chOff x="6421320" y="3345480"/>
            <a:chExt cx="5151600" cy="2125080"/>
          </a:xfrm>
        </p:grpSpPr>
        <p:pic>
          <p:nvPicPr>
            <p:cNvPr id="53" name="Picture 1" descr="A blue text on a white background&#10;&#10;Description automatically generated with medium confidence"/>
            <p:cNvPicPr/>
            <p:nvPr/>
          </p:nvPicPr>
          <p:blipFill>
            <a:blip r:embed="rId4"/>
            <a:stretch/>
          </p:blipFill>
          <p:spPr>
            <a:xfrm>
              <a:off x="7155360" y="4836600"/>
              <a:ext cx="1876320" cy="550800"/>
            </a:xfrm>
            <a:prstGeom prst="rect">
              <a:avLst/>
            </a:prstGeom>
            <a:ln w="0">
              <a:noFill/>
            </a:ln>
          </p:spPr>
        </p:pic>
        <p:pic>
          <p:nvPicPr>
            <p:cNvPr id="54" name="Picture 2"/>
            <p:cNvPicPr/>
            <p:nvPr/>
          </p:nvPicPr>
          <p:blipFill>
            <a:blip r:embed="rId5"/>
            <a:stretch/>
          </p:blipFill>
          <p:spPr>
            <a:xfrm>
              <a:off x="9959760" y="3353040"/>
              <a:ext cx="1613160" cy="338040"/>
            </a:xfrm>
            <a:prstGeom prst="rect">
              <a:avLst/>
            </a:prstGeom>
            <a:ln w="0">
              <a:noFill/>
            </a:ln>
          </p:spPr>
        </p:pic>
        <p:pic>
          <p:nvPicPr>
            <p:cNvPr id="55" name="Picture 3" descr="A picture containing font, graphics, screenshot, text&#10;&#10;Description automatically generated"/>
            <p:cNvPicPr/>
            <p:nvPr/>
          </p:nvPicPr>
          <p:blipFill>
            <a:blip r:embed="rId6"/>
            <a:stretch/>
          </p:blipFill>
          <p:spPr>
            <a:xfrm>
              <a:off x="6421320" y="4065480"/>
              <a:ext cx="2674800" cy="478440"/>
            </a:xfrm>
            <a:prstGeom prst="rect">
              <a:avLst/>
            </a:prstGeom>
            <a:ln w="0">
              <a:noFill/>
            </a:ln>
          </p:spPr>
        </p:pic>
        <p:pic>
          <p:nvPicPr>
            <p:cNvPr id="56" name="Picture 5" descr="A red and green background with white text&#10;&#10;Description automatically generated with low confidence"/>
            <p:cNvPicPr/>
            <p:nvPr/>
          </p:nvPicPr>
          <p:blipFill>
            <a:blip r:embed="rId7"/>
            <a:stretch/>
          </p:blipFill>
          <p:spPr>
            <a:xfrm>
              <a:off x="9666720" y="4779360"/>
              <a:ext cx="927000" cy="691200"/>
            </a:xfrm>
            <a:prstGeom prst="rect">
              <a:avLst/>
            </a:prstGeom>
            <a:ln w="0">
              <a:noFill/>
            </a:ln>
          </p:spPr>
        </p:pic>
        <p:pic>
          <p:nvPicPr>
            <p:cNvPr id="57" name="Picture 6" descr="A red dot in a black background&#10;&#10;Description automatically generated with low confidence"/>
            <p:cNvPicPr/>
            <p:nvPr/>
          </p:nvPicPr>
          <p:blipFill>
            <a:blip r:embed="rId8"/>
            <a:stretch/>
          </p:blipFill>
          <p:spPr>
            <a:xfrm>
              <a:off x="9946440" y="3966480"/>
              <a:ext cx="1114560" cy="556560"/>
            </a:xfrm>
            <a:prstGeom prst="rect">
              <a:avLst/>
            </a:prstGeom>
            <a:ln w="0">
              <a:noFill/>
            </a:ln>
          </p:spPr>
        </p:pic>
        <p:pic>
          <p:nvPicPr>
            <p:cNvPr id="58" name="Picture 7"/>
            <p:cNvPicPr/>
            <p:nvPr/>
          </p:nvPicPr>
          <p:blipFill>
            <a:blip r:embed="rId9"/>
            <a:stretch/>
          </p:blipFill>
          <p:spPr>
            <a:xfrm>
              <a:off x="6457320" y="3345480"/>
              <a:ext cx="3264840" cy="412560"/>
            </a:xfrm>
            <a:prstGeom prst="rect">
              <a:avLst/>
            </a:prstGeom>
            <a:ln w="0">
              <a:noFill/>
            </a:ln>
          </p:spPr>
        </p:pic>
      </p:grpSp>
      <p:grpSp>
        <p:nvGrpSpPr>
          <p:cNvPr id="59" name="Group 10"/>
          <p:cNvGrpSpPr/>
          <p:nvPr/>
        </p:nvGrpSpPr>
        <p:grpSpPr>
          <a:xfrm>
            <a:off x="6403680" y="5726880"/>
            <a:ext cx="5671080" cy="793800"/>
            <a:chOff x="6403680" y="5726880"/>
            <a:chExt cx="5671080" cy="793800"/>
          </a:xfrm>
        </p:grpSpPr>
        <p:pic>
          <p:nvPicPr>
            <p:cNvPr id="60" name="Picture 8" descr="A close-up of logos&#10;&#10;Description automatically generated"/>
            <p:cNvPicPr/>
            <p:nvPr/>
          </p:nvPicPr>
          <p:blipFill>
            <a:blip r:embed="rId10"/>
            <a:stretch/>
          </p:blipFill>
          <p:spPr>
            <a:xfrm>
              <a:off x="9866520" y="5726880"/>
              <a:ext cx="2208240" cy="793800"/>
            </a:xfrm>
            <a:prstGeom prst="rect">
              <a:avLst/>
            </a:prstGeom>
            <a:ln w="0">
              <a:noFill/>
            </a:ln>
          </p:spPr>
        </p:pic>
        <p:pic>
          <p:nvPicPr>
            <p:cNvPr id="61" name="Picture 10" descr="A cartoon monkey with a hat&#10;&#10;Description automatically generated"/>
            <p:cNvPicPr/>
            <p:nvPr/>
          </p:nvPicPr>
          <p:blipFill>
            <a:blip r:embed="rId11"/>
            <a:stretch/>
          </p:blipFill>
          <p:spPr>
            <a:xfrm>
              <a:off x="7196040" y="5765400"/>
              <a:ext cx="2360880" cy="698040"/>
            </a:xfrm>
            <a:prstGeom prst="rect">
              <a:avLst/>
            </a:prstGeom>
            <a:ln w="0">
              <a:noFill/>
            </a:ln>
          </p:spPr>
        </p:pic>
        <p:pic>
          <p:nvPicPr>
            <p:cNvPr id="62" name="Picture 2" descr="A red square with white letters&#10;&#10;Description automatically generated"/>
            <p:cNvPicPr/>
            <p:nvPr/>
          </p:nvPicPr>
          <p:blipFill>
            <a:blip r:embed="rId12"/>
            <a:stretch/>
          </p:blipFill>
          <p:spPr>
            <a:xfrm>
              <a:off x="6403680" y="5754600"/>
              <a:ext cx="662400" cy="662400"/>
            </a:xfrm>
            <a:prstGeom prst="rect">
              <a:avLst/>
            </a:prstGeom>
            <a:ln w="0">
              <a:noFill/>
            </a:ln>
          </p:spPr>
        </p:pic>
      </p:grpSp>
      <p:grpSp>
        <p:nvGrpSpPr>
          <p:cNvPr id="63" name="Group 7"/>
          <p:cNvGrpSpPr/>
          <p:nvPr/>
        </p:nvGrpSpPr>
        <p:grpSpPr>
          <a:xfrm>
            <a:off x="6297840" y="433440"/>
            <a:ext cx="5597640" cy="1724760"/>
            <a:chOff x="6297840" y="433440"/>
            <a:chExt cx="5597640" cy="1724760"/>
          </a:xfrm>
        </p:grpSpPr>
        <p:pic>
          <p:nvPicPr>
            <p:cNvPr id="64" name="Picture 13" descr="A black background with yellow text&#10;&#10;Description automatically generated"/>
            <p:cNvPicPr/>
            <p:nvPr/>
          </p:nvPicPr>
          <p:blipFill>
            <a:blip r:embed="rId13"/>
            <a:srcRect r="82019"/>
            <a:stretch/>
          </p:blipFill>
          <p:spPr>
            <a:xfrm>
              <a:off x="8008920" y="1312920"/>
              <a:ext cx="567000" cy="845280"/>
            </a:xfrm>
            <a:prstGeom prst="rect">
              <a:avLst/>
            </a:prstGeom>
            <a:ln w="0">
              <a:noFill/>
            </a:ln>
          </p:spPr>
        </p:pic>
        <p:pic>
          <p:nvPicPr>
            <p:cNvPr id="65" name="Picture 14" descr="Blue text on a black background&#10;&#10;Description automatically generated"/>
            <p:cNvPicPr/>
            <p:nvPr/>
          </p:nvPicPr>
          <p:blipFill>
            <a:blip r:embed="rId14"/>
            <a:stretch/>
          </p:blipFill>
          <p:spPr>
            <a:xfrm>
              <a:off x="6552360" y="433440"/>
              <a:ext cx="1664640" cy="550800"/>
            </a:xfrm>
            <a:prstGeom prst="rect">
              <a:avLst/>
            </a:prstGeom>
            <a:ln w="0">
              <a:noFill/>
            </a:ln>
          </p:spPr>
        </p:pic>
        <p:pic>
          <p:nvPicPr>
            <p:cNvPr id="66" name="Picture 16" descr="A logo with red text&#10;&#10;Description automatically generated"/>
            <p:cNvPicPr/>
            <p:nvPr/>
          </p:nvPicPr>
          <p:blipFill>
            <a:blip r:embed="rId15"/>
            <a:stretch/>
          </p:blipFill>
          <p:spPr>
            <a:xfrm>
              <a:off x="9197280" y="511560"/>
              <a:ext cx="1753200" cy="615240"/>
            </a:xfrm>
            <a:prstGeom prst="rect">
              <a:avLst/>
            </a:prstGeom>
            <a:ln w="0">
              <a:noFill/>
            </a:ln>
          </p:spPr>
        </p:pic>
        <p:pic>
          <p:nvPicPr>
            <p:cNvPr id="67" name="Picture 15" descr="A black background with yellow text&#10;&#10;Description automatically generated"/>
            <p:cNvPicPr/>
            <p:nvPr/>
          </p:nvPicPr>
          <p:blipFill>
            <a:blip r:embed="rId16"/>
            <a:srcRect l="20339"/>
            <a:stretch/>
          </p:blipFill>
          <p:spPr>
            <a:xfrm>
              <a:off x="8564760" y="723240"/>
              <a:ext cx="3330720" cy="1118520"/>
            </a:xfrm>
            <a:prstGeom prst="rect">
              <a:avLst/>
            </a:prstGeom>
            <a:ln w="0">
              <a:noFill/>
            </a:ln>
          </p:spPr>
        </p:pic>
        <p:pic>
          <p:nvPicPr>
            <p:cNvPr id="68" name="Picture 1" descr="A red and white rectangular sign with black text&#10;&#10;Description automatically generated"/>
            <p:cNvPicPr/>
            <p:nvPr/>
          </p:nvPicPr>
          <p:blipFill>
            <a:blip r:embed="rId17"/>
            <a:stretch/>
          </p:blipFill>
          <p:spPr>
            <a:xfrm>
              <a:off x="6297840" y="1312920"/>
              <a:ext cx="1125000" cy="520560"/>
            </a:xfrm>
            <a:prstGeom prst="rect">
              <a:avLst/>
            </a:prstGeom>
            <a:ln w="0">
              <a:noFill/>
            </a:ln>
          </p:spPr>
        </p:pic>
      </p:grpSp>
      <p:grpSp>
        <p:nvGrpSpPr>
          <p:cNvPr id="69" name="Group 8"/>
          <p:cNvGrpSpPr/>
          <p:nvPr/>
        </p:nvGrpSpPr>
        <p:grpSpPr>
          <a:xfrm>
            <a:off x="6154560" y="2354400"/>
            <a:ext cx="5884200" cy="799200"/>
            <a:chOff x="6154560" y="2354400"/>
            <a:chExt cx="5884200" cy="799200"/>
          </a:xfrm>
        </p:grpSpPr>
        <p:pic>
          <p:nvPicPr>
            <p:cNvPr id="70" name="Picture 19" descr="A black and white sign with white text&#10;&#10;Description automatically generated"/>
            <p:cNvPicPr/>
            <p:nvPr/>
          </p:nvPicPr>
          <p:blipFill>
            <a:blip r:embed="rId18"/>
            <a:stretch/>
          </p:blipFill>
          <p:spPr>
            <a:xfrm>
              <a:off x="6154560" y="2468520"/>
              <a:ext cx="1704600" cy="550800"/>
            </a:xfrm>
            <a:prstGeom prst="rect">
              <a:avLst/>
            </a:prstGeom>
            <a:ln w="0">
              <a:noFill/>
            </a:ln>
          </p:spPr>
        </p:pic>
        <p:pic>
          <p:nvPicPr>
            <p:cNvPr id="71" name="Picture 4" descr="A blue circle with white letters&#10;&#10;AI-generated content may be incorrect."/>
            <p:cNvPicPr/>
            <p:nvPr/>
          </p:nvPicPr>
          <p:blipFill>
            <a:blip r:embed="rId19"/>
            <a:stretch/>
          </p:blipFill>
          <p:spPr>
            <a:xfrm>
              <a:off x="8404920" y="2354400"/>
              <a:ext cx="799200" cy="799200"/>
            </a:xfrm>
            <a:prstGeom prst="rect">
              <a:avLst/>
            </a:prstGeom>
            <a:ln w="0">
              <a:noFill/>
            </a:ln>
          </p:spPr>
        </p:pic>
        <p:pic>
          <p:nvPicPr>
            <p:cNvPr id="72" name="Picture 5" descr="A blue text on a black background&#10;&#10;AI-generated content may be incorrect."/>
            <p:cNvPicPr/>
            <p:nvPr/>
          </p:nvPicPr>
          <p:blipFill>
            <a:blip r:embed="rId20"/>
            <a:stretch/>
          </p:blipFill>
          <p:spPr>
            <a:xfrm>
              <a:off x="9515520" y="2459520"/>
              <a:ext cx="2523240" cy="572040"/>
            </a:xfrm>
            <a:prstGeom prst="rect">
              <a:avLst/>
            </a:prstGeom>
            <a:ln w="0">
              <a:noFill/>
            </a:ln>
          </p:spPr>
        </p:pic>
      </p:grpSp>
      <p:pic>
        <p:nvPicPr>
          <p:cNvPr id="73" name="Picture 72"/>
          <p:cNvPicPr/>
          <p:nvPr/>
        </p:nvPicPr>
        <p:blipFill>
          <a:blip r:embed="rId21"/>
          <a:stretch/>
        </p:blipFill>
        <p:spPr>
          <a:xfrm>
            <a:off x="11331720" y="4851720"/>
            <a:ext cx="547560" cy="547560"/>
          </a:xfrm>
          <a:prstGeom prst="rect">
            <a:avLst/>
          </a:prstGeom>
          <a:ln w="0">
            <a:noFill/>
          </a:ln>
        </p:spPr>
      </p:pic>
    </p:spTree>
    <p:extLst>
      <p:ext uri="{BB962C8B-B14F-4D97-AF65-F5344CB8AC3E}">
        <p14:creationId xmlns:p14="http://schemas.microsoft.com/office/powerpoint/2010/main" val="129537670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Hexagon 15"/>
          <p:cNvSpPr/>
          <p:nvPr/>
        </p:nvSpPr>
        <p:spPr>
          <a:xfrm>
            <a:off x="6980040" y="4210920"/>
            <a:ext cx="4783680" cy="797400"/>
          </a:xfrm>
          <a:prstGeom prst="roundRect">
            <a:avLst>
              <a:gd name="adj" fmla="val 16667"/>
            </a:avLst>
          </a:prstGeom>
          <a:noFill/>
          <a:ln w="63500">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285840" indent="-285840" defTabSz="914400">
              <a:lnSpc>
                <a:spcPct val="100000"/>
              </a:lnSpc>
              <a:buClr>
                <a:srgbClr val="222575"/>
              </a:buClr>
              <a:buFont typeface="Arial"/>
              <a:buChar char="•"/>
              <a:tabLst>
                <a:tab pos="0" algn="l"/>
              </a:tabLst>
            </a:pPr>
            <a:r>
              <a:rPr lang="en-GB" sz="1800" b="0" strike="noStrike" spc="-1">
                <a:solidFill>
                  <a:srgbClr val="222575"/>
                </a:solidFill>
                <a:latin typeface="Calibri"/>
                <a:ea typeface="Arial"/>
              </a:rPr>
              <a:t>All OBC members have their own individual, tiered annual Supporter Programme</a:t>
            </a:r>
            <a:endParaRPr lang="en-GB" sz="1800" b="0" strike="noStrike" spc="-1">
              <a:solidFill>
                <a:srgbClr val="000000"/>
              </a:solidFill>
              <a:latin typeface="Arial"/>
            </a:endParaRPr>
          </a:p>
          <a:p>
            <a:pPr marL="285840" indent="-285840" defTabSz="914400">
              <a:lnSpc>
                <a:spcPct val="100000"/>
              </a:lnSpc>
              <a:buClr>
                <a:srgbClr val="222575"/>
              </a:buClr>
              <a:buFont typeface="Arial"/>
              <a:buChar char="•"/>
              <a:tabLst>
                <a:tab pos="0" algn="l"/>
              </a:tabLst>
            </a:pPr>
            <a:r>
              <a:rPr lang="en-GB" sz="1800" b="0" strike="noStrike" spc="-1">
                <a:solidFill>
                  <a:srgbClr val="222575"/>
                </a:solidFill>
                <a:latin typeface="Calibri"/>
                <a:ea typeface="Arial"/>
              </a:rPr>
              <a:t>Pricing varies according to each organisation’s needs</a:t>
            </a:r>
            <a:endParaRPr lang="en-GB" sz="1800" b="0" strike="noStrike" spc="-1">
              <a:solidFill>
                <a:srgbClr val="000000"/>
              </a:solidFill>
              <a:latin typeface="Arial"/>
            </a:endParaRPr>
          </a:p>
          <a:p>
            <a:pPr marL="285840" indent="-285840" defTabSz="914400">
              <a:lnSpc>
                <a:spcPct val="100000"/>
              </a:lnSpc>
              <a:buClr>
                <a:srgbClr val="222575"/>
              </a:buClr>
              <a:buFont typeface="Arial"/>
              <a:buChar char="•"/>
              <a:tabLst>
                <a:tab pos="0" algn="l"/>
              </a:tabLst>
            </a:pPr>
            <a:r>
              <a:rPr lang="en-GB" sz="1800" b="0" strike="noStrike" spc="-1">
                <a:solidFill>
                  <a:srgbClr val="222575"/>
                </a:solidFill>
                <a:latin typeface="Calibri"/>
                <a:ea typeface="Arial"/>
              </a:rPr>
              <a:t>Each Supporter Programme includes benefits to subscribers (e.g. annual reporting, usage data, discounts on hard copies)</a:t>
            </a:r>
            <a:endParaRPr lang="en-GB" sz="1800" b="0" strike="noStrike" spc="-1">
              <a:solidFill>
                <a:srgbClr val="000000"/>
              </a:solidFill>
              <a:latin typeface="Arial"/>
            </a:endParaRPr>
          </a:p>
        </p:txBody>
      </p:sp>
      <p:pic>
        <p:nvPicPr>
          <p:cNvPr id="75" name="Picture 74"/>
          <p:cNvPicPr/>
          <p:nvPr/>
        </p:nvPicPr>
        <p:blipFill>
          <a:blip r:embed="rId2"/>
          <a:stretch/>
        </p:blipFill>
        <p:spPr>
          <a:xfrm>
            <a:off x="6732000" y="396000"/>
            <a:ext cx="5190840" cy="3704760"/>
          </a:xfrm>
          <a:prstGeom prst="rect">
            <a:avLst/>
          </a:prstGeom>
          <a:ln w="0">
            <a:noFill/>
          </a:ln>
        </p:spPr>
      </p:pic>
      <p:pic>
        <p:nvPicPr>
          <p:cNvPr id="76" name="Picture 75"/>
          <p:cNvPicPr/>
          <p:nvPr/>
        </p:nvPicPr>
        <p:blipFill>
          <a:blip r:embed="rId3"/>
          <a:stretch/>
        </p:blipFill>
        <p:spPr>
          <a:xfrm>
            <a:off x="126720" y="540000"/>
            <a:ext cx="4553280" cy="5957640"/>
          </a:xfrm>
          <a:prstGeom prst="rect">
            <a:avLst/>
          </a:prstGeom>
          <a:ln w="0">
            <a:noFill/>
          </a:ln>
        </p:spPr>
      </p:pic>
      <p:pic>
        <p:nvPicPr>
          <p:cNvPr id="77" name="Picture 9" descr="A blue text on a white background&#10;&#10;Description automatically generated">
            <a:hlinkClick r:id="rId4"/>
          </p:cNvPr>
          <p:cNvPicPr/>
          <p:nvPr/>
        </p:nvPicPr>
        <p:blipFill>
          <a:blip r:embed="rId5"/>
          <a:stretch/>
        </p:blipFill>
        <p:spPr>
          <a:xfrm>
            <a:off x="4512600" y="180000"/>
            <a:ext cx="2219400" cy="589320"/>
          </a:xfrm>
          <a:prstGeom prst="rect">
            <a:avLst/>
          </a:prstGeom>
          <a:ln w="25400">
            <a:solidFill>
              <a:srgbClr val="151462"/>
            </a:solidFill>
            <a:round/>
          </a:ln>
        </p:spPr>
      </p:pic>
      <p:sp>
        <p:nvSpPr>
          <p:cNvPr id="78" name="Straight Connector 77"/>
          <p:cNvSpPr/>
          <p:nvPr/>
        </p:nvSpPr>
        <p:spPr>
          <a:xfrm flipH="1">
            <a:off x="1080000" y="900000"/>
            <a:ext cx="3420000" cy="1800000"/>
          </a:xfrm>
          <a:prstGeom prst="line">
            <a:avLst/>
          </a:prstGeom>
          <a:ln w="0">
            <a:solidFill>
              <a:srgbClr val="8D1D7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000000"/>
              </a:solidFill>
              <a:latin typeface="Arial"/>
            </a:endParaRPr>
          </a:p>
        </p:txBody>
      </p:sp>
      <p:sp>
        <p:nvSpPr>
          <p:cNvPr id="79" name="Straight Connector 78"/>
          <p:cNvSpPr/>
          <p:nvPr/>
        </p:nvSpPr>
        <p:spPr>
          <a:xfrm flipH="1">
            <a:off x="1260000" y="900000"/>
            <a:ext cx="3240000" cy="360000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000000"/>
              </a:solidFill>
              <a:latin typeface="Arial"/>
            </a:endParaRPr>
          </a:p>
        </p:txBody>
      </p:sp>
    </p:spTree>
    <p:extLst>
      <p:ext uri="{BB962C8B-B14F-4D97-AF65-F5344CB8AC3E}">
        <p14:creationId xmlns:p14="http://schemas.microsoft.com/office/powerpoint/2010/main" val="404356568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5"/>
          <p:cNvSpPr/>
          <p:nvPr/>
        </p:nvSpPr>
        <p:spPr>
          <a:xfrm>
            <a:off x="479520" y="260640"/>
            <a:ext cx="828648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3000" b="0" strike="noStrike" spc="-1">
                <a:solidFill>
                  <a:srgbClr val="E91584"/>
                </a:solidFill>
                <a:latin typeface="Calibri"/>
                <a:ea typeface="Arial"/>
              </a:rPr>
              <a:t>Our fees for supporters: A case study </a:t>
            </a:r>
            <a:endParaRPr lang="en-GB" sz="3000" b="0" strike="noStrike" spc="-1">
              <a:solidFill>
                <a:srgbClr val="000000"/>
              </a:solidFill>
              <a:latin typeface="Arial"/>
            </a:endParaRPr>
          </a:p>
        </p:txBody>
      </p:sp>
      <p:grpSp>
        <p:nvGrpSpPr>
          <p:cNvPr id="81" name="Group 20"/>
          <p:cNvGrpSpPr/>
          <p:nvPr/>
        </p:nvGrpSpPr>
        <p:grpSpPr>
          <a:xfrm>
            <a:off x="6842160" y="3254760"/>
            <a:ext cx="4535280" cy="694440"/>
            <a:chOff x="6842160" y="3254760"/>
            <a:chExt cx="4535280" cy="694440"/>
          </a:xfrm>
        </p:grpSpPr>
        <p:sp>
          <p:nvSpPr>
            <p:cNvPr id="82" name="TextBox 10"/>
            <p:cNvSpPr/>
            <p:nvPr/>
          </p:nvSpPr>
          <p:spPr>
            <a:xfrm>
              <a:off x="6842160" y="3265920"/>
              <a:ext cx="3671280" cy="683280"/>
            </a:xfrm>
            <a:prstGeom prst="rect">
              <a:avLst/>
            </a:prstGeom>
            <a:solidFill>
              <a:srgbClr val="151462"/>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GB" sz="1600" b="0" strike="noStrike" spc="-1">
                  <a:solidFill>
                    <a:srgbClr val="FFFFFF"/>
                  </a:solidFill>
                  <a:latin typeface="Calibri"/>
                  <a:ea typeface="Arial"/>
                </a:rPr>
                <a:t>Subscription Fee for Tier 1 institution (10,000+ FTE), for 12 months</a:t>
              </a:r>
              <a:endParaRPr lang="en-GB" sz="1600" b="0" strike="noStrike" spc="-1">
                <a:solidFill>
                  <a:srgbClr val="FFFFFF"/>
                </a:solidFill>
                <a:latin typeface="Arial"/>
              </a:endParaRPr>
            </a:p>
          </p:txBody>
        </p:sp>
        <p:sp>
          <p:nvSpPr>
            <p:cNvPr id="83" name="TextBox 13"/>
            <p:cNvSpPr/>
            <p:nvPr/>
          </p:nvSpPr>
          <p:spPr>
            <a:xfrm>
              <a:off x="10701360" y="3254760"/>
              <a:ext cx="676080" cy="683280"/>
            </a:xfrm>
            <a:prstGeom prst="rect">
              <a:avLst/>
            </a:prstGeom>
            <a:solidFill>
              <a:srgbClr val="EA1585"/>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r>
                <a:rPr lang="en-GB" sz="1600" b="0" strike="noStrike" spc="-1">
                  <a:solidFill>
                    <a:srgbClr val="FFFFFF"/>
                  </a:solidFill>
                  <a:latin typeface="Calibri"/>
                  <a:ea typeface="Arial"/>
                </a:rPr>
                <a:t>£700</a:t>
              </a:r>
              <a:endParaRPr lang="en-GB" sz="1600" b="0" strike="noStrike" spc="-1">
                <a:solidFill>
                  <a:srgbClr val="FFFFFF"/>
                </a:solidFill>
                <a:latin typeface="Arial"/>
              </a:endParaRPr>
            </a:p>
          </p:txBody>
        </p:sp>
      </p:grpSp>
      <p:grpSp>
        <p:nvGrpSpPr>
          <p:cNvPr id="84" name="Group 21"/>
          <p:cNvGrpSpPr/>
          <p:nvPr/>
        </p:nvGrpSpPr>
        <p:grpSpPr>
          <a:xfrm>
            <a:off x="7346160" y="4126320"/>
            <a:ext cx="4031280" cy="699840"/>
            <a:chOff x="7346160" y="4126320"/>
            <a:chExt cx="4031280" cy="699840"/>
          </a:xfrm>
        </p:grpSpPr>
        <p:sp>
          <p:nvSpPr>
            <p:cNvPr id="85" name="TextBox 12"/>
            <p:cNvSpPr/>
            <p:nvPr/>
          </p:nvSpPr>
          <p:spPr>
            <a:xfrm>
              <a:off x="7346160" y="4126320"/>
              <a:ext cx="3167280" cy="683280"/>
            </a:xfrm>
            <a:prstGeom prst="rect">
              <a:avLst/>
            </a:prstGeom>
            <a:solidFill>
              <a:srgbClr val="151462"/>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GB" sz="1600" b="0" strike="noStrike" spc="-1">
                  <a:solidFill>
                    <a:srgbClr val="FFFFFF"/>
                  </a:solidFill>
                  <a:latin typeface="Calibri"/>
                  <a:ea typeface="Arial"/>
                </a:rPr>
                <a:t>Supporter Processing Fee @ 5%</a:t>
              </a:r>
              <a:endParaRPr lang="en-GB" sz="1600" b="0" strike="noStrike" spc="-1">
                <a:solidFill>
                  <a:srgbClr val="FFFFFF"/>
                </a:solidFill>
                <a:latin typeface="Arial"/>
              </a:endParaRPr>
            </a:p>
          </p:txBody>
        </p:sp>
        <p:sp>
          <p:nvSpPr>
            <p:cNvPr id="86" name="TextBox 16"/>
            <p:cNvSpPr/>
            <p:nvPr/>
          </p:nvSpPr>
          <p:spPr>
            <a:xfrm>
              <a:off x="10701360" y="4142880"/>
              <a:ext cx="676080" cy="683280"/>
            </a:xfrm>
            <a:prstGeom prst="rect">
              <a:avLst/>
            </a:prstGeom>
            <a:solidFill>
              <a:srgbClr val="EA1585"/>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spcBef>
                  <a:spcPts val="1191"/>
                </a:spcBef>
                <a:spcAft>
                  <a:spcPts val="992"/>
                </a:spcAft>
                <a:tabLst>
                  <a:tab pos="0" algn="l"/>
                </a:tabLst>
              </a:pPr>
              <a:r>
                <a:rPr lang="en-GB" sz="1800" b="0" strike="noStrike" spc="-1">
                  <a:solidFill>
                    <a:srgbClr val="FFFFFF"/>
                  </a:solidFill>
                  <a:latin typeface="Calibri"/>
                  <a:ea typeface="Arial"/>
                </a:rPr>
                <a:t>£</a:t>
              </a:r>
              <a:r>
                <a:rPr lang="en-GB" sz="1600" b="0" strike="noStrike" spc="-1">
                  <a:solidFill>
                    <a:srgbClr val="FFFFFF"/>
                  </a:solidFill>
                  <a:latin typeface="Calibri"/>
                  <a:ea typeface="Arial"/>
                </a:rPr>
                <a:t>35</a:t>
              </a:r>
              <a:endParaRPr lang="en-GB" sz="1600" b="0" strike="noStrike" spc="-1">
                <a:solidFill>
                  <a:srgbClr val="FFFFFF"/>
                </a:solidFill>
                <a:latin typeface="Arial"/>
              </a:endParaRPr>
            </a:p>
          </p:txBody>
        </p:sp>
      </p:grpSp>
      <p:grpSp>
        <p:nvGrpSpPr>
          <p:cNvPr id="87" name="Group 22"/>
          <p:cNvGrpSpPr/>
          <p:nvPr/>
        </p:nvGrpSpPr>
        <p:grpSpPr>
          <a:xfrm>
            <a:off x="8125920" y="5032080"/>
            <a:ext cx="3251520" cy="700200"/>
            <a:chOff x="8125920" y="5032080"/>
            <a:chExt cx="3251520" cy="700200"/>
          </a:xfrm>
        </p:grpSpPr>
        <p:sp>
          <p:nvSpPr>
            <p:cNvPr id="88" name="TextBox 18"/>
            <p:cNvSpPr/>
            <p:nvPr/>
          </p:nvSpPr>
          <p:spPr>
            <a:xfrm>
              <a:off x="8125920" y="5032080"/>
              <a:ext cx="2387520" cy="683280"/>
            </a:xfrm>
            <a:prstGeom prst="rect">
              <a:avLst/>
            </a:prstGeom>
            <a:solidFill>
              <a:srgbClr val="151462"/>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GB" sz="1800" b="1" strike="noStrike" spc="-1">
                  <a:solidFill>
                    <a:srgbClr val="FFFFFF"/>
                  </a:solidFill>
                  <a:latin typeface="Calibri"/>
                  <a:ea typeface="Arial"/>
                </a:rPr>
                <a:t>Total payment request</a:t>
              </a:r>
              <a:endParaRPr lang="en-GB" sz="1800" b="0" strike="noStrike" spc="-1">
                <a:solidFill>
                  <a:srgbClr val="FFFFFF"/>
                </a:solidFill>
                <a:latin typeface="Arial"/>
              </a:endParaRPr>
            </a:p>
          </p:txBody>
        </p:sp>
        <p:sp>
          <p:nvSpPr>
            <p:cNvPr id="89" name="TextBox 19"/>
            <p:cNvSpPr/>
            <p:nvPr/>
          </p:nvSpPr>
          <p:spPr>
            <a:xfrm>
              <a:off x="10701360" y="5049000"/>
              <a:ext cx="676080" cy="683280"/>
            </a:xfrm>
            <a:prstGeom prst="rect">
              <a:avLst/>
            </a:prstGeom>
            <a:solidFill>
              <a:srgbClr val="EA1585"/>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600" b="1" strike="noStrike" spc="-1">
                  <a:solidFill>
                    <a:srgbClr val="FFFFFF"/>
                  </a:solidFill>
                  <a:latin typeface="Calibri"/>
                  <a:ea typeface="Arial"/>
                </a:rPr>
                <a:t>£735</a:t>
              </a:r>
              <a:endParaRPr lang="en-GB" sz="1600" b="0" strike="noStrike" spc="-1">
                <a:solidFill>
                  <a:srgbClr val="FFFFFF"/>
                </a:solidFill>
                <a:latin typeface="Arial"/>
              </a:endParaRPr>
            </a:p>
          </p:txBody>
        </p:sp>
      </p:grpSp>
      <p:pic>
        <p:nvPicPr>
          <p:cNvPr id="90" name="Picture 89"/>
          <p:cNvPicPr/>
          <p:nvPr/>
        </p:nvPicPr>
        <p:blipFill>
          <a:blip r:embed="rId2"/>
          <a:stretch/>
        </p:blipFill>
        <p:spPr>
          <a:xfrm>
            <a:off x="6533640" y="1260000"/>
            <a:ext cx="5165640" cy="1760760"/>
          </a:xfrm>
          <a:prstGeom prst="rect">
            <a:avLst/>
          </a:prstGeom>
          <a:ln w="0">
            <a:noFill/>
          </a:ln>
        </p:spPr>
      </p:pic>
      <p:sp>
        <p:nvSpPr>
          <p:cNvPr id="91" name="Rectangle 3"/>
          <p:cNvSpPr/>
          <p:nvPr/>
        </p:nvSpPr>
        <p:spPr>
          <a:xfrm>
            <a:off x="10800000" y="2016000"/>
            <a:ext cx="539280" cy="775800"/>
          </a:xfrm>
          <a:prstGeom prst="rect">
            <a:avLst/>
          </a:prstGeom>
          <a:solidFill>
            <a:srgbClr val="EA1585">
              <a:alpha val="28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endParaRPr lang="en-GB" sz="1800" b="0" strike="noStrike" spc="-1">
              <a:solidFill>
                <a:srgbClr val="FFFFFF"/>
              </a:solidFill>
              <a:latin typeface="Calibri"/>
              <a:ea typeface="Arial"/>
            </a:endParaRPr>
          </a:p>
        </p:txBody>
      </p:sp>
      <p:pic>
        <p:nvPicPr>
          <p:cNvPr id="92" name="Picture 9" descr="A blue text on a white background&#10;&#10;Description automatically generated">
            <a:hlinkClick r:id="rId3"/>
          </p:cNvPr>
          <p:cNvPicPr/>
          <p:nvPr/>
        </p:nvPicPr>
        <p:blipFill>
          <a:blip r:embed="rId4"/>
          <a:stretch/>
        </p:blipFill>
        <p:spPr>
          <a:xfrm>
            <a:off x="703440" y="2771280"/>
            <a:ext cx="4946400" cy="1314360"/>
          </a:xfrm>
          <a:prstGeom prst="rect">
            <a:avLst/>
          </a:prstGeom>
          <a:ln w="25400">
            <a:noFill/>
          </a:ln>
        </p:spPr>
      </p:pic>
    </p:spTree>
    <p:extLst>
      <p:ext uri="{BB962C8B-B14F-4D97-AF65-F5344CB8AC3E}">
        <p14:creationId xmlns:p14="http://schemas.microsoft.com/office/powerpoint/2010/main" val="20940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p:nvPr/>
        </p:nvSpPr>
        <p:spPr>
          <a:xfrm>
            <a:off x="568080" y="0"/>
            <a:ext cx="11031480" cy="105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defTabSz="914400">
              <a:lnSpc>
                <a:spcPct val="90000"/>
              </a:lnSpc>
              <a:tabLst>
                <a:tab pos="0" algn="l"/>
              </a:tabLst>
            </a:pPr>
            <a:r>
              <a:rPr lang="en-GB" sz="3600" b="0" strike="noStrike" spc="-1">
                <a:solidFill>
                  <a:srgbClr val="E71E85"/>
                </a:solidFill>
                <a:latin typeface="New rubrik edge"/>
                <a:ea typeface="Arial"/>
              </a:rPr>
              <a:t>Making it </a:t>
            </a:r>
            <a:r>
              <a:rPr lang="en-GB" sz="3700" b="0" strike="noStrike" spc="-1">
                <a:solidFill>
                  <a:srgbClr val="E71E85"/>
                </a:solidFill>
                <a:latin typeface="Calibri"/>
                <a:ea typeface="Arial"/>
              </a:rPr>
              <a:t>easier</a:t>
            </a:r>
            <a:r>
              <a:rPr lang="en-GB" sz="3600" b="0" strike="noStrike" spc="-1">
                <a:solidFill>
                  <a:srgbClr val="E71E85"/>
                </a:solidFill>
                <a:latin typeface="New rubrik edge"/>
                <a:ea typeface="Arial"/>
              </a:rPr>
              <a:t> to support multiple OA initiatives</a:t>
            </a:r>
            <a:endParaRPr lang="en-GB" sz="3600" b="0" strike="noStrike" spc="-1">
              <a:solidFill>
                <a:srgbClr val="000000"/>
              </a:solidFill>
              <a:latin typeface="Arial"/>
            </a:endParaRPr>
          </a:p>
        </p:txBody>
      </p:sp>
      <p:sp>
        <p:nvSpPr>
          <p:cNvPr id="94" name="Oval 31"/>
          <p:cNvSpPr/>
          <p:nvPr/>
        </p:nvSpPr>
        <p:spPr>
          <a:xfrm>
            <a:off x="851040" y="2543040"/>
            <a:ext cx="1771200" cy="1771200"/>
          </a:xfrm>
          <a:prstGeom prst="roundRect">
            <a:avLst>
              <a:gd name="adj" fmla="val 16667"/>
            </a:avLst>
          </a:prstGeom>
          <a:no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1700" b="1" strike="noStrike" spc="-1">
                <a:solidFill>
                  <a:srgbClr val="151462"/>
                </a:solidFill>
                <a:latin typeface="Calibri"/>
                <a:ea typeface="Arial"/>
              </a:rPr>
              <a:t>Select supporter programmes</a:t>
            </a:r>
            <a:endParaRPr lang="en-GB" sz="1700" b="0" strike="noStrike" spc="-1">
              <a:solidFill>
                <a:srgbClr val="000000"/>
              </a:solidFill>
              <a:latin typeface="Arial"/>
            </a:endParaRPr>
          </a:p>
        </p:txBody>
      </p:sp>
      <p:sp>
        <p:nvSpPr>
          <p:cNvPr id="95" name="Oval 31"/>
          <p:cNvSpPr/>
          <p:nvPr/>
        </p:nvSpPr>
        <p:spPr>
          <a:xfrm>
            <a:off x="3069720" y="2543040"/>
            <a:ext cx="1771200" cy="1771200"/>
          </a:xfrm>
          <a:prstGeom prst="roundRect">
            <a:avLst>
              <a:gd name="adj" fmla="val 16667"/>
            </a:avLst>
          </a:prstGeom>
          <a:no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1700" b="1" strike="noStrike" spc="-1">
                <a:solidFill>
                  <a:srgbClr val="151462"/>
                </a:solidFill>
                <a:latin typeface="Calibri"/>
                <a:ea typeface="Arial"/>
              </a:rPr>
              <a:t>Decide on a term</a:t>
            </a:r>
            <a:br>
              <a:rPr sz="1700"/>
            </a:br>
            <a:r>
              <a:rPr lang="en-GB" sz="1200" b="0" strike="noStrike" spc="-1">
                <a:solidFill>
                  <a:srgbClr val="151462"/>
                </a:solidFill>
                <a:latin typeface="Calibri"/>
                <a:ea typeface="Arial"/>
              </a:rPr>
              <a:t>(1 or 3 years)</a:t>
            </a:r>
            <a:endParaRPr lang="en-GB" sz="1200" b="0" strike="noStrike" spc="-1">
              <a:solidFill>
                <a:srgbClr val="000000"/>
              </a:solidFill>
              <a:latin typeface="Arial"/>
            </a:endParaRPr>
          </a:p>
        </p:txBody>
      </p:sp>
      <p:sp>
        <p:nvSpPr>
          <p:cNvPr id="96" name="Oval 31"/>
          <p:cNvSpPr/>
          <p:nvPr/>
        </p:nvSpPr>
        <p:spPr>
          <a:xfrm>
            <a:off x="5288760" y="2543040"/>
            <a:ext cx="1771200" cy="1771200"/>
          </a:xfrm>
          <a:prstGeom prst="roundRect">
            <a:avLst>
              <a:gd name="adj" fmla="val 16667"/>
            </a:avLst>
          </a:prstGeom>
          <a:no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1700" b="1" strike="noStrike" spc="-1">
                <a:solidFill>
                  <a:srgbClr val="151462"/>
                </a:solidFill>
                <a:latin typeface="Calibri"/>
                <a:ea typeface="Arial"/>
              </a:rPr>
              <a:t>Harmonise renewal dates</a:t>
            </a:r>
            <a:endParaRPr lang="en-GB" sz="1700" b="0" strike="noStrike" spc="-1">
              <a:solidFill>
                <a:srgbClr val="000000"/>
              </a:solidFill>
              <a:latin typeface="Arial"/>
            </a:endParaRPr>
          </a:p>
        </p:txBody>
      </p:sp>
      <p:sp>
        <p:nvSpPr>
          <p:cNvPr id="97" name="Oval 31"/>
          <p:cNvSpPr/>
          <p:nvPr/>
        </p:nvSpPr>
        <p:spPr>
          <a:xfrm>
            <a:off x="7507440" y="2543040"/>
            <a:ext cx="1771200" cy="1771200"/>
          </a:xfrm>
          <a:prstGeom prst="roundRect">
            <a:avLst>
              <a:gd name="adj" fmla="val 16667"/>
            </a:avLst>
          </a:prstGeom>
          <a:no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1700" b="1" strike="noStrike" spc="-1">
                <a:solidFill>
                  <a:srgbClr val="151462"/>
                </a:solidFill>
                <a:latin typeface="Calibri"/>
                <a:ea typeface="Arial"/>
              </a:rPr>
              <a:t>Confirm consolidated subscription</a:t>
            </a:r>
            <a:endParaRPr lang="en-GB" sz="1700" b="0" strike="noStrike" spc="-1">
              <a:solidFill>
                <a:srgbClr val="000000"/>
              </a:solidFill>
              <a:latin typeface="Arial"/>
            </a:endParaRPr>
          </a:p>
        </p:txBody>
      </p:sp>
      <p:sp>
        <p:nvSpPr>
          <p:cNvPr id="98" name="Oval 31"/>
          <p:cNvSpPr/>
          <p:nvPr/>
        </p:nvSpPr>
        <p:spPr>
          <a:xfrm>
            <a:off x="9726120" y="2543040"/>
            <a:ext cx="1771200" cy="1771200"/>
          </a:xfrm>
          <a:prstGeom prst="roundRect">
            <a:avLst>
              <a:gd name="adj" fmla="val 16667"/>
            </a:avLst>
          </a:prstGeom>
          <a:noFill/>
          <a:ln w="63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1700" b="1" strike="noStrike" spc="-1">
                <a:solidFill>
                  <a:srgbClr val="151462"/>
                </a:solidFill>
                <a:latin typeface="Calibri"/>
                <a:ea typeface="Arial"/>
              </a:rPr>
              <a:t>Receive a single, annual payment request</a:t>
            </a:r>
            <a:endParaRPr lang="en-GB" sz="1700" b="0" strike="noStrike" spc="-1">
              <a:solidFill>
                <a:srgbClr val="000000"/>
              </a:solidFill>
              <a:latin typeface="Arial"/>
            </a:endParaRPr>
          </a:p>
        </p:txBody>
      </p:sp>
      <p:sp>
        <p:nvSpPr>
          <p:cNvPr id="99" name="Arrow: Right 9"/>
          <p:cNvSpPr/>
          <p:nvPr/>
        </p:nvSpPr>
        <p:spPr>
          <a:xfrm>
            <a:off x="2750400" y="3300480"/>
            <a:ext cx="207720" cy="255960"/>
          </a:xfrm>
          <a:prstGeom prst="rightArrow">
            <a:avLst>
              <a:gd name="adj1" fmla="val 50000"/>
              <a:gd name="adj2" fmla="val 50000"/>
            </a:avLst>
          </a:prstGeom>
          <a:solidFill>
            <a:srgbClr val="E30086"/>
          </a:solidFill>
          <a:ln w="63500">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1" strike="noStrike" spc="-1">
              <a:solidFill>
                <a:schemeClr val="lt1"/>
              </a:solidFill>
              <a:latin typeface="Calibri"/>
              <a:ea typeface="Arial"/>
            </a:endParaRPr>
          </a:p>
        </p:txBody>
      </p:sp>
      <p:sp>
        <p:nvSpPr>
          <p:cNvPr id="100" name="Arrow: Right 11"/>
          <p:cNvSpPr/>
          <p:nvPr/>
        </p:nvSpPr>
        <p:spPr>
          <a:xfrm>
            <a:off x="4970520" y="3295440"/>
            <a:ext cx="207720" cy="255960"/>
          </a:xfrm>
          <a:prstGeom prst="rightArrow">
            <a:avLst>
              <a:gd name="adj1" fmla="val 50000"/>
              <a:gd name="adj2" fmla="val 50000"/>
            </a:avLst>
          </a:prstGeom>
          <a:solidFill>
            <a:srgbClr val="E30086"/>
          </a:solidFill>
          <a:ln w="63500">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1" strike="noStrike" spc="-1">
              <a:solidFill>
                <a:schemeClr val="lt1"/>
              </a:solidFill>
              <a:latin typeface="Calibri"/>
              <a:ea typeface="Arial"/>
            </a:endParaRPr>
          </a:p>
        </p:txBody>
      </p:sp>
      <p:sp>
        <p:nvSpPr>
          <p:cNvPr id="101" name="Arrow: Right 12"/>
          <p:cNvSpPr/>
          <p:nvPr/>
        </p:nvSpPr>
        <p:spPr>
          <a:xfrm>
            <a:off x="7191720" y="3295440"/>
            <a:ext cx="207720" cy="255960"/>
          </a:xfrm>
          <a:prstGeom prst="rightArrow">
            <a:avLst>
              <a:gd name="adj1" fmla="val 50000"/>
              <a:gd name="adj2" fmla="val 50000"/>
            </a:avLst>
          </a:prstGeom>
          <a:solidFill>
            <a:srgbClr val="E30086"/>
          </a:solidFill>
          <a:ln w="63500">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1" strike="noStrike" spc="-1">
              <a:solidFill>
                <a:schemeClr val="lt1"/>
              </a:solidFill>
              <a:latin typeface="Calibri"/>
              <a:ea typeface="Arial"/>
            </a:endParaRPr>
          </a:p>
        </p:txBody>
      </p:sp>
      <p:sp>
        <p:nvSpPr>
          <p:cNvPr id="102" name="Arrow: Right 13"/>
          <p:cNvSpPr/>
          <p:nvPr/>
        </p:nvSpPr>
        <p:spPr>
          <a:xfrm>
            <a:off x="9398520" y="3295440"/>
            <a:ext cx="207720" cy="255960"/>
          </a:xfrm>
          <a:prstGeom prst="rightArrow">
            <a:avLst>
              <a:gd name="adj1" fmla="val 50000"/>
              <a:gd name="adj2" fmla="val 50000"/>
            </a:avLst>
          </a:prstGeom>
          <a:solidFill>
            <a:srgbClr val="E30086"/>
          </a:solidFill>
          <a:ln w="63500">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1" strike="noStrike" spc="-1">
              <a:solidFill>
                <a:schemeClr val="lt1"/>
              </a:solidFill>
              <a:latin typeface="Calibri"/>
              <a:ea typeface="Arial"/>
            </a:endParaRPr>
          </a:p>
        </p:txBody>
      </p:sp>
    </p:spTree>
    <p:extLst>
      <p:ext uri="{BB962C8B-B14F-4D97-AF65-F5344CB8AC3E}">
        <p14:creationId xmlns:p14="http://schemas.microsoft.com/office/powerpoint/2010/main" val="80375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27"/>
          <p:cNvGrpSpPr/>
          <p:nvPr/>
        </p:nvGrpSpPr>
        <p:grpSpPr>
          <a:xfrm>
            <a:off x="9069120" y="1468080"/>
            <a:ext cx="2364480" cy="4645080"/>
            <a:chOff x="9069120" y="1468080"/>
            <a:chExt cx="2364480" cy="4645080"/>
          </a:xfrm>
        </p:grpSpPr>
        <p:sp>
          <p:nvSpPr>
            <p:cNvPr id="104" name="Oval 41"/>
            <p:cNvSpPr/>
            <p:nvPr/>
          </p:nvSpPr>
          <p:spPr>
            <a:xfrm>
              <a:off x="9069120" y="1468080"/>
              <a:ext cx="2364480" cy="2364480"/>
            </a:xfrm>
            <a:prstGeom prst="ellipse">
              <a:avLst/>
            </a:prstGeom>
            <a:solidFill>
              <a:srgbClr val="E91584"/>
            </a:solidFill>
            <a:ln w="127000">
              <a:solidFill>
                <a:srgbClr val="EA1585"/>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2100" b="0" strike="noStrike" spc="-1">
                  <a:solidFill>
                    <a:srgbClr val="FFFFFF"/>
                  </a:solidFill>
                  <a:latin typeface="Calibri"/>
                  <a:ea typeface="Arial"/>
                </a:rPr>
                <a:t>Sustainable</a:t>
              </a:r>
              <a:endParaRPr lang="en-GB" sz="2100" b="0" strike="noStrike" spc="-1">
                <a:solidFill>
                  <a:srgbClr val="FFFFFF"/>
                </a:solidFill>
                <a:latin typeface="Arial"/>
              </a:endParaRPr>
            </a:p>
          </p:txBody>
        </p:sp>
        <p:sp>
          <p:nvSpPr>
            <p:cNvPr id="105" name="TextBox 22"/>
            <p:cNvSpPr/>
            <p:nvPr/>
          </p:nvSpPr>
          <p:spPr>
            <a:xfrm>
              <a:off x="9069120" y="4708440"/>
              <a:ext cx="2364480" cy="140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pPr>
              <a:r>
                <a:rPr lang="en-GB" sz="1600" b="0" strike="noStrike" spc="-1">
                  <a:solidFill>
                    <a:srgbClr val="151462"/>
                  </a:solidFill>
                  <a:latin typeface="Calibri"/>
                  <a:ea typeface="Arial"/>
                </a:rPr>
                <a:t>80+ supporting members. Grant funded until April 2026. Recent external review confirmed OBC will be financially self-sufficient post-project</a:t>
              </a:r>
              <a:endParaRPr lang="en-GB" sz="1600" b="0" strike="noStrike" spc="-1">
                <a:solidFill>
                  <a:srgbClr val="000000"/>
                </a:solidFill>
                <a:latin typeface="Arial"/>
              </a:endParaRPr>
            </a:p>
          </p:txBody>
        </p:sp>
        <p:cxnSp>
          <p:nvCxnSpPr>
            <p:cNvPr id="106" name="Straight Connector 23"/>
            <p:cNvCxnSpPr/>
            <p:nvPr/>
          </p:nvCxnSpPr>
          <p:spPr>
            <a:xfrm>
              <a:off x="10251720" y="4101120"/>
              <a:ext cx="1080" cy="574200"/>
            </a:xfrm>
            <a:prstGeom prst="straightConnector1">
              <a:avLst/>
            </a:prstGeom>
            <a:ln w="12700">
              <a:solidFill>
                <a:srgbClr val="151462"/>
              </a:solidFill>
              <a:round/>
            </a:ln>
          </p:spPr>
        </p:cxnSp>
      </p:grpSp>
      <p:sp>
        <p:nvSpPr>
          <p:cNvPr id="107" name="PlaceHolder 1"/>
          <p:cNvSpPr/>
          <p:nvPr/>
        </p:nvSpPr>
        <p:spPr>
          <a:xfrm>
            <a:off x="568080" y="0"/>
            <a:ext cx="11031480" cy="105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defTabSz="914400">
              <a:lnSpc>
                <a:spcPct val="90000"/>
              </a:lnSpc>
              <a:tabLst>
                <a:tab pos="0" algn="l"/>
              </a:tabLst>
            </a:pPr>
            <a:r>
              <a:rPr lang="en-GB" sz="3600" b="0" strike="noStrike" spc="-1">
                <a:solidFill>
                  <a:srgbClr val="E71E85"/>
                </a:solidFill>
                <a:latin typeface="Calibri"/>
                <a:ea typeface="Arial"/>
              </a:rPr>
              <a:t>A trusted collective</a:t>
            </a:r>
            <a:endParaRPr lang="en-GB" sz="3600" b="0" strike="noStrike" spc="-1">
              <a:solidFill>
                <a:srgbClr val="000000"/>
              </a:solidFill>
              <a:latin typeface="Arial"/>
            </a:endParaRPr>
          </a:p>
        </p:txBody>
      </p:sp>
      <p:grpSp>
        <p:nvGrpSpPr>
          <p:cNvPr id="108" name="Group 24"/>
          <p:cNvGrpSpPr/>
          <p:nvPr/>
        </p:nvGrpSpPr>
        <p:grpSpPr>
          <a:xfrm>
            <a:off x="568080" y="1468440"/>
            <a:ext cx="2364480" cy="4644720"/>
            <a:chOff x="568080" y="1468440"/>
            <a:chExt cx="2364480" cy="4644720"/>
          </a:xfrm>
        </p:grpSpPr>
        <p:sp>
          <p:nvSpPr>
            <p:cNvPr id="109" name="Oval 31"/>
            <p:cNvSpPr/>
            <p:nvPr/>
          </p:nvSpPr>
          <p:spPr>
            <a:xfrm>
              <a:off x="568080" y="1468440"/>
              <a:ext cx="2364480" cy="2364480"/>
            </a:xfrm>
            <a:prstGeom prst="ellipse">
              <a:avLst/>
            </a:prstGeom>
            <a:solidFill>
              <a:srgbClr val="E91584"/>
            </a:solidFill>
            <a:ln w="127000">
              <a:solidFill>
                <a:srgbClr val="EA1585"/>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2100" b="0" strike="noStrike" spc="-1">
                  <a:solidFill>
                    <a:srgbClr val="FFFFFF"/>
                  </a:solidFill>
                  <a:latin typeface="Calibri"/>
                  <a:ea typeface="Arial"/>
                </a:rPr>
                <a:t>Non profit</a:t>
              </a:r>
              <a:endParaRPr lang="en-GB" sz="2100" b="0" strike="noStrike" spc="-1">
                <a:solidFill>
                  <a:srgbClr val="FFFFFF"/>
                </a:solidFill>
                <a:latin typeface="Arial"/>
              </a:endParaRPr>
            </a:p>
          </p:txBody>
        </p:sp>
        <p:sp>
          <p:nvSpPr>
            <p:cNvPr id="110" name="TextBox 14"/>
            <p:cNvSpPr/>
            <p:nvPr/>
          </p:nvSpPr>
          <p:spPr>
            <a:xfrm>
              <a:off x="568080" y="4708440"/>
              <a:ext cx="2364480" cy="140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pPr>
              <a:r>
                <a:rPr lang="en-GB" sz="1600" b="0" strike="noStrike" spc="-1">
                  <a:solidFill>
                    <a:srgbClr val="151462"/>
                  </a:solidFill>
                  <a:latin typeface="Calibri"/>
                  <a:ea typeface="Arial"/>
                </a:rPr>
                <a:t>A charity, regulated by the Charity Commission of England &amp; Wales</a:t>
              </a:r>
              <a:endParaRPr lang="en-GB" sz="1600" b="0" strike="noStrike" spc="-1">
                <a:solidFill>
                  <a:srgbClr val="000000"/>
                </a:solidFill>
                <a:latin typeface="Arial"/>
              </a:endParaRPr>
            </a:p>
          </p:txBody>
        </p:sp>
        <p:cxnSp>
          <p:nvCxnSpPr>
            <p:cNvPr id="111" name="Straight Connector 16"/>
            <p:cNvCxnSpPr/>
            <p:nvPr/>
          </p:nvCxnSpPr>
          <p:spPr>
            <a:xfrm>
              <a:off x="1750680" y="4101120"/>
              <a:ext cx="1080" cy="574200"/>
            </a:xfrm>
            <a:prstGeom prst="straightConnector1">
              <a:avLst/>
            </a:prstGeom>
            <a:ln w="12700">
              <a:solidFill>
                <a:srgbClr val="151462"/>
              </a:solidFill>
              <a:round/>
            </a:ln>
          </p:spPr>
        </p:cxnSp>
      </p:grpSp>
      <p:grpSp>
        <p:nvGrpSpPr>
          <p:cNvPr id="112" name="Group 4"/>
          <p:cNvGrpSpPr/>
          <p:nvPr/>
        </p:nvGrpSpPr>
        <p:grpSpPr>
          <a:xfrm>
            <a:off x="3401640" y="1468440"/>
            <a:ext cx="2364480" cy="4644720"/>
            <a:chOff x="3401640" y="1468440"/>
            <a:chExt cx="2364480" cy="4644720"/>
          </a:xfrm>
        </p:grpSpPr>
        <p:sp>
          <p:nvSpPr>
            <p:cNvPr id="113" name="AutoShape 4"/>
            <p:cNvSpPr/>
            <p:nvPr/>
          </p:nvSpPr>
          <p:spPr>
            <a:xfrm>
              <a:off x="4978800" y="2498760"/>
              <a:ext cx="302400" cy="30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tabLst>
                  <a:tab pos="0" algn="l"/>
                </a:tabLst>
              </a:pPr>
              <a:endParaRPr lang="en-GB" sz="1800" b="0" strike="noStrike" spc="-1">
                <a:solidFill>
                  <a:srgbClr val="000000"/>
                </a:solidFill>
                <a:latin typeface="Calibri"/>
                <a:ea typeface="Arial"/>
              </a:endParaRPr>
            </a:p>
          </p:txBody>
        </p:sp>
        <p:grpSp>
          <p:nvGrpSpPr>
            <p:cNvPr id="114" name="Group 25"/>
            <p:cNvGrpSpPr/>
            <p:nvPr/>
          </p:nvGrpSpPr>
          <p:grpSpPr>
            <a:xfrm>
              <a:off x="3401640" y="1468440"/>
              <a:ext cx="2364480" cy="4644720"/>
              <a:chOff x="3401640" y="1468440"/>
              <a:chExt cx="2364480" cy="4644720"/>
            </a:xfrm>
          </p:grpSpPr>
          <p:sp>
            <p:nvSpPr>
              <p:cNvPr id="115" name="Oval 39"/>
              <p:cNvSpPr/>
              <p:nvPr/>
            </p:nvSpPr>
            <p:spPr>
              <a:xfrm>
                <a:off x="3401640" y="1468440"/>
                <a:ext cx="2364480" cy="2364480"/>
              </a:xfrm>
              <a:prstGeom prst="ellipse">
                <a:avLst/>
              </a:prstGeom>
              <a:solidFill>
                <a:srgbClr val="E91584"/>
              </a:solidFill>
              <a:ln w="127000">
                <a:solidFill>
                  <a:srgbClr val="EA1585"/>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2100" b="0" strike="noStrike" spc="-1">
                    <a:solidFill>
                      <a:srgbClr val="FFFFFF"/>
                    </a:solidFill>
                    <a:latin typeface="Calibri"/>
                    <a:ea typeface="Arial"/>
                  </a:rPr>
                  <a:t>Community governed</a:t>
                </a:r>
                <a:endParaRPr lang="en-GB" sz="2100" b="0" strike="noStrike" spc="-1">
                  <a:solidFill>
                    <a:srgbClr val="FFFFFF"/>
                  </a:solidFill>
                  <a:latin typeface="Arial"/>
                </a:endParaRPr>
              </a:p>
            </p:txBody>
          </p:sp>
          <p:sp>
            <p:nvSpPr>
              <p:cNvPr id="116" name="TextBox 17"/>
              <p:cNvSpPr/>
              <p:nvPr/>
            </p:nvSpPr>
            <p:spPr>
              <a:xfrm>
                <a:off x="3401640" y="4708440"/>
                <a:ext cx="2364480" cy="140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pPr>
                <a:r>
                  <a:rPr lang="en-GB" sz="1600" b="0" strike="noStrike" spc="-1">
                    <a:solidFill>
                      <a:srgbClr val="2D2B72"/>
                    </a:solidFill>
                    <a:latin typeface="Calibri"/>
                    <a:ea typeface="Arial"/>
                  </a:rPr>
                  <a:t>Our library, publisher, and service provider members have direct control over the future of the organisation</a:t>
                </a:r>
                <a:endParaRPr lang="en-GB" sz="1600" b="0" strike="noStrike" spc="-1">
                  <a:solidFill>
                    <a:srgbClr val="000000"/>
                  </a:solidFill>
                  <a:latin typeface="Arial"/>
                </a:endParaRPr>
              </a:p>
            </p:txBody>
          </p:sp>
        </p:grpSp>
        <p:cxnSp>
          <p:nvCxnSpPr>
            <p:cNvPr id="117" name="Straight Connector 18"/>
            <p:cNvCxnSpPr/>
            <p:nvPr/>
          </p:nvCxnSpPr>
          <p:spPr>
            <a:xfrm>
              <a:off x="4584600" y="4101120"/>
              <a:ext cx="1080" cy="574200"/>
            </a:xfrm>
            <a:prstGeom prst="straightConnector1">
              <a:avLst/>
            </a:prstGeom>
            <a:ln w="12700">
              <a:solidFill>
                <a:srgbClr val="151462"/>
              </a:solidFill>
              <a:round/>
            </a:ln>
          </p:spPr>
        </p:cxnSp>
      </p:grpSp>
      <p:grpSp>
        <p:nvGrpSpPr>
          <p:cNvPr id="118" name="Group 26"/>
          <p:cNvGrpSpPr/>
          <p:nvPr/>
        </p:nvGrpSpPr>
        <p:grpSpPr>
          <a:xfrm>
            <a:off x="6235560" y="1468080"/>
            <a:ext cx="2364480" cy="4645080"/>
            <a:chOff x="6235560" y="1468080"/>
            <a:chExt cx="2364480" cy="4645080"/>
          </a:xfrm>
        </p:grpSpPr>
        <p:sp>
          <p:nvSpPr>
            <p:cNvPr id="119" name="Oval 41"/>
            <p:cNvSpPr/>
            <p:nvPr/>
          </p:nvSpPr>
          <p:spPr>
            <a:xfrm>
              <a:off x="6235560" y="1468080"/>
              <a:ext cx="2364480" cy="2364480"/>
            </a:xfrm>
            <a:prstGeom prst="ellipse">
              <a:avLst/>
            </a:prstGeom>
            <a:solidFill>
              <a:srgbClr val="E91584"/>
            </a:solidFill>
            <a:ln w="127000">
              <a:solidFill>
                <a:srgbClr val="EA1585"/>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tabLst>
                  <a:tab pos="0" algn="l"/>
                </a:tabLst>
              </a:pPr>
              <a:r>
                <a:rPr lang="en-GB" sz="2100" b="0" strike="noStrike" spc="-1">
                  <a:solidFill>
                    <a:srgbClr val="FFFFFF"/>
                  </a:solidFill>
                  <a:latin typeface="Calibri"/>
                  <a:ea typeface="Arial"/>
                </a:rPr>
                <a:t>Stringent membership criteria</a:t>
              </a:r>
              <a:endParaRPr lang="en-GB" sz="2100" b="0" strike="noStrike" spc="-1">
                <a:solidFill>
                  <a:srgbClr val="FFFFFF"/>
                </a:solidFill>
                <a:latin typeface="Arial"/>
              </a:endParaRPr>
            </a:p>
          </p:txBody>
        </p:sp>
        <p:sp>
          <p:nvSpPr>
            <p:cNvPr id="120" name="TextBox 19"/>
            <p:cNvSpPr/>
            <p:nvPr/>
          </p:nvSpPr>
          <p:spPr>
            <a:xfrm>
              <a:off x="6235560" y="4708440"/>
              <a:ext cx="2364480" cy="140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pPr>
              <a:r>
                <a:rPr lang="en-GB" sz="1600" b="0" strike="noStrike" spc="-1">
                  <a:solidFill>
                    <a:srgbClr val="151462"/>
                  </a:solidFill>
                  <a:latin typeface="Calibri"/>
                  <a:ea typeface="Arial"/>
                </a:rPr>
                <a:t>Ensuring we support only trusted OA infrastructures &amp; publishers producing peer reviewed scholarship of the highest quality</a:t>
              </a:r>
              <a:endParaRPr lang="en-GB" sz="1600" b="0" strike="noStrike" spc="-1">
                <a:solidFill>
                  <a:srgbClr val="000000"/>
                </a:solidFill>
                <a:latin typeface="Arial"/>
              </a:endParaRPr>
            </a:p>
          </p:txBody>
        </p:sp>
        <p:cxnSp>
          <p:nvCxnSpPr>
            <p:cNvPr id="121" name="Straight Connector 20"/>
            <p:cNvCxnSpPr/>
            <p:nvPr/>
          </p:nvCxnSpPr>
          <p:spPr>
            <a:xfrm>
              <a:off x="7418160" y="4101120"/>
              <a:ext cx="1080" cy="574200"/>
            </a:xfrm>
            <a:prstGeom prst="straightConnector1">
              <a:avLst/>
            </a:prstGeom>
            <a:ln w="12700">
              <a:solidFill>
                <a:srgbClr val="151462"/>
              </a:solidFill>
              <a:round/>
            </a:ln>
          </p:spPr>
        </p:cxnSp>
      </p:grpSp>
    </p:spTree>
    <p:extLst>
      <p:ext uri="{BB962C8B-B14F-4D97-AF65-F5344CB8AC3E}">
        <p14:creationId xmlns:p14="http://schemas.microsoft.com/office/powerpoint/2010/main" val="408584925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val 11"/>
          <p:cNvSpPr/>
          <p:nvPr/>
        </p:nvSpPr>
        <p:spPr>
          <a:xfrm>
            <a:off x="324000" y="1204920"/>
            <a:ext cx="2697480" cy="2697480"/>
          </a:xfrm>
          <a:prstGeom prst="ellipse">
            <a:avLst/>
          </a:prstGeom>
          <a:solidFill>
            <a:srgbClr val="151462"/>
          </a:solidFill>
          <a:ln w="190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pPr>
            <a:r>
              <a:rPr lang="en-GB" sz="1800" b="0" strike="noStrike" spc="-1">
                <a:solidFill>
                  <a:schemeClr val="lt1"/>
                </a:solidFill>
                <a:latin typeface="Calibri"/>
                <a:ea typeface="Arial"/>
              </a:rPr>
              <a:t>Helping build an </a:t>
            </a:r>
            <a:r>
              <a:rPr lang="en-GB" sz="1800" b="0" strike="noStrike" spc="-1">
                <a:solidFill>
                  <a:srgbClr val="FFFF00"/>
                </a:solidFill>
                <a:latin typeface="Calibri"/>
                <a:ea typeface="Arial"/>
              </a:rPr>
              <a:t>open source </a:t>
            </a:r>
            <a:r>
              <a:rPr lang="en-GB" sz="1800" b="0" strike="noStrike" spc="-1">
                <a:solidFill>
                  <a:schemeClr val="lt1"/>
                </a:solidFill>
                <a:latin typeface="Calibri"/>
                <a:ea typeface="Arial"/>
              </a:rPr>
              <a:t>ecosystem of OA book publishing infrastructures</a:t>
            </a:r>
            <a:endParaRPr lang="en-GB" sz="1800" b="0" strike="noStrike" spc="-1">
              <a:solidFill>
                <a:srgbClr val="FFFFFF"/>
              </a:solidFill>
              <a:latin typeface="Arial"/>
            </a:endParaRPr>
          </a:p>
        </p:txBody>
      </p:sp>
      <p:sp>
        <p:nvSpPr>
          <p:cNvPr id="123" name="Oval 17"/>
          <p:cNvSpPr/>
          <p:nvPr/>
        </p:nvSpPr>
        <p:spPr>
          <a:xfrm>
            <a:off x="3380400" y="1204920"/>
            <a:ext cx="2697480" cy="2697480"/>
          </a:xfrm>
          <a:prstGeom prst="ellipse">
            <a:avLst/>
          </a:prstGeom>
          <a:solidFill>
            <a:srgbClr val="151462"/>
          </a:solidFill>
          <a:ln w="190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pPr>
            <a:r>
              <a:rPr lang="en-GB" sz="1800" b="0" strike="noStrike" spc="-1">
                <a:solidFill>
                  <a:schemeClr val="lt1"/>
                </a:solidFill>
                <a:latin typeface="Calibri"/>
                <a:ea typeface="Arial"/>
              </a:rPr>
              <a:t>OBC members contribute to the </a:t>
            </a:r>
            <a:r>
              <a:rPr lang="en-GB" sz="1800" b="0" strike="noStrike" spc="-1">
                <a:solidFill>
                  <a:srgbClr val="FFFF00"/>
                </a:solidFill>
                <a:latin typeface="Calibri"/>
                <a:ea typeface="Arial"/>
              </a:rPr>
              <a:t>Collective Development Fund: </a:t>
            </a:r>
            <a:r>
              <a:rPr lang="en-GB" sz="1800" b="0" strike="noStrike" spc="-1">
                <a:solidFill>
                  <a:schemeClr val="lt1"/>
                </a:solidFill>
                <a:latin typeface="Calibri"/>
                <a:ea typeface="Arial"/>
              </a:rPr>
              <a:t>A grant giving fund to build OA capacity</a:t>
            </a:r>
            <a:endParaRPr lang="en-GB" sz="1800" b="0" strike="noStrike" spc="-1">
              <a:solidFill>
                <a:srgbClr val="FFFFFF"/>
              </a:solidFill>
              <a:latin typeface="Arial"/>
            </a:endParaRPr>
          </a:p>
        </p:txBody>
      </p:sp>
      <p:sp>
        <p:nvSpPr>
          <p:cNvPr id="124" name="PlaceHolder 1"/>
          <p:cNvSpPr/>
          <p:nvPr/>
        </p:nvSpPr>
        <p:spPr>
          <a:xfrm>
            <a:off x="568080" y="-151920"/>
            <a:ext cx="9142200" cy="105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defTabSz="914400">
              <a:lnSpc>
                <a:spcPct val="90000"/>
              </a:lnSpc>
              <a:tabLst>
                <a:tab pos="0" algn="l"/>
              </a:tabLst>
            </a:pPr>
            <a:r>
              <a:rPr lang="en-GB" sz="3600" b="0" strike="noStrike" spc="-1">
                <a:solidFill>
                  <a:srgbClr val="E71E85"/>
                </a:solidFill>
                <a:latin typeface="New rubrik edge"/>
                <a:ea typeface="Arial"/>
              </a:rPr>
              <a:t>Supporting fairer OA publishing, globally</a:t>
            </a:r>
            <a:endParaRPr lang="en-GB" sz="3600" b="0" strike="noStrike" spc="-1">
              <a:solidFill>
                <a:srgbClr val="000000"/>
              </a:solidFill>
              <a:latin typeface="Arial"/>
            </a:endParaRPr>
          </a:p>
        </p:txBody>
      </p:sp>
      <p:sp>
        <p:nvSpPr>
          <p:cNvPr id="125" name="Oval 17"/>
          <p:cNvSpPr/>
          <p:nvPr/>
        </p:nvSpPr>
        <p:spPr>
          <a:xfrm>
            <a:off x="1852200" y="3903480"/>
            <a:ext cx="2697480" cy="2697480"/>
          </a:xfrm>
          <a:prstGeom prst="ellipse">
            <a:avLst/>
          </a:prstGeom>
          <a:solidFill>
            <a:srgbClr val="151462"/>
          </a:solidFill>
          <a:ln w="190500">
            <a:solidFill>
              <a:srgbClr val="151462"/>
            </a:solidFill>
          </a:ln>
        </p:spPr>
        <p:style>
          <a:lnRef idx="2">
            <a:schemeClr val="accent1">
              <a:shade val="50000"/>
            </a:schemeClr>
          </a:lnRef>
          <a:fillRef idx="1">
            <a:schemeClr val="accent1"/>
          </a:fillRef>
          <a:effectRef idx="0">
            <a:schemeClr val="accent1"/>
          </a:effectRef>
          <a:fontRef idx="minor"/>
        </p:style>
        <p:txBody>
          <a:bodyPr lIns="36000" tIns="36000" rIns="36000" bIns="36000" anchor="ctr">
            <a:noAutofit/>
          </a:bodyPr>
          <a:lstStyle/>
          <a:p>
            <a:pPr algn="ctr" defTabSz="914400">
              <a:lnSpc>
                <a:spcPct val="100000"/>
              </a:lnSpc>
            </a:pPr>
            <a:r>
              <a:rPr lang="en-GB" sz="1800" b="0" strike="noStrike" spc="-1">
                <a:solidFill>
                  <a:srgbClr val="FFFF00"/>
                </a:solidFill>
                <a:latin typeface="Calibri"/>
                <a:ea typeface="Arial"/>
              </a:rPr>
              <a:t>3 grants </a:t>
            </a:r>
            <a:r>
              <a:rPr lang="en-GB" sz="1800" b="0" strike="noStrike" spc="-1">
                <a:solidFill>
                  <a:schemeClr val="lt1"/>
                </a:solidFill>
                <a:latin typeface="Calibri"/>
                <a:ea typeface="Arial"/>
              </a:rPr>
              <a:t>issued so far (£37,500), including to  found Zimbabwe’s first OA university press</a:t>
            </a:r>
            <a:endParaRPr lang="en-GB" sz="1800" b="0" strike="noStrike" spc="-1">
              <a:solidFill>
                <a:srgbClr val="FFFFFF"/>
              </a:solidFill>
              <a:latin typeface="Arial"/>
            </a:endParaRPr>
          </a:p>
        </p:txBody>
      </p:sp>
      <p:grpSp>
        <p:nvGrpSpPr>
          <p:cNvPr id="126" name="Group 4"/>
          <p:cNvGrpSpPr/>
          <p:nvPr/>
        </p:nvGrpSpPr>
        <p:grpSpPr>
          <a:xfrm>
            <a:off x="6563880" y="1109160"/>
            <a:ext cx="5385960" cy="5703120"/>
            <a:chOff x="6563880" y="1109160"/>
            <a:chExt cx="5385960" cy="5703120"/>
          </a:xfrm>
        </p:grpSpPr>
        <p:sp>
          <p:nvSpPr>
            <p:cNvPr id="127" name="TextBox 4"/>
            <p:cNvSpPr/>
            <p:nvPr/>
          </p:nvSpPr>
          <p:spPr>
            <a:xfrm>
              <a:off x="6563880" y="6295680"/>
              <a:ext cx="533340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GB" sz="1400" b="0" strike="noStrike" spc="-1">
                  <a:solidFill>
                    <a:srgbClr val="000000"/>
                  </a:solidFill>
                  <a:latin typeface="Calibri"/>
                  <a:ea typeface="Arial"/>
                </a:rPr>
                <a:t>Press releases for first three Collective Development Fund grants</a:t>
              </a:r>
              <a:endParaRPr lang="en-GB" sz="1400" b="0" strike="noStrike" spc="-1">
                <a:solidFill>
                  <a:srgbClr val="000000"/>
                </a:solidFill>
                <a:latin typeface="Arial"/>
              </a:endParaRPr>
            </a:p>
          </p:txBody>
        </p:sp>
        <p:pic>
          <p:nvPicPr>
            <p:cNvPr id="128" name="Picture 10"/>
            <p:cNvPicPr/>
            <p:nvPr/>
          </p:nvPicPr>
          <p:blipFill>
            <a:blip r:embed="rId2"/>
            <a:srcRect r="27544" b="35247"/>
            <a:stretch/>
          </p:blipFill>
          <p:spPr>
            <a:xfrm>
              <a:off x="6563880" y="1109160"/>
              <a:ext cx="4547880" cy="1411920"/>
            </a:xfrm>
            <a:prstGeom prst="rect">
              <a:avLst/>
            </a:prstGeom>
            <a:ln w="0">
              <a:noFill/>
            </a:ln>
          </p:spPr>
        </p:pic>
        <p:pic>
          <p:nvPicPr>
            <p:cNvPr id="129" name="Picture 11"/>
            <p:cNvPicPr/>
            <p:nvPr/>
          </p:nvPicPr>
          <p:blipFill>
            <a:blip r:embed="rId3"/>
            <a:srcRect r="28555" b="33878"/>
            <a:stretch/>
          </p:blipFill>
          <p:spPr>
            <a:xfrm>
              <a:off x="6563880" y="2684160"/>
              <a:ext cx="4368960" cy="1580760"/>
            </a:xfrm>
            <a:prstGeom prst="rect">
              <a:avLst/>
            </a:prstGeom>
            <a:ln w="0">
              <a:noFill/>
            </a:ln>
          </p:spPr>
        </p:pic>
        <p:pic>
          <p:nvPicPr>
            <p:cNvPr id="130" name="Picture 12"/>
            <p:cNvPicPr/>
            <p:nvPr/>
          </p:nvPicPr>
          <p:blipFill>
            <a:blip r:embed="rId4"/>
            <a:srcRect r="24123" b="12559"/>
            <a:stretch/>
          </p:blipFill>
          <p:spPr>
            <a:xfrm>
              <a:off x="6980400" y="4503600"/>
              <a:ext cx="4131360" cy="1553400"/>
            </a:xfrm>
            <a:prstGeom prst="rect">
              <a:avLst/>
            </a:prstGeom>
            <a:ln w="0">
              <a:noFill/>
            </a:ln>
          </p:spPr>
        </p:pic>
        <p:pic>
          <p:nvPicPr>
            <p:cNvPr id="131" name="Picture 13"/>
            <p:cNvPicPr/>
            <p:nvPr/>
          </p:nvPicPr>
          <p:blipFill>
            <a:blip r:embed="rId3"/>
            <a:srcRect r="83697" b="33878"/>
            <a:stretch/>
          </p:blipFill>
          <p:spPr>
            <a:xfrm>
              <a:off x="10935000" y="2684160"/>
              <a:ext cx="996120" cy="1580760"/>
            </a:xfrm>
            <a:prstGeom prst="rect">
              <a:avLst/>
            </a:prstGeom>
            <a:ln w="0">
              <a:noFill/>
            </a:ln>
          </p:spPr>
        </p:pic>
        <p:pic>
          <p:nvPicPr>
            <p:cNvPr id="132" name="Picture 14"/>
            <p:cNvPicPr/>
            <p:nvPr/>
          </p:nvPicPr>
          <p:blipFill>
            <a:blip r:embed="rId3"/>
            <a:srcRect r="83697" b="41297"/>
            <a:stretch/>
          </p:blipFill>
          <p:spPr>
            <a:xfrm>
              <a:off x="10933560" y="1117800"/>
              <a:ext cx="996120" cy="1403280"/>
            </a:xfrm>
            <a:prstGeom prst="rect">
              <a:avLst/>
            </a:prstGeom>
            <a:ln w="0">
              <a:noFill/>
            </a:ln>
          </p:spPr>
        </p:pic>
        <p:pic>
          <p:nvPicPr>
            <p:cNvPr id="133" name="Picture 15"/>
            <p:cNvPicPr/>
            <p:nvPr/>
          </p:nvPicPr>
          <p:blipFill>
            <a:blip r:embed="rId3"/>
            <a:srcRect r="83697" b="41297"/>
            <a:stretch/>
          </p:blipFill>
          <p:spPr>
            <a:xfrm>
              <a:off x="6563880" y="4497840"/>
              <a:ext cx="996120" cy="1553400"/>
            </a:xfrm>
            <a:prstGeom prst="rect">
              <a:avLst/>
            </a:prstGeom>
            <a:ln w="0">
              <a:noFill/>
            </a:ln>
          </p:spPr>
        </p:pic>
        <p:pic>
          <p:nvPicPr>
            <p:cNvPr id="134" name="Picture 16"/>
            <p:cNvPicPr/>
            <p:nvPr/>
          </p:nvPicPr>
          <p:blipFill>
            <a:blip r:embed="rId3"/>
            <a:srcRect r="83697" b="41297"/>
            <a:stretch/>
          </p:blipFill>
          <p:spPr>
            <a:xfrm>
              <a:off x="10953720" y="4503240"/>
              <a:ext cx="996120" cy="1553400"/>
            </a:xfrm>
            <a:prstGeom prst="rect">
              <a:avLst/>
            </a:prstGeom>
            <a:ln w="0">
              <a:noFill/>
            </a:ln>
          </p:spPr>
        </p:pic>
      </p:grpSp>
    </p:spTree>
    <p:extLst>
      <p:ext uri="{BB962C8B-B14F-4D97-AF65-F5344CB8AC3E}">
        <p14:creationId xmlns:p14="http://schemas.microsoft.com/office/powerpoint/2010/main" val="245348851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p:nvPr/>
        </p:nvSpPr>
        <p:spPr>
          <a:xfrm>
            <a:off x="568080" y="0"/>
            <a:ext cx="11031480" cy="105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defTabSz="914400">
              <a:lnSpc>
                <a:spcPct val="90000"/>
              </a:lnSpc>
              <a:tabLst>
                <a:tab pos="0" algn="l"/>
              </a:tabLst>
            </a:pPr>
            <a:r>
              <a:rPr lang="en-GB" sz="3600" b="0" strike="noStrike" spc="-1">
                <a:solidFill>
                  <a:srgbClr val="E71E85"/>
                </a:solidFill>
                <a:latin typeface="Calibri"/>
                <a:ea typeface="Arial"/>
              </a:rPr>
              <a:t>Publishers with consistent metadata</a:t>
            </a:r>
            <a:endParaRPr lang="en-GB" sz="3600" b="0" strike="noStrike" spc="-1">
              <a:solidFill>
                <a:srgbClr val="000000"/>
              </a:solidFill>
              <a:latin typeface="Arial"/>
            </a:endParaRPr>
          </a:p>
        </p:txBody>
      </p:sp>
      <p:pic>
        <p:nvPicPr>
          <p:cNvPr id="136" name="Picture 6"/>
          <p:cNvPicPr/>
          <p:nvPr/>
        </p:nvPicPr>
        <p:blipFill>
          <a:blip r:embed="rId2"/>
          <a:stretch/>
        </p:blipFill>
        <p:spPr>
          <a:xfrm>
            <a:off x="5239800" y="1807560"/>
            <a:ext cx="6359760" cy="4380480"/>
          </a:xfrm>
          <a:prstGeom prst="rect">
            <a:avLst/>
          </a:prstGeom>
          <a:ln w="0">
            <a:solidFill>
              <a:srgbClr val="151462"/>
            </a:solidFill>
          </a:ln>
        </p:spPr>
      </p:pic>
      <p:pic>
        <p:nvPicPr>
          <p:cNvPr id="137" name="Picture 2"/>
          <p:cNvPicPr/>
          <p:nvPr/>
        </p:nvPicPr>
        <p:blipFill>
          <a:blip r:embed="rId3"/>
          <a:srcRect l="38077"/>
          <a:stretch/>
        </p:blipFill>
        <p:spPr>
          <a:xfrm>
            <a:off x="1287360" y="4884480"/>
            <a:ext cx="2710440" cy="1303560"/>
          </a:xfrm>
          <a:prstGeom prst="rect">
            <a:avLst/>
          </a:prstGeom>
          <a:ln w="0">
            <a:noFill/>
          </a:ln>
        </p:spPr>
      </p:pic>
      <p:sp>
        <p:nvSpPr>
          <p:cNvPr id="138" name="Rectangle 8"/>
          <p:cNvSpPr/>
          <p:nvPr/>
        </p:nvSpPr>
        <p:spPr>
          <a:xfrm>
            <a:off x="430920" y="1807560"/>
            <a:ext cx="4221720" cy="2820600"/>
          </a:xfrm>
          <a:prstGeom prst="rect">
            <a:avLst/>
          </a:prstGeom>
          <a:solidFill>
            <a:srgbClr val="151462"/>
          </a:solidFill>
          <a:ln w="38100">
            <a:noFill/>
          </a:ln>
        </p:spPr>
        <p:style>
          <a:lnRef idx="2">
            <a:schemeClr val="accent1">
              <a:shade val="15000"/>
            </a:schemeClr>
          </a:lnRef>
          <a:fillRef idx="1">
            <a:schemeClr val="accent1"/>
          </a:fillRef>
          <a:effectRef idx="0">
            <a:schemeClr val="accent1"/>
          </a:effectRef>
          <a:fontRef idx="minor"/>
        </p:style>
        <p:txBody>
          <a:bodyPr lIns="90000" tIns="270000" rIns="270000" bIns="270000" anchor="t">
            <a:noAutofit/>
          </a:bodyPr>
          <a:lstStyle/>
          <a:p>
            <a:pPr marL="272880" defTabSz="914400">
              <a:lnSpc>
                <a:spcPct val="100000"/>
              </a:lnSpc>
              <a:spcAft>
                <a:spcPts val="1199"/>
              </a:spcAft>
            </a:pPr>
            <a:r>
              <a:rPr lang="en-US" sz="2200" b="0" strike="noStrike" spc="-1">
                <a:solidFill>
                  <a:schemeClr val="lt1"/>
                </a:solidFill>
                <a:latin typeface="Calibri"/>
                <a:ea typeface="Calibri"/>
              </a:rPr>
              <a:t>Key metadata requirements</a:t>
            </a:r>
            <a:endParaRPr lang="en-GB" sz="2200" b="0" strike="noStrike" spc="-1">
              <a:solidFill>
                <a:srgbClr val="FFFFFF"/>
              </a:solidFill>
              <a:latin typeface="Arial"/>
            </a:endParaRPr>
          </a:p>
          <a:p>
            <a:pPr marL="449280" indent="-176040" defTabSz="914400">
              <a:lnSpc>
                <a:spcPct val="100000"/>
              </a:lnSpc>
              <a:spcAft>
                <a:spcPts val="601"/>
              </a:spcAft>
              <a:buClr>
                <a:srgbClr val="FFFFFF"/>
              </a:buClr>
              <a:buFont typeface="Arial"/>
              <a:buChar char="•"/>
            </a:pPr>
            <a:r>
              <a:rPr lang="en-GB" sz="1600" b="0" strike="noStrike" spc="-1">
                <a:solidFill>
                  <a:schemeClr val="lt1"/>
                </a:solidFill>
                <a:latin typeface="Calibri"/>
                <a:ea typeface="Arial"/>
              </a:rPr>
              <a:t>Information on open licenses used</a:t>
            </a:r>
            <a:endParaRPr lang="en-GB" sz="1600" b="0" strike="noStrike" spc="-1">
              <a:solidFill>
                <a:srgbClr val="FFFFFF"/>
              </a:solidFill>
              <a:latin typeface="Arial"/>
            </a:endParaRPr>
          </a:p>
          <a:p>
            <a:pPr marL="449280" indent="-176040" defTabSz="914400">
              <a:lnSpc>
                <a:spcPct val="100000"/>
              </a:lnSpc>
              <a:spcAft>
                <a:spcPts val="601"/>
              </a:spcAft>
              <a:buClr>
                <a:srgbClr val="FFFFFF"/>
              </a:buClr>
              <a:buFont typeface="Arial"/>
              <a:buChar char="•"/>
            </a:pPr>
            <a:r>
              <a:rPr lang="en-GB" sz="1600" b="0" strike="noStrike" spc="-1">
                <a:solidFill>
                  <a:schemeClr val="lt1"/>
                </a:solidFill>
                <a:latin typeface="Calibri"/>
                <a:ea typeface="Calibri"/>
              </a:rPr>
              <a:t>Thema (preferred) or BISAC subject classifications</a:t>
            </a:r>
            <a:endParaRPr lang="en-GB" sz="1600" b="0" strike="noStrike" spc="-1">
              <a:solidFill>
                <a:srgbClr val="FFFFFF"/>
              </a:solidFill>
              <a:latin typeface="Arial"/>
            </a:endParaRPr>
          </a:p>
          <a:p>
            <a:pPr marL="449280" indent="-176040" defTabSz="914400">
              <a:lnSpc>
                <a:spcPct val="100000"/>
              </a:lnSpc>
              <a:spcAft>
                <a:spcPts val="601"/>
              </a:spcAft>
              <a:buClr>
                <a:srgbClr val="FFFFFF"/>
              </a:buClr>
              <a:buFont typeface="Arial"/>
              <a:buChar char="•"/>
            </a:pPr>
            <a:r>
              <a:rPr lang="en-GB" sz="1600" b="0" strike="noStrike" spc="-1">
                <a:solidFill>
                  <a:schemeClr val="lt1"/>
                </a:solidFill>
                <a:latin typeface="Calibri"/>
                <a:ea typeface="Arial"/>
              </a:rPr>
              <a:t>Chapter level metadata</a:t>
            </a:r>
            <a:endParaRPr lang="en-GB" sz="1600" b="0" strike="noStrike" spc="-1">
              <a:solidFill>
                <a:srgbClr val="FFFFFF"/>
              </a:solidFill>
              <a:latin typeface="Arial"/>
            </a:endParaRPr>
          </a:p>
          <a:p>
            <a:pPr marL="449280" indent="-176040" defTabSz="914400">
              <a:lnSpc>
                <a:spcPct val="100000"/>
              </a:lnSpc>
              <a:spcAft>
                <a:spcPts val="601"/>
              </a:spcAft>
              <a:buClr>
                <a:srgbClr val="FFFFFF"/>
              </a:buClr>
              <a:buFont typeface="Arial"/>
              <a:buChar char="•"/>
            </a:pPr>
            <a:r>
              <a:rPr lang="en-GB" sz="1600" b="0" strike="noStrike" spc="-1">
                <a:solidFill>
                  <a:schemeClr val="lt1"/>
                </a:solidFill>
                <a:latin typeface="Calibri"/>
                <a:ea typeface="Calibri"/>
              </a:rPr>
              <a:t>Author institution via ROR ID</a:t>
            </a:r>
            <a:endParaRPr lang="en-GB" sz="1600" b="0" strike="noStrike" spc="-1">
              <a:solidFill>
                <a:srgbClr val="FFFFFF"/>
              </a:solidFill>
              <a:latin typeface="Arial"/>
            </a:endParaRPr>
          </a:p>
        </p:txBody>
      </p:sp>
    </p:spTree>
    <p:extLst>
      <p:ext uri="{BB962C8B-B14F-4D97-AF65-F5344CB8AC3E}">
        <p14:creationId xmlns:p14="http://schemas.microsoft.com/office/powerpoint/2010/main" val="26712467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827280" y="616320"/>
            <a:ext cx="9142200" cy="1055520"/>
          </a:xfrm>
          <a:prstGeom prst="rect">
            <a:avLst/>
          </a:prstGeom>
          <a:noFill/>
          <a:ln w="0">
            <a:noFill/>
          </a:ln>
        </p:spPr>
        <p:txBody>
          <a:bodyPr lIns="91440" tIns="45720" rIns="91440" bIns="45720" anchor="b">
            <a:normAutofit/>
          </a:bodyPr>
          <a:lstStyle/>
          <a:p>
            <a:pPr indent="0" defTabSz="914400">
              <a:lnSpc>
                <a:spcPct val="90000"/>
              </a:lnSpc>
              <a:buNone/>
              <a:tabLst>
                <a:tab pos="0" algn="l"/>
              </a:tabLst>
            </a:pPr>
            <a:r>
              <a:rPr lang="en-GB" sz="6000" b="0" strike="noStrike" spc="-1">
                <a:solidFill>
                  <a:srgbClr val="E71E85"/>
                </a:solidFill>
                <a:latin typeface="New rubrik edge"/>
                <a:ea typeface="Arial"/>
              </a:rPr>
              <a:t>Stay in touch</a:t>
            </a:r>
            <a:endParaRPr lang="en-GB" sz="6000" b="0" strike="noStrike" spc="-1">
              <a:solidFill>
                <a:srgbClr val="000000"/>
              </a:solidFill>
              <a:latin typeface="Arial"/>
            </a:endParaRPr>
          </a:p>
        </p:txBody>
      </p:sp>
      <p:cxnSp>
        <p:nvCxnSpPr>
          <p:cNvPr id="140" name="Straight Connector 4"/>
          <p:cNvCxnSpPr/>
          <p:nvPr/>
        </p:nvCxnSpPr>
        <p:spPr>
          <a:xfrm>
            <a:off x="827280" y="2048400"/>
            <a:ext cx="5765040" cy="1080"/>
          </a:xfrm>
          <a:prstGeom prst="straightConnector1">
            <a:avLst/>
          </a:prstGeom>
          <a:ln w="31750">
            <a:solidFill>
              <a:srgbClr val="151462"/>
            </a:solidFill>
            <a:round/>
          </a:ln>
        </p:spPr>
      </p:cxnSp>
      <p:pic>
        <p:nvPicPr>
          <p:cNvPr id="141" name="Picture 4" descr="A blue and white logo&#10;&#10;Description automatically generated"/>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p:blipFill>
        <p:spPr>
          <a:xfrm>
            <a:off x="827280" y="4156200"/>
            <a:ext cx="718920" cy="676440"/>
          </a:xfrm>
          <a:prstGeom prst="rect">
            <a:avLst/>
          </a:prstGeom>
          <a:ln w="0">
            <a:noFill/>
          </a:ln>
        </p:spPr>
      </p:pic>
      <p:sp>
        <p:nvSpPr>
          <p:cNvPr id="142" name="TextBox 8"/>
          <p:cNvSpPr/>
          <p:nvPr/>
        </p:nvSpPr>
        <p:spPr>
          <a:xfrm>
            <a:off x="1907280" y="3066480"/>
            <a:ext cx="6756480" cy="271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901"/>
              </a:spcAft>
            </a:pPr>
            <a:r>
              <a:rPr lang="en-GB" sz="3000" b="0" strike="noStrike" spc="-1">
                <a:solidFill>
                  <a:schemeClr val="dk1"/>
                </a:solidFill>
                <a:latin typeface="Calibri"/>
                <a:ea typeface="Arial"/>
              </a:rPr>
              <a:t>@openbookcollective.bsky.social</a:t>
            </a:r>
            <a:endParaRPr lang="en-GB" sz="3000" b="0" strike="noStrike" spc="-1">
              <a:solidFill>
                <a:srgbClr val="000000"/>
              </a:solidFill>
              <a:latin typeface="Arial"/>
            </a:endParaRPr>
          </a:p>
          <a:p>
            <a:pPr defTabSz="914400">
              <a:lnSpc>
                <a:spcPct val="100000"/>
              </a:lnSpc>
              <a:spcAft>
                <a:spcPts val="901"/>
              </a:spcAft>
            </a:pPr>
            <a:endParaRPr lang="en-GB" sz="3000" b="0" strike="noStrike" spc="-1">
              <a:solidFill>
                <a:srgbClr val="000000"/>
              </a:solidFill>
              <a:latin typeface="Arial"/>
            </a:endParaRPr>
          </a:p>
          <a:p>
            <a:pPr defTabSz="914400">
              <a:lnSpc>
                <a:spcPct val="100000"/>
              </a:lnSpc>
              <a:spcAft>
                <a:spcPts val="901"/>
              </a:spcAft>
            </a:pPr>
            <a:r>
              <a:rPr lang="en-US" sz="3000" b="0" strike="noStrike" spc="-1">
                <a:solidFill>
                  <a:schemeClr val="dk1"/>
                </a:solidFill>
                <a:latin typeface="Calibri"/>
                <a:ea typeface="Arial"/>
              </a:rPr>
              <a:t>@openbookcollect@mastodon.social</a:t>
            </a:r>
            <a:br>
              <a:rPr sz="3000"/>
            </a:br>
            <a:endParaRPr lang="en-GB" sz="3000" b="0" strike="noStrike" spc="-1">
              <a:solidFill>
                <a:srgbClr val="000000"/>
              </a:solidFill>
              <a:latin typeface="Arial"/>
            </a:endParaRPr>
          </a:p>
          <a:p>
            <a:pPr defTabSz="914400">
              <a:lnSpc>
                <a:spcPct val="100000"/>
              </a:lnSpc>
              <a:spcAft>
                <a:spcPts val="901"/>
              </a:spcAft>
            </a:pPr>
            <a:r>
              <a:rPr lang="en-GB" sz="3000" b="0" strike="noStrike" spc="-1">
                <a:solidFill>
                  <a:schemeClr val="dk1"/>
                </a:solidFill>
                <a:latin typeface="Calibri"/>
                <a:ea typeface="Arial"/>
              </a:rPr>
              <a:t>info@openbookcollective.org</a:t>
            </a:r>
            <a:endParaRPr lang="en-GB" sz="3000" b="0" strike="noStrike" spc="-1">
              <a:solidFill>
                <a:srgbClr val="000000"/>
              </a:solidFill>
              <a:latin typeface="Arial"/>
            </a:endParaRPr>
          </a:p>
        </p:txBody>
      </p:sp>
      <p:sp>
        <p:nvSpPr>
          <p:cNvPr id="143" name="TextBox 10"/>
          <p:cNvSpPr/>
          <p:nvPr/>
        </p:nvSpPr>
        <p:spPr>
          <a:xfrm>
            <a:off x="743760" y="5222520"/>
            <a:ext cx="11624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5400" b="1" strike="noStrike" spc="-1">
                <a:solidFill>
                  <a:srgbClr val="828282"/>
                </a:solidFill>
                <a:latin typeface="Wingdings"/>
                <a:ea typeface="Arial"/>
              </a:rPr>
              <a:t></a:t>
            </a:r>
            <a:endParaRPr lang="en-GB" sz="5400" b="0" strike="noStrike" spc="-1">
              <a:solidFill>
                <a:srgbClr val="000000"/>
              </a:solidFill>
              <a:latin typeface="Arial"/>
            </a:endParaRPr>
          </a:p>
        </p:txBody>
      </p:sp>
      <p:pic>
        <p:nvPicPr>
          <p:cNvPr id="144" name="Picture 2" descr="A blue butterfly on a black background&#10;&#10;Description automatically generated"/>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p:blipFill>
        <p:spPr>
          <a:xfrm>
            <a:off x="827280" y="3049200"/>
            <a:ext cx="825840" cy="729360"/>
          </a:xfrm>
          <a:prstGeom prst="rect">
            <a:avLst/>
          </a:prstGeom>
          <a:ln w="0">
            <a:noFill/>
          </a:ln>
        </p:spPr>
      </p:pic>
    </p:spTree>
    <p:extLst>
      <p:ext uri="{BB962C8B-B14F-4D97-AF65-F5344CB8AC3E}">
        <p14:creationId xmlns:p14="http://schemas.microsoft.com/office/powerpoint/2010/main" val="288100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CE7A-8704-3F41-3F5D-57A81E4D4BE3}"/>
              </a:ext>
            </a:extLst>
          </p:cNvPr>
          <p:cNvSpPr>
            <a:spLocks noGrp="1"/>
          </p:cNvSpPr>
          <p:nvPr>
            <p:ph type="title"/>
          </p:nvPr>
        </p:nvSpPr>
        <p:spPr/>
        <p:txBody>
          <a:bodyPr/>
          <a:lstStyle/>
          <a:p>
            <a:r>
              <a:rPr lang="en-US" dirty="0"/>
              <a:t>My argument</a:t>
            </a:r>
          </a:p>
        </p:txBody>
      </p:sp>
      <p:sp>
        <p:nvSpPr>
          <p:cNvPr id="3" name="Content Placeholder 2">
            <a:extLst>
              <a:ext uri="{FF2B5EF4-FFF2-40B4-BE49-F238E27FC236}">
                <a16:creationId xmlns:a16="http://schemas.microsoft.com/office/drawing/2014/main" id="{8EFAF6C2-7B68-D487-55A4-94928CA66B23}"/>
              </a:ext>
            </a:extLst>
          </p:cNvPr>
          <p:cNvSpPr>
            <a:spLocks noGrp="1"/>
          </p:cNvSpPr>
          <p:nvPr>
            <p:ph idx="1"/>
          </p:nvPr>
        </p:nvSpPr>
        <p:spPr/>
        <p:txBody>
          <a:bodyPr>
            <a:normAutofit fontScale="92500" lnSpcReduction="20000"/>
          </a:bodyPr>
          <a:lstStyle/>
          <a:p>
            <a:r>
              <a:rPr lang="en-US">
                <a:ea typeface="+mn-lt"/>
                <a:cs typeface="+mn-lt"/>
              </a:rPr>
              <a:t>• In discussions of transition to an equitable, sustainable future for OA publishing, author choices are often neglected </a:t>
            </a:r>
          </a:p>
          <a:p>
            <a:pPr>
              <a:buSzPct val="114999"/>
            </a:pPr>
            <a:r>
              <a:rPr lang="en-US">
                <a:ea typeface="+mn-lt"/>
                <a:cs typeface="+mn-lt"/>
              </a:rPr>
              <a:t>• We as the authors of academic works and textbooks have a role to play and a degree of agency in our publishing choices</a:t>
            </a:r>
          </a:p>
          <a:p>
            <a:pPr>
              <a:buSzPct val="114999"/>
            </a:pPr>
            <a:r>
              <a:rPr lang="en-US">
                <a:ea typeface="+mn-lt"/>
                <a:cs typeface="+mn-lt"/>
              </a:rPr>
              <a:t> • Legacy publishing strategies no longer produce the rewards they did for earlier academic cohorts: more of us are precariously and tenuously employed: see UCU 2021; 2023: Research staff are</a:t>
            </a:r>
            <a:r>
              <a:rPr lang="en-US" b="1">
                <a:ea typeface="+mn-lt"/>
                <a:cs typeface="+mn-lt"/>
              </a:rPr>
              <a:t> 68% </a:t>
            </a:r>
            <a:r>
              <a:rPr lang="en-US">
                <a:ea typeface="+mn-lt"/>
                <a:cs typeface="+mn-lt"/>
              </a:rPr>
              <a:t>FTC!! </a:t>
            </a:r>
          </a:p>
          <a:p>
            <a:pPr>
              <a:buSzPct val="114999"/>
            </a:pPr>
            <a:r>
              <a:rPr lang="en-US">
                <a:ea typeface="+mn-lt"/>
                <a:cs typeface="+mn-lt"/>
              </a:rPr>
              <a:t>• Authors should be working with librarians to </a:t>
            </a:r>
            <a:r>
              <a:rPr lang="en-US" b="1">
                <a:ea typeface="+mn-lt"/>
                <a:cs typeface="+mn-lt"/>
              </a:rPr>
              <a:t>enable a just transition </a:t>
            </a:r>
            <a:r>
              <a:rPr lang="en-US">
                <a:ea typeface="+mn-lt"/>
                <a:cs typeface="+mn-lt"/>
              </a:rPr>
              <a:t>both in their </a:t>
            </a:r>
            <a:r>
              <a:rPr lang="en-US" b="1">
                <a:ea typeface="+mn-lt"/>
                <a:cs typeface="+mn-lt"/>
              </a:rPr>
              <a:t>publishing choices </a:t>
            </a:r>
            <a:r>
              <a:rPr lang="en-US">
                <a:ea typeface="+mn-lt"/>
                <a:cs typeface="+mn-lt"/>
              </a:rPr>
              <a:t>and in their choice of the</a:t>
            </a:r>
            <a:r>
              <a:rPr lang="en-US" b="1">
                <a:ea typeface="+mn-lt"/>
                <a:cs typeface="+mn-lt"/>
              </a:rPr>
              <a:t> works they choose to request and assign, to create a landscape that is more sustainable for everyone</a:t>
            </a:r>
            <a:endParaRPr lang="en-US" b="1"/>
          </a:p>
        </p:txBody>
      </p:sp>
    </p:spTree>
    <p:extLst>
      <p:ext uri="{BB962C8B-B14F-4D97-AF65-F5344CB8AC3E}">
        <p14:creationId xmlns:p14="http://schemas.microsoft.com/office/powerpoint/2010/main" val="69432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1FD9-65A2-3EF1-4A21-3B67BF6486B6}"/>
              </a:ext>
            </a:extLst>
          </p:cNvPr>
          <p:cNvSpPr>
            <a:spLocks noGrp="1"/>
          </p:cNvSpPr>
          <p:nvPr>
            <p:ph type="title"/>
          </p:nvPr>
        </p:nvSpPr>
        <p:spPr/>
        <p:txBody>
          <a:bodyPr/>
          <a:lstStyle/>
          <a:p>
            <a:r>
              <a:rPr lang="en-GB"/>
              <a:t>My journey with book publishing</a:t>
            </a:r>
          </a:p>
        </p:txBody>
      </p:sp>
      <p:pic>
        <p:nvPicPr>
          <p:cNvPr id="4" name="Content Placeholder 3">
            <a:extLst>
              <a:ext uri="{FF2B5EF4-FFF2-40B4-BE49-F238E27FC236}">
                <a16:creationId xmlns:a16="http://schemas.microsoft.com/office/drawing/2014/main" id="{A3BD92C4-9F13-C4D3-3FF0-A107E58654A1}"/>
              </a:ext>
            </a:extLst>
          </p:cNvPr>
          <p:cNvPicPr>
            <a:picLocks noGrp="1" noChangeAspect="1"/>
          </p:cNvPicPr>
          <p:nvPr>
            <p:ph idx="1"/>
          </p:nvPr>
        </p:nvPicPr>
        <p:blipFill>
          <a:blip r:embed="rId2"/>
          <a:stretch>
            <a:fillRect/>
          </a:stretch>
        </p:blipFill>
        <p:spPr>
          <a:xfrm>
            <a:off x="1749552" y="2451943"/>
            <a:ext cx="1357956" cy="2025681"/>
          </a:xfrm>
          <a:prstGeom prst="rect">
            <a:avLst/>
          </a:prstGeom>
        </p:spPr>
      </p:pic>
      <p:sp>
        <p:nvSpPr>
          <p:cNvPr id="5" name="TextBox 4">
            <a:extLst>
              <a:ext uri="{FF2B5EF4-FFF2-40B4-BE49-F238E27FC236}">
                <a16:creationId xmlns:a16="http://schemas.microsoft.com/office/drawing/2014/main" id="{74EE24B6-BBB8-4163-F5E1-3E6EF1179D89}"/>
              </a:ext>
            </a:extLst>
          </p:cNvPr>
          <p:cNvSpPr txBox="1"/>
          <p:nvPr/>
        </p:nvSpPr>
        <p:spPr>
          <a:xfrm>
            <a:off x="1158240" y="4724400"/>
            <a:ext cx="2011680" cy="1477328"/>
          </a:xfrm>
          <a:prstGeom prst="rect">
            <a:avLst/>
          </a:prstGeom>
          <a:noFill/>
        </p:spPr>
        <p:txBody>
          <a:bodyPr wrap="square" rtlCol="0">
            <a:spAutoFit/>
          </a:bodyPr>
          <a:lstStyle/>
          <a:p>
            <a:r>
              <a:rPr lang="en-GB"/>
              <a:t>2017, Amsterdam University Press, made OA by Knowledge Unlatched </a:t>
            </a:r>
          </a:p>
        </p:txBody>
      </p:sp>
      <p:pic>
        <p:nvPicPr>
          <p:cNvPr id="6" name="Picture 5">
            <a:extLst>
              <a:ext uri="{FF2B5EF4-FFF2-40B4-BE49-F238E27FC236}">
                <a16:creationId xmlns:a16="http://schemas.microsoft.com/office/drawing/2014/main" id="{D1157955-8A7A-E257-EFCA-F272F28EFACD}"/>
              </a:ext>
            </a:extLst>
          </p:cNvPr>
          <p:cNvPicPr>
            <a:picLocks noChangeAspect="1"/>
          </p:cNvPicPr>
          <p:nvPr/>
        </p:nvPicPr>
        <p:blipFill>
          <a:blip r:embed="rId3"/>
          <a:stretch>
            <a:fillRect/>
          </a:stretch>
        </p:blipFill>
        <p:spPr>
          <a:xfrm>
            <a:off x="5437632" y="2451808"/>
            <a:ext cx="1426536" cy="2035756"/>
          </a:xfrm>
          <a:prstGeom prst="rect">
            <a:avLst/>
          </a:prstGeom>
        </p:spPr>
      </p:pic>
      <p:sp>
        <p:nvSpPr>
          <p:cNvPr id="7" name="TextBox 6">
            <a:extLst>
              <a:ext uri="{FF2B5EF4-FFF2-40B4-BE49-F238E27FC236}">
                <a16:creationId xmlns:a16="http://schemas.microsoft.com/office/drawing/2014/main" id="{9157ED0C-376E-4121-DBD1-0FC9445B238E}"/>
              </a:ext>
            </a:extLst>
          </p:cNvPr>
          <p:cNvSpPr txBox="1"/>
          <p:nvPr/>
        </p:nvSpPr>
        <p:spPr>
          <a:xfrm>
            <a:off x="4747260" y="4724400"/>
            <a:ext cx="2621280" cy="646331"/>
          </a:xfrm>
          <a:prstGeom prst="rect">
            <a:avLst/>
          </a:prstGeom>
          <a:noFill/>
        </p:spPr>
        <p:txBody>
          <a:bodyPr wrap="square" rtlCol="0">
            <a:spAutoFit/>
          </a:bodyPr>
          <a:lstStyle/>
          <a:p>
            <a:r>
              <a:rPr lang="en-GB"/>
              <a:t>2020, Iowa University Press, no OA edition</a:t>
            </a:r>
          </a:p>
        </p:txBody>
      </p:sp>
      <p:pic>
        <p:nvPicPr>
          <p:cNvPr id="8" name="Picture 7">
            <a:extLst>
              <a:ext uri="{FF2B5EF4-FFF2-40B4-BE49-F238E27FC236}">
                <a16:creationId xmlns:a16="http://schemas.microsoft.com/office/drawing/2014/main" id="{B02F67BF-8066-DDA0-4895-2BAF56638C8D}"/>
              </a:ext>
            </a:extLst>
          </p:cNvPr>
          <p:cNvPicPr>
            <a:picLocks noChangeAspect="1"/>
          </p:cNvPicPr>
          <p:nvPr/>
        </p:nvPicPr>
        <p:blipFill>
          <a:blip r:embed="rId4"/>
          <a:stretch>
            <a:fillRect/>
          </a:stretch>
        </p:blipFill>
        <p:spPr>
          <a:xfrm>
            <a:off x="9165838" y="2451807"/>
            <a:ext cx="1394029" cy="2091043"/>
          </a:xfrm>
          <a:prstGeom prst="rect">
            <a:avLst/>
          </a:prstGeom>
        </p:spPr>
      </p:pic>
      <p:sp>
        <p:nvSpPr>
          <p:cNvPr id="9" name="TextBox 8">
            <a:extLst>
              <a:ext uri="{FF2B5EF4-FFF2-40B4-BE49-F238E27FC236}">
                <a16:creationId xmlns:a16="http://schemas.microsoft.com/office/drawing/2014/main" id="{F7EC4DD6-2DE7-C488-190F-DA46EFA53E2F}"/>
              </a:ext>
            </a:extLst>
          </p:cNvPr>
          <p:cNvSpPr txBox="1"/>
          <p:nvPr/>
        </p:nvSpPr>
        <p:spPr>
          <a:xfrm>
            <a:off x="8343900" y="4853940"/>
            <a:ext cx="2354580" cy="923330"/>
          </a:xfrm>
          <a:prstGeom prst="rect">
            <a:avLst/>
          </a:prstGeom>
          <a:noFill/>
        </p:spPr>
        <p:txBody>
          <a:bodyPr wrap="square" rtlCol="0">
            <a:spAutoFit/>
          </a:bodyPr>
          <a:lstStyle/>
          <a:p>
            <a:r>
              <a:rPr lang="en-GB"/>
              <a:t>2023, </a:t>
            </a:r>
            <a:r>
              <a:rPr lang="en-GB" err="1"/>
              <a:t>mediastudies.press</a:t>
            </a:r>
            <a:r>
              <a:rPr lang="en-GB"/>
              <a:t>, Diamond OA</a:t>
            </a:r>
          </a:p>
        </p:txBody>
      </p:sp>
    </p:spTree>
    <p:extLst>
      <p:ext uri="{BB962C8B-B14F-4D97-AF65-F5344CB8AC3E}">
        <p14:creationId xmlns:p14="http://schemas.microsoft.com/office/powerpoint/2010/main" val="316524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9A19-9B10-3093-A6F3-4B43CDD91FEE}"/>
              </a:ext>
            </a:extLst>
          </p:cNvPr>
          <p:cNvSpPr>
            <a:spLocks noGrp="1"/>
          </p:cNvSpPr>
          <p:nvPr>
            <p:ph type="title"/>
          </p:nvPr>
        </p:nvSpPr>
        <p:spPr/>
        <p:txBody>
          <a:bodyPr/>
          <a:lstStyle/>
          <a:p>
            <a:r>
              <a:rPr lang="en-GB"/>
              <a:t>Why I chose OA, and </a:t>
            </a:r>
            <a:r>
              <a:rPr lang="en-GB" err="1"/>
              <a:t>mediastudies.press</a:t>
            </a:r>
            <a:endParaRPr lang="en-GB"/>
          </a:p>
        </p:txBody>
      </p:sp>
      <p:sp>
        <p:nvSpPr>
          <p:cNvPr id="3" name="Content Placeholder 2">
            <a:extLst>
              <a:ext uri="{FF2B5EF4-FFF2-40B4-BE49-F238E27FC236}">
                <a16:creationId xmlns:a16="http://schemas.microsoft.com/office/drawing/2014/main" id="{1317C2D1-5FC7-BF93-4688-2A7A4A71C308}"/>
              </a:ext>
            </a:extLst>
          </p:cNvPr>
          <p:cNvSpPr>
            <a:spLocks noGrp="1"/>
          </p:cNvSpPr>
          <p:nvPr>
            <p:ph idx="1"/>
          </p:nvPr>
        </p:nvSpPr>
        <p:spPr/>
        <p:txBody>
          <a:bodyPr/>
          <a:lstStyle/>
          <a:p>
            <a:r>
              <a:rPr lang="en-GB"/>
              <a:t>Work with the Open Book Collective: ethical imperative of OA</a:t>
            </a:r>
          </a:p>
          <a:p>
            <a:r>
              <a:rPr lang="en-GB"/>
              <a:t>Citation advantage is real</a:t>
            </a:r>
          </a:p>
          <a:p>
            <a:endParaRPr lang="en-GB"/>
          </a:p>
        </p:txBody>
      </p:sp>
      <p:sp>
        <p:nvSpPr>
          <p:cNvPr id="8" name="Oval 7">
            <a:extLst>
              <a:ext uri="{FF2B5EF4-FFF2-40B4-BE49-F238E27FC236}">
                <a16:creationId xmlns:a16="http://schemas.microsoft.com/office/drawing/2014/main" id="{F795E7AC-CC34-7722-97FA-C9757A405D7A}"/>
              </a:ext>
            </a:extLst>
          </p:cNvPr>
          <p:cNvSpPr/>
          <p:nvPr/>
        </p:nvSpPr>
        <p:spPr>
          <a:xfrm>
            <a:off x="2499360" y="3870961"/>
            <a:ext cx="1143000" cy="41671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67F2D13-25E3-7EFB-5901-9701600C7014}"/>
              </a:ext>
            </a:extLst>
          </p:cNvPr>
          <p:cNvSpPr/>
          <p:nvPr/>
        </p:nvSpPr>
        <p:spPr>
          <a:xfrm>
            <a:off x="2499360" y="5455446"/>
            <a:ext cx="1143000" cy="41671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16634B0-8733-6788-8770-94D3E1DE2076}"/>
              </a:ext>
            </a:extLst>
          </p:cNvPr>
          <p:cNvSpPr txBox="1"/>
          <p:nvPr/>
        </p:nvSpPr>
        <p:spPr>
          <a:xfrm>
            <a:off x="3365523" y="4163707"/>
            <a:ext cx="2380935" cy="369332"/>
          </a:xfrm>
          <a:prstGeom prst="rect">
            <a:avLst/>
          </a:prstGeom>
          <a:noFill/>
        </p:spPr>
        <p:txBody>
          <a:bodyPr wrap="square" rtlCol="0">
            <a:spAutoFit/>
          </a:bodyPr>
          <a:lstStyle/>
          <a:p>
            <a:r>
              <a:rPr lang="en-GB">
                <a:solidFill>
                  <a:srgbClr val="FF0000"/>
                </a:solidFill>
              </a:rPr>
              <a:t>Now 135 (13 Sep)</a:t>
            </a:r>
          </a:p>
        </p:txBody>
      </p:sp>
      <p:pic>
        <p:nvPicPr>
          <p:cNvPr id="10" name="Picture 9" descr="A close-up of a white background&#10;&#10;AI-generated content may be incorrect.">
            <a:extLst>
              <a:ext uri="{FF2B5EF4-FFF2-40B4-BE49-F238E27FC236}">
                <a16:creationId xmlns:a16="http://schemas.microsoft.com/office/drawing/2014/main" id="{795183F2-FD0A-EEAF-28EF-5226435FF9B5}"/>
              </a:ext>
            </a:extLst>
          </p:cNvPr>
          <p:cNvPicPr>
            <a:picLocks noChangeAspect="1"/>
          </p:cNvPicPr>
          <p:nvPr/>
        </p:nvPicPr>
        <p:blipFill>
          <a:blip r:embed="rId2"/>
          <a:stretch>
            <a:fillRect/>
          </a:stretch>
        </p:blipFill>
        <p:spPr>
          <a:xfrm>
            <a:off x="698333" y="4346158"/>
            <a:ext cx="9010650" cy="1895475"/>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189946DE-F062-961F-D933-1F42C2660922}"/>
              </a:ext>
            </a:extLst>
          </p:cNvPr>
          <p:cNvPicPr>
            <a:picLocks noChangeAspect="1"/>
          </p:cNvPicPr>
          <p:nvPr/>
        </p:nvPicPr>
        <p:blipFill>
          <a:blip r:embed="rId3"/>
          <a:stretch>
            <a:fillRect/>
          </a:stretch>
        </p:blipFill>
        <p:spPr>
          <a:xfrm>
            <a:off x="700338" y="2554204"/>
            <a:ext cx="9588165" cy="1809750"/>
          </a:xfrm>
          <a:prstGeom prst="rect">
            <a:avLst/>
          </a:prstGeom>
        </p:spPr>
      </p:pic>
    </p:spTree>
    <p:extLst>
      <p:ext uri="{BB962C8B-B14F-4D97-AF65-F5344CB8AC3E}">
        <p14:creationId xmlns:p14="http://schemas.microsoft.com/office/powerpoint/2010/main" val="64482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site&#10;&#10;AI-generated content may be incorrect.">
            <a:extLst>
              <a:ext uri="{FF2B5EF4-FFF2-40B4-BE49-F238E27FC236}">
                <a16:creationId xmlns:a16="http://schemas.microsoft.com/office/drawing/2014/main" id="{EF32A4D6-D7D6-D550-1B5A-7506FAA0D747}"/>
              </a:ext>
            </a:extLst>
          </p:cNvPr>
          <p:cNvPicPr>
            <a:picLocks noChangeAspect="1"/>
          </p:cNvPicPr>
          <p:nvPr/>
        </p:nvPicPr>
        <p:blipFill>
          <a:blip r:embed="rId2"/>
          <a:stretch>
            <a:fillRect/>
          </a:stretch>
        </p:blipFill>
        <p:spPr>
          <a:xfrm>
            <a:off x="3052529" y="1136542"/>
            <a:ext cx="6900603" cy="4933629"/>
          </a:xfrm>
          <a:prstGeom prst="rect">
            <a:avLst/>
          </a:prstGeom>
        </p:spPr>
      </p:pic>
    </p:spTree>
    <p:extLst>
      <p:ext uri="{BB962C8B-B14F-4D97-AF65-F5344CB8AC3E}">
        <p14:creationId xmlns:p14="http://schemas.microsoft.com/office/powerpoint/2010/main" val="338617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0DA3E3F2-3347-0D60-CA25-E27B2450A9C3}"/>
              </a:ext>
            </a:extLst>
          </p:cNvPr>
          <p:cNvPicPr>
            <a:picLocks noChangeAspect="1"/>
          </p:cNvPicPr>
          <p:nvPr/>
        </p:nvPicPr>
        <p:blipFill>
          <a:blip r:embed="rId2"/>
          <a:stretch>
            <a:fillRect/>
          </a:stretch>
        </p:blipFill>
        <p:spPr>
          <a:xfrm>
            <a:off x="605435" y="0"/>
            <a:ext cx="10981130" cy="6858000"/>
          </a:xfrm>
          <a:prstGeom prst="rect">
            <a:avLst/>
          </a:prstGeom>
        </p:spPr>
      </p:pic>
    </p:spTree>
    <p:extLst>
      <p:ext uri="{BB962C8B-B14F-4D97-AF65-F5344CB8AC3E}">
        <p14:creationId xmlns:p14="http://schemas.microsoft.com/office/powerpoint/2010/main" val="316029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CA3A120-0D38-4457-B6F7-901F4C54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2" name="Straight Connector 21">
            <a:extLst>
              <a:ext uri="{FF2B5EF4-FFF2-40B4-BE49-F238E27FC236}">
                <a16:creationId xmlns:a16="http://schemas.microsoft.com/office/drawing/2014/main" id="{CE79DCFD-34F3-40E5-8915-C486655DBB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2B2324F-A17C-C2F9-2A37-BE078629BBBA}"/>
              </a:ext>
            </a:extLst>
          </p:cNvPr>
          <p:cNvGraphicFramePr>
            <a:graphicFrameLocks noGrp="1"/>
          </p:cNvGraphicFramePr>
          <p:nvPr>
            <p:ph idx="4294967295"/>
            <p:extLst>
              <p:ext uri="{D42A27DB-BD31-4B8C-83A1-F6EECF244321}">
                <p14:modId xmlns:p14="http://schemas.microsoft.com/office/powerpoint/2010/main" val="63013992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7" name="Picture 126" descr="Stack of hardcover books without spine titles">
            <a:extLst>
              <a:ext uri="{FF2B5EF4-FFF2-40B4-BE49-F238E27FC236}">
                <a16:creationId xmlns:a16="http://schemas.microsoft.com/office/drawing/2014/main" id="{41110111-8FC5-114A-F5AF-639723844685}"/>
              </a:ext>
            </a:extLst>
          </p:cNvPr>
          <p:cNvPicPr>
            <a:picLocks noChangeAspect="1"/>
          </p:cNvPicPr>
          <p:nvPr/>
        </p:nvPicPr>
        <p:blipFill>
          <a:blip r:embed="rId9"/>
          <a:stretch>
            <a:fillRect/>
          </a:stretch>
        </p:blipFill>
        <p:spPr>
          <a:xfrm>
            <a:off x="310816" y="417143"/>
            <a:ext cx="4180975" cy="6023712"/>
          </a:xfrm>
          <a:prstGeom prst="rect">
            <a:avLst/>
          </a:prstGeom>
        </p:spPr>
      </p:pic>
      <p:sp>
        <p:nvSpPr>
          <p:cNvPr id="263" name="TextBox 262">
            <a:extLst>
              <a:ext uri="{FF2B5EF4-FFF2-40B4-BE49-F238E27FC236}">
                <a16:creationId xmlns:a16="http://schemas.microsoft.com/office/drawing/2014/main" id="{5E87EE20-A5C6-95DF-AB38-83498BD4DAD5}"/>
              </a:ext>
            </a:extLst>
          </p:cNvPr>
          <p:cNvSpPr txBox="1"/>
          <p:nvPr/>
        </p:nvSpPr>
        <p:spPr>
          <a:xfrm>
            <a:off x="7986150" y="5968360"/>
            <a:ext cx="34033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*Lucy Barnes, "</a:t>
            </a:r>
            <a:r>
              <a:rPr lang="en-US" sz="1200">
                <a:latin typeface="Garamond"/>
                <a:ea typeface="Source Sans Pro"/>
              </a:rPr>
              <a:t>Is prestige a problem? Considering the usefulness of prestige in academic book publishing". </a:t>
            </a:r>
            <a:r>
              <a:rPr lang="en-US" sz="1200" b="1" u="sng">
                <a:latin typeface="Garamond"/>
                <a:ea typeface="Source Sans Pro"/>
                <a:hlinkClick r:id="rId10"/>
              </a:rPr>
              <a:t>http://doi.org/10.11647/OBP.0173.0114</a:t>
            </a:r>
            <a:endParaRPr lang="en-US" sz="1200">
              <a:latin typeface="Garamond"/>
              <a:ea typeface="Source Sans Pro"/>
            </a:endParaRPr>
          </a:p>
          <a:p>
            <a:endParaRPr lang="en-US"/>
          </a:p>
        </p:txBody>
      </p:sp>
    </p:spTree>
    <p:extLst>
      <p:ext uri="{BB962C8B-B14F-4D97-AF65-F5344CB8AC3E}">
        <p14:creationId xmlns:p14="http://schemas.microsoft.com/office/powerpoint/2010/main" val="197168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C559-F1E6-13B0-DF57-8513A8712C9D}"/>
              </a:ext>
            </a:extLst>
          </p:cNvPr>
          <p:cNvSpPr>
            <a:spLocks noGrp="1"/>
          </p:cNvSpPr>
          <p:nvPr>
            <p:ph type="title"/>
          </p:nvPr>
        </p:nvSpPr>
        <p:spPr/>
        <p:txBody>
          <a:bodyPr/>
          <a:lstStyle/>
          <a:p>
            <a:r>
              <a:rPr lang="en-GB"/>
              <a:t>In conclusion</a:t>
            </a:r>
          </a:p>
        </p:txBody>
      </p:sp>
      <p:sp>
        <p:nvSpPr>
          <p:cNvPr id="3" name="Content Placeholder 2">
            <a:extLst>
              <a:ext uri="{FF2B5EF4-FFF2-40B4-BE49-F238E27FC236}">
                <a16:creationId xmlns:a16="http://schemas.microsoft.com/office/drawing/2014/main" id="{6820A7DE-A178-DB04-5AE4-7CCA3AF0FED9}"/>
              </a:ext>
            </a:extLst>
          </p:cNvPr>
          <p:cNvSpPr>
            <a:spLocks noGrp="1"/>
          </p:cNvSpPr>
          <p:nvPr>
            <p:ph idx="1"/>
          </p:nvPr>
        </p:nvSpPr>
        <p:spPr/>
        <p:txBody>
          <a:bodyPr>
            <a:normAutofit fontScale="92500" lnSpcReduction="10000"/>
          </a:bodyPr>
          <a:lstStyle/>
          <a:p>
            <a:r>
              <a:rPr lang="en-GB"/>
              <a:t>There are varied, high quality, sustainable options for OA book publishing without BPCs</a:t>
            </a:r>
          </a:p>
          <a:p>
            <a:r>
              <a:rPr lang="en-GB"/>
              <a:t>If we believe in an equitable transition to Open Access, we need to exercise our power of choice regarding whom we choose to publish with</a:t>
            </a:r>
          </a:p>
          <a:p>
            <a:r>
              <a:rPr lang="en-GB"/>
              <a:t>The citation advantage and openness of our work is probably more personally beneficial anyway than the “prestige” of legacy publishers, which don’t result in permanent contracts anyway</a:t>
            </a:r>
          </a:p>
          <a:p>
            <a:r>
              <a:rPr lang="en-GB"/>
              <a:t>Authors should work with librarians to ensure library budgets are going to support the right publishers and the OA future we believe in.</a:t>
            </a:r>
          </a:p>
        </p:txBody>
      </p:sp>
    </p:spTree>
    <p:extLst>
      <p:ext uri="{BB962C8B-B14F-4D97-AF65-F5344CB8AC3E}">
        <p14:creationId xmlns:p14="http://schemas.microsoft.com/office/powerpoint/2010/main" val="187593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p:nvPr/>
        </p:nvPicPr>
        <p:blipFill>
          <a:blip r:embed="rId2"/>
          <a:srcRect l="45395" t="8642" r="43354" b="11594"/>
          <a:stretch/>
        </p:blipFill>
        <p:spPr>
          <a:xfrm rot="5400000">
            <a:off x="7939080" y="-38520"/>
            <a:ext cx="2166120" cy="5975280"/>
          </a:xfrm>
          <a:prstGeom prst="rect">
            <a:avLst/>
          </a:prstGeom>
          <a:ln w="0">
            <a:noFill/>
          </a:ln>
        </p:spPr>
      </p:pic>
      <p:sp>
        <p:nvSpPr>
          <p:cNvPr id="26" name="CustomShape 3"/>
          <p:cNvSpPr/>
          <p:nvPr/>
        </p:nvSpPr>
        <p:spPr>
          <a:xfrm flipH="1">
            <a:off x="-2160" y="0"/>
            <a:ext cx="6170760" cy="6855840"/>
          </a:xfrm>
          <a:custGeom>
            <a:avLst/>
            <a:gdLst>
              <a:gd name="textAreaLeft" fmla="*/ -1080 w 6170760"/>
              <a:gd name="textAreaRight" fmla="*/ 6171480 w 6170760"/>
              <a:gd name="textAreaTop" fmla="*/ 0 h 6855840"/>
              <a:gd name="textAreaBottom" fmla="*/ 6857640 h 6855840"/>
            </a:gdLst>
            <a:ahLst/>
            <a:cxnLst/>
            <a:rect l="textAreaLeft" t="textAreaTop" r="textAreaRight" b="textAreaBottom"/>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D92E8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Calibri"/>
              <a:ea typeface="Arial"/>
            </a:endParaRPr>
          </a:p>
        </p:txBody>
      </p:sp>
      <p:sp>
        <p:nvSpPr>
          <p:cNvPr id="27" name="CustomShape 4"/>
          <p:cNvSpPr/>
          <p:nvPr/>
        </p:nvSpPr>
        <p:spPr>
          <a:xfrm>
            <a:off x="0" y="0"/>
            <a:ext cx="6022080" cy="6855840"/>
          </a:xfrm>
          <a:custGeom>
            <a:avLst/>
            <a:gdLst>
              <a:gd name="textAreaLeft" fmla="*/ 0 w 6022080"/>
              <a:gd name="textAreaRight" fmla="*/ 6023880 w 6022080"/>
              <a:gd name="textAreaTop" fmla="*/ 0 h 6855840"/>
              <a:gd name="textAreaBottom" fmla="*/ 6857640 h 6855840"/>
            </a:gdLst>
            <a:ahLst/>
            <a:cxnLst/>
            <a:rect l="textAreaLeft" t="textAreaTop" r="textAreaRight" b="textAreaBottom"/>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Calibri"/>
              <a:ea typeface="Arial"/>
            </a:endParaRPr>
          </a:p>
        </p:txBody>
      </p:sp>
      <p:sp>
        <p:nvSpPr>
          <p:cNvPr id="28" name="TextShape 2"/>
          <p:cNvSpPr/>
          <p:nvPr/>
        </p:nvSpPr>
        <p:spPr>
          <a:xfrm>
            <a:off x="300600" y="4148280"/>
            <a:ext cx="3994200" cy="259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tabLst>
                <a:tab pos="0" algn="l"/>
              </a:tabLst>
            </a:pPr>
            <a:r>
              <a:rPr lang="en-GB" sz="2400" b="0" strike="noStrike" spc="-1">
                <a:solidFill>
                  <a:srgbClr val="000000"/>
                </a:solidFill>
                <a:latin typeface="Calibri Light"/>
                <a:ea typeface="Arial"/>
              </a:rPr>
              <a:t>Kevin Sanders</a:t>
            </a:r>
            <a:endParaRPr lang="en-GB" sz="2400" b="0" strike="noStrike" spc="-1">
              <a:solidFill>
                <a:srgbClr val="000000"/>
              </a:solidFill>
              <a:latin typeface="Arial"/>
            </a:endParaRPr>
          </a:p>
          <a:p>
            <a:pPr defTabSz="914400">
              <a:lnSpc>
                <a:spcPct val="90000"/>
              </a:lnSpc>
              <a:spcBef>
                <a:spcPts val="1001"/>
              </a:spcBef>
              <a:spcAft>
                <a:spcPts val="601"/>
              </a:spcAft>
              <a:tabLst>
                <a:tab pos="0" algn="l"/>
              </a:tabLst>
            </a:pPr>
            <a:r>
              <a:rPr lang="en-GB" sz="1800" b="0" strike="noStrike" spc="-1">
                <a:solidFill>
                  <a:srgbClr val="000000"/>
                </a:solidFill>
                <a:latin typeface="Calibri Light"/>
                <a:ea typeface="Arial"/>
              </a:rPr>
              <a:t>Open Access Engagement lead, Open Book Collective</a:t>
            </a:r>
            <a:endParaRPr lang="en-GB" sz="1800" b="0" strike="noStrike" spc="-1">
              <a:solidFill>
                <a:srgbClr val="000000"/>
              </a:solidFill>
              <a:latin typeface="Arial"/>
            </a:endParaRPr>
          </a:p>
          <a:p>
            <a:pPr defTabSz="914400">
              <a:lnSpc>
                <a:spcPct val="90000"/>
              </a:lnSpc>
              <a:spcBef>
                <a:spcPts val="1001"/>
              </a:spcBef>
              <a:tabLst>
                <a:tab pos="0" algn="l"/>
              </a:tabLst>
            </a:pPr>
            <a:r>
              <a:rPr lang="en-GB" sz="1800" b="0" strike="noStrike" spc="-1">
                <a:solidFill>
                  <a:srgbClr val="000000"/>
                </a:solidFill>
                <a:latin typeface="Calibri Light"/>
                <a:ea typeface="Arial"/>
              </a:rPr>
              <a:t>All slides CC BY</a:t>
            </a:r>
            <a:endParaRPr lang="en-GB" sz="1800" b="0" strike="noStrike" spc="-1">
              <a:solidFill>
                <a:srgbClr val="000000"/>
              </a:solidFill>
              <a:latin typeface="Arial"/>
            </a:endParaRPr>
          </a:p>
        </p:txBody>
      </p:sp>
      <p:sp>
        <p:nvSpPr>
          <p:cNvPr id="29" name="TextShape 2"/>
          <p:cNvSpPr/>
          <p:nvPr/>
        </p:nvSpPr>
        <p:spPr>
          <a:xfrm>
            <a:off x="283320" y="404640"/>
            <a:ext cx="4611960" cy="185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2001"/>
              </a:spcBef>
              <a:spcAft>
                <a:spcPts val="1199"/>
              </a:spcAft>
              <a:tabLst>
                <a:tab pos="0" algn="l"/>
              </a:tabLst>
            </a:pPr>
            <a:r>
              <a:rPr lang="en-GB" sz="4000" b="1" strike="noStrike" spc="-1">
                <a:solidFill>
                  <a:srgbClr val="151462"/>
                </a:solidFill>
                <a:latin typeface="Calibri Light"/>
                <a:ea typeface="Times New Roman"/>
              </a:rPr>
              <a:t>Introducing the Open Book Collective</a:t>
            </a:r>
            <a:endParaRPr lang="en-GB" sz="4000" b="0" strike="noStrike" spc="-1">
              <a:solidFill>
                <a:srgbClr val="000000"/>
              </a:solidFill>
              <a:latin typeface="Arial"/>
            </a:endParaRPr>
          </a:p>
        </p:txBody>
      </p:sp>
      <p:pic>
        <p:nvPicPr>
          <p:cNvPr id="30" name="Picture 14" descr="Logo&#10;&#10;Description automatically generated with medium confidence"/>
          <p:cNvPicPr/>
          <p:nvPr/>
        </p:nvPicPr>
        <p:blipFill>
          <a:blip r:embed="rId3"/>
          <a:stretch/>
        </p:blipFill>
        <p:spPr>
          <a:xfrm>
            <a:off x="9792000" y="6021360"/>
            <a:ext cx="2032200" cy="644040"/>
          </a:xfrm>
          <a:prstGeom prst="rect">
            <a:avLst/>
          </a:prstGeom>
          <a:ln w="0">
            <a:noFill/>
          </a:ln>
        </p:spPr>
      </p:pic>
      <p:sp>
        <p:nvSpPr>
          <p:cNvPr id="31" name="TextShape 2"/>
          <p:cNvSpPr/>
          <p:nvPr/>
        </p:nvSpPr>
        <p:spPr>
          <a:xfrm>
            <a:off x="4331880" y="5874120"/>
            <a:ext cx="305640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2001"/>
              </a:spcBef>
              <a:spcAft>
                <a:spcPts val="1199"/>
              </a:spcAft>
              <a:tabLst>
                <a:tab pos="0" algn="l"/>
              </a:tabLst>
            </a:pPr>
            <a:r>
              <a:rPr lang="en-GB" sz="1800" b="1" strike="noStrike" spc="-1">
                <a:solidFill>
                  <a:srgbClr val="000000"/>
                </a:solidFill>
                <a:latin typeface="Calibri Light"/>
                <a:ea typeface="Times New Roman"/>
              </a:rPr>
              <a:t>Open Book Futures is a Copim community project funded by</a:t>
            </a:r>
            <a:endParaRPr lang="en-GB" sz="1800" b="0" strike="noStrike" spc="-1">
              <a:solidFill>
                <a:srgbClr val="000000"/>
              </a:solidFill>
              <a:latin typeface="Arial"/>
            </a:endParaRPr>
          </a:p>
        </p:txBody>
      </p:sp>
      <p:pic>
        <p:nvPicPr>
          <p:cNvPr id="32" name="Picture 1" descr="Logo&#10;&#10;Description automatically generated"/>
          <p:cNvPicPr/>
          <p:nvPr/>
        </p:nvPicPr>
        <p:blipFill>
          <a:blip r:embed="rId4"/>
          <a:stretch/>
        </p:blipFill>
        <p:spPr>
          <a:xfrm>
            <a:off x="7266600" y="6021360"/>
            <a:ext cx="2277720" cy="655920"/>
          </a:xfrm>
          <a:prstGeom prst="rect">
            <a:avLst/>
          </a:prstGeom>
          <a:ln w="0">
            <a:noFill/>
          </a:ln>
        </p:spPr>
      </p:pic>
      <p:pic>
        <p:nvPicPr>
          <p:cNvPr id="33" name="Picture 7"/>
          <p:cNvPicPr/>
          <p:nvPr/>
        </p:nvPicPr>
        <p:blipFill>
          <a:blip r:embed="rId5"/>
          <a:srcRect t="11231" r="6009"/>
          <a:stretch/>
        </p:blipFill>
        <p:spPr>
          <a:xfrm>
            <a:off x="152640" y="5922000"/>
            <a:ext cx="2493000" cy="772920"/>
          </a:xfrm>
          <a:prstGeom prst="rect">
            <a:avLst/>
          </a:prstGeom>
          <a:ln w="0">
            <a:noFill/>
          </a:ln>
        </p:spPr>
      </p:pic>
    </p:spTree>
    <p:extLst>
      <p:ext uri="{BB962C8B-B14F-4D97-AF65-F5344CB8AC3E}">
        <p14:creationId xmlns:p14="http://schemas.microsoft.com/office/powerpoint/2010/main" val="9238024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0</TotalTime>
  <Words>831</Words>
  <Application>Microsoft Office PowerPoint</Application>
  <PresentationFormat>Widescreen</PresentationFormat>
  <Paragraphs>78</Paragraphs>
  <Slides>18</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Aptos</vt:lpstr>
      <vt:lpstr>Arial</vt:lpstr>
      <vt:lpstr>Calibri</vt:lpstr>
      <vt:lpstr>Calibri Light</vt:lpstr>
      <vt:lpstr>Garamond</vt:lpstr>
      <vt:lpstr>New rubrik edge</vt:lpstr>
      <vt:lpstr>Symbol</vt:lpstr>
      <vt:lpstr>Times New Roman</vt:lpstr>
      <vt:lpstr>Wingdings</vt:lpstr>
      <vt:lpstr>Organic</vt:lpstr>
      <vt:lpstr>2_Office Theme</vt:lpstr>
      <vt:lpstr>2_Office Theme</vt:lpstr>
      <vt:lpstr>2_Office Theme</vt:lpstr>
      <vt:lpstr>Choosing Open Access for Books: Author Agency and the Open Book Collective</vt:lpstr>
      <vt:lpstr>My argument</vt:lpstr>
      <vt:lpstr>My journey with book publishing</vt:lpstr>
      <vt:lpstr>Why I chose OA, and mediastudies.press</vt:lpstr>
      <vt:lpstr>PowerPoint Presentation</vt:lpstr>
      <vt:lpstr>PowerPoint Presentation</vt:lpstr>
      <vt:lpstr>PowerPoint Presentation</vt:lpstr>
      <vt:lpstr>In 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Judith Fathallah</dc:creator>
  <cp:lastModifiedBy>Fathallah, Judith</cp:lastModifiedBy>
  <cp:revision>49</cp:revision>
  <dcterms:created xsi:type="dcterms:W3CDTF">2024-06-10T11:40:32Z</dcterms:created>
  <dcterms:modified xsi:type="dcterms:W3CDTF">2025-05-26T09:39:48Z</dcterms:modified>
</cp:coreProperties>
</file>