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2" r:id="rId3"/>
    <p:sldId id="257" r:id="rId4"/>
    <p:sldId id="258" r:id="rId5"/>
    <p:sldId id="259" r:id="rId6"/>
    <p:sldId id="260" r:id="rId7"/>
    <p:sldId id="266" r:id="rId8"/>
    <p:sldId id="267" r:id="rId9"/>
    <p:sldId id="269" r:id="rId10"/>
    <p:sldId id="270" r:id="rId11"/>
    <p:sldId id="271" r:id="rId12"/>
    <p:sldId id="261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EEF70F-662F-44DB-A6A0-435AC5B27763}" v="196" dt="2024-10-08T13:42:49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60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thallah, Judith" userId="0f20832a-2f98-4b1c-843c-e2c38a7b390f" providerId="ADAL" clId="{4AEEF70F-662F-44DB-A6A0-435AC5B27763}"/>
    <pc:docChg chg="undo custSel addSld delSld modSld">
      <pc:chgData name="Fathallah, Judith" userId="0f20832a-2f98-4b1c-843c-e2c38a7b390f" providerId="ADAL" clId="{4AEEF70F-662F-44DB-A6A0-435AC5B27763}" dt="2024-10-08T13:43:41.586" v="198" actId="2696"/>
      <pc:docMkLst>
        <pc:docMk/>
      </pc:docMkLst>
      <pc:sldChg chg="modSp mod">
        <pc:chgData name="Fathallah, Judith" userId="0f20832a-2f98-4b1c-843c-e2c38a7b390f" providerId="ADAL" clId="{4AEEF70F-662F-44DB-A6A0-435AC5B27763}" dt="2024-10-03T12:20:06.588" v="194" actId="27636"/>
        <pc:sldMkLst>
          <pc:docMk/>
          <pc:sldMk cId="1971680749" sldId="259"/>
        </pc:sldMkLst>
        <pc:spChg chg="mod">
          <ac:chgData name="Fathallah, Judith" userId="0f20832a-2f98-4b1c-843c-e2c38a7b390f" providerId="ADAL" clId="{4AEEF70F-662F-44DB-A6A0-435AC5B27763}" dt="2024-10-03T12:20:06.588" v="194" actId="27636"/>
          <ac:spMkLst>
            <pc:docMk/>
            <pc:sldMk cId="1971680749" sldId="259"/>
            <ac:spMk id="3" creationId="{DFB00BC0-41E4-F4EF-CACC-3ADE349CFD1D}"/>
          </ac:spMkLst>
        </pc:spChg>
      </pc:sldChg>
      <pc:sldChg chg="add del">
        <pc:chgData name="Fathallah, Judith" userId="0f20832a-2f98-4b1c-843c-e2c38a7b390f" providerId="ADAL" clId="{4AEEF70F-662F-44DB-A6A0-435AC5B27763}" dt="2024-10-08T13:43:03.994" v="197" actId="2696"/>
        <pc:sldMkLst>
          <pc:docMk/>
          <pc:sldMk cId="0" sldId="266"/>
        </pc:sldMkLst>
      </pc:sldChg>
      <pc:sldChg chg="add del">
        <pc:chgData name="Fathallah, Judith" userId="0f20832a-2f98-4b1c-843c-e2c38a7b390f" providerId="ADAL" clId="{4AEEF70F-662F-44DB-A6A0-435AC5B27763}" dt="2024-10-08T13:43:03.994" v="197" actId="2696"/>
        <pc:sldMkLst>
          <pc:docMk/>
          <pc:sldMk cId="0" sldId="267"/>
        </pc:sldMkLst>
      </pc:sldChg>
      <pc:sldChg chg="add del">
        <pc:chgData name="Fathallah, Judith" userId="0f20832a-2f98-4b1c-843c-e2c38a7b390f" providerId="ADAL" clId="{4AEEF70F-662F-44DB-A6A0-435AC5B27763}" dt="2024-10-08T13:43:41.586" v="198" actId="2696"/>
        <pc:sldMkLst>
          <pc:docMk/>
          <pc:sldMk cId="0" sldId="268"/>
        </pc:sldMkLst>
      </pc:sldChg>
      <pc:sldChg chg="add del">
        <pc:chgData name="Fathallah, Judith" userId="0f20832a-2f98-4b1c-843c-e2c38a7b390f" providerId="ADAL" clId="{4AEEF70F-662F-44DB-A6A0-435AC5B27763}" dt="2024-10-08T13:43:03.994" v="197" actId="2696"/>
        <pc:sldMkLst>
          <pc:docMk/>
          <pc:sldMk cId="0" sldId="269"/>
        </pc:sldMkLst>
      </pc:sldChg>
      <pc:sldChg chg="add del">
        <pc:chgData name="Fathallah, Judith" userId="0f20832a-2f98-4b1c-843c-e2c38a7b390f" providerId="ADAL" clId="{4AEEF70F-662F-44DB-A6A0-435AC5B27763}" dt="2024-10-08T13:43:03.994" v="197" actId="2696"/>
        <pc:sldMkLst>
          <pc:docMk/>
          <pc:sldMk cId="0" sldId="270"/>
        </pc:sldMkLst>
      </pc:sldChg>
      <pc:sldChg chg="add del">
        <pc:chgData name="Fathallah, Judith" userId="0f20832a-2f98-4b1c-843c-e2c38a7b390f" providerId="ADAL" clId="{4AEEF70F-662F-44DB-A6A0-435AC5B27763}" dt="2024-10-08T13:43:03.994" v="197" actId="2696"/>
        <pc:sldMkLst>
          <pc:docMk/>
          <pc:sldMk cId="0" sldId="271"/>
        </pc:sldMkLst>
      </pc:sldChg>
      <pc:sldMasterChg chg="addSldLayout delSldLayout">
        <pc:chgData name="Fathallah, Judith" userId="0f20832a-2f98-4b1c-843c-e2c38a7b390f" providerId="ADAL" clId="{4AEEF70F-662F-44DB-A6A0-435AC5B27763}" dt="2024-10-08T13:43:03.994" v="197" actId="2696"/>
        <pc:sldMasterMkLst>
          <pc:docMk/>
          <pc:sldMasterMk cId="3418482229" sldId="2147483660"/>
        </pc:sldMasterMkLst>
        <pc:sldLayoutChg chg="add del">
          <pc:chgData name="Fathallah, Judith" userId="0f20832a-2f98-4b1c-843c-e2c38a7b390f" providerId="ADAL" clId="{4AEEF70F-662F-44DB-A6A0-435AC5B27763}" dt="2024-10-08T13:43:03.994" v="197" actId="2696"/>
          <pc:sldLayoutMkLst>
            <pc:docMk/>
            <pc:sldMasterMk cId="3418482229" sldId="2147483660"/>
            <pc:sldLayoutMk cId="3408648655" sldId="2147483678"/>
          </pc:sldLayoutMkLst>
        </pc:sldLayoutChg>
      </pc:sldMasterChg>
    </pc:docChg>
  </pc:docChgLst>
  <pc:docChgLst>
    <pc:chgData name="Fathallah, Judith" userId="0f20832a-2f98-4b1c-843c-e2c38a7b390f" providerId="ADAL" clId="{BF9D8A8F-0DCD-4A52-839B-DDB526446141}"/>
    <pc:docChg chg="modSld">
      <pc:chgData name="Fathallah, Judith" userId="0f20832a-2f98-4b1c-843c-e2c38a7b390f" providerId="ADAL" clId="{BF9D8A8F-0DCD-4A52-839B-DDB526446141}" dt="2024-06-24T15:19:55.073" v="4" actId="14100"/>
      <pc:docMkLst>
        <pc:docMk/>
      </pc:docMkLst>
      <pc:sldChg chg="modSp mod">
        <pc:chgData name="Fathallah, Judith" userId="0f20832a-2f98-4b1c-843c-e2c38a7b390f" providerId="ADAL" clId="{BF9D8A8F-0DCD-4A52-839B-DDB526446141}" dt="2024-06-24T15:19:55.073" v="4" actId="14100"/>
        <pc:sldMkLst>
          <pc:docMk/>
          <pc:sldMk cId="3418316589" sldId="260"/>
        </pc:sldMkLst>
        <pc:spChg chg="mod">
          <ac:chgData name="Fathallah, Judith" userId="0f20832a-2f98-4b1c-843c-e2c38a7b390f" providerId="ADAL" clId="{BF9D8A8F-0DCD-4A52-839B-DDB526446141}" dt="2024-06-24T15:19:55.073" v="4" actId="14100"/>
          <ac:spMkLst>
            <pc:docMk/>
            <pc:sldMk cId="3418316589" sldId="260"/>
            <ac:spMk id="3" creationId="{BB4B7FAD-81D1-FB12-B62D-049274239C6B}"/>
          </ac:spMkLst>
        </pc:spChg>
      </pc:sldChg>
    </pc:docChg>
  </pc:docChgLst>
  <pc:docChgLst>
    <pc:chgData name="Fathallah, Judith" userId="0f20832a-2f98-4b1c-843c-e2c38a7b390f" providerId="ADAL" clId="{DE08B6EA-8AC5-4626-80FB-1A338ED66550}"/>
    <pc:docChg chg="modSld">
      <pc:chgData name="Fathallah, Judith" userId="0f20832a-2f98-4b1c-843c-e2c38a7b390f" providerId="ADAL" clId="{DE08B6EA-8AC5-4626-80FB-1A338ED66550}" dt="2024-09-03T15:53:32.910" v="0" actId="20577"/>
      <pc:docMkLst>
        <pc:docMk/>
      </pc:docMkLst>
      <pc:sldChg chg="modSp mod">
        <pc:chgData name="Fathallah, Judith" userId="0f20832a-2f98-4b1c-843c-e2c38a7b390f" providerId="ADAL" clId="{DE08B6EA-8AC5-4626-80FB-1A338ED66550}" dt="2024-09-03T15:53:32.910" v="0" actId="20577"/>
        <pc:sldMkLst>
          <pc:docMk/>
          <pc:sldMk cId="1347220534" sldId="262"/>
        </pc:sldMkLst>
        <pc:spChg chg="mod">
          <ac:chgData name="Fathallah, Judith" userId="0f20832a-2f98-4b1c-843c-e2c38a7b390f" providerId="ADAL" clId="{DE08B6EA-8AC5-4626-80FB-1A338ED66550}" dt="2024-09-03T15:53:32.910" v="0" actId="20577"/>
          <ac:spMkLst>
            <pc:docMk/>
            <pc:sldMk cId="1347220534" sldId="262"/>
            <ac:spMk id="3" creationId="{73C5E285-374C-B4A8-BE82-316C27EB35E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3E2FA-4A69-4EA6-9F53-3EBA5BA7ABA9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DC403-F421-46EC-A01D-0710E2ECF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34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DC403-F421-46EC-A01D-0710E2ECF10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346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785BBEB-19F6-45FA-B118-7744F1450FCB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02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838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028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47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0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464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609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504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467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89C204B-0F23-4B83-90B8-2451DA87E0C1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864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01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17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89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583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454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127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35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699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85BBEB-19F6-45FA-B118-7744F1450FCB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48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hyperlink" Target="mailto:judith@openbookcollective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openbookcollective.org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bookpublishers.com/textbooks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bookcollective.pubpub.org/pub/obc-organisational-model/release/3?readingCollection=e5111002" TargetMode="External"/><Relationship Id="rId2" Type="http://schemas.openxmlformats.org/officeDocument/2006/relationships/hyperlink" Target="https://blogs.lse.ac.uk/impactofsocialsciences/2024/05/20/the-ref-consultation-shows-the-need-for-a-more-plural-perspective-on-oa-books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gif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337249F-C4EB-4A52-BDE3-F18428B6F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9A468AB-6529-4F96-AEFC-6AD6595A6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089A79C-A8AE-442E-815D-D80E125F0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90B674B-E10A-4763-8BFE-1786B1FAA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73A63F5-7024-4E54-BD0F-915548E06F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3196DA7-E2F9-4856-9E0A-8C0429A3A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6D1C99A-4398-BC41-9222-9A3B16DE2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3290" y="1041401"/>
            <a:ext cx="3079006" cy="23452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/>
              <a:t>Choosing Open Access for Books: An Author's Perspective</a:t>
            </a:r>
            <a:endParaRPr lang="en-GB" sz="3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2AEAC-AEB9-FA16-201F-F958FBA33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99431" y="3657596"/>
            <a:ext cx="3092865" cy="19334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800" err="1"/>
              <a:t>Dr.</a:t>
            </a:r>
            <a:r>
              <a:rPr lang="en-GB" sz="1800"/>
              <a:t> Judith Fathallah, Lancaster University, Coventry University, Open Book Collective </a:t>
            </a:r>
            <a:r>
              <a:rPr lang="en-GB" sz="1800">
                <a:hlinkClick r:id="rId6"/>
              </a:rPr>
              <a:t>www.openbookcollective.org</a:t>
            </a:r>
            <a:endParaRPr lang="en-GB" sz="1800"/>
          </a:p>
          <a:p>
            <a:pPr>
              <a:lnSpc>
                <a:spcPct val="90000"/>
              </a:lnSpc>
            </a:pPr>
            <a:r>
              <a:rPr lang="en-GB" sz="1800">
                <a:hlinkClick r:id="rId7"/>
              </a:rPr>
              <a:t>judith@openbookcollective.org</a:t>
            </a:r>
            <a:endParaRPr lang="en-GB" sz="1800"/>
          </a:p>
          <a:p>
            <a:pPr>
              <a:lnSpc>
                <a:spcPct val="90000"/>
              </a:lnSpc>
            </a:pPr>
            <a:endParaRPr lang="en-GB" sz="18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09C719A-3811-4E19-B117-AE520049C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6432130" cy="470509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4338E5-FCAD-5101-1A32-C5E9B4A4A8B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5939" b="15940"/>
          <a:stretch/>
        </p:blipFill>
        <p:spPr>
          <a:xfrm>
            <a:off x="1259058" y="1253744"/>
            <a:ext cx="6099175" cy="2253996"/>
          </a:xfrm>
          <a:prstGeom prst="rect">
            <a:avLst/>
          </a:prstGeom>
        </p:spPr>
      </p:pic>
      <p:pic>
        <p:nvPicPr>
          <p:cNvPr id="5" name="Picture 4" descr="A top view of books with different cover colours">
            <a:extLst>
              <a:ext uri="{FF2B5EF4-FFF2-40B4-BE49-F238E27FC236}">
                <a16:creationId xmlns:a16="http://schemas.microsoft.com/office/drawing/2014/main" id="{9A410ED5-E734-17AE-19E2-C17D94185B2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5388" r="2" b="29844"/>
          <a:stretch/>
        </p:blipFill>
        <p:spPr>
          <a:xfrm>
            <a:off x="1259185" y="3509771"/>
            <a:ext cx="6099048" cy="2120561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CD6C93C-4E39-45E2-8C6B-9AA31159F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59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roup 11"/>
          <p:cNvGrpSpPr/>
          <p:nvPr/>
        </p:nvGrpSpPr>
        <p:grpSpPr>
          <a:xfrm>
            <a:off x="-960840" y="35280"/>
            <a:ext cx="7848720" cy="6867360"/>
            <a:chOff x="-960840" y="35280"/>
            <a:chExt cx="7848720" cy="6867360"/>
          </a:xfrm>
        </p:grpSpPr>
        <p:pic>
          <p:nvPicPr>
            <p:cNvPr id="152" name="Picture 14"/>
            <p:cNvPicPr/>
            <p:nvPr/>
          </p:nvPicPr>
          <p:blipFill>
            <a:blip r:embed="rId2"/>
            <a:srcRect t="9449" r="1569" b="13900"/>
            <a:stretch/>
          </p:blipFill>
          <p:spPr>
            <a:xfrm>
              <a:off x="-960840" y="35280"/>
              <a:ext cx="7848360" cy="3437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3" name="Picture 15"/>
            <p:cNvPicPr/>
            <p:nvPr/>
          </p:nvPicPr>
          <p:blipFill>
            <a:blip r:embed="rId3"/>
            <a:srcRect t="10100" r="1573" b="13249"/>
            <a:stretch/>
          </p:blipFill>
          <p:spPr>
            <a:xfrm>
              <a:off x="-960480" y="3465000"/>
              <a:ext cx="7848360" cy="3437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54" name="Oval 22"/>
          <p:cNvSpPr/>
          <p:nvPr/>
        </p:nvSpPr>
        <p:spPr>
          <a:xfrm>
            <a:off x="6449760" y="1211400"/>
            <a:ext cx="2519640" cy="2519640"/>
          </a:xfrm>
          <a:prstGeom prst="ellipse">
            <a:avLst/>
          </a:prstGeom>
          <a:solidFill>
            <a:srgbClr val="15146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GB" sz="2000" b="1" strike="noStrike" spc="-1">
                <a:solidFill>
                  <a:schemeClr val="lt1"/>
                </a:solidFill>
                <a:latin typeface="Calibri"/>
                <a:ea typeface="Arial"/>
              </a:rPr>
              <a:t>Workflow</a:t>
            </a:r>
            <a:endParaRPr lang="en-US" sz="2000" b="0" strike="noStrike" spc="-1">
              <a:solidFill>
                <a:srgbClr val="FFFFFF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lang="en-GB" sz="1400" b="0" strike="noStrike" spc="-1">
                <a:solidFill>
                  <a:schemeClr val="lt1"/>
                </a:solidFill>
                <a:latin typeface="Calibri"/>
                <a:ea typeface="Arial"/>
              </a:rPr>
              <a:t>OBC manages invoicing, contracting, payment flows, making offering membership programmes possible for even small publishers</a:t>
            </a:r>
            <a:endParaRPr lang="en-US" sz="1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5" name="Oval 23"/>
          <p:cNvSpPr/>
          <p:nvPr/>
        </p:nvSpPr>
        <p:spPr>
          <a:xfrm>
            <a:off x="6449760" y="3913560"/>
            <a:ext cx="2519640" cy="2519640"/>
          </a:xfrm>
          <a:prstGeom prst="ellipse">
            <a:avLst/>
          </a:prstGeom>
          <a:solidFill>
            <a:srgbClr val="15146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GB" sz="2000" b="1" strike="noStrike" spc="-1">
                <a:solidFill>
                  <a:schemeClr val="lt1"/>
                </a:solidFill>
                <a:latin typeface="Calibri"/>
                <a:ea typeface="Arial"/>
              </a:rPr>
              <a:t>Reducing BPCs</a:t>
            </a:r>
            <a:endParaRPr lang="en-US" sz="2000" b="0" strike="noStrike" spc="-1">
              <a:solidFill>
                <a:srgbClr val="FFFFFF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lang="en-GB" sz="1400" b="0" strike="noStrike" spc="-1">
                <a:solidFill>
                  <a:schemeClr val="lt1"/>
                </a:solidFill>
                <a:latin typeface="Calibri"/>
                <a:ea typeface="Arial"/>
              </a:rPr>
              <a:t>A new income stream for publishers, helping them transition away from BPCs </a:t>
            </a:r>
            <a:endParaRPr lang="en-US" sz="1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6" name="TextBox 10"/>
          <p:cNvSpPr/>
          <p:nvPr/>
        </p:nvSpPr>
        <p:spPr>
          <a:xfrm>
            <a:off x="6449760" y="404640"/>
            <a:ext cx="5334120" cy="54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3000" b="0" strike="noStrike" spc="-1">
                <a:solidFill>
                  <a:srgbClr val="E91584"/>
                </a:solidFill>
                <a:latin typeface="Calibri"/>
                <a:ea typeface="Arial"/>
              </a:rPr>
              <a:t>For publishers/service providers</a:t>
            </a:r>
            <a:endParaRPr lang="en-US" sz="3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Oval 12"/>
          <p:cNvSpPr/>
          <p:nvPr/>
        </p:nvSpPr>
        <p:spPr>
          <a:xfrm>
            <a:off x="9264240" y="3933000"/>
            <a:ext cx="2519640" cy="2519640"/>
          </a:xfrm>
          <a:prstGeom prst="ellipse">
            <a:avLst/>
          </a:prstGeom>
          <a:solidFill>
            <a:srgbClr val="15146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GB" sz="2000" b="1" strike="noStrike" spc="-1">
                <a:solidFill>
                  <a:schemeClr val="lt1"/>
                </a:solidFill>
                <a:latin typeface="Calibri"/>
                <a:ea typeface="Arial"/>
              </a:rPr>
              <a:t>Sustainable OA infrastructures</a:t>
            </a:r>
            <a:endParaRPr lang="en-US" sz="2000" b="0" strike="noStrike" spc="-1">
              <a:solidFill>
                <a:srgbClr val="FFFFFF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lang="en-GB" sz="1400" b="0" strike="noStrike" spc="-1">
                <a:solidFill>
                  <a:schemeClr val="lt1"/>
                </a:solidFill>
                <a:latin typeface="Calibri"/>
                <a:ea typeface="Arial"/>
              </a:rPr>
              <a:t>Via new income streams for service providers</a:t>
            </a:r>
            <a:endParaRPr lang="en-US" sz="1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" name="Oval 13"/>
          <p:cNvSpPr/>
          <p:nvPr/>
        </p:nvSpPr>
        <p:spPr>
          <a:xfrm>
            <a:off x="9264240" y="1211400"/>
            <a:ext cx="2519640" cy="2519640"/>
          </a:xfrm>
          <a:prstGeom prst="ellipse">
            <a:avLst/>
          </a:prstGeom>
          <a:solidFill>
            <a:srgbClr val="15146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GB" sz="2000" b="1" strike="noStrike" spc="-1">
                <a:solidFill>
                  <a:schemeClr val="lt1"/>
                </a:solidFill>
                <a:latin typeface="Calibri"/>
                <a:ea typeface="Arial"/>
              </a:rPr>
              <a:t>Outreach</a:t>
            </a:r>
            <a:endParaRPr lang="en-US" sz="2000" b="0" strike="noStrike" spc="-1">
              <a:solidFill>
                <a:srgbClr val="FFFFFF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lang="en-GB" sz="1400" b="0" strike="noStrike" spc="-1">
                <a:solidFill>
                  <a:schemeClr val="lt1"/>
                </a:solidFill>
                <a:latin typeface="Calibri"/>
                <a:ea typeface="Arial"/>
              </a:rPr>
              <a:t>OBC undertakes outreach work on their behalf, to global community of potential supporters</a:t>
            </a:r>
            <a:endParaRPr lang="en-US" sz="14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roup 9"/>
          <p:cNvGrpSpPr/>
          <p:nvPr/>
        </p:nvGrpSpPr>
        <p:grpSpPr>
          <a:xfrm>
            <a:off x="-960840" y="35280"/>
            <a:ext cx="7848720" cy="6867360"/>
            <a:chOff x="-960840" y="35280"/>
            <a:chExt cx="7848720" cy="6867360"/>
          </a:xfrm>
        </p:grpSpPr>
        <p:pic>
          <p:nvPicPr>
            <p:cNvPr id="160" name="Picture 11"/>
            <p:cNvPicPr/>
            <p:nvPr/>
          </p:nvPicPr>
          <p:blipFill>
            <a:blip r:embed="rId2"/>
            <a:srcRect t="9449" r="1569" b="13900"/>
            <a:stretch/>
          </p:blipFill>
          <p:spPr>
            <a:xfrm>
              <a:off x="-960840" y="35280"/>
              <a:ext cx="7848360" cy="3437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1" name="Picture 12"/>
            <p:cNvPicPr/>
            <p:nvPr/>
          </p:nvPicPr>
          <p:blipFill>
            <a:blip r:embed="rId3"/>
            <a:srcRect t="10100" r="1573" b="13249"/>
            <a:stretch/>
          </p:blipFill>
          <p:spPr>
            <a:xfrm>
              <a:off x="-960480" y="3465000"/>
              <a:ext cx="7848360" cy="3437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62" name="Oval 22"/>
          <p:cNvSpPr/>
          <p:nvPr/>
        </p:nvSpPr>
        <p:spPr>
          <a:xfrm>
            <a:off x="9264240" y="3933000"/>
            <a:ext cx="2519640" cy="2519640"/>
          </a:xfrm>
          <a:prstGeom prst="ellipse">
            <a:avLst/>
          </a:prstGeom>
          <a:solidFill>
            <a:srgbClr val="E9158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GB" sz="2000" b="1" strike="noStrike" spc="-1">
                <a:solidFill>
                  <a:schemeClr val="lt1"/>
                </a:solidFill>
                <a:latin typeface="Calibri"/>
                <a:ea typeface="Arial"/>
              </a:rPr>
              <a:t>Workflow</a:t>
            </a:r>
            <a:endParaRPr lang="en-US" sz="2000" b="0" strike="noStrike" spc="-1">
              <a:solidFill>
                <a:srgbClr val="FFFFFF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lang="en-GB" sz="1400" b="0" strike="noStrike" spc="-1">
                <a:solidFill>
                  <a:schemeClr val="lt1"/>
                </a:solidFill>
                <a:latin typeface="Calibri"/>
                <a:ea typeface="Arial"/>
              </a:rPr>
              <a:t>One procurement process, integration with third party payment arrangements</a:t>
            </a:r>
            <a:endParaRPr lang="en-US" sz="1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3" name="Oval 23"/>
          <p:cNvSpPr/>
          <p:nvPr/>
        </p:nvSpPr>
        <p:spPr>
          <a:xfrm>
            <a:off x="6449760" y="1233000"/>
            <a:ext cx="2519640" cy="2519640"/>
          </a:xfrm>
          <a:prstGeom prst="ellipse">
            <a:avLst/>
          </a:prstGeom>
          <a:solidFill>
            <a:srgbClr val="E9158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GB" sz="2000" b="1" strike="noStrike" spc="-1">
                <a:solidFill>
                  <a:schemeClr val="lt1"/>
                </a:solidFill>
                <a:latin typeface="Calibri"/>
                <a:ea typeface="Arial"/>
              </a:rPr>
              <a:t>Aggregation </a:t>
            </a:r>
            <a:r>
              <a:rPr lang="en-GB" sz="1400" b="0" strike="noStrike" spc="-1">
                <a:solidFill>
                  <a:schemeClr val="lt1"/>
                </a:solidFill>
                <a:latin typeface="Calibri"/>
                <a:ea typeface="Arial"/>
              </a:rPr>
              <a:t>Acting as a membership package aggregator &amp; discovery portal</a:t>
            </a:r>
            <a:endParaRPr lang="en-US" sz="1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4" name="Oval 24"/>
          <p:cNvSpPr/>
          <p:nvPr/>
        </p:nvSpPr>
        <p:spPr>
          <a:xfrm>
            <a:off x="9264240" y="1233000"/>
            <a:ext cx="2519640" cy="2519640"/>
          </a:xfrm>
          <a:prstGeom prst="ellipse">
            <a:avLst/>
          </a:prstGeom>
          <a:solidFill>
            <a:srgbClr val="E9158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GB" sz="2000" b="1" strike="noStrike" spc="-1">
                <a:solidFill>
                  <a:schemeClr val="lt1"/>
                </a:solidFill>
                <a:latin typeface="Calibri"/>
                <a:ea typeface="Arial"/>
              </a:rPr>
              <a:t>Relevance</a:t>
            </a:r>
            <a:r>
              <a:rPr lang="en-GB" sz="2000" b="0" strike="noStrike" spc="-1">
                <a:solidFill>
                  <a:schemeClr val="lt1"/>
                </a:solidFill>
                <a:latin typeface="Calibri"/>
                <a:ea typeface="Arial"/>
              </a:rPr>
              <a:t> </a:t>
            </a:r>
            <a:endParaRPr lang="en-US" sz="2000" b="0" strike="noStrike" spc="-1">
              <a:solidFill>
                <a:srgbClr val="FFFFFF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lang="en-GB" sz="1400" b="0" strike="noStrike" spc="-1">
                <a:solidFill>
                  <a:schemeClr val="lt1"/>
                </a:solidFill>
                <a:latin typeface="Calibri"/>
                <a:ea typeface="Arial"/>
              </a:rPr>
              <a:t>Quick &amp; consistent information about values / priorities / subject focus of initiatives (including full book catalogue)</a:t>
            </a:r>
            <a:endParaRPr lang="en-US" sz="1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5" name="Oval 25"/>
          <p:cNvSpPr/>
          <p:nvPr/>
        </p:nvSpPr>
        <p:spPr>
          <a:xfrm>
            <a:off x="6449760" y="3933000"/>
            <a:ext cx="2519640" cy="2519640"/>
          </a:xfrm>
          <a:prstGeom prst="ellipse">
            <a:avLst/>
          </a:prstGeom>
          <a:solidFill>
            <a:srgbClr val="E9158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GB" sz="2000" b="1" strike="noStrike" spc="-1">
                <a:solidFill>
                  <a:schemeClr val="lt1"/>
                </a:solidFill>
                <a:latin typeface="Calibri"/>
                <a:ea typeface="Arial"/>
              </a:rPr>
              <a:t>Due diligence</a:t>
            </a:r>
            <a:r>
              <a:rPr lang="en-GB" sz="2000" b="0" strike="noStrike" spc="-1">
                <a:solidFill>
                  <a:schemeClr val="lt1"/>
                </a:solidFill>
                <a:latin typeface="Calibri"/>
                <a:ea typeface="Arial"/>
              </a:rPr>
              <a:t> </a:t>
            </a:r>
            <a:r>
              <a:rPr lang="en-GB" sz="1400" b="0" strike="noStrike" spc="-1">
                <a:solidFill>
                  <a:schemeClr val="lt1"/>
                </a:solidFill>
                <a:latin typeface="Calibri"/>
                <a:ea typeface="Arial"/>
              </a:rPr>
              <a:t>Expert scrutiny of peer review practices, governance procedures, business models</a:t>
            </a:r>
            <a:endParaRPr lang="en-US" sz="1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6" name="TextBox 10"/>
          <p:cNvSpPr/>
          <p:nvPr/>
        </p:nvSpPr>
        <p:spPr>
          <a:xfrm>
            <a:off x="6449760" y="404640"/>
            <a:ext cx="5334120" cy="54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3000" b="0" strike="noStrike" spc="-1">
                <a:solidFill>
                  <a:srgbClr val="151462"/>
                </a:solidFill>
                <a:latin typeface="Calibri"/>
                <a:ea typeface="Arial"/>
              </a:rPr>
              <a:t>For libraries / institutions</a:t>
            </a:r>
            <a:endParaRPr lang="en-US" sz="3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E25B-3DEE-7802-8CEB-0591694C1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Some examples of publisher choices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5390BD-94FC-5F7C-B8FD-959ADC949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5117" y="2557463"/>
            <a:ext cx="5081765" cy="3317875"/>
          </a:xfrm>
        </p:spPr>
      </p:pic>
    </p:spTree>
    <p:extLst>
      <p:ext uri="{BB962C8B-B14F-4D97-AF65-F5344CB8AC3E}">
        <p14:creationId xmlns:p14="http://schemas.microsoft.com/office/powerpoint/2010/main" val="3037609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670A8F-4AFB-37FD-35D6-51DFD58BA8E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42798" y="552260"/>
            <a:ext cx="6546850" cy="435133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F768E9-F367-723D-0681-7B45E960E679}"/>
              </a:ext>
            </a:extLst>
          </p:cNvPr>
          <p:cNvSpPr txBox="1"/>
          <p:nvPr/>
        </p:nvSpPr>
        <p:spPr>
          <a:xfrm>
            <a:off x="993648" y="542892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hlinkClick r:id="rId3"/>
              </a:rPr>
              <a:t>https://www.openbookpublishers.com/textbooks</a:t>
            </a:r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9775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72C479-F78B-BB7D-E41B-EC4A3A36AEE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33984" y="655257"/>
            <a:ext cx="6265863" cy="4352925"/>
          </a:xfrm>
        </p:spPr>
      </p:pic>
    </p:spTree>
    <p:extLst>
      <p:ext uri="{BB962C8B-B14F-4D97-AF65-F5344CB8AC3E}">
        <p14:creationId xmlns:p14="http://schemas.microsoft.com/office/powerpoint/2010/main" val="4131907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C559-F1E6-13B0-DF57-8513A871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0A7DE-A178-DB04-5AE4-7CCA3AF0F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There are varied, high quality, sustainable options for OA book publishing without BPCs</a:t>
            </a:r>
          </a:p>
          <a:p>
            <a:r>
              <a:rPr lang="en-GB"/>
              <a:t>If we believe in a transition to Open Access, we need to exercise our power of choice regarding whom we choose to publish with</a:t>
            </a:r>
          </a:p>
          <a:p>
            <a:r>
              <a:rPr lang="en-GB"/>
              <a:t>The citation advantage and openness of our work is probably more personally beneficial anyway than the “prestige” of legacy publishers, which don’t result in permanent contracts anyway</a:t>
            </a:r>
          </a:p>
          <a:p>
            <a:r>
              <a:rPr lang="en-GB"/>
              <a:t>Authors should work with librarians to ensure library budgets are going to support the right publishers and the OA future we believe in.</a:t>
            </a:r>
          </a:p>
        </p:txBody>
      </p:sp>
    </p:spTree>
    <p:extLst>
      <p:ext uri="{BB962C8B-B14F-4D97-AF65-F5344CB8AC3E}">
        <p14:creationId xmlns:p14="http://schemas.microsoft.com/office/powerpoint/2010/main" val="1875939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3D4B3-338C-C082-7AED-2E40BB6E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My argument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5E285-374C-B4A8-BE82-316C27EB3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In discussions of transition to an equitable, sustainable future for OA publishing, author choices are often neglected</a:t>
            </a:r>
          </a:p>
          <a:p>
            <a:r>
              <a:rPr lang="en-GB"/>
              <a:t>We as the authors of academic works and textbooks have a role to play and a degree of agency in our publishing choices</a:t>
            </a:r>
          </a:p>
          <a:p>
            <a:r>
              <a:rPr lang="en-GB"/>
              <a:t>Legacy publishing strategies no longer produce the rewards they did for earlier academic cohorts </a:t>
            </a:r>
          </a:p>
          <a:p>
            <a:r>
              <a:rPr lang="en-GB"/>
              <a:t>Authors should be working with librarians to enable the transition both in their publishing choices and in their choice of the works they choose to request and assign. </a:t>
            </a:r>
          </a:p>
        </p:txBody>
      </p:sp>
    </p:spTree>
    <p:extLst>
      <p:ext uri="{BB962C8B-B14F-4D97-AF65-F5344CB8AC3E}">
        <p14:creationId xmlns:p14="http://schemas.microsoft.com/office/powerpoint/2010/main" val="134722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21FD9-65A2-3EF1-4A21-3B67BF648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My journey with book publishing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BD92C4-9F13-C4D3-3FF0-A107E5865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9552" y="2451943"/>
            <a:ext cx="1357956" cy="20256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EE24B6-BBB8-4163-F5E1-3E6EF1179D89}"/>
              </a:ext>
            </a:extLst>
          </p:cNvPr>
          <p:cNvSpPr txBox="1"/>
          <p:nvPr/>
        </p:nvSpPr>
        <p:spPr>
          <a:xfrm>
            <a:off x="1158240" y="4724400"/>
            <a:ext cx="2011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2017, Amsterdam University Press, made OA by Knowledge Unlatched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157955-8A7A-E257-EFCA-F272F28EF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632" y="2451808"/>
            <a:ext cx="1426536" cy="20357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57ED0C-376E-4121-DBD1-0FC9445B238E}"/>
              </a:ext>
            </a:extLst>
          </p:cNvPr>
          <p:cNvSpPr txBox="1"/>
          <p:nvPr/>
        </p:nvSpPr>
        <p:spPr>
          <a:xfrm>
            <a:off x="4747260" y="4724400"/>
            <a:ext cx="2621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2020, Iowa University Press, no OA edition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2F67BF-8066-DDA0-4895-2BAF56638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5838" y="2451807"/>
            <a:ext cx="1394029" cy="20910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EC4DD6-2DE7-C488-190F-DA46EFA53E2F}"/>
              </a:ext>
            </a:extLst>
          </p:cNvPr>
          <p:cNvSpPr txBox="1"/>
          <p:nvPr/>
        </p:nvSpPr>
        <p:spPr>
          <a:xfrm>
            <a:off x="8343900" y="4853940"/>
            <a:ext cx="2354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2023, </a:t>
            </a:r>
            <a:r>
              <a:rPr lang="en-GB" err="1"/>
              <a:t>mediastudies.press</a:t>
            </a:r>
            <a:r>
              <a:rPr lang="en-GB"/>
              <a:t>, Diamond OA</a:t>
            </a:r>
          </a:p>
        </p:txBody>
      </p:sp>
    </p:spTree>
    <p:extLst>
      <p:ext uri="{BB962C8B-B14F-4D97-AF65-F5344CB8AC3E}">
        <p14:creationId xmlns:p14="http://schemas.microsoft.com/office/powerpoint/2010/main" val="3165248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39A19-9B10-3093-A6F3-4B43CDD91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Why I chose OA, and </a:t>
            </a:r>
            <a:r>
              <a:rPr lang="en-GB" err="1"/>
              <a:t>mediastudies.press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7C2D1-5FC7-BF93-4688-2A7A4A71C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Work with the Open Book Collective: ethical imperative of OA</a:t>
            </a:r>
          </a:p>
          <a:p>
            <a:r>
              <a:rPr lang="en-GB"/>
              <a:t>Citation advantage is real</a:t>
            </a:r>
          </a:p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AE0687-3313-32FD-88C3-068CB8C09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2752565"/>
            <a:ext cx="10382250" cy="1400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E1BEE5-6707-D9B3-086C-7C3FBB945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090" y="4433887"/>
            <a:ext cx="8420100" cy="143827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795E7AC-CC34-7722-97FA-C9757A405D7A}"/>
              </a:ext>
            </a:extLst>
          </p:cNvPr>
          <p:cNvSpPr/>
          <p:nvPr/>
        </p:nvSpPr>
        <p:spPr>
          <a:xfrm>
            <a:off x="2499360" y="3870961"/>
            <a:ext cx="1143000" cy="41671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7F2D13-25E3-7EFB-5901-9701600C7014}"/>
              </a:ext>
            </a:extLst>
          </p:cNvPr>
          <p:cNvSpPr/>
          <p:nvPr/>
        </p:nvSpPr>
        <p:spPr>
          <a:xfrm>
            <a:off x="2499360" y="5455446"/>
            <a:ext cx="1143000" cy="41671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825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00BC0-41E4-F4EF-CACC-3ADE349CFD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8848" y="1076135"/>
            <a:ext cx="9601200" cy="4259263"/>
          </a:xfrm>
        </p:spPr>
        <p:txBody>
          <a:bodyPr>
            <a:normAutofit lnSpcReduction="10000"/>
          </a:bodyPr>
          <a:lstStyle/>
          <a:p>
            <a:r>
              <a:rPr lang="en-GB"/>
              <a:t>Press/student interest in my work on killer fandom (radio interview, New Books Network, talk at Millersville University…)</a:t>
            </a:r>
          </a:p>
          <a:p>
            <a:r>
              <a:rPr lang="en-GB"/>
              <a:t>The implicit contract of prestige publishing is broken anyway: there is no reward for publishing with “big names”:</a:t>
            </a:r>
          </a:p>
          <a:p>
            <a:r>
              <a:rPr lang="en-GB">
                <a:hlinkClick r:id="rId2"/>
              </a:rPr>
              <a:t>https://blogs.lse.ac.uk/impactofsocialsciences/2024/05/20/the-ref-consultation-shows-the-need-for-a-more-plural-perspective-on-oa-books/</a:t>
            </a:r>
            <a:endParaRPr lang="en-GB"/>
          </a:p>
          <a:p>
            <a:r>
              <a:rPr lang="en-GB"/>
              <a:t>Innovative publisher, high production values meeting OBC </a:t>
            </a:r>
            <a:r>
              <a:rPr lang="en-GB">
                <a:hlinkClick r:id="rId3"/>
              </a:rPr>
              <a:t>membership standards</a:t>
            </a:r>
            <a:r>
              <a:rPr lang="en-GB"/>
              <a:t>, more likely to accept an unusual pitch</a:t>
            </a:r>
          </a:p>
          <a:p>
            <a:r>
              <a:rPr lang="en-GB"/>
              <a:t>Much more personal relationship with Press Director/guidance of my project – a scholar-led press in my area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680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B7FAD-81D1-FB12-B62D-049274239C6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60538" y="2133600"/>
            <a:ext cx="9572989" cy="4043363"/>
          </a:xfrm>
        </p:spPr>
        <p:txBody>
          <a:bodyPr>
            <a:normAutofit/>
          </a:bodyPr>
          <a:lstStyle/>
          <a:p>
            <a:r>
              <a:rPr lang="en-US" sz="2200" b="0" i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The Open Book Collective s a UK-based charity with an international membership.</a:t>
            </a:r>
          </a:p>
          <a:p>
            <a:r>
              <a:rPr lang="en-US" sz="2200">
                <a:solidFill>
                  <a:srgbClr val="3F4350"/>
                </a:solidFill>
                <a:latin typeface="Open Sans" panose="020B0606030504020204" pitchFamily="34" charset="0"/>
              </a:rPr>
              <a:t>We</a:t>
            </a:r>
            <a:r>
              <a:rPr lang="en-US" sz="2200" b="0" i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 enable knowledge institutions, including scholarly libraries, to fund small and medium scholar-led OA presses and OA infrastructure providers by subscribing to individual Supporter </a:t>
            </a:r>
            <a:r>
              <a:rPr lang="en-US" sz="2200" b="0" i="0" err="1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Programmes</a:t>
            </a:r>
            <a:r>
              <a:rPr lang="en-US" sz="2200" b="0" i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 and collective Packages</a:t>
            </a:r>
          </a:p>
          <a:p>
            <a:r>
              <a:rPr lang="en-US" sz="2200">
                <a:solidFill>
                  <a:srgbClr val="3F4350"/>
                </a:solidFill>
                <a:latin typeface="Open Sans" panose="020B0606030504020204" pitchFamily="34" charset="0"/>
              </a:rPr>
              <a:t>This </a:t>
            </a:r>
            <a:r>
              <a:rPr lang="en-US" sz="2200" b="0" i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reduces reliance on inequitable and unsustainable BPCs.</a:t>
            </a:r>
          </a:p>
          <a:p>
            <a:pPr marL="0" indent="0">
              <a:buNone/>
            </a:pPr>
            <a:endParaRPr lang="en-US" sz="2200">
              <a:solidFill>
                <a:srgbClr val="3F4350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200">
                <a:solidFill>
                  <a:srgbClr val="3F4350"/>
                </a:solidFill>
                <a:latin typeface="Open Sans" panose="020B0606030504020204" pitchFamily="34" charset="0"/>
              </a:rPr>
              <a:t>www.openbookcollective.org</a:t>
            </a:r>
            <a:endParaRPr lang="en-GB" sz="2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C183D9-DA74-BB16-FAC7-71E545F3A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" y="97824"/>
            <a:ext cx="3745826" cy="203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16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/>
          <p:cNvPicPr/>
          <p:nvPr/>
        </p:nvPicPr>
        <p:blipFill>
          <a:blip r:embed="rId2"/>
          <a:srcRect l="45414" r="43373"/>
          <a:stretch/>
        </p:blipFill>
        <p:spPr>
          <a:xfrm rot="5400000">
            <a:off x="8145000" y="-1571760"/>
            <a:ext cx="1960560" cy="6777360"/>
          </a:xfrm>
          <a:prstGeom prst="rect">
            <a:avLst/>
          </a:prstGeom>
          <a:ln w="0">
            <a:noFill/>
          </a:ln>
        </p:spPr>
      </p:pic>
      <p:sp>
        <p:nvSpPr>
          <p:cNvPr id="75" name="PlaceHolder 1"/>
          <p:cNvSpPr>
            <a:spLocks noGrp="1"/>
          </p:cNvSpPr>
          <p:nvPr>
            <p:ph type="dt" idx="3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12CA879C-8566-4E1F-B860-4870AD75652D}" type="datetime3">
              <a:rPr lang="en-US" sz="1200" b="0" strike="noStrike" spc="-1">
                <a:solidFill>
                  <a:srgbClr val="8B8B8B"/>
                </a:solidFill>
                <a:latin typeface="Calibri"/>
                <a:ea typeface="Arial"/>
              </a:rPr>
              <a:t>8 October 2024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sldNum" idx="3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CE7E6DE-7F27-4D4C-A750-7E0417829050}" type="slidenum">
              <a:rPr lang="en-GB" sz="1200" b="0" strike="noStrike" spc="-1">
                <a:solidFill>
                  <a:srgbClr val="8B8B8B"/>
                </a:solidFill>
                <a:latin typeface="Calibri"/>
                <a:ea typeface="Arial"/>
              </a:rPr>
              <a:t>7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CustomShape 3"/>
          <p:cNvSpPr/>
          <p:nvPr/>
        </p:nvSpPr>
        <p:spPr>
          <a:xfrm flipH="1">
            <a:off x="-720" y="0"/>
            <a:ext cx="6172200" cy="6857280"/>
          </a:xfrm>
          <a:custGeom>
            <a:avLst/>
            <a:gdLst>
              <a:gd name="textAreaLeft" fmla="*/ -360 w 6172200"/>
              <a:gd name="textAreaRight" fmla="*/ 6172200 w 6172200"/>
              <a:gd name="textAreaTop" fmla="*/ 0 h 6857280"/>
              <a:gd name="textAreaBottom" fmla="*/ 6857640 h 6857280"/>
            </a:gdLst>
            <a:ahLst/>
            <a:cxnLst/>
            <a:rect l="textAreaLeft" t="textAreaTop" r="textAreaRight" b="textAreaBottom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EB801D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78" name="CustomShape 4"/>
          <p:cNvSpPr/>
          <p:nvPr/>
        </p:nvSpPr>
        <p:spPr>
          <a:xfrm>
            <a:off x="0" y="0"/>
            <a:ext cx="6023520" cy="6857280"/>
          </a:xfrm>
          <a:custGeom>
            <a:avLst/>
            <a:gdLst>
              <a:gd name="textAreaLeft" fmla="*/ 0 w 6023520"/>
              <a:gd name="textAreaRight" fmla="*/ 6023880 w 6023520"/>
              <a:gd name="textAreaTop" fmla="*/ 0 h 6857280"/>
              <a:gd name="textAreaBottom" fmla="*/ 6857640 h 6857280"/>
            </a:gdLst>
            <a:ahLst/>
            <a:cxnLst/>
            <a:rect l="textAreaLeft" t="textAreaTop" r="textAreaRight" b="textAreaBottom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pic>
        <p:nvPicPr>
          <p:cNvPr id="79" name="Picture 2"/>
          <p:cNvPicPr/>
          <p:nvPr/>
        </p:nvPicPr>
        <p:blipFill>
          <a:blip r:embed="rId3"/>
          <a:stretch/>
        </p:blipFill>
        <p:spPr>
          <a:xfrm>
            <a:off x="407520" y="6220080"/>
            <a:ext cx="1089720" cy="500760"/>
          </a:xfrm>
          <a:prstGeom prst="rect">
            <a:avLst/>
          </a:prstGeom>
          <a:ln w="0">
            <a:noFill/>
          </a:ln>
        </p:spPr>
      </p:pic>
      <p:sp>
        <p:nvSpPr>
          <p:cNvPr id="80" name="TextShape 2"/>
          <p:cNvSpPr/>
          <p:nvPr/>
        </p:nvSpPr>
        <p:spPr>
          <a:xfrm>
            <a:off x="7808040" y="3428640"/>
            <a:ext cx="3545280" cy="182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Dr. Judith Fathallah</a:t>
            </a: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pc="-1" dirty="0">
                <a:solidFill>
                  <a:srgbClr val="000000"/>
                </a:solidFill>
                <a:latin typeface="Calibri"/>
              </a:rPr>
              <a:t>Email: judith@openbookcollective.org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TextShape 2"/>
          <p:cNvSpPr/>
          <p:nvPr/>
        </p:nvSpPr>
        <p:spPr>
          <a:xfrm>
            <a:off x="283320" y="404640"/>
            <a:ext cx="4948200" cy="186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  <a:spcBef>
                <a:spcPts val="2001"/>
              </a:spcBef>
              <a:spcAft>
                <a:spcPts val="1199"/>
              </a:spcAft>
              <a:tabLst>
                <a:tab pos="0" algn="l"/>
              </a:tabLst>
            </a:pPr>
            <a:r>
              <a:rPr lang="en-GB" sz="6000" b="1" spc="-1" dirty="0">
                <a:solidFill>
                  <a:srgbClr val="000000"/>
                </a:solidFill>
                <a:latin typeface="Calibri Light"/>
                <a:ea typeface="Times New Roman"/>
              </a:rPr>
              <a:t>T</a:t>
            </a:r>
            <a:r>
              <a:rPr lang="en-GB" sz="6000" b="1" strike="noStrike" spc="-1" dirty="0">
                <a:solidFill>
                  <a:srgbClr val="000000"/>
                </a:solidFill>
                <a:latin typeface="Calibri Light"/>
                <a:ea typeface="Times New Roman"/>
              </a:rPr>
              <a:t>he Open Book Collective and Collective Development Fund</a:t>
            </a:r>
            <a:endParaRPr lang="en-US" sz="6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2" name="Picture 14" descr="Logo&#10;&#10;Description automatically generated with medium confidence"/>
          <p:cNvPicPr/>
          <p:nvPr/>
        </p:nvPicPr>
        <p:blipFill>
          <a:blip r:embed="rId4"/>
          <a:stretch/>
        </p:blipFill>
        <p:spPr>
          <a:xfrm>
            <a:off x="9797760" y="6021360"/>
            <a:ext cx="2033640" cy="645480"/>
          </a:xfrm>
          <a:prstGeom prst="rect">
            <a:avLst/>
          </a:prstGeom>
          <a:ln w="0">
            <a:noFill/>
          </a:ln>
        </p:spPr>
      </p:pic>
      <p:sp>
        <p:nvSpPr>
          <p:cNvPr id="83" name="TextShape 2"/>
          <p:cNvSpPr/>
          <p:nvPr/>
        </p:nvSpPr>
        <p:spPr>
          <a:xfrm>
            <a:off x="4295880" y="6088320"/>
            <a:ext cx="30578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 defTabSz="914400">
              <a:lnSpc>
                <a:spcPct val="100000"/>
              </a:lnSpc>
              <a:spcBef>
                <a:spcPts val="2001"/>
              </a:spcBef>
              <a:spcAft>
                <a:spcPts val="1199"/>
              </a:spcAft>
              <a:tabLst>
                <a:tab pos="0" algn="l"/>
              </a:tabLst>
            </a:pPr>
            <a:r>
              <a:rPr lang="en-GB" sz="1800" b="1" strike="noStrike" spc="-1">
                <a:solidFill>
                  <a:srgbClr val="000000"/>
                </a:solidFill>
                <a:latin typeface="Calibri Light"/>
                <a:ea typeface="Times New Roman"/>
              </a:rPr>
              <a:t>Copim’s ‘Open Book Futures’ project is funded by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4" name="Picture 3" descr="Logo&#10;&#10;Description automatically generated"/>
          <p:cNvPicPr/>
          <p:nvPr/>
        </p:nvPicPr>
        <p:blipFill>
          <a:blip r:embed="rId5"/>
          <a:stretch/>
        </p:blipFill>
        <p:spPr>
          <a:xfrm>
            <a:off x="7377480" y="6021360"/>
            <a:ext cx="2279160" cy="657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Oval 31"/>
          <p:cNvSpPr/>
          <p:nvPr/>
        </p:nvSpPr>
        <p:spPr>
          <a:xfrm>
            <a:off x="2902320" y="2096640"/>
            <a:ext cx="1800000" cy="1800000"/>
          </a:xfrm>
          <a:prstGeom prst="ellipse">
            <a:avLst/>
          </a:prstGeom>
          <a:solidFill>
            <a:srgbClr val="E91584"/>
          </a:solidFill>
          <a:ln w="127000">
            <a:solidFill>
              <a:srgbClr val="EA15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1600" b="0" strike="noStrike" spc="-1">
                <a:solidFill>
                  <a:srgbClr val="FFFFFF"/>
                </a:solidFill>
                <a:latin typeface="Calibri"/>
                <a:ea typeface="Arial"/>
              </a:rPr>
              <a:t>Raise new revenue streams for OA publishers &amp; SPs </a:t>
            </a:r>
            <a:endParaRPr lang="en-US" sz="16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4" name="Oval 39"/>
          <p:cNvSpPr/>
          <p:nvPr/>
        </p:nvSpPr>
        <p:spPr>
          <a:xfrm>
            <a:off x="4894920" y="2096640"/>
            <a:ext cx="1800000" cy="1800000"/>
          </a:xfrm>
          <a:prstGeom prst="ellipse">
            <a:avLst/>
          </a:prstGeom>
          <a:solidFill>
            <a:srgbClr val="E91584"/>
          </a:solidFill>
          <a:ln w="127000">
            <a:solidFill>
              <a:srgbClr val="EA15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1600" b="0" strike="noStrike" spc="-1">
                <a:solidFill>
                  <a:srgbClr val="FFFFFF"/>
                </a:solidFill>
                <a:latin typeface="Calibri"/>
                <a:ea typeface="Arial"/>
              </a:rPr>
              <a:t>Support a model of OA book publishing not reliant on BPCs</a:t>
            </a:r>
            <a:endParaRPr lang="en-US" sz="16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5" name="Oval 41"/>
          <p:cNvSpPr/>
          <p:nvPr/>
        </p:nvSpPr>
        <p:spPr>
          <a:xfrm>
            <a:off x="6887520" y="2096280"/>
            <a:ext cx="1800000" cy="1800000"/>
          </a:xfrm>
          <a:prstGeom prst="ellipse">
            <a:avLst/>
          </a:prstGeom>
          <a:solidFill>
            <a:srgbClr val="E91584"/>
          </a:solidFill>
          <a:ln w="127000">
            <a:solidFill>
              <a:srgbClr val="EA15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1600" b="0" strike="noStrike" spc="-1">
                <a:solidFill>
                  <a:srgbClr val="FFFFFF"/>
                </a:solidFill>
                <a:latin typeface="Calibri"/>
                <a:ea typeface="Arial"/>
              </a:rPr>
              <a:t>Make it easier for librarians to subscribe to OA membership schemes</a:t>
            </a:r>
            <a:endParaRPr lang="en-US" sz="16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6" name="Oval 42"/>
          <p:cNvSpPr/>
          <p:nvPr/>
        </p:nvSpPr>
        <p:spPr>
          <a:xfrm>
            <a:off x="8880120" y="2096280"/>
            <a:ext cx="1800000" cy="1800000"/>
          </a:xfrm>
          <a:prstGeom prst="ellipse">
            <a:avLst/>
          </a:prstGeom>
          <a:solidFill>
            <a:srgbClr val="E91584"/>
          </a:solidFill>
          <a:ln w="127000">
            <a:solidFill>
              <a:srgbClr val="EA15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1600" b="0" strike="noStrike" spc="-1">
                <a:solidFill>
                  <a:srgbClr val="FFFFFF"/>
                </a:solidFill>
                <a:latin typeface="Calibri"/>
                <a:ea typeface="Arial"/>
              </a:rPr>
              <a:t>Build a new community of publishers, service providers, librarians</a:t>
            </a:r>
            <a:endParaRPr lang="en-US" sz="16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7" name="Oval 44"/>
          <p:cNvSpPr/>
          <p:nvPr/>
        </p:nvSpPr>
        <p:spPr>
          <a:xfrm>
            <a:off x="2902320" y="4149000"/>
            <a:ext cx="1800000" cy="1800000"/>
          </a:xfrm>
          <a:prstGeom prst="ellipse">
            <a:avLst/>
          </a:prstGeom>
          <a:solidFill>
            <a:srgbClr val="151462"/>
          </a:solidFill>
          <a:ln w="127000">
            <a:solidFill>
              <a:srgbClr val="151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1600" b="0" strike="noStrike" spc="-1">
                <a:solidFill>
                  <a:srgbClr val="FFFFFF"/>
                </a:solidFill>
                <a:latin typeface="Calibri"/>
                <a:ea typeface="Arial"/>
              </a:rPr>
              <a:t>Open infrastructure</a:t>
            </a:r>
            <a:endParaRPr lang="en-US" sz="16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Oval 45"/>
          <p:cNvSpPr/>
          <p:nvPr/>
        </p:nvSpPr>
        <p:spPr>
          <a:xfrm>
            <a:off x="4894920" y="4149000"/>
            <a:ext cx="1800000" cy="1800000"/>
          </a:xfrm>
          <a:prstGeom prst="ellipse">
            <a:avLst/>
          </a:prstGeom>
          <a:solidFill>
            <a:srgbClr val="151462"/>
          </a:solidFill>
          <a:ln w="127000">
            <a:solidFill>
              <a:srgbClr val="151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1600" b="0" strike="noStrike" spc="-1">
                <a:solidFill>
                  <a:srgbClr val="FFFFFF"/>
                </a:solidFill>
                <a:latin typeface="Calibri"/>
                <a:ea typeface="Arial"/>
              </a:rPr>
              <a:t>Charity</a:t>
            </a:r>
            <a:endParaRPr lang="en-US" sz="16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Oval 46"/>
          <p:cNvSpPr/>
          <p:nvPr/>
        </p:nvSpPr>
        <p:spPr>
          <a:xfrm>
            <a:off x="6887520" y="4148640"/>
            <a:ext cx="1800000" cy="1800000"/>
          </a:xfrm>
          <a:prstGeom prst="ellipse">
            <a:avLst/>
          </a:prstGeom>
          <a:solidFill>
            <a:srgbClr val="151462"/>
          </a:solidFill>
          <a:ln w="127000">
            <a:solidFill>
              <a:srgbClr val="151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1600" b="0" strike="noStrike" spc="-1">
                <a:solidFill>
                  <a:srgbClr val="FFFFFF"/>
                </a:solidFill>
                <a:latin typeface="Calibri"/>
                <a:ea typeface="Arial"/>
              </a:rPr>
              <a:t>Community led</a:t>
            </a:r>
            <a:endParaRPr lang="en-US" sz="16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0" name="Oval 47"/>
          <p:cNvSpPr/>
          <p:nvPr/>
        </p:nvSpPr>
        <p:spPr>
          <a:xfrm>
            <a:off x="8880120" y="4148640"/>
            <a:ext cx="1800000" cy="1800000"/>
          </a:xfrm>
          <a:prstGeom prst="ellipse">
            <a:avLst/>
          </a:prstGeom>
          <a:solidFill>
            <a:srgbClr val="151462"/>
          </a:solidFill>
          <a:ln w="127000">
            <a:solidFill>
              <a:srgbClr val="151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1600" b="0" strike="noStrike" spc="-1">
                <a:solidFill>
                  <a:srgbClr val="FFFFFF"/>
                </a:solidFill>
                <a:latin typeface="Calibri"/>
                <a:ea typeface="Arial"/>
              </a:rPr>
              <a:t>Supporting bibliodiversity</a:t>
            </a:r>
            <a:endParaRPr lang="en-US" sz="16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1" name="TextBox 4"/>
          <p:cNvSpPr/>
          <p:nvPr/>
        </p:nvSpPr>
        <p:spPr>
          <a:xfrm>
            <a:off x="1559520" y="2654280"/>
            <a:ext cx="17280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3600" b="0" strike="noStrike" spc="-1">
                <a:solidFill>
                  <a:srgbClr val="151462"/>
                </a:solidFill>
                <a:latin typeface="Calibri"/>
                <a:ea typeface="Arial"/>
              </a:rPr>
              <a:t>Aims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TextBox 48"/>
          <p:cNvSpPr/>
          <p:nvPr/>
        </p:nvSpPr>
        <p:spPr>
          <a:xfrm>
            <a:off x="1559520" y="4701240"/>
            <a:ext cx="17280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3600" b="0" strike="noStrike" spc="-1">
                <a:solidFill>
                  <a:srgbClr val="151462"/>
                </a:solidFill>
                <a:latin typeface="Calibri"/>
                <a:ea typeface="Arial"/>
              </a:rPr>
              <a:t>Ethos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3" name="Picture 5" descr="Logo, company name&#10;&#10;Description automatically generated"/>
          <p:cNvPicPr/>
          <p:nvPr/>
        </p:nvPicPr>
        <p:blipFill>
          <a:blip r:embed="rId2"/>
          <a:stretch/>
        </p:blipFill>
        <p:spPr>
          <a:xfrm>
            <a:off x="527040" y="376200"/>
            <a:ext cx="3792600" cy="1134000"/>
          </a:xfrm>
          <a:prstGeom prst="rect">
            <a:avLst/>
          </a:prstGeom>
          <a:ln w="0">
            <a:noFill/>
          </a:ln>
        </p:spPr>
      </p:pic>
      <p:sp>
        <p:nvSpPr>
          <p:cNvPr id="114" name="AutoShape 4"/>
          <p:cNvSpPr/>
          <p:nvPr/>
        </p:nvSpPr>
        <p:spPr>
          <a:xfrm>
            <a:off x="5943600" y="32767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GB" sz="18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1"/>
          <p:cNvGrpSpPr/>
          <p:nvPr/>
        </p:nvGrpSpPr>
        <p:grpSpPr>
          <a:xfrm>
            <a:off x="-960840" y="35280"/>
            <a:ext cx="7848720" cy="6867360"/>
            <a:chOff x="-960840" y="35280"/>
            <a:chExt cx="7848720" cy="6867360"/>
          </a:xfrm>
        </p:grpSpPr>
        <p:pic>
          <p:nvPicPr>
            <p:cNvPr id="126" name="Picture 4"/>
            <p:cNvPicPr/>
            <p:nvPr/>
          </p:nvPicPr>
          <p:blipFill>
            <a:blip r:embed="rId2"/>
            <a:srcRect t="9449" r="1569" b="13900"/>
            <a:stretch/>
          </p:blipFill>
          <p:spPr>
            <a:xfrm>
              <a:off x="-960840" y="35280"/>
              <a:ext cx="7848360" cy="3437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7" name="Picture 9"/>
            <p:cNvPicPr/>
            <p:nvPr/>
          </p:nvPicPr>
          <p:blipFill>
            <a:blip r:embed="rId3"/>
            <a:srcRect t="10100" r="1573" b="13249"/>
            <a:stretch/>
          </p:blipFill>
          <p:spPr>
            <a:xfrm>
              <a:off x="-960480" y="3465000"/>
              <a:ext cx="7848360" cy="343764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28" name="Picture 1" descr="A blue text on a white background&#10;&#10;Description automatically generated with medium confidence"/>
          <p:cNvPicPr/>
          <p:nvPr/>
        </p:nvPicPr>
        <p:blipFill>
          <a:blip r:embed="rId4"/>
          <a:stretch/>
        </p:blipFill>
        <p:spPr>
          <a:xfrm>
            <a:off x="7298280" y="3224160"/>
            <a:ext cx="1877760" cy="552240"/>
          </a:xfrm>
          <a:prstGeom prst="rect">
            <a:avLst/>
          </a:prstGeom>
          <a:ln w="0">
            <a:noFill/>
          </a:ln>
        </p:spPr>
      </p:pic>
      <p:pic>
        <p:nvPicPr>
          <p:cNvPr id="129" name="Picture 2"/>
          <p:cNvPicPr/>
          <p:nvPr/>
        </p:nvPicPr>
        <p:blipFill>
          <a:blip r:embed="rId5"/>
          <a:stretch/>
        </p:blipFill>
        <p:spPr>
          <a:xfrm>
            <a:off x="9372600" y="1625760"/>
            <a:ext cx="1614600" cy="339480"/>
          </a:xfrm>
          <a:prstGeom prst="rect">
            <a:avLst/>
          </a:prstGeom>
          <a:ln w="0">
            <a:noFill/>
          </a:ln>
        </p:spPr>
      </p:pic>
      <p:pic>
        <p:nvPicPr>
          <p:cNvPr id="130" name="Picture 3" descr="A picture containing font, graphics, screenshot, text&#10;&#10;Description automatically generated"/>
          <p:cNvPicPr/>
          <p:nvPr/>
        </p:nvPicPr>
        <p:blipFill>
          <a:blip r:embed="rId6"/>
          <a:stretch/>
        </p:blipFill>
        <p:spPr>
          <a:xfrm>
            <a:off x="7298280" y="2292480"/>
            <a:ext cx="2676240" cy="479880"/>
          </a:xfrm>
          <a:prstGeom prst="rect">
            <a:avLst/>
          </a:prstGeom>
          <a:ln w="0">
            <a:noFill/>
          </a:ln>
        </p:spPr>
      </p:pic>
      <p:pic>
        <p:nvPicPr>
          <p:cNvPr id="131" name="Picture 5" descr="A red and green background with white text&#10;&#10;Description automatically generated with low confidence"/>
          <p:cNvPicPr/>
          <p:nvPr/>
        </p:nvPicPr>
        <p:blipFill>
          <a:blip r:embed="rId7"/>
          <a:stretch/>
        </p:blipFill>
        <p:spPr>
          <a:xfrm>
            <a:off x="10180080" y="2194920"/>
            <a:ext cx="928440" cy="692640"/>
          </a:xfrm>
          <a:prstGeom prst="rect">
            <a:avLst/>
          </a:prstGeom>
          <a:ln w="0">
            <a:noFill/>
          </a:ln>
        </p:spPr>
      </p:pic>
      <p:pic>
        <p:nvPicPr>
          <p:cNvPr id="132" name="Picture 6" descr="A red dot in a black background&#10;&#10;Description automatically generated with low confidence"/>
          <p:cNvPicPr/>
          <p:nvPr/>
        </p:nvPicPr>
        <p:blipFill>
          <a:blip r:embed="rId8"/>
          <a:stretch/>
        </p:blipFill>
        <p:spPr>
          <a:xfrm>
            <a:off x="9528120" y="3137760"/>
            <a:ext cx="1116000" cy="558000"/>
          </a:xfrm>
          <a:prstGeom prst="rect">
            <a:avLst/>
          </a:prstGeom>
          <a:ln w="0">
            <a:noFill/>
          </a:ln>
        </p:spPr>
      </p:pic>
      <p:pic>
        <p:nvPicPr>
          <p:cNvPr id="133" name="Picture 7"/>
          <p:cNvPicPr/>
          <p:nvPr/>
        </p:nvPicPr>
        <p:blipFill>
          <a:blip r:embed="rId9"/>
          <a:stretch/>
        </p:blipFill>
        <p:spPr>
          <a:xfrm>
            <a:off x="8748000" y="3995640"/>
            <a:ext cx="2676240" cy="339120"/>
          </a:xfrm>
          <a:prstGeom prst="rect">
            <a:avLst/>
          </a:prstGeom>
          <a:ln w="0">
            <a:noFill/>
          </a:ln>
        </p:spPr>
      </p:pic>
      <p:pic>
        <p:nvPicPr>
          <p:cNvPr id="134" name="Picture 8" descr="A close-up of logos&#10;&#10;Description automatically generated"/>
          <p:cNvPicPr/>
          <p:nvPr/>
        </p:nvPicPr>
        <p:blipFill>
          <a:blip r:embed="rId10"/>
          <a:stretch/>
        </p:blipFill>
        <p:spPr>
          <a:xfrm>
            <a:off x="6966720" y="1424520"/>
            <a:ext cx="2209680" cy="795240"/>
          </a:xfrm>
          <a:prstGeom prst="rect">
            <a:avLst/>
          </a:prstGeom>
          <a:ln w="0">
            <a:noFill/>
          </a:ln>
        </p:spPr>
      </p:pic>
      <p:pic>
        <p:nvPicPr>
          <p:cNvPr id="135" name="Picture 10" descr="A cartoon monkey with a hat&#10;&#10;Description automatically generated"/>
          <p:cNvPicPr/>
          <p:nvPr/>
        </p:nvPicPr>
        <p:blipFill>
          <a:blip r:embed="rId11"/>
          <a:stretch/>
        </p:blipFill>
        <p:spPr>
          <a:xfrm>
            <a:off x="8170920" y="582480"/>
            <a:ext cx="2362320" cy="699480"/>
          </a:xfrm>
          <a:prstGeom prst="rect">
            <a:avLst/>
          </a:prstGeom>
          <a:ln w="0">
            <a:noFill/>
          </a:ln>
        </p:spPr>
      </p:pic>
      <p:pic>
        <p:nvPicPr>
          <p:cNvPr id="136" name="Picture 14" descr="Blue text on a black background&#10;&#10;Description automatically generated"/>
          <p:cNvPicPr/>
          <p:nvPr/>
        </p:nvPicPr>
        <p:blipFill>
          <a:blip r:embed="rId12"/>
          <a:stretch/>
        </p:blipFill>
        <p:spPr>
          <a:xfrm>
            <a:off x="6802920" y="4157280"/>
            <a:ext cx="1666080" cy="552240"/>
          </a:xfrm>
          <a:prstGeom prst="rect">
            <a:avLst/>
          </a:prstGeom>
          <a:ln w="0">
            <a:noFill/>
          </a:ln>
        </p:spPr>
      </p:pic>
      <p:pic>
        <p:nvPicPr>
          <p:cNvPr id="137" name="Picture 16" descr="A logo with red text&#10;&#10;Description automatically generated"/>
          <p:cNvPicPr/>
          <p:nvPr/>
        </p:nvPicPr>
        <p:blipFill>
          <a:blip r:embed="rId13"/>
          <a:stretch/>
        </p:blipFill>
        <p:spPr>
          <a:xfrm>
            <a:off x="8748000" y="4819680"/>
            <a:ext cx="1754640" cy="616680"/>
          </a:xfrm>
          <a:prstGeom prst="rect">
            <a:avLst/>
          </a:prstGeom>
          <a:ln w="0">
            <a:noFill/>
          </a:ln>
        </p:spPr>
      </p:pic>
      <p:grpSp>
        <p:nvGrpSpPr>
          <p:cNvPr id="138" name="Group 12"/>
          <p:cNvGrpSpPr/>
          <p:nvPr/>
        </p:nvGrpSpPr>
        <p:grpSpPr>
          <a:xfrm>
            <a:off x="7133040" y="4876200"/>
            <a:ext cx="3888000" cy="1432800"/>
            <a:chOff x="7133040" y="4876200"/>
            <a:chExt cx="3888000" cy="1432800"/>
          </a:xfrm>
        </p:grpSpPr>
        <p:pic>
          <p:nvPicPr>
            <p:cNvPr id="139" name="Picture 13" descr="A black background with yellow text&#10;&#10;Description automatically generated"/>
            <p:cNvPicPr/>
            <p:nvPr/>
          </p:nvPicPr>
          <p:blipFill>
            <a:blip r:embed="rId14"/>
            <a:srcRect r="82019"/>
            <a:stretch/>
          </p:blipFill>
          <p:spPr>
            <a:xfrm>
              <a:off x="7133040" y="5462280"/>
              <a:ext cx="568440" cy="846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0" name="Picture 15" descr="A black background with yellow text&#10;&#10;Description automatically generated"/>
            <p:cNvPicPr/>
            <p:nvPr/>
          </p:nvPicPr>
          <p:blipFill>
            <a:blip r:embed="rId15"/>
            <a:srcRect l="20339"/>
            <a:stretch/>
          </p:blipFill>
          <p:spPr>
            <a:xfrm>
              <a:off x="7688880" y="4876200"/>
              <a:ext cx="3332160" cy="111996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647</Words>
  <Application>Microsoft Office PowerPoint</Application>
  <PresentationFormat>Widescreen</PresentationFormat>
  <Paragraphs>65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Garamond</vt:lpstr>
      <vt:lpstr>Open Sans</vt:lpstr>
      <vt:lpstr>Organic</vt:lpstr>
      <vt:lpstr>Choosing Open Access for Books: An Author's Perspective</vt:lpstr>
      <vt:lpstr>My argument</vt:lpstr>
      <vt:lpstr>My journey with book publishing</vt:lpstr>
      <vt:lpstr>Why I chose OA, and mediastudies.press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examples of publisher choices</vt:lpstr>
      <vt:lpstr>PowerPoint Presentation</vt:lpstr>
      <vt:lpstr>PowerPoint Presentation</vt:lpstr>
      <vt:lpstr>In 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Judith Fathallah</dc:creator>
  <cp:lastModifiedBy>Judith Fathallah</cp:lastModifiedBy>
  <cp:revision>1</cp:revision>
  <dcterms:created xsi:type="dcterms:W3CDTF">2024-06-10T11:40:32Z</dcterms:created>
  <dcterms:modified xsi:type="dcterms:W3CDTF">2024-10-08T13:43:48Z</dcterms:modified>
</cp:coreProperties>
</file>