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99" r:id="rId6"/>
    <p:sldId id="258" r:id="rId7"/>
    <p:sldId id="300" r:id="rId8"/>
    <p:sldId id="301" r:id="rId9"/>
    <p:sldId id="302" r:id="rId10"/>
    <p:sldId id="303" r:id="rId11"/>
    <p:sldId id="305" r:id="rId12"/>
    <p:sldId id="307" r:id="rId13"/>
    <p:sldId id="313" r:id="rId14"/>
    <p:sldId id="308" r:id="rId15"/>
    <p:sldId id="306" r:id="rId16"/>
    <p:sldId id="312" r:id="rId17"/>
    <p:sldId id="304" r:id="rId18"/>
    <p:sldId id="311" r:id="rId19"/>
    <p:sldId id="309" r:id="rId20"/>
    <p:sldId id="310" r:id="rId21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1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5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1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2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2CAB1C-0AA1-4053-A726-215D175850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F6F74-5F3D-4C2B-8AC5-73761B2FB2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85A7719-01CB-4EE1-B0E9-EE50074C6B35}" type="datetime1">
              <a:rPr lang="en-GB" smtClean="0"/>
              <a:t>04/04/2024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774BE-A649-46E3-849C-B7115F877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0E8BA-5F10-4BE9-B74D-7AA6E4180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BFECE9-3899-402D-9557-B34889DA2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594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71EB32A-ED71-4609-8130-3E577DCD5A95}" type="datetime1">
              <a:rPr lang="en-GB" noProof="0" smtClean="0"/>
              <a:t>04/04/2024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B3784F3-2271-4F8D-A0BC-8F40E6849F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3784F3-2271-4F8D-A0BC-8F40E6849F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211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585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96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3415570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1698549" y="3425047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-12823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8" y="1895475"/>
            <a:ext cx="5679621" cy="2413965"/>
          </a:xfrm>
        </p:spPr>
        <p:txBody>
          <a:bodyPr lIns="0" rtlCol="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8" y="5597131"/>
            <a:ext cx="5050971" cy="472073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9578" y="5954904"/>
            <a:ext cx="2200154" cy="569912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3415570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1698549" y="1079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1698549" y="1713063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1698549" y="5137031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-12823" y="1079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-12823" y="5137031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7B163DE2-7989-4B1E-8299-5E64777AF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15570" y="1079"/>
            <a:ext cx="1719072" cy="1719072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5570" y="5137031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2823" y="1713063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51422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0B973DC-FC8B-48F4-9A50-A679872638A6}"/>
              </a:ext>
            </a:extLst>
          </p:cNvPr>
          <p:cNvSpPr/>
          <p:nvPr userDrawn="1"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651245-F8FA-4280-86E8-A02EA6F9D183}"/>
              </a:ext>
            </a:extLst>
          </p:cNvPr>
          <p:cNvSpPr/>
          <p:nvPr userDrawn="1"/>
        </p:nvSpPr>
        <p:spPr>
          <a:xfrm>
            <a:off x="1905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2243009-72E0-4065-A4ED-BF9024B3D4FB}"/>
              </a:ext>
            </a:extLst>
          </p:cNvPr>
          <p:cNvSpPr/>
          <p:nvPr userDrawn="1"/>
        </p:nvSpPr>
        <p:spPr>
          <a:xfrm>
            <a:off x="5334000" y="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5E1145-BC25-4AC5-8B8D-8AECD11F1713}"/>
              </a:ext>
            </a:extLst>
          </p:cNvPr>
          <p:cNvSpPr/>
          <p:nvPr userDrawn="1"/>
        </p:nvSpPr>
        <p:spPr>
          <a:xfrm>
            <a:off x="8763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79F851B1-E044-41C4-88D1-6BA4FBC839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EEE85C52-E5BA-4142-AE8D-7B357E4A47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424B8959-FF9C-453C-8179-A0BF8D392B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F2D93AE-80E9-4043-9384-F0F06D657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76501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718" y="4697806"/>
            <a:ext cx="2800350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9D493CB6-06D1-4AD2-924D-64007FFFAC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01931" y="4697805"/>
            <a:ext cx="2800351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D5B991DB-A408-4F6D-A8D0-5167D1E3076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623718" y="1268809"/>
            <a:ext cx="2853532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60" name="Date Placeholder 6">
            <a:extLst>
              <a:ext uri="{FF2B5EF4-FFF2-40B4-BE49-F238E27FC236}">
                <a16:creationId xmlns:a16="http://schemas.microsoft.com/office/drawing/2014/main" id="{CAE1BB52-31E7-4A74-9ED4-FDD92237639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194718" y="6356350"/>
            <a:ext cx="98391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EAF5ABA9-E5E2-43E4-ACD5-994ABC0856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34000" y="6356350"/>
            <a:ext cx="3429000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40AEA096-23EC-471A-85DB-52788D8475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722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6466" y="41604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Year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80666" y="41604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Year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5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2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8435" y="3658480"/>
            <a:ext cx="393192" cy="390677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1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7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3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90430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BD315BE3-66BC-448E-AC25-B8B59C80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952" y="629616"/>
            <a:ext cx="6550096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791A8F7-D0D7-459C-816C-06A776192CF1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3CFF470-94CA-4087-8B57-84A251AB5728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741B3D2-0E68-4CDE-B746-65D383DA0EF1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24D9BB9-0D5B-45D1-A9B9-F8985612AD6E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B714EE5-FC7B-4FDA-88D7-B7DB551EA274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6984438-C7B6-469B-A0A3-F7C9F2CC6DBD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7EBFF5E-9DF7-4591-AC16-CB1D6AE0D25A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9E0EA42-935D-43B4-AB8D-FDC3007FD20C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DD61E09-E863-45B9-9F49-02EA501C578E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2DB4680-C46B-45C0-9514-7B5E0B10E393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AAA84B2-8B6A-4266-8305-9222B397D900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288CF74-DD4A-450A-A6CE-FD0BAFADE3CC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CC73489-9E12-4EC4-BFC7-9BB5C27C2E1F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A2658D15-43FF-4F4D-AAE7-4B9122899193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FA77309-00B7-459D-BA45-EE1AEAA3B0CD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0775FA4-041A-45A7-8F49-9CBD363A28BB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508D4AD-2238-4B32-B766-397DD7A6E429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4B50382-516D-4475-956A-F7F9FD3E08E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399009F-0A9E-4E2F-B4EF-3ECF21378479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CFBE686-CBC8-41CE-B11B-CF0C378E6EDE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D8450F92-73B1-46EB-A8BC-80B995ED31D0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7EBDAD3-E952-4A8E-8DCF-BAD616AE8FD0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135B39D-DCFF-48D1-B7C8-418310C34B9F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566893CC-18D8-4978-98A0-9F0F1A58F70F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59803DA-84F5-4810-9D67-82851BBBF7B7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A9BDBED-FA8E-4080-8786-5B97A485DDB6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9D3328E7-2083-4FC9-B32F-1FED3CDFFF3B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7D29CBA-4952-44B4-A695-45B4490EEB8D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65338F58-85B5-4095-931F-DE4D676A6192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2101AC6-3DF3-44E3-8F37-4D420EFB890E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3E958D7-1972-40AD-A538-8302A14984AB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AAD3289-DEFC-4EC6-BF0C-2B56CE1CD19B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7EA5B12A-0ADE-4B3A-A74C-D3487E40A7C4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23D27DE-07B7-4053-A551-3515F702FECE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5" name="Date Placeholder 3">
            <a:extLst>
              <a:ext uri="{FF2B5EF4-FFF2-40B4-BE49-F238E27FC236}">
                <a16:creationId xmlns:a16="http://schemas.microsoft.com/office/drawing/2014/main" id="{DAAD24F3-0234-4B5A-84DA-945939E26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156" name="Footer Placeholder 4">
            <a:extLst>
              <a:ext uri="{FF2B5EF4-FFF2-40B4-BE49-F238E27FC236}">
                <a16:creationId xmlns:a16="http://schemas.microsoft.com/office/drawing/2014/main" id="{664012DC-ACEF-433E-A505-4617F7A7E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57" name="Slide Number Placeholder 5">
            <a:extLst>
              <a:ext uri="{FF2B5EF4-FFF2-40B4-BE49-F238E27FC236}">
                <a16:creationId xmlns:a16="http://schemas.microsoft.com/office/drawing/2014/main" id="{58602E04-6AE9-4AB4-8C82-ADECCA2FC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5237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, Content, and Framed Pic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758342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700735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351" y="572886"/>
            <a:ext cx="4608577" cy="5709042"/>
          </a:xfrm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786" y="1047146"/>
            <a:ext cx="4603750" cy="955826"/>
          </a:xfrm>
        </p:spPr>
        <p:txBody>
          <a:bodyPr lIns="0" rtlCol="0" anchor="t">
            <a:no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301" y="3202442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643128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643128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643128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643128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643128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643128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643128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6431280" y="4010202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643128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643128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643128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643128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7007352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7583424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8159496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8735568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9311640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9887712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10463784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11039856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11615928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11615928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11615928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11615928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11615928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11615928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11615928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11615928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11615928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11615928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11615928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11615928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8159496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873556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9311640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9887712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10463784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11039856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Online Image Placeholder 4">
            <a:extLst>
              <a:ext uri="{FF2B5EF4-FFF2-40B4-BE49-F238E27FC236}">
                <a16:creationId xmlns:a16="http://schemas.microsoft.com/office/drawing/2014/main" id="{3F93CAB0-49C3-4A79-B42E-9E1448EB8C16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437001" y="2221535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icon to add online image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F604C77-9D98-476E-94D5-E470DD4AF76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741177" y="3202442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0" name="Online Image Placeholder 4">
            <a:extLst>
              <a:ext uri="{FF2B5EF4-FFF2-40B4-BE49-F238E27FC236}">
                <a16:creationId xmlns:a16="http://schemas.microsoft.com/office/drawing/2014/main" id="{9CF5CB34-93EF-4B2B-A1BE-32B6ED047CA5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4366877" y="2221535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icon to add online image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FC62B88D-998E-4BF7-848E-A2874E941CD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11301" y="5143144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4" name="Online Image Placeholder 4">
            <a:extLst>
              <a:ext uri="{FF2B5EF4-FFF2-40B4-BE49-F238E27FC236}">
                <a16:creationId xmlns:a16="http://schemas.microsoft.com/office/drawing/2014/main" id="{5323F037-C84F-497F-BB92-7183D356BA26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437001" y="4162237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icon to add online image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FF3F35AF-A5CD-4066-97B9-902126AD393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741177" y="5143144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8" name="Online Image Placeholder 4">
            <a:extLst>
              <a:ext uri="{FF2B5EF4-FFF2-40B4-BE49-F238E27FC236}">
                <a16:creationId xmlns:a16="http://schemas.microsoft.com/office/drawing/2014/main" id="{9A265732-BAC2-478A-92AE-23D502B7FF1A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4366877" y="4162237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icon to add online image</a:t>
            </a:r>
          </a:p>
        </p:txBody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A156C4CF-5CE6-43DE-AA90-A75AB2BB67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4EA599FC-289F-4C20-9865-DAA03F574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D18BF7DD-991C-4210-9977-3CCAFDB578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58274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352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E1FA9687-5666-46AC-B2C5-FDA4A4EF6670}"/>
              </a:ext>
            </a:extLst>
          </p:cNvPr>
          <p:cNvSpPr/>
          <p:nvPr userDrawn="1"/>
        </p:nvSpPr>
        <p:spPr>
          <a:xfrm>
            <a:off x="0" y="2682910"/>
            <a:ext cx="4050792" cy="41725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4070604" y="2662273"/>
            <a:ext cx="4050792" cy="4172532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DDDE35A-F618-42E2-AA04-F609770EFA37}"/>
              </a:ext>
            </a:extLst>
          </p:cNvPr>
          <p:cNvSpPr/>
          <p:nvPr userDrawn="1"/>
        </p:nvSpPr>
        <p:spPr>
          <a:xfrm>
            <a:off x="8141208" y="2662273"/>
            <a:ext cx="4050792" cy="41931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505" y="629616"/>
            <a:ext cx="8042991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EF16DA6B-95E3-47E1-84FF-3BC278B4138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56168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68" name="Online Image Placeholder 4">
            <a:extLst>
              <a:ext uri="{FF2B5EF4-FFF2-40B4-BE49-F238E27FC236}">
                <a16:creationId xmlns:a16="http://schemas.microsoft.com/office/drawing/2014/main" id="{CAAD9B35-EE81-48EC-8761-181F054A07C5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668302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icon to add online image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BDA65F58-E1F7-44CA-BD9C-34919803B82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69746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0" name="Online Image Placeholder 4">
            <a:extLst>
              <a:ext uri="{FF2B5EF4-FFF2-40B4-BE49-F238E27FC236}">
                <a16:creationId xmlns:a16="http://schemas.microsoft.com/office/drawing/2014/main" id="{0FC3B20B-4758-4A42-8F93-33F464E4670F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5681880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icon to add online image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3235C0E0-A540-41F6-8358-8E19E9EFBA0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0970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3" name="Online Image Placeholder 4">
            <a:extLst>
              <a:ext uri="{FF2B5EF4-FFF2-40B4-BE49-F238E27FC236}">
                <a16:creationId xmlns:a16="http://schemas.microsoft.com/office/drawing/2014/main" id="{D16285A0-0824-4A0A-892F-2ABEEB9CAC2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9763104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icon to add online image</a:t>
            </a:r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10251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3296920"/>
            <a:ext cx="7315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0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57600" y="4126230"/>
            <a:ext cx="7315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" name="Online Image Placeholder 4">
            <a:extLst>
              <a:ext uri="{FF2B5EF4-FFF2-40B4-BE49-F238E27FC236}">
                <a16:creationId xmlns:a16="http://schemas.microsoft.com/office/drawing/2014/main" id="{B1173A38-564B-4926-9E0B-57DAB42A7194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6743700" y="1899285"/>
            <a:ext cx="1127125" cy="112712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icon to add online image</a:t>
            </a:r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2A70D14D-B032-42AB-863B-09AB9DB8C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06761B94-9FB3-4CC8-9201-29F603295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E3302F78-FDF8-4294-A286-EBE868040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26575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6DBA18F-1861-4C2A-8FFE-4E883AEC0B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5" y="0"/>
            <a:ext cx="6099175" cy="6251575"/>
          </a:xfrm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5" y="1333500"/>
            <a:ext cx="4493260" cy="1946275"/>
          </a:xfrm>
        </p:spPr>
        <p:txBody>
          <a:bodyPr rtlCol="0" anchor="b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86200"/>
            <a:ext cx="4493260" cy="2364740"/>
          </a:xfrm>
        </p:spPr>
        <p:txBody>
          <a:bodyPr numCol="2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6E491E-8435-44CE-B968-83D09EE49881}"/>
              </a:ext>
            </a:extLst>
          </p:cNvPr>
          <p:cNvSpPr/>
          <p:nvPr userDrawn="1"/>
        </p:nvSpPr>
        <p:spPr>
          <a:xfrm>
            <a:off x="6093585" y="625094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03180-44BE-4E4D-BF73-EE5DAD729554}"/>
              </a:ext>
            </a:extLst>
          </p:cNvPr>
          <p:cNvSpPr/>
          <p:nvPr userDrawn="1"/>
        </p:nvSpPr>
        <p:spPr>
          <a:xfrm>
            <a:off x="7313887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23494C-1FD5-4EBA-8A6B-6C58A70E245E}"/>
              </a:ext>
            </a:extLst>
          </p:cNvPr>
          <p:cNvSpPr/>
          <p:nvPr userDrawn="1"/>
        </p:nvSpPr>
        <p:spPr>
          <a:xfrm>
            <a:off x="7924038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4F5D5-9FB3-40E0-9D7F-F5F040B1600D}"/>
              </a:ext>
            </a:extLst>
          </p:cNvPr>
          <p:cNvSpPr/>
          <p:nvPr userDrawn="1"/>
        </p:nvSpPr>
        <p:spPr>
          <a:xfrm>
            <a:off x="8534189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FAC9F-7B71-487B-85A6-B4F56F65E4C2}"/>
              </a:ext>
            </a:extLst>
          </p:cNvPr>
          <p:cNvSpPr/>
          <p:nvPr userDrawn="1"/>
        </p:nvSpPr>
        <p:spPr>
          <a:xfrm>
            <a:off x="9144340" y="6252097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321CDD-C6D0-43F2-A170-9E4DF40B2894}"/>
              </a:ext>
            </a:extLst>
          </p:cNvPr>
          <p:cNvSpPr/>
          <p:nvPr userDrawn="1"/>
        </p:nvSpPr>
        <p:spPr>
          <a:xfrm>
            <a:off x="9754491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A8C59A-C559-4262-8FCA-EAC9CF7210A9}"/>
              </a:ext>
            </a:extLst>
          </p:cNvPr>
          <p:cNvSpPr/>
          <p:nvPr userDrawn="1"/>
        </p:nvSpPr>
        <p:spPr>
          <a:xfrm>
            <a:off x="10364642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3707CE-E446-40A9-83AF-F04214AFAEF3}"/>
              </a:ext>
            </a:extLst>
          </p:cNvPr>
          <p:cNvSpPr/>
          <p:nvPr userDrawn="1"/>
        </p:nvSpPr>
        <p:spPr>
          <a:xfrm>
            <a:off x="10974793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B05DAC-B1E0-42D0-B507-570CF69E87E7}"/>
              </a:ext>
            </a:extLst>
          </p:cNvPr>
          <p:cNvSpPr/>
          <p:nvPr userDrawn="1"/>
        </p:nvSpPr>
        <p:spPr>
          <a:xfrm>
            <a:off x="11584940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FA9F79-40D8-44D3-BDF1-C1310C2FC407}"/>
              </a:ext>
            </a:extLst>
          </p:cNvPr>
          <p:cNvSpPr/>
          <p:nvPr userDrawn="1"/>
        </p:nvSpPr>
        <p:spPr>
          <a:xfrm>
            <a:off x="6703736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B852A5-9EEB-4624-BADD-F5FF19960517}"/>
              </a:ext>
            </a:extLst>
          </p:cNvPr>
          <p:cNvSpPr/>
          <p:nvPr userDrawn="1"/>
        </p:nvSpPr>
        <p:spPr>
          <a:xfrm>
            <a:off x="835025" y="848032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2D1610F-F8AC-4CFC-BF3C-E85A51D67E2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9B1A01F-A9EE-4009-8274-36D560D838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2590346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16387B0-6878-4D33-A72D-26350FC7B1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18778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3621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10472928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7044535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5" y="2074089"/>
            <a:ext cx="5522750" cy="1492476"/>
          </a:xfrm>
        </p:spPr>
        <p:txBody>
          <a:bodyPr lIns="0" bIns="0" rtlCol="0" anchor="b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5025" y="3865635"/>
            <a:ext cx="5522750" cy="194733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10472928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8755907" y="0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8755907" y="1713063"/>
            <a:ext cx="1719072" cy="17111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8755907" y="3425047"/>
            <a:ext cx="1719072" cy="17130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7044535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7B163DE2-7989-4B1E-8299-5E64777AF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72928" y="0"/>
            <a:ext cx="1719072" cy="1711166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2928" y="5138928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44535" y="1713063"/>
            <a:ext cx="1711372" cy="1711984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B5DBA416-A900-41C7-B41E-F9D99DE451D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994B7D60-DBB5-47AC-87E6-7194D4E37C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3660014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1B87CF0-D8F7-4D29-BF5C-58C43C97C9B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548268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8755907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7044535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07436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pictur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200" y="1599882"/>
            <a:ext cx="3911600" cy="928688"/>
          </a:xfrm>
        </p:spPr>
        <p:txBody>
          <a:bodyPr lIns="0" rtlCol="0" anchor="t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200" y="2667000"/>
            <a:ext cx="3911600" cy="3438144"/>
          </a:xfrm>
        </p:spPr>
        <p:txBody>
          <a:bodyPr lIns="0" numCol="1" rtlCol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42200" y="6356350"/>
            <a:ext cx="1005116" cy="365125"/>
          </a:xfrm>
        </p:spPr>
        <p:txBody>
          <a:bodyPr lIns="0"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7ADB92-0B1B-4197-89C6-501F170642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435096"/>
            <a:ext cx="3438144" cy="3438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E6F19-D213-4BFC-8D80-D66C9D2BD837}"/>
              </a:ext>
            </a:extLst>
          </p:cNvPr>
          <p:cNvSpPr>
            <a:spLocks noChangeAspect="1"/>
          </p:cNvSpPr>
          <p:nvPr userDrawn="1"/>
        </p:nvSpPr>
        <p:spPr>
          <a:xfrm>
            <a:off x="3429000" y="0"/>
            <a:ext cx="3438144" cy="345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B2F89B6-A8D2-4031-8B1F-E4A466C20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572" y="0"/>
            <a:ext cx="3438144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3572" y="3443974"/>
            <a:ext cx="3429000" cy="342290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5280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arge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4E9CD21-8789-4906-BCC9-B0591D8285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900" y="0"/>
            <a:ext cx="11849100" cy="6858000"/>
          </a:xfrm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1619250"/>
            <a:ext cx="4813301" cy="1325563"/>
          </a:xfrm>
        </p:spPr>
        <p:txBody>
          <a:bodyPr l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99" y="3233057"/>
            <a:ext cx="4203701" cy="296454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AB15B89-DA8C-4D7D-B70F-286B95F8C931}"/>
              </a:ext>
            </a:extLst>
          </p:cNvPr>
          <p:cNvSpPr/>
          <p:nvPr userDrawn="1"/>
        </p:nvSpPr>
        <p:spPr>
          <a:xfrm>
            <a:off x="1130300" y="1066800"/>
            <a:ext cx="628650" cy="1822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accent4"/>
              </a:solidFill>
            </a:endParaRP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61696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framed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rtlCol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4589463"/>
            <a:ext cx="4603750" cy="1500187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0" y="4010202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571944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1148016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172408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2300160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2876232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3452304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4028376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460444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518052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5180520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5180520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5180520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5180520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5180520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5180520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5180520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5180520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5180520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5180520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5180520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571944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1148016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1724088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230016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287623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345230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4028376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460444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743700" y="28375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accent4"/>
              </a:solidFill>
            </a:endParaRPr>
          </a:p>
        </p:txBody>
      </p:sp>
      <p:sp>
        <p:nvSpPr>
          <p:cNvPr id="112" name="Date Placeholder 3">
            <a:extLst>
              <a:ext uri="{FF2B5EF4-FFF2-40B4-BE49-F238E27FC236}">
                <a16:creationId xmlns:a16="http://schemas.microsoft.com/office/drawing/2014/main" id="{2D66ED17-6A8B-4750-B089-A49B6B7F23C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3700" y="6356350"/>
            <a:ext cx="1005116" cy="365125"/>
          </a:xfrm>
        </p:spPr>
        <p:txBody>
          <a:bodyPr lIns="0"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113" name="Footer Placeholder 4">
            <a:extLst>
              <a:ext uri="{FF2B5EF4-FFF2-40B4-BE49-F238E27FC236}">
                <a16:creationId xmlns:a16="http://schemas.microsoft.com/office/drawing/2014/main" id="{E0A74137-35DA-43A9-A740-435B3099BE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903029" y="6356350"/>
            <a:ext cx="2667000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14" name="Slide Number Placeholder 5">
            <a:extLst>
              <a:ext uri="{FF2B5EF4-FFF2-40B4-BE49-F238E27FC236}">
                <a16:creationId xmlns:a16="http://schemas.microsoft.com/office/drawing/2014/main" id="{B68A6459-3B6F-442B-914B-5A5522D327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2912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340" y="187071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A36FAFC0-63E1-4A5C-8C07-50890392F1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8940" y="11785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98340" y="350647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id="{D5AAA54C-0885-4221-AAAF-831C36B8C0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8940" y="28168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07D1309E-F6F7-4FFB-BFBE-F2B34D49D2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98340" y="515747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3" name="Text Placeholder 48">
            <a:extLst>
              <a:ext uri="{FF2B5EF4-FFF2-40B4-BE49-F238E27FC236}">
                <a16:creationId xmlns:a16="http://schemas.microsoft.com/office/drawing/2014/main" id="{020F4427-24B5-439F-BAD8-849395F5BD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940" y="44678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58" name="Footer Placeholder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58" name="Footer Placeholder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2096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1A29850-9B3D-49F0-9198-80F35FD55140}"/>
              </a:ext>
            </a:extLst>
          </p:cNvPr>
          <p:cNvSpPr/>
          <p:nvPr userDrawn="1"/>
        </p:nvSpPr>
        <p:spPr>
          <a:xfrm>
            <a:off x="5222748" y="0"/>
            <a:ext cx="1746503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0672AB-65F9-4533-9452-7872A8E7C3BC}"/>
              </a:ext>
            </a:extLst>
          </p:cNvPr>
          <p:cNvSpPr/>
          <p:nvPr userDrawn="1"/>
        </p:nvSpPr>
        <p:spPr>
          <a:xfrm>
            <a:off x="174091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20BF50-7B12-496A-986A-AF0B9880118F}"/>
              </a:ext>
            </a:extLst>
          </p:cNvPr>
          <p:cNvSpPr/>
          <p:nvPr userDrawn="1"/>
        </p:nvSpPr>
        <p:spPr>
          <a:xfrm>
            <a:off x="0" y="0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556028-47A8-47AD-A7ED-1CB2252FBE3D}"/>
              </a:ext>
            </a:extLst>
          </p:cNvPr>
          <p:cNvSpPr/>
          <p:nvPr userDrawn="1"/>
        </p:nvSpPr>
        <p:spPr>
          <a:xfrm>
            <a:off x="1044549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7570CE-A79F-452C-A098-5DE30EBBC6FB}"/>
              </a:ext>
            </a:extLst>
          </p:cNvPr>
          <p:cNvSpPr/>
          <p:nvPr userDrawn="1"/>
        </p:nvSpPr>
        <p:spPr>
          <a:xfrm>
            <a:off x="1740916" y="1733044"/>
            <a:ext cx="1746504" cy="1755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3866FD-426E-414F-B17B-F648AF71EA9B}"/>
              </a:ext>
            </a:extLst>
          </p:cNvPr>
          <p:cNvSpPr/>
          <p:nvPr userDrawn="1"/>
        </p:nvSpPr>
        <p:spPr>
          <a:xfrm>
            <a:off x="0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B0C63F-EAB3-44FC-B94D-C69BCBD26EBB}"/>
              </a:ext>
            </a:extLst>
          </p:cNvPr>
          <p:cNvSpPr/>
          <p:nvPr userDrawn="1"/>
        </p:nvSpPr>
        <p:spPr>
          <a:xfrm>
            <a:off x="8704580" y="1733044"/>
            <a:ext cx="1746504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accent4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9B1BFC-C4E4-428C-A63D-1780C528C70E}"/>
              </a:ext>
            </a:extLst>
          </p:cNvPr>
          <p:cNvSpPr/>
          <p:nvPr userDrawn="1"/>
        </p:nvSpPr>
        <p:spPr>
          <a:xfrm>
            <a:off x="5222748" y="1733044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506793-EC4D-4DB9-A0A1-CC46BD8565D8}"/>
              </a:ext>
            </a:extLst>
          </p:cNvPr>
          <p:cNvSpPr/>
          <p:nvPr userDrawn="1"/>
        </p:nvSpPr>
        <p:spPr>
          <a:xfrm>
            <a:off x="10451084" y="1733044"/>
            <a:ext cx="1740916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BD3197-9B69-4E3D-9A01-662F1F8E514B}"/>
              </a:ext>
            </a:extLst>
          </p:cNvPr>
          <p:cNvSpPr/>
          <p:nvPr userDrawn="1"/>
        </p:nvSpPr>
        <p:spPr>
          <a:xfrm>
            <a:off x="3481832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0" y="3870960"/>
            <a:ext cx="9052560" cy="1363663"/>
          </a:xfrm>
        </p:spPr>
        <p:txBody>
          <a:bodyPr rtlCol="0" anchor="b">
            <a:normAutofit/>
          </a:bodyPr>
          <a:lstStyle>
            <a:lvl1pPr algn="ct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9720" y="5405755"/>
            <a:ext cx="9052560" cy="47688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Picture Placeholder 52">
            <a:extLst>
              <a:ext uri="{FF2B5EF4-FFF2-40B4-BE49-F238E27FC236}">
                <a16:creationId xmlns:a16="http://schemas.microsoft.com/office/drawing/2014/main" id="{AEBBD699-238F-487D-A094-5E479CCCCD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81832" y="0"/>
            <a:ext cx="1740916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17" name="Picture Placeholder 52">
            <a:extLst>
              <a:ext uri="{FF2B5EF4-FFF2-40B4-BE49-F238E27FC236}">
                <a16:creationId xmlns:a16="http://schemas.microsoft.com/office/drawing/2014/main" id="{6A29DD5B-55DC-47F4-8032-1E78B3A990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04580" y="0"/>
            <a:ext cx="1746504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5" name="Picture Placeholder 52">
            <a:extLst>
              <a:ext uri="{FF2B5EF4-FFF2-40B4-BE49-F238E27FC236}">
                <a16:creationId xmlns:a16="http://schemas.microsoft.com/office/drawing/2014/main" id="{DF373D3C-15A7-41D7-A80E-63E14EA87B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69252" y="1733044"/>
            <a:ext cx="1735328" cy="1755648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EFBC2-5C67-4F2E-8B5F-6AAF8656FBA4}"/>
              </a:ext>
            </a:extLst>
          </p:cNvPr>
          <p:cNvSpPr/>
          <p:nvPr userDrawn="1"/>
        </p:nvSpPr>
        <p:spPr>
          <a:xfrm>
            <a:off x="6969250" y="0"/>
            <a:ext cx="1740917" cy="17330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70591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9138" y="6356350"/>
            <a:ext cx="783776" cy="365125"/>
          </a:xfrm>
        </p:spPr>
        <p:txBody>
          <a:bodyPr lIns="0" rtlCol="0"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10" name="Picture Placeholder 28">
            <a:extLst>
              <a:ext uri="{FF2B5EF4-FFF2-40B4-BE49-F238E27FC236}">
                <a16:creationId xmlns:a16="http://schemas.microsoft.com/office/drawing/2014/main" id="{F5B0F680-047E-4915-A8F5-EFB05A62D5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175" y="607060"/>
            <a:ext cx="6082549" cy="6254745"/>
          </a:xfrm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C3D54C-F4F9-4FBF-80F6-F45EFD6A2CFF}"/>
              </a:ext>
            </a:extLst>
          </p:cNvPr>
          <p:cNvSpPr/>
          <p:nvPr userDrawn="1"/>
        </p:nvSpPr>
        <p:spPr>
          <a:xfrm>
            <a:off x="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70E28C-9E20-435C-99D0-48CF2909019B}"/>
              </a:ext>
            </a:extLst>
          </p:cNvPr>
          <p:cNvSpPr/>
          <p:nvPr userDrawn="1"/>
        </p:nvSpPr>
        <p:spPr>
          <a:xfrm>
            <a:off x="121339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06EA5A-9289-4E46-9AB8-457FE7AD1491}"/>
              </a:ext>
            </a:extLst>
          </p:cNvPr>
          <p:cNvSpPr/>
          <p:nvPr userDrawn="1"/>
        </p:nvSpPr>
        <p:spPr>
          <a:xfrm>
            <a:off x="182008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425AF3-AF4E-4334-8EF6-9C9C36BFF6E9}"/>
              </a:ext>
            </a:extLst>
          </p:cNvPr>
          <p:cNvSpPr/>
          <p:nvPr userDrawn="1"/>
        </p:nvSpPr>
        <p:spPr>
          <a:xfrm>
            <a:off x="242678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959B-5FB7-4710-8EB4-C6F2E27C47D4}"/>
              </a:ext>
            </a:extLst>
          </p:cNvPr>
          <p:cNvSpPr/>
          <p:nvPr userDrawn="1"/>
        </p:nvSpPr>
        <p:spPr>
          <a:xfrm>
            <a:off x="3033475" y="0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72CBB0-055F-4C86-A198-4CCA83E0D07C}"/>
              </a:ext>
            </a:extLst>
          </p:cNvPr>
          <p:cNvSpPr/>
          <p:nvPr userDrawn="1"/>
        </p:nvSpPr>
        <p:spPr>
          <a:xfrm>
            <a:off x="364017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07067-9434-4548-88C1-96187DB5A02A}"/>
              </a:ext>
            </a:extLst>
          </p:cNvPr>
          <p:cNvSpPr/>
          <p:nvPr userDrawn="1"/>
        </p:nvSpPr>
        <p:spPr>
          <a:xfrm>
            <a:off x="424686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ACD849-640F-48CE-8342-1AE774134F52}"/>
              </a:ext>
            </a:extLst>
          </p:cNvPr>
          <p:cNvSpPr/>
          <p:nvPr userDrawn="1"/>
        </p:nvSpPr>
        <p:spPr>
          <a:xfrm>
            <a:off x="485356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195952-CF8E-4D15-9CC8-CA4743A73453}"/>
              </a:ext>
            </a:extLst>
          </p:cNvPr>
          <p:cNvSpPr/>
          <p:nvPr userDrawn="1"/>
        </p:nvSpPr>
        <p:spPr>
          <a:xfrm>
            <a:off x="5460256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A4A50-99ED-4ED2-8288-09A681E55857}"/>
              </a:ext>
            </a:extLst>
          </p:cNvPr>
          <p:cNvSpPr/>
          <p:nvPr userDrawn="1"/>
        </p:nvSpPr>
        <p:spPr>
          <a:xfrm>
            <a:off x="606695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5E24E4D-15D7-4BF5-9092-BD4E86DB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rtlCol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7093093-F077-4A1D-A6ED-946369A58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4589463"/>
            <a:ext cx="4603750" cy="1500187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93E355-5671-4FE4-8958-99FC40EF5B1D}"/>
              </a:ext>
            </a:extLst>
          </p:cNvPr>
          <p:cNvSpPr/>
          <p:nvPr userDrawn="1"/>
        </p:nvSpPr>
        <p:spPr>
          <a:xfrm>
            <a:off x="674370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accent4"/>
              </a:solidFill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F3D699E8-339D-4753-8032-13F328C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24FE381-D866-4C7F-95D5-4CF34B3A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7582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ellaneous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4BBE4B76-BA2D-4EA4-A178-30F57AC1DF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3984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045FF175-F59F-4A69-B296-E046C77842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43984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FBAA7D2D-B5F0-416A-A89F-1DC3E6A877E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43984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01187116-E25F-47A2-9BC5-532F3F42D31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43980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B69B6CD5-B022-423C-A017-AD2D8FFA066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5226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06A7180A-5FBF-4DE7-A668-E24E022DFA9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298609" y="5226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2EFABF40-7E40-4F8A-80D3-DB5903EEBDF1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023074" y="5226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FFD10C91-B253-496D-889A-D48B1A0AA55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3562665" y="5226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476" y="629616"/>
            <a:ext cx="9371048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93" name="Date Placeholder 3">
            <a:extLst>
              <a:ext uri="{FF2B5EF4-FFF2-40B4-BE49-F238E27FC236}">
                <a16:creationId xmlns:a16="http://schemas.microsoft.com/office/drawing/2014/main" id="{3EDC5EF0-E937-47AD-8F93-11A7E0319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94" name="Footer Placeholder 4">
            <a:extLst>
              <a:ext uri="{FF2B5EF4-FFF2-40B4-BE49-F238E27FC236}">
                <a16:creationId xmlns:a16="http://schemas.microsoft.com/office/drawing/2014/main" id="{4CB9AE8E-EB22-4097-951C-4A6E38B2D47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95" name="Slide Number Placeholder 5">
            <a:extLst>
              <a:ext uri="{FF2B5EF4-FFF2-40B4-BE49-F238E27FC236}">
                <a16:creationId xmlns:a16="http://schemas.microsoft.com/office/drawing/2014/main" id="{D89D10F4-442B-4B78-B541-92469482E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5" r:id="rId3"/>
    <p:sldLayoutId id="2147483676" r:id="rId4"/>
    <p:sldLayoutId id="2147483650" r:id="rId5"/>
    <p:sldLayoutId id="2147483682" r:id="rId6"/>
    <p:sldLayoutId id="2147483667" r:id="rId7"/>
    <p:sldLayoutId id="2147483668" r:id="rId8"/>
    <p:sldLayoutId id="2147483656" r:id="rId9"/>
    <p:sldLayoutId id="2147483677" r:id="rId10"/>
    <p:sldLayoutId id="2147483664" r:id="rId11"/>
    <p:sldLayoutId id="2147483678" r:id="rId12"/>
    <p:sldLayoutId id="2147483679" r:id="rId13"/>
    <p:sldLayoutId id="2147483680" r:id="rId14"/>
    <p:sldLayoutId id="2147483673" r:id="rId15"/>
    <p:sldLayoutId id="2147483681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person with red hair in front of pink background">
            <a:extLst>
              <a:ext uri="{FF2B5EF4-FFF2-40B4-BE49-F238E27FC236}">
                <a16:creationId xmlns:a16="http://schemas.microsoft.com/office/drawing/2014/main" id="{0B5415FF-395A-4AF8-B0FD-292979D3F8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5570" y="1079"/>
            <a:ext cx="1719072" cy="1719072"/>
          </a:xfrm>
        </p:spPr>
      </p:pic>
      <p:pic>
        <p:nvPicPr>
          <p:cNvPr id="18" name="Picture Placeholder 17" descr="red-headed person with round glasses, blue scarf, against an orange background">
            <a:extLst>
              <a:ext uri="{FF2B5EF4-FFF2-40B4-BE49-F238E27FC236}">
                <a16:creationId xmlns:a16="http://schemas.microsoft.com/office/drawing/2014/main" id="{DF1622E7-8A65-41B3-A580-D41862C0882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23" y="1713063"/>
            <a:ext cx="1719072" cy="17190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8" y="1895475"/>
            <a:ext cx="5679621" cy="2413965"/>
          </a:xfrm>
        </p:spPr>
        <p:txBody>
          <a:bodyPr rtlCol="0">
            <a:noAutofit/>
          </a:bodyPr>
          <a:lstStyle/>
          <a:p>
            <a:pPr rtl="0"/>
            <a:r>
              <a:rPr lang="en-GB" sz="4000" dirty="0"/>
              <a:t>The Women of the Bathhouse: The Intersections of Women’s Labour in Studio Ghibli’s </a:t>
            </a:r>
            <a:r>
              <a:rPr lang="en-GB" sz="4000" i="1" dirty="0"/>
              <a:t>Spirited Away (</a:t>
            </a:r>
            <a:r>
              <a:rPr lang="en-GB" sz="4000" dirty="0"/>
              <a:t>Miyazaki, 2001) </a:t>
            </a:r>
          </a:p>
        </p:txBody>
      </p:sp>
      <p:pic>
        <p:nvPicPr>
          <p:cNvPr id="15" name="Picture Placeholder 14" descr="person with yellow sweater and black hat against a blue background">
            <a:extLst>
              <a:ext uri="{FF2B5EF4-FFF2-40B4-BE49-F238E27FC236}">
                <a16:creationId xmlns:a16="http://schemas.microsoft.com/office/drawing/2014/main" id="{BC440D7D-B6ED-48AB-80DC-7E1E2E8E61C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5570" y="5137031"/>
            <a:ext cx="1719072" cy="1719072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8" y="5649048"/>
            <a:ext cx="5050971" cy="927685"/>
          </a:xfrm>
        </p:spPr>
        <p:txBody>
          <a:bodyPr rtlCol="0"/>
          <a:lstStyle/>
          <a:p>
            <a:pPr rtl="0"/>
            <a:r>
              <a:rPr lang="en-GB" dirty="0"/>
              <a:t>Zoe Crombie, Lancaster University</a:t>
            </a:r>
          </a:p>
          <a:p>
            <a:pPr rtl="0"/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801DCC8-3AD5-4A76-8E21-3CCFD33706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99578" y="6112891"/>
            <a:ext cx="3513002" cy="823849"/>
          </a:xfrm>
        </p:spPr>
        <p:txBody>
          <a:bodyPr rtlCol="0">
            <a:normAutofit/>
          </a:bodyPr>
          <a:lstStyle/>
          <a:p>
            <a:pPr rtl="0"/>
            <a:r>
              <a:rPr lang="en-GB" sz="2000" dirty="0" err="1"/>
              <a:t>z.crombie@lancaster.ac.uk</a:t>
            </a:r>
            <a:endParaRPr lang="en-GB" sz="2000" dirty="0"/>
          </a:p>
        </p:txBody>
      </p:sp>
      <p:pic>
        <p:nvPicPr>
          <p:cNvPr id="1026" name="Picture 2" descr="static.wikia.nocookie.net/disney/images/6/6f/Spiri...">
            <a:extLst>
              <a:ext uri="{FF2B5EF4-FFF2-40B4-BE49-F238E27FC236}">
                <a16:creationId xmlns:a16="http://schemas.microsoft.com/office/drawing/2014/main" id="{36EB8CF3-6AC7-C1EF-F46C-7219AC353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5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Lancaster Institute for the Contemporary Arts - Lancaster University">
            <a:extLst>
              <a:ext uri="{FF2B5EF4-FFF2-40B4-BE49-F238E27FC236}">
                <a16:creationId xmlns:a16="http://schemas.microsoft.com/office/drawing/2014/main" id="{2B93ADE2-ED22-61F8-EDC8-589EED4D7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660" y="4847215"/>
            <a:ext cx="4274340" cy="5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855D68-35C1-86ED-B98F-E6CE5E8E4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1165338"/>
            <a:ext cx="4813301" cy="1325563"/>
          </a:xfrm>
        </p:spPr>
        <p:txBody>
          <a:bodyPr/>
          <a:lstStyle/>
          <a:p>
            <a:r>
              <a:rPr lang="en-US" dirty="0"/>
              <a:t>‘Good Wife, Wise Mother’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72BDC-F6FB-EC92-9556-E91882B09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99" y="2583180"/>
            <a:ext cx="4203701" cy="393191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This phrase emerged in the latter part of the Meiji period to describe the ideal woman of Japanese society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Though initially used to promote women’s education, the phrase came to imply a ‘separate and inferior’ role that placed women in the home (Fujimura-</a:t>
            </a:r>
            <a:r>
              <a:rPr lang="en-US" sz="2000" dirty="0" err="1"/>
              <a:t>Fanselow</a:t>
            </a:r>
            <a:r>
              <a:rPr lang="en-US" sz="2000" dirty="0"/>
              <a:t>, 1991)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This attitude, and the subsequent devaluing of women’s </a:t>
            </a:r>
            <a:r>
              <a:rPr lang="en-US" sz="2000" dirty="0" err="1"/>
              <a:t>labour</a:t>
            </a:r>
            <a:r>
              <a:rPr lang="en-US" sz="2000" dirty="0"/>
              <a:t> in Japan, continues to some extent today (</a:t>
            </a:r>
            <a:r>
              <a:rPr lang="en-US" sz="2000" dirty="0" err="1"/>
              <a:t>Soble</a:t>
            </a:r>
            <a:r>
              <a:rPr lang="en-US" sz="2000" dirty="0"/>
              <a:t>, 2015)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9BF9A-F009-41E1-9E2E-43B7361804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en-GB" noProof="0"/>
              <a:t>13/7/20XX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00FB60-13F4-28C4-39F3-4F060288F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9B3EC-920A-4251-2546-0CD13F609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pPr rtl="0"/>
              <a:t>10</a:t>
            </a:fld>
            <a:endParaRPr lang="en-GB" noProof="0"/>
          </a:p>
        </p:txBody>
      </p:sp>
      <p:pic>
        <p:nvPicPr>
          <p:cNvPr id="11266" name="Picture 2" descr="Paolo S. Macasaet on X: &quot;Thinking about how in My Neighbor Totoro, Satsuki  and Mei's mom was convalescing in a ward with wide open windows and a  soothing view of trees outside.">
            <a:extLst>
              <a:ext uri="{FF2B5EF4-FFF2-40B4-BE49-F238E27FC236}">
                <a16:creationId xmlns:a16="http://schemas.microsoft.com/office/drawing/2014/main" id="{5D8AD6D4-4A58-2BDE-14AB-EBAFFFBB481D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r="3782"/>
          <a:stretch>
            <a:fillRect/>
          </a:stretch>
        </p:blipFill>
        <p:spPr bwMode="auto">
          <a:xfrm>
            <a:off x="5952022" y="1623218"/>
            <a:ext cx="6239978" cy="36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157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F31D4-0ABF-A694-6181-BF5862F1F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13/7/20XX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DFC90F-80D1-A8A8-3270-FE6C6FC5E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1173674"/>
            <a:ext cx="4603750" cy="1343025"/>
          </a:xfrm>
        </p:spPr>
        <p:txBody>
          <a:bodyPr/>
          <a:lstStyle/>
          <a:p>
            <a:r>
              <a:rPr lang="en-US" dirty="0" err="1"/>
              <a:t>Kaonashi</a:t>
            </a:r>
            <a:r>
              <a:rPr lang="en-US" dirty="0"/>
              <a:t> (No-Face)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ABA96-DA8A-0164-BC5D-FE6F854C5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3192651"/>
            <a:ext cx="4603750" cy="2896999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mysterious spirit who becomes attached to Chihiro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Appears to absorb and mirror the </a:t>
            </a:r>
            <a:r>
              <a:rPr lang="en-US" sz="2400" dirty="0" err="1"/>
              <a:t>behaviour</a:t>
            </a:r>
            <a:r>
              <a:rPr lang="en-US" sz="2400" dirty="0"/>
              <a:t> of those around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character functions as a blank slate for the capitalist, patriarchal ideologies of the bathhouse to be projected upon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874A3-9782-6E52-C2CE-A64FB488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1995A-5FDD-5A25-006D-FBEFD782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pPr rtl="0"/>
              <a:t>11</a:t>
            </a:fld>
            <a:endParaRPr lang="en-GB" noProof="0"/>
          </a:p>
        </p:txBody>
      </p:sp>
      <p:pic>
        <p:nvPicPr>
          <p:cNvPr id="2052" name="Picture 4" descr="Who is No Face? Hayao Miyazaki finally gives us the answer | SoraNews24  -Japan News-">
            <a:extLst>
              <a:ext uri="{FF2B5EF4-FFF2-40B4-BE49-F238E27FC236}">
                <a16:creationId xmlns:a16="http://schemas.microsoft.com/office/drawing/2014/main" id="{3E20C959-2564-1141-ED9B-427B73D0BD0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r="2371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367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0008A5-5E0A-6D6A-C295-A266BB96B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8952" y="714472"/>
            <a:ext cx="4214847" cy="1130130"/>
          </a:xfrm>
        </p:spPr>
        <p:txBody>
          <a:bodyPr>
            <a:normAutofit/>
          </a:bodyPr>
          <a:lstStyle/>
          <a:p>
            <a:r>
              <a:rPr lang="en-US" sz="2000" dirty="0"/>
              <a:t>First, he witnesses a spirit’s greed and tempts him with gold, swallowing him whole to use his voice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330D6C-37BE-F0F8-18D6-9B0E85AF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Kaonashi’s</a:t>
            </a:r>
            <a:r>
              <a:rPr lang="en-US" dirty="0"/>
              <a:t> Corruption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180172-D29A-D755-9828-9FCDDB2EFEF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504964" y="2664936"/>
            <a:ext cx="4056899" cy="129874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He then grows more gluttonous, consuming relentlessly to impress Chihiro and becoming ‘</a:t>
            </a:r>
            <a:r>
              <a:rPr lang="en-GB" sz="2000" dirty="0">
                <a:effectLst/>
                <a:ea typeface="Calibri" panose="020F0502020204030204" pitchFamily="34" charset="0"/>
              </a:rPr>
              <a:t>a signifier of excess</a:t>
            </a:r>
            <a:r>
              <a:rPr lang="en-GB" sz="2000" dirty="0">
                <a:ea typeface="Calibri" panose="020F0502020204030204" pitchFamily="34" charset="0"/>
              </a:rPr>
              <a:t>’ (Napier, 2006, p. 294)</a:t>
            </a:r>
            <a:endParaRPr lang="en-US" sz="2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A74352-8A6C-F7EA-BE83-A41F7F54D3D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09759" y="4812357"/>
            <a:ext cx="4072968" cy="1317383"/>
          </a:xfrm>
        </p:spPr>
        <p:txBody>
          <a:bodyPr>
            <a:normAutofit/>
          </a:bodyPr>
          <a:lstStyle/>
          <a:p>
            <a:r>
              <a:rPr lang="en-US" sz="2000" dirty="0"/>
              <a:t>Finally, he is saved by Chihiro through the use of an emetic, which purges and purifies the greed and influence from him physically and spiritually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658ECF6-0EB8-4897-4F88-AC9407593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2FD226-C602-B92D-96EC-53C190FAC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pPr rtl="0"/>
              <a:t>12</a:t>
            </a:fld>
            <a:endParaRPr lang="en-GB" noProof="0"/>
          </a:p>
        </p:txBody>
      </p:sp>
      <p:pic>
        <p:nvPicPr>
          <p:cNvPr id="9218" name="Picture 2" descr="In Hayao Miyazaki's Spirited Away, who or what is No Face supposed to  represent? - Quora">
            <a:extLst>
              <a:ext uri="{FF2B5EF4-FFF2-40B4-BE49-F238E27FC236}">
                <a16:creationId xmlns:a16="http://schemas.microsoft.com/office/drawing/2014/main" id="{5A3C2F6A-691C-70D3-8985-ED7893496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49" y="2328153"/>
            <a:ext cx="3966052" cy="213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n Animated Dissection: The Enigma of “Spirited Away's” No(h) Face | The  Entertainment Nut">
            <a:extLst>
              <a:ext uri="{FF2B5EF4-FFF2-40B4-BE49-F238E27FC236}">
                <a16:creationId xmlns:a16="http://schemas.microsoft.com/office/drawing/2014/main" id="{1CD5BF5F-F347-8501-2E92-C8F3CFC0E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79" y="149542"/>
            <a:ext cx="4056899" cy="221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ปักพินโดย NONAME :P ใน Ghibli scene">
            <a:extLst>
              <a:ext uri="{FF2B5EF4-FFF2-40B4-BE49-F238E27FC236}">
                <a16:creationId xmlns:a16="http://schemas.microsoft.com/office/drawing/2014/main" id="{94AC112B-529C-9478-CFD0-544E79B4D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070" y="4259118"/>
            <a:ext cx="3939515" cy="221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271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93FD58-3E72-A4FA-5D83-0FF3F041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1242060"/>
            <a:ext cx="4603750" cy="134302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Zeniba</a:t>
            </a:r>
            <a:r>
              <a:rPr lang="en-US" dirty="0"/>
              <a:t> and moderate consumption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A3792-C760-BD59-9956-BF1CEEE71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3168652"/>
            <a:ext cx="4603750" cy="3133089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Kaonashi</a:t>
            </a:r>
            <a:r>
              <a:rPr lang="en-US" sz="1800" dirty="0"/>
              <a:t> ends the story living with </a:t>
            </a:r>
            <a:r>
              <a:rPr lang="en-US" sz="1800" dirty="0" err="1"/>
              <a:t>Zeniba</a:t>
            </a:r>
            <a:r>
              <a:rPr lang="en-US" sz="1800" dirty="0"/>
              <a:t>, the identical twin sister of </a:t>
            </a:r>
            <a:r>
              <a:rPr lang="en-US" sz="1800" dirty="0" err="1"/>
              <a:t>Yubaba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They are shown performing domestic </a:t>
            </a:r>
            <a:r>
              <a:rPr lang="en-US" sz="1800" dirty="0" err="1"/>
              <a:t>labour</a:t>
            </a:r>
            <a:r>
              <a:rPr lang="en-US" sz="1800" dirty="0"/>
              <a:t> followed by enjoying a more moderate amount of homemade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This suggests a more sustainable model of consumption spearheaded by two female characters in a domestic 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Women’s exploitation under capitalism is rejected, and their life at home is not dependent on men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B936C7-418F-D3A2-3946-115D4C63F02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rtl="0"/>
            <a:r>
              <a:rPr lang="en-GB" noProof="0"/>
              <a:t>13/7/20XX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623E8-68C6-65E7-2313-6B19D398255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F1346-7BBD-6D87-4106-07E0B479A1A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pPr rtl="0"/>
              <a:t>13</a:t>
            </a:fld>
            <a:endParaRPr lang="en-GB" noProof="0"/>
          </a:p>
        </p:txBody>
      </p:sp>
      <p:pic>
        <p:nvPicPr>
          <p:cNvPr id="10242" name="Picture 2" descr="spirited away - Why did Zeniba change character so dramatically in a short  space of time? - Science Fiction &amp; Fantasy Stack Exchange">
            <a:extLst>
              <a:ext uri="{FF2B5EF4-FFF2-40B4-BE49-F238E27FC236}">
                <a16:creationId xmlns:a16="http://schemas.microsoft.com/office/drawing/2014/main" id="{9E4463E8-D847-F236-C707-99820ABE229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3" r="2742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346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2BDFC-FA11-8306-5879-96AAAE12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Ghibli and ‘Women’s Work’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B4577-EE8F-F96D-9C10-F47DF5E2677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5780" y="5378052"/>
            <a:ext cx="3166110" cy="566511"/>
          </a:xfrm>
        </p:spPr>
        <p:txBody>
          <a:bodyPr/>
          <a:lstStyle/>
          <a:p>
            <a:r>
              <a:rPr lang="en-US" sz="2400" i="1" dirty="0"/>
              <a:t>Kiki’s Delivery Service </a:t>
            </a:r>
            <a:r>
              <a:rPr lang="en-US" sz="2400" dirty="0"/>
              <a:t>(Miyazaki, 1989)</a:t>
            </a:r>
            <a:endParaRPr lang="en-US" sz="2400" i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9752F6-F572-FD1E-BAB2-C8019300AFB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625334" y="3218504"/>
            <a:ext cx="2926080" cy="937260"/>
          </a:xfrm>
        </p:spPr>
        <p:txBody>
          <a:bodyPr/>
          <a:lstStyle/>
          <a:p>
            <a:r>
              <a:rPr lang="en-US" sz="2400" i="1" dirty="0"/>
              <a:t>Only Yesterday </a:t>
            </a:r>
            <a:r>
              <a:rPr lang="en-US" sz="2400" dirty="0"/>
              <a:t>(</a:t>
            </a:r>
            <a:r>
              <a:rPr lang="en-US" sz="2400" dirty="0" err="1"/>
              <a:t>Takahata</a:t>
            </a:r>
            <a:r>
              <a:rPr lang="en-US" sz="2400" dirty="0"/>
              <a:t>, 1991)</a:t>
            </a:r>
            <a:endParaRPr lang="en-US" sz="2400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653204-BE09-CD2A-DD76-DCFDC31869E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831830" y="5412156"/>
            <a:ext cx="2615251" cy="566511"/>
          </a:xfrm>
        </p:spPr>
        <p:txBody>
          <a:bodyPr/>
          <a:lstStyle/>
          <a:p>
            <a:r>
              <a:rPr lang="en-US" sz="2400" i="1" dirty="0"/>
              <a:t>Howl’s Moving Castle </a:t>
            </a:r>
            <a:r>
              <a:rPr lang="en-US" sz="2400" dirty="0"/>
              <a:t>(Miyazaki, 2004)</a:t>
            </a:r>
            <a:endParaRPr lang="en-US" sz="2400" i="1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B78752B-6C96-9F9D-8AFB-060539014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2805BB4-BD56-D216-4D6D-E071888B0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pPr rtl="0"/>
              <a:t>14</a:t>
            </a:fld>
            <a:endParaRPr lang="en-GB" noProof="0"/>
          </a:p>
        </p:txBody>
      </p:sp>
      <p:pic>
        <p:nvPicPr>
          <p:cNvPr id="4100" name="Picture 4" descr="Howl cooking breakfast with Sophie | Anime movies, Howls moving castle,  Anime">
            <a:extLst>
              <a:ext uri="{FF2B5EF4-FFF2-40B4-BE49-F238E27FC236}">
                <a16:creationId xmlns:a16="http://schemas.microsoft.com/office/drawing/2014/main" id="{6B83668C-7C34-34E1-5A5A-18D7D6AF0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162" y="2822630"/>
            <a:ext cx="4074589" cy="221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read by @TristanACooper: &quot;The timeless Kiki's Delivery Service turns 30  years old today. There are so many little details in this movie that have  kept it close to my […]&quot;">
            <a:extLst>
              <a:ext uri="{FF2B5EF4-FFF2-40B4-BE49-F238E27FC236}">
                <a16:creationId xmlns:a16="http://schemas.microsoft.com/office/drawing/2014/main" id="{20AE0B33-1B18-514B-4B4E-72494C134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5268"/>
            <a:ext cx="4074589" cy="216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ree] When the Safflowers Bloom (Only Yesterday) | atelier emily">
            <a:extLst>
              <a:ext uri="{FF2B5EF4-FFF2-40B4-BE49-F238E27FC236}">
                <a16:creationId xmlns:a16="http://schemas.microsoft.com/office/drawing/2014/main" id="{50A53978-7E74-3DCF-2039-CA6431CA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588" y="4684789"/>
            <a:ext cx="4027573" cy="217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049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0757F-9CCC-4C1D-A792-DCC644FA5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199" y="1487106"/>
            <a:ext cx="3911600" cy="928688"/>
          </a:xfrm>
        </p:spPr>
        <p:txBody>
          <a:bodyPr>
            <a:normAutofit fontScale="90000"/>
          </a:bodyPr>
          <a:lstStyle/>
          <a:p>
            <a:r>
              <a:rPr lang="en-US" dirty="0"/>
              <a:t>Women Working at Ghibli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A1968-AD44-B315-A12A-3995E3AA7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199" y="2529587"/>
            <a:ext cx="3911600" cy="38252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Michiyo</a:t>
            </a:r>
            <a:r>
              <a:rPr lang="en-US" sz="1800" dirty="0"/>
              <a:t> Yasuda (1939-2016) was one of the most prominent voices of Ghibli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Rayna Denison identifies a trilogy of women’s films, with </a:t>
            </a:r>
            <a:r>
              <a:rPr lang="en-US" sz="1800" i="1" dirty="0" err="1"/>
              <a:t>Porco</a:t>
            </a:r>
            <a:r>
              <a:rPr lang="en-US" sz="1800" i="1" dirty="0"/>
              <a:t> Rosso </a:t>
            </a:r>
            <a:r>
              <a:rPr lang="en-US" sz="1800" dirty="0"/>
              <a:t>(bottom right) being worked on by contracted female crew (2023)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Denison also identifies provisions for female staff at the studio, including a creche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However, a female director has never helmed a film for the studio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6A874-B942-C5EE-6D37-9740C1FB6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13/7/20XX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17A05-C27C-7469-C6AD-BF2EF046E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19489-026A-F203-961F-6570EA850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pPr rtl="0"/>
              <a:t>15</a:t>
            </a:fld>
            <a:endParaRPr lang="en-GB" noProof="0"/>
          </a:p>
        </p:txBody>
      </p:sp>
      <p:pic>
        <p:nvPicPr>
          <p:cNvPr id="5122" name="Picture 2" descr="Studio Ghibli Artist Michiyo Yasuda Has Passed Away | The FADER">
            <a:extLst>
              <a:ext uri="{FF2B5EF4-FFF2-40B4-BE49-F238E27FC236}">
                <a16:creationId xmlns:a16="http://schemas.microsoft.com/office/drawing/2014/main" id="{47314673-74D5-B61B-2B9D-E167B636CD3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2" r="1286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orco Rosso - Studio Ghibli's underrated masterpiece">
            <a:extLst>
              <a:ext uri="{FF2B5EF4-FFF2-40B4-BE49-F238E27FC236}">
                <a16:creationId xmlns:a16="http://schemas.microsoft.com/office/drawing/2014/main" id="{620AC15E-6096-9C05-C88E-CBD15D558D0F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5" r="2173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27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05F41-AA71-902D-9490-E6A7A61FC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5" y="474897"/>
            <a:ext cx="5522750" cy="761372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5C0DE-51D6-0F65-4A4A-1DD7E5D51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5025" y="1426464"/>
            <a:ext cx="5522750" cy="457200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Women’s </a:t>
            </a:r>
            <a:r>
              <a:rPr lang="en-US" sz="2000" dirty="0" err="1"/>
              <a:t>labour</a:t>
            </a:r>
            <a:r>
              <a:rPr lang="en-US" sz="2000" dirty="0"/>
              <a:t> in </a:t>
            </a:r>
            <a:r>
              <a:rPr lang="en-US" sz="2000" i="1" dirty="0"/>
              <a:t>Spirited Away </a:t>
            </a:r>
            <a:r>
              <a:rPr lang="en-US" sz="2000" dirty="0"/>
              <a:t>is shown to be exploited under capitalism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 </a:t>
            </a:r>
            <a:r>
              <a:rPr lang="en-US" sz="2000" dirty="0"/>
              <a:t>Characters like </a:t>
            </a:r>
            <a:r>
              <a:rPr lang="en-US" sz="2000" dirty="0" err="1"/>
              <a:t>Yubaba</a:t>
            </a:r>
            <a:r>
              <a:rPr lang="en-US" sz="2000" dirty="0"/>
              <a:t> and </a:t>
            </a:r>
            <a:r>
              <a:rPr lang="en-US" sz="2000" dirty="0" err="1"/>
              <a:t>Kaonashi</a:t>
            </a:r>
            <a:r>
              <a:rPr lang="en-US" sz="2000" dirty="0"/>
              <a:t> represent how individuals both control and are indoctrinated into these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film, and many other Ghibli films, ultimately promote the value of ‘women’s work’ in opposition to large scale industrial </a:t>
            </a:r>
            <a:r>
              <a:rPr lang="en-US" sz="2000" dirty="0" err="1"/>
              <a:t>labour</a:t>
            </a:r>
            <a:r>
              <a:rPr lang="en-US" sz="2000" dirty="0"/>
              <a:t>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This is reflected to an extent at the studio – but they still have some way to go!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7B1D3B-95CD-3675-E008-298E1A0830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rtl="0"/>
            <a:r>
              <a:rPr lang="en-GB" noProof="0"/>
              <a:t>13/7/20XX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F9FB7C-B897-E03C-22AD-3F80332E0C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DD4331-D5EC-D126-CA2A-290C815B69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pPr rtl="0"/>
              <a:t>16</a:t>
            </a:fld>
            <a:endParaRPr lang="en-GB" noProof="0"/>
          </a:p>
        </p:txBody>
      </p:sp>
      <p:pic>
        <p:nvPicPr>
          <p:cNvPr id="12290" name="Picture 2" descr="Studio Ghibli finally answers our questions about 'Spirited Away' | Mashable">
            <a:extLst>
              <a:ext uri="{FF2B5EF4-FFF2-40B4-BE49-F238E27FC236}">
                <a16:creationId xmlns:a16="http://schemas.microsoft.com/office/drawing/2014/main" id="{F59A4DEB-8C0E-B73B-9B0A-60C551A212A1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" b="14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ow to make the bountiful, cursed buffet from 'Spirited Away' | Mashable">
            <a:extLst>
              <a:ext uri="{FF2B5EF4-FFF2-40B4-BE49-F238E27FC236}">
                <a16:creationId xmlns:a16="http://schemas.microsoft.com/office/drawing/2014/main" id="{6DAE0218-41B9-EEA7-D9BB-CB7BA81E0FBD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hihiro Ogino's 12 Best Moments In Spirited Away Ranked">
            <a:extLst>
              <a:ext uri="{FF2B5EF4-FFF2-40B4-BE49-F238E27FC236}">
                <a16:creationId xmlns:a16="http://schemas.microsoft.com/office/drawing/2014/main" id="{2823C3E2-A8EC-8630-067C-7148590BE43A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1" r="2190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74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8A603B-70FC-E5DA-4989-0B8E98EAB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BC080-4A34-BE1F-876C-C4A7BEB051A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417844" y="331470"/>
            <a:ext cx="7783830" cy="5761990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/>
              <a:t>Animation Obsessive, 2021. ‘Hayao Miyazaki, Union Man’, </a:t>
            </a:r>
            <a:r>
              <a:rPr lang="en-US" i="1" dirty="0"/>
              <a:t>Animation Obsessive</a:t>
            </a:r>
            <a:endParaRPr lang="en-US" dirty="0"/>
          </a:p>
          <a:p>
            <a:pPr algn="l"/>
            <a:r>
              <a:rPr lang="en-US" dirty="0"/>
              <a:t>Comolli, J., and </a:t>
            </a:r>
            <a:r>
              <a:rPr lang="en-US" dirty="0" err="1"/>
              <a:t>Narboni</a:t>
            </a:r>
            <a:r>
              <a:rPr lang="en-US" dirty="0"/>
              <a:t>, P., 1969. ‘Cinema/Ideology/Criticism’, </a:t>
            </a:r>
            <a:r>
              <a:rPr lang="en-US" i="1" dirty="0"/>
              <a:t>Cahiers du Cinema</a:t>
            </a:r>
            <a:r>
              <a:rPr lang="en-US" dirty="0"/>
              <a:t>, 216</a:t>
            </a:r>
          </a:p>
          <a:p>
            <a:pPr algn="l"/>
            <a:r>
              <a:rPr lang="en-US" dirty="0"/>
              <a:t>Denison, R., 2023. ‘</a:t>
            </a:r>
            <a:r>
              <a:rPr lang="en-GB" b="0" i="0" u="none" strike="noStrike" dirty="0">
                <a:effectLst/>
              </a:rPr>
              <a:t>Ghibli’s Worlds of Women: From Women’s Films to the Women Who Shaped the Permanent Studio Ghibli’, </a:t>
            </a:r>
            <a:r>
              <a:rPr lang="en-GB" b="0" i="1" u="none" strike="noStrike" dirty="0">
                <a:effectLst/>
              </a:rPr>
              <a:t>Studio Ghibli: An Industrial History, </a:t>
            </a:r>
            <a:r>
              <a:rPr lang="en-GB" b="0" u="none" strike="noStrike" dirty="0">
                <a:effectLst/>
              </a:rPr>
              <a:t>London: Palgrave Macmillan</a:t>
            </a:r>
          </a:p>
          <a:p>
            <a:pPr algn="l"/>
            <a:r>
              <a:rPr lang="en-GB" dirty="0"/>
              <a:t>Gill, R., 2007. ‘</a:t>
            </a:r>
            <a:r>
              <a:rPr lang="en-GB" dirty="0">
                <a:effectLst/>
                <a:ea typeface="Calibri" panose="020F0502020204030204" pitchFamily="34" charset="0"/>
              </a:rPr>
              <a:t>Postfeminist Media Culture: Elements of a sensibility</a:t>
            </a:r>
            <a:r>
              <a:rPr lang="en-GB" dirty="0">
                <a:ea typeface="Calibri" panose="020F0502020204030204" pitchFamily="34" charset="0"/>
              </a:rPr>
              <a:t>’, </a:t>
            </a:r>
            <a:r>
              <a:rPr lang="en-GB" i="1" dirty="0">
                <a:ea typeface="Calibri" panose="020F0502020204030204" pitchFamily="34" charset="0"/>
              </a:rPr>
              <a:t>European Journal of Cultural Studies, </a:t>
            </a:r>
            <a:r>
              <a:rPr lang="en-GB" dirty="0">
                <a:ea typeface="Calibri" panose="020F0502020204030204" pitchFamily="34" charset="0"/>
              </a:rPr>
              <a:t>10, 2</a:t>
            </a:r>
            <a:endParaRPr lang="en-GB" b="0" u="none" strike="noStrike" dirty="0">
              <a:effectLst/>
            </a:endParaRPr>
          </a:p>
          <a:p>
            <a:pPr algn="l"/>
            <a:r>
              <a:rPr lang="en-GB" dirty="0"/>
              <a:t>Fujimura-</a:t>
            </a:r>
            <a:r>
              <a:rPr lang="en-GB" dirty="0" err="1"/>
              <a:t>Fanselow</a:t>
            </a:r>
            <a:r>
              <a:rPr lang="en-GB" dirty="0"/>
              <a:t>, K., 1991. ‘</a:t>
            </a:r>
            <a:r>
              <a:rPr lang="en-GB" i="0" u="none" strike="noStrike" dirty="0">
                <a:effectLst/>
              </a:rPr>
              <a:t>The Japanese Ideology of ‘Good Wives and Wise Mothers’: Trends in Contemporary Research’, </a:t>
            </a:r>
            <a:r>
              <a:rPr lang="en-GB" i="1" u="none" strike="noStrike" dirty="0">
                <a:effectLst/>
              </a:rPr>
              <a:t>Gender &amp; History</a:t>
            </a:r>
            <a:r>
              <a:rPr lang="en-GB" u="none" strike="noStrike" dirty="0">
                <a:effectLst/>
              </a:rPr>
              <a:t>, 3, 3</a:t>
            </a:r>
          </a:p>
          <a:p>
            <a:pPr algn="l"/>
            <a:r>
              <a:rPr lang="en-GB" u="none" strike="noStrike" dirty="0">
                <a:effectLst/>
              </a:rPr>
              <a:t>Miyazaki, H., 1989. </a:t>
            </a:r>
            <a:r>
              <a:rPr lang="en-GB" i="1" u="none" strike="noStrike" dirty="0">
                <a:effectLst/>
              </a:rPr>
              <a:t>Kiki’s Delivery Service</a:t>
            </a:r>
            <a:r>
              <a:rPr lang="en-GB" u="none" strike="noStrike" dirty="0">
                <a:effectLst/>
              </a:rPr>
              <a:t>, Japan: Studio Ghibli</a:t>
            </a:r>
          </a:p>
          <a:p>
            <a:pPr algn="l"/>
            <a:r>
              <a:rPr lang="en-GB" u="none" strike="noStrike" dirty="0">
                <a:effectLst/>
              </a:rPr>
              <a:t>Miyazaki, H., 1992. </a:t>
            </a:r>
            <a:r>
              <a:rPr lang="en-GB" i="1" dirty="0" err="1"/>
              <a:t>Porco</a:t>
            </a:r>
            <a:r>
              <a:rPr lang="en-GB" i="1" dirty="0"/>
              <a:t> Rosso, </a:t>
            </a:r>
            <a:r>
              <a:rPr lang="en-GB" dirty="0"/>
              <a:t>Japan: Studio Ghibli</a:t>
            </a:r>
            <a:endParaRPr lang="en-GB" u="none" strike="noStrike" dirty="0">
              <a:effectLst/>
            </a:endParaRPr>
          </a:p>
          <a:p>
            <a:pPr algn="l"/>
            <a:r>
              <a:rPr lang="en-GB" dirty="0"/>
              <a:t>Miyazaki, H., 2001. </a:t>
            </a:r>
            <a:r>
              <a:rPr lang="en-GB" i="1" dirty="0"/>
              <a:t>Spirited Away</a:t>
            </a:r>
            <a:r>
              <a:rPr lang="en-GB" dirty="0"/>
              <a:t>, Japan: Studio Ghibli</a:t>
            </a:r>
          </a:p>
          <a:p>
            <a:pPr algn="l"/>
            <a:r>
              <a:rPr lang="en-GB" u="none" strike="noStrike" dirty="0">
                <a:effectLst/>
              </a:rPr>
              <a:t>Miyazaki, H., 2004. </a:t>
            </a:r>
            <a:r>
              <a:rPr lang="en-GB" i="1" u="none" strike="noStrike" dirty="0">
                <a:effectLst/>
              </a:rPr>
              <a:t>Howl’s Moving Castle</a:t>
            </a:r>
            <a:r>
              <a:rPr lang="en-GB" u="none" strike="noStrike" dirty="0">
                <a:effectLst/>
              </a:rPr>
              <a:t>, Japan: Studio Ghibli</a:t>
            </a:r>
          </a:p>
          <a:p>
            <a:pPr algn="l"/>
            <a:r>
              <a:rPr lang="en-GB" b="0" u="none" strike="noStrike" dirty="0">
                <a:effectLst/>
              </a:rPr>
              <a:t>Napier, S., 2006. ‘</a:t>
            </a:r>
            <a:r>
              <a:rPr lang="en-GB" b="0" i="0" u="none" strike="noStrike" dirty="0">
                <a:effectLst/>
              </a:rPr>
              <a:t>Matter out of Place: Carnival, Containment, and Cultural Recovery in Miyazaki's "Spirited Away”’, </a:t>
            </a:r>
            <a:r>
              <a:rPr lang="en-GB" b="0" i="1" u="none" strike="noStrike" dirty="0">
                <a:effectLst/>
              </a:rPr>
              <a:t>The Journal of Japanese Studies</a:t>
            </a:r>
            <a:r>
              <a:rPr lang="en-GB" b="0" u="none" strike="noStrike" dirty="0">
                <a:effectLst/>
              </a:rPr>
              <a:t>, 32, 2</a:t>
            </a:r>
          </a:p>
          <a:p>
            <a:pPr algn="l"/>
            <a:r>
              <a:rPr lang="en-GB" dirty="0" err="1"/>
              <a:t>Soble</a:t>
            </a:r>
            <a:r>
              <a:rPr lang="en-GB" dirty="0"/>
              <a:t>, J., 2015. ‘To Rescue Economy, Japan Turns to Supermom’, </a:t>
            </a:r>
            <a:r>
              <a:rPr lang="en-GB" i="1" dirty="0"/>
              <a:t>The New York Times</a:t>
            </a:r>
            <a:endParaRPr lang="en-GB" b="0" u="none" strike="noStrike" dirty="0">
              <a:effectLst/>
            </a:endParaRPr>
          </a:p>
          <a:p>
            <a:pPr algn="l"/>
            <a:r>
              <a:rPr lang="en-GB" dirty="0"/>
              <a:t>Suzuki, A., 2009. ’</a:t>
            </a:r>
            <a:r>
              <a:rPr lang="en-GB" b="0" i="0" u="none" strike="noStrike" dirty="0">
                <a:effectLst/>
              </a:rPr>
              <a:t> A nightmare of capitalist Japan: </a:t>
            </a:r>
            <a:r>
              <a:rPr lang="en-GB" b="0" i="1" u="none" strike="noStrike" dirty="0">
                <a:effectLst/>
              </a:rPr>
              <a:t>Spirited Away’, Jump Cut: A Review of Contemporary Media</a:t>
            </a:r>
            <a:r>
              <a:rPr lang="en-GB" b="0" u="none" strike="noStrike" dirty="0">
                <a:effectLst/>
              </a:rPr>
              <a:t>, 51</a:t>
            </a:r>
          </a:p>
          <a:p>
            <a:pPr algn="l"/>
            <a:r>
              <a:rPr lang="en-GB" dirty="0" err="1"/>
              <a:t>Takahata</a:t>
            </a:r>
            <a:r>
              <a:rPr lang="en-GB" dirty="0"/>
              <a:t>, I., 1991. </a:t>
            </a:r>
            <a:r>
              <a:rPr lang="en-GB" i="1" dirty="0"/>
              <a:t>Only Yesterday</a:t>
            </a:r>
            <a:r>
              <a:rPr lang="en-GB" dirty="0"/>
              <a:t>, Japan: Studio Ghibli</a:t>
            </a:r>
            <a:endParaRPr lang="en-GB" b="0" u="none" strike="noStrike" dirty="0">
              <a:effectLst/>
            </a:endParaRPr>
          </a:p>
          <a:p>
            <a:pPr algn="l"/>
            <a:endParaRPr lang="en-GB" b="0" u="none" strike="noStrike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en-GB" b="0" i="0" u="none" strike="noStrike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064B1EC-ECB0-A07A-9520-0B37D6A317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en-GB" noProof="0"/>
              <a:t>13/7/20XX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DE856-6988-9972-23B7-A938D41F4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49DC10-D6E7-BAC3-0F34-5331FC3F1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pPr rtl="0"/>
              <a:t>17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55935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C48D-8FE7-491A-A6C7-72647C2A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200" y="1599882"/>
            <a:ext cx="3911600" cy="928688"/>
          </a:xfrm>
        </p:spPr>
        <p:txBody>
          <a:bodyPr rtlCol="0"/>
          <a:lstStyle/>
          <a:p>
            <a:pPr rtl="0"/>
            <a:r>
              <a:rPr lang="en-GB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D4FE-F554-41E3-B768-8EE98FC1E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199" y="2347694"/>
            <a:ext cx="3911600" cy="3745766"/>
          </a:xfrm>
        </p:spPr>
        <p:txBody>
          <a:bodyPr vert="horz" lIns="0" tIns="45720" rIns="91440" bIns="45720" numCol="1" rtlCol="0" anchor="t">
            <a:normAutofit fontScale="92500" lnSpcReduction="20000"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2800" dirty="0"/>
              <a:t>Studio Ghibli’s background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2800" i="1" dirty="0"/>
              <a:t>Spirited Away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2800" dirty="0"/>
              <a:t>The Bathhouse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2800" dirty="0"/>
              <a:t>Chihiro/Sen and </a:t>
            </a:r>
            <a:r>
              <a:rPr lang="en-GB" sz="2800" dirty="0" err="1"/>
              <a:t>Yubaba</a:t>
            </a:r>
            <a:endParaRPr lang="en-GB" sz="2800" dirty="0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2800" dirty="0" err="1"/>
              <a:t>Kaonashi</a:t>
            </a:r>
            <a:r>
              <a:rPr lang="en-GB" sz="2800" dirty="0"/>
              <a:t> and ideology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2800" dirty="0"/>
              <a:t>Ghibli and ‘women’s work’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2800" dirty="0"/>
              <a:t>Conclusions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8DC64-4756-4F00-B33B-9C1275D44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</p:spPr>
        <p:txBody>
          <a:bodyPr rtlCol="0"/>
          <a:lstStyle/>
          <a:p>
            <a:pPr rtl="0"/>
            <a:r>
              <a:rPr lang="en-GB" dirty="0"/>
              <a:t>Conference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DF7213-3C72-4451-B46A-78DA6524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57F0BA7-5AE5-844F-6D8A-414CE9F465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AEF8B52-0354-8003-72BA-A72E2B796C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images.squarespace-cdn.com/content/v1/54fc8146e4b0...">
            <a:extLst>
              <a:ext uri="{FF2B5EF4-FFF2-40B4-BE49-F238E27FC236}">
                <a16:creationId xmlns:a16="http://schemas.microsoft.com/office/drawing/2014/main" id="{D4EAEA65-36C2-8A6F-97F4-5EFC5DFE1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r="27832"/>
          <a:stretch/>
        </p:blipFill>
        <p:spPr bwMode="auto">
          <a:xfrm>
            <a:off x="0" y="-17864"/>
            <a:ext cx="6862572" cy="686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85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1051983"/>
            <a:ext cx="4603750" cy="1343025"/>
          </a:xfrm>
        </p:spPr>
        <p:txBody>
          <a:bodyPr rtlCol="0"/>
          <a:lstStyle/>
          <a:p>
            <a:pPr rtl="0"/>
            <a:r>
              <a:rPr lang="en-GB" dirty="0"/>
              <a:t>Studio Ghibli and Hayao Miyazaki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AC73C-E6A4-453D-B11A-1A391CDB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3285067"/>
            <a:ext cx="4603750" cy="3071283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1800" dirty="0"/>
              <a:t>Studio Ghibli founded in 1985 by directors Hayao Miyazaki and Isao </a:t>
            </a:r>
            <a:r>
              <a:rPr lang="en-GB" sz="1800" dirty="0" err="1"/>
              <a:t>Takahata</a:t>
            </a:r>
            <a:r>
              <a:rPr lang="en-GB" sz="1800" dirty="0"/>
              <a:t> and producer Toshio Suzuki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1800" dirty="0"/>
              <a:t>Miyazaki has become known for featuring self-determining female leads in the majority of his films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1800" dirty="0"/>
              <a:t>Both the empowerment and the disenfranchisement of these characters is often tied to their performance of labour</a:t>
            </a:r>
          </a:p>
        </p:txBody>
      </p:sp>
      <p:sp>
        <p:nvSpPr>
          <p:cNvPr id="55" name="Date Placeholder 54">
            <a:extLst>
              <a:ext uri="{FF2B5EF4-FFF2-40B4-BE49-F238E27FC236}">
                <a16:creationId xmlns:a16="http://schemas.microsoft.com/office/drawing/2014/main" id="{F46B5AED-56B8-4366-B448-1813899B2F4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3700" y="6356350"/>
            <a:ext cx="1005116" cy="365125"/>
          </a:xfrm>
        </p:spPr>
        <p:txBody>
          <a:bodyPr rtlCol="0"/>
          <a:lstStyle/>
          <a:p>
            <a:pPr rtl="0"/>
            <a:r>
              <a:rPr lang="en-GB"/>
              <a:t>13/7/20XX</a:t>
            </a:r>
          </a:p>
        </p:txBody>
      </p:sp>
      <p:sp>
        <p:nvSpPr>
          <p:cNvPr id="56" name="Footer Placeholder 55">
            <a:extLst>
              <a:ext uri="{FF2B5EF4-FFF2-40B4-BE49-F238E27FC236}">
                <a16:creationId xmlns:a16="http://schemas.microsoft.com/office/drawing/2014/main" id="{EB43BFBA-D9A3-4499-932B-7B75A35C488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903029" y="6356350"/>
            <a:ext cx="2667000" cy="365125"/>
          </a:xfrm>
        </p:spPr>
        <p:txBody>
          <a:bodyPr rtlCol="0"/>
          <a:lstStyle/>
          <a:p>
            <a:pPr rtl="0"/>
            <a:r>
              <a:rPr lang="en-GB"/>
              <a:t>Conference presentation</a:t>
            </a: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GB" smtClean="0"/>
              <a:pPr rtl="0"/>
              <a:t>3</a:t>
            </a:fld>
            <a:endParaRPr lang="en-GB"/>
          </a:p>
        </p:txBody>
      </p:sp>
      <p:pic>
        <p:nvPicPr>
          <p:cNvPr id="3076" name="Picture 4" descr="upload.wikimedia.org/wikipedia/commons/e/e2/Hayao_...">
            <a:extLst>
              <a:ext uri="{FF2B5EF4-FFF2-40B4-BE49-F238E27FC236}">
                <a16:creationId xmlns:a16="http://schemas.microsoft.com/office/drawing/2014/main" id="{60BEB3F4-D5CC-7C16-CD7E-8C9FD168205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8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D739-8FA6-587D-F1A2-337A89642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Ghibli and </a:t>
            </a:r>
            <a:r>
              <a:rPr lang="en-US" dirty="0" err="1"/>
              <a:t>Labour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C53ED-1C81-E40E-BD4A-0CB0033FB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44927-5FBA-4DAA-9790-0E680B26C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pPr rtl="0"/>
              <a:t>4</a:t>
            </a:fld>
            <a:endParaRPr lang="en-GB" noProof="0"/>
          </a:p>
        </p:txBody>
      </p:sp>
      <p:pic>
        <p:nvPicPr>
          <p:cNvPr id="6146" name="Picture 2" descr="Hayao Miyazaki, Union Man - by Animation Obsessive Staff">
            <a:extLst>
              <a:ext uri="{FF2B5EF4-FFF2-40B4-BE49-F238E27FC236}">
                <a16:creationId xmlns:a16="http://schemas.microsoft.com/office/drawing/2014/main" id="{8CF3B0D1-8DCA-6171-2909-D369C2BB3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965" y="887968"/>
            <a:ext cx="7623586" cy="405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B53EA8-6DE9-8A52-1F1D-4A53C0D4D2F1}"/>
              </a:ext>
            </a:extLst>
          </p:cNvPr>
          <p:cNvSpPr txBox="1"/>
          <p:nvPr/>
        </p:nvSpPr>
        <p:spPr>
          <a:xfrm>
            <a:off x="4126503" y="5123954"/>
            <a:ext cx="6366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Hayao Miyazaki at the Toei </a:t>
            </a:r>
            <a:r>
              <a:rPr lang="en-US" sz="2800" dirty="0" err="1">
                <a:solidFill>
                  <a:schemeClr val="bg1"/>
                </a:solidFill>
              </a:rPr>
              <a:t>Labour</a:t>
            </a:r>
            <a:r>
              <a:rPr lang="en-US" sz="2800" dirty="0">
                <a:solidFill>
                  <a:schemeClr val="bg1"/>
                </a:solidFill>
              </a:rPr>
              <a:t> union</a:t>
            </a:r>
          </a:p>
        </p:txBody>
      </p:sp>
    </p:spTree>
    <p:extLst>
      <p:ext uri="{BB962C8B-B14F-4D97-AF65-F5344CB8AC3E}">
        <p14:creationId xmlns:p14="http://schemas.microsoft.com/office/powerpoint/2010/main" val="3611470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C5077F-7B64-7C8F-77C3-B5C2293A1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190" y="1022985"/>
            <a:ext cx="4446270" cy="501777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Released in 2001, </a:t>
            </a:r>
            <a:r>
              <a:rPr lang="en-US" i="1" dirty="0"/>
              <a:t>Spirited Away </a:t>
            </a:r>
            <a:r>
              <a:rPr lang="en-US" dirty="0"/>
              <a:t>was the first anime film to achieve serious international acclaim beyond niche groups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The film follows Chihiro, a girl who ventures into the spirit world who must save her parents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 richly polysemous text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‘A nightmare of capitalist Japan’ (Suzuki, 2009)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A5267D-837F-630E-240E-45F285EAF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Spirited Away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F521AD-34EF-7416-BE16-8C5FECD633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en-GB" noProof="0"/>
              <a:t>13/7/20XX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BBF61E-1BEB-88C9-D845-96DBFA5D8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0C304E-B578-5413-9A76-30C5D09AE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pPr rtl="0"/>
              <a:t>5</a:t>
            </a:fld>
            <a:endParaRPr lang="en-GB" noProof="0"/>
          </a:p>
        </p:txBody>
      </p:sp>
      <p:pic>
        <p:nvPicPr>
          <p:cNvPr id="7170" name="Picture 2" descr="Sweetums Signatures Miyazaki's Spirited Away (60 x 91.5 cm) (2001) Japanese  Style A (Phil Lamarr) (Mako) Movie Poster No Frame">
            <a:extLst>
              <a:ext uri="{FF2B5EF4-FFF2-40B4-BE49-F238E27FC236}">
                <a16:creationId xmlns:a16="http://schemas.microsoft.com/office/drawing/2014/main" id="{D2543CFC-9949-5551-2734-6EE4207E5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0"/>
            <a:ext cx="4835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37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0BCAD-39F0-920F-9D99-E9086557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0" y="3619502"/>
            <a:ext cx="9052560" cy="1809748"/>
          </a:xfrm>
        </p:spPr>
        <p:txBody>
          <a:bodyPr>
            <a:normAutofit/>
          </a:bodyPr>
          <a:lstStyle/>
          <a:p>
            <a:r>
              <a:rPr lang="en-GB" sz="2400" dirty="0">
                <a:effectLst/>
                <a:latin typeface="+mn-lt"/>
              </a:rPr>
              <a:t>Category C: The content is not explicitly political, but in some way becomes so through the criticism practised on it through its form </a:t>
            </a:r>
            <a:br>
              <a:rPr lang="en-GB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B331E-FB2C-01F2-1144-A7E3C66C4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9720" y="5429250"/>
            <a:ext cx="9052560" cy="476885"/>
          </a:xfrm>
        </p:spPr>
        <p:txBody>
          <a:bodyPr/>
          <a:lstStyle/>
          <a:p>
            <a:r>
              <a:rPr lang="en-US" dirty="0"/>
              <a:t>Comolli and </a:t>
            </a:r>
            <a:r>
              <a:rPr lang="en-US" dirty="0" err="1"/>
              <a:t>Narboni</a:t>
            </a:r>
            <a:r>
              <a:rPr lang="en-US" dirty="0"/>
              <a:t>, ‘Cinema/Ideology/Criticism’, p. 32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C5F4E-D92B-29D8-41BA-F967BC437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03E32-273D-DD20-90AB-F330AEDA9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pPr rtl="0"/>
              <a:t>6</a:t>
            </a:fld>
            <a:endParaRPr lang="en-GB" noProof="0"/>
          </a:p>
        </p:txBody>
      </p:sp>
      <p:pic>
        <p:nvPicPr>
          <p:cNvPr id="8194" name="Picture 2" descr="Spirited Away (2001) - IMDb">
            <a:extLst>
              <a:ext uri="{FF2B5EF4-FFF2-40B4-BE49-F238E27FC236}">
                <a16:creationId xmlns:a16="http://schemas.microsoft.com/office/drawing/2014/main" id="{5656EC01-8337-FAA3-3DD1-BF99C70C456F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5" r="1330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he Folklore That Inspired Studio Ghibli's 'Spirited Away'">
            <a:extLst>
              <a:ext uri="{FF2B5EF4-FFF2-40B4-BE49-F238E27FC236}">
                <a16:creationId xmlns:a16="http://schemas.microsoft.com/office/drawing/2014/main" id="{BC34803D-599C-4B5E-18A2-6D465921FA37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r="1232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Placeholder 16" descr="A cartoon character sitting at a table with food on plates&#10;&#10;Description automatically generated">
            <a:extLst>
              <a:ext uri="{FF2B5EF4-FFF2-40B4-BE49-F238E27FC236}">
                <a16:creationId xmlns:a16="http://schemas.microsoft.com/office/drawing/2014/main" id="{638222FA-55E6-9C43-E712-C634F6886CB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22188" r="2218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040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F73733-84F5-E017-D60A-A117F63C7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1314132"/>
            <a:ext cx="4603750" cy="1343025"/>
          </a:xfrm>
        </p:spPr>
        <p:txBody>
          <a:bodyPr/>
          <a:lstStyle/>
          <a:p>
            <a:r>
              <a:rPr lang="en-US" dirty="0"/>
              <a:t>The Bathhouse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0F600-2B87-B106-94F6-ADC7168DF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3319939"/>
            <a:ext cx="4603750" cy="295783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 imposing location she is forced into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Women all sleep on the same floor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Starts from the bottom (the boiler room) and works her way to cleaning the floors of the bath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Male presenting and voiced characters work primarily on the upper floors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00BBF-BACF-4427-8E8B-5C40AC15C02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rtl="0"/>
            <a:r>
              <a:rPr lang="en-GB" noProof="0"/>
              <a:t>13/7/20XX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B8E7D-0365-C658-4FC2-4F3B945917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3DC6E7-5FF0-CDB1-2202-58FC1183C2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pPr rtl="0"/>
              <a:t>7</a:t>
            </a:fld>
            <a:endParaRPr lang="en-GB" noProof="0"/>
          </a:p>
        </p:txBody>
      </p:sp>
      <p:pic>
        <p:nvPicPr>
          <p:cNvPr id="8" name="Picture 2" descr="static.wikia.nocookie.net/disney/images/6/6f/Spiri...">
            <a:extLst>
              <a:ext uri="{FF2B5EF4-FFF2-40B4-BE49-F238E27FC236}">
                <a16:creationId xmlns:a16="http://schemas.microsoft.com/office/drawing/2014/main" id="{D2303EF5-1BFB-DB5D-0DDD-79AD9AF797ED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" b="9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080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15139-A56F-6063-A2EC-DD678250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13/7/20XX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E54603-CCB4-4EDB-24F2-6F6733AE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925512"/>
            <a:ext cx="4603750" cy="1343025"/>
          </a:xfrm>
        </p:spPr>
        <p:txBody>
          <a:bodyPr/>
          <a:lstStyle/>
          <a:p>
            <a:r>
              <a:rPr lang="en-US" dirty="0"/>
              <a:t>Chihiro/Sen’s Lost Identity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C888C7-B65A-C3FD-C383-C0C36EF39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3227388"/>
            <a:ext cx="4603750" cy="3128962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As a female child, Chihiro’s </a:t>
            </a:r>
            <a:r>
              <a:rPr lang="en-US" sz="1800" dirty="0" err="1"/>
              <a:t>labour</a:t>
            </a:r>
            <a:r>
              <a:rPr lang="en-US" sz="1800" dirty="0"/>
              <a:t> and point of view is disrespected twofold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She is at the bottom of the bathhouse’s hierarchy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With the removal of a kanji, her name is turned to ‘Sen’ – a reading commonly used for the number 1000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Her apparent worth is determined monetarily, and it isn’t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Proves herself on her own terms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7700F-412B-BC56-BA1C-365DFE29B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640D7-1A23-85F6-817A-38D58B6F7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pPr rtl="0"/>
              <a:t>8</a:t>
            </a:fld>
            <a:endParaRPr lang="en-GB" noProof="0"/>
          </a:p>
        </p:txBody>
      </p:sp>
      <p:pic>
        <p:nvPicPr>
          <p:cNvPr id="1026" name="Picture 2" descr="Steam Community :: :: Spirited Away Cleaning Chihiro/Sen Cleaning Gif">
            <a:extLst>
              <a:ext uri="{FF2B5EF4-FFF2-40B4-BE49-F238E27FC236}">
                <a16:creationId xmlns:a16="http://schemas.microsoft.com/office/drawing/2014/main" id="{5499138B-EE68-B3DB-479A-60E35573155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6" r="2109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952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153F41-5DFA-DB95-8331-40D54FD29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925512"/>
            <a:ext cx="4603750" cy="1343025"/>
          </a:xfrm>
        </p:spPr>
        <p:txBody>
          <a:bodyPr/>
          <a:lstStyle/>
          <a:p>
            <a:r>
              <a:rPr lang="en-US" dirty="0" err="1"/>
              <a:t>Yubaba</a:t>
            </a:r>
            <a:r>
              <a:rPr lang="en-US" dirty="0"/>
              <a:t> as Feminist Critique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4D6C1-142C-EFC1-1C33-657C7DB81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3040100"/>
            <a:ext cx="4603750" cy="33162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Yubaba</a:t>
            </a:r>
            <a:r>
              <a:rPr lang="en-US" sz="1800" dirty="0"/>
              <a:t> is the antagonist of the 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While a woman runs the bathhouse, the system still </a:t>
            </a:r>
            <a:r>
              <a:rPr lang="en-US" sz="1800" dirty="0" err="1"/>
              <a:t>favours</a:t>
            </a:r>
            <a:r>
              <a:rPr lang="en-US" sz="1800" dirty="0"/>
              <a:t> 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Her ‘weakness’ is her love for her baby – an identification of femininity she keeps hidden to maintain a more intimidating, masculinized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a typeface="Calibri" panose="020F0502020204030204" pitchFamily="34" charset="0"/>
              </a:rPr>
              <a:t>A</a:t>
            </a:r>
            <a:r>
              <a:rPr lang="en-GB" sz="1800" dirty="0">
                <a:effectLst/>
                <a:ea typeface="Calibri" panose="020F0502020204030204" pitchFamily="34" charset="0"/>
              </a:rPr>
              <a:t> postfeminist figure, defined partially as ‘a focus on individualism’ by women (Gill, 2007, p. 149)</a:t>
            </a:r>
            <a:r>
              <a:rPr lang="en-GB" sz="2000" dirty="0">
                <a:effectLst/>
              </a:rPr>
              <a:t>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0F141-F042-E760-742F-4AE1B4368F7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9F3DB-436D-2438-3822-BB9489551F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pPr rtl="0"/>
              <a:t>9</a:t>
            </a:fld>
            <a:endParaRPr lang="en-GB" noProof="0"/>
          </a:p>
        </p:txBody>
      </p:sp>
      <p:pic>
        <p:nvPicPr>
          <p:cNvPr id="3074" name="Picture 2" descr="Yubaba | Ghibli Wiki | Fandom">
            <a:extLst>
              <a:ext uri="{FF2B5EF4-FFF2-40B4-BE49-F238E27FC236}">
                <a16:creationId xmlns:a16="http://schemas.microsoft.com/office/drawing/2014/main" id="{81CF9EC5-D93C-3F11-7AE3-DC9D3CB2319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2" r="2863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438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353C"/>
      </a:accent1>
      <a:accent2>
        <a:srgbClr val="DB8802"/>
      </a:accent2>
      <a:accent3>
        <a:srgbClr val="D91D62"/>
      </a:accent3>
      <a:accent4>
        <a:srgbClr val="42529B"/>
      </a:accent4>
      <a:accent5>
        <a:srgbClr val="CBDA00"/>
      </a:accent5>
      <a:accent6>
        <a:srgbClr val="76DCFD"/>
      </a:accent6>
      <a:hlink>
        <a:srgbClr val="0563C1"/>
      </a:hlink>
      <a:folHlink>
        <a:srgbClr val="954F72"/>
      </a:folHlink>
    </a:clrScheme>
    <a:fontScheme name="Custom 61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396128_TF78298634_Win32" id="{9EFF1AE6-A51A-43DD-BED1-B077B4EBC7C7}" vid="{4637B974-7793-453C-A44B-3DAC7664ED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1D31630-1B84-4A08-99C6-CB51F30BB3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3269CC-2AC8-48AE-8176-E481F45EB1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C87C8F-F87B-4D7A-AA05-EBC7DA9C67ED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689</TotalTime>
  <Words>1186</Words>
  <Application>Microsoft Macintosh PowerPoint</Application>
  <PresentationFormat>Widescreen</PresentationFormat>
  <Paragraphs>131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Gill Sans Nova</vt:lpstr>
      <vt:lpstr>Roboto</vt:lpstr>
      <vt:lpstr>Office Theme</vt:lpstr>
      <vt:lpstr>The Women of the Bathhouse: The Intersections of Women’s Labour in Studio Ghibli’s Spirited Away (Miyazaki, 2001) </vt:lpstr>
      <vt:lpstr>Agenda</vt:lpstr>
      <vt:lpstr>Studio Ghibli and Hayao Miyazaki</vt:lpstr>
      <vt:lpstr>Ghibli and Labour</vt:lpstr>
      <vt:lpstr>Spirited Away</vt:lpstr>
      <vt:lpstr>Category C: The content is not explicitly political, but in some way becomes so through the criticism practised on it through its form  </vt:lpstr>
      <vt:lpstr>The Bathhouse</vt:lpstr>
      <vt:lpstr>Chihiro/Sen’s Lost Identity</vt:lpstr>
      <vt:lpstr>Yubaba as Feminist Critique</vt:lpstr>
      <vt:lpstr>‘Good Wife, Wise Mother’</vt:lpstr>
      <vt:lpstr>Kaonashi (No-Face)</vt:lpstr>
      <vt:lpstr>Kaonashi’s Corruption</vt:lpstr>
      <vt:lpstr>Zeniba and moderate consumption</vt:lpstr>
      <vt:lpstr>Ghibli and ‘Women’s Work’</vt:lpstr>
      <vt:lpstr>Women Working at Ghibli</vt:lpstr>
      <vt:lpstr>Conclusions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Women of the Bathhouse: The Intersections of Women’s Labour in Studio Ghibli’s Spirited Away </dc:title>
  <dc:creator>Crombie, Zoe</dc:creator>
  <cp:lastModifiedBy>Crombie, Zoe (Postgraduate Researcher)</cp:lastModifiedBy>
  <cp:revision>24</cp:revision>
  <dcterms:created xsi:type="dcterms:W3CDTF">2024-03-28T21:04:49Z</dcterms:created>
  <dcterms:modified xsi:type="dcterms:W3CDTF">2024-04-04T09:54:45Z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