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7" r:id="rId5"/>
    <p:sldId id="268" r:id="rId6"/>
    <p:sldId id="258" r:id="rId7"/>
    <p:sldId id="274" r:id="rId8"/>
    <p:sldId id="270" r:id="rId9"/>
    <p:sldId id="260" r:id="rId10"/>
    <p:sldId id="271" r:id="rId11"/>
    <p:sldId id="262" r:id="rId12"/>
    <p:sldId id="275" r:id="rId13"/>
    <p:sldId id="276" r:id="rId14"/>
    <p:sldId id="265" r:id="rId15"/>
    <p:sldId id="277" r:id="rId16"/>
    <p:sldId id="269" r:id="rId17"/>
    <p:sldId id="263" r:id="rId18"/>
    <p:sldId id="267" r:id="rId19"/>
    <p:sldId id="264"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250AE4-BDAC-42D0-9A06-238EAC16FB9C}" v="46" dt="2023-09-07T09:24:08.0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72243" autoAdjust="0"/>
  </p:normalViewPr>
  <p:slideViewPr>
    <p:cSldViewPr snapToGrid="0">
      <p:cViewPr varScale="1">
        <p:scale>
          <a:sx n="65" d="100"/>
          <a:sy n="65" d="100"/>
        </p:scale>
        <p:origin x="18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AC22AC-C2B7-408F-AC19-BC77B1ED7B45}"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n-US"/>
        </a:p>
      </dgm:t>
    </dgm:pt>
    <dgm:pt modelId="{70C8CB19-04D2-4BFF-B632-9E6C0A4727FA}">
      <dgm:prSet phldrT="[Text]"/>
      <dgm:spPr/>
      <dgm:t>
        <a:bodyPr/>
        <a:lstStyle/>
        <a:p>
          <a:r>
            <a:rPr lang="en-GB" dirty="0">
              <a:latin typeface="Plus Jakarta Sans" pitchFamily="2" charset="0"/>
              <a:cs typeface="Plus Jakarta Sans" pitchFamily="2" charset="0"/>
            </a:rPr>
            <a:t>Taking a place-based approach, to analyse how OCSV is currently understood and responded to by police, public and third sector partners, parents and children.​</a:t>
          </a:r>
          <a:endParaRPr lang="en-US" dirty="0">
            <a:latin typeface="Plus Jakarta Sans" pitchFamily="2" charset="0"/>
            <a:cs typeface="Plus Jakarta Sans" pitchFamily="2" charset="0"/>
          </a:endParaRPr>
        </a:p>
      </dgm:t>
    </dgm:pt>
    <dgm:pt modelId="{CFA86F7F-007C-4F4E-B3BA-48414860EA93}" type="parTrans" cxnId="{C6AE5A25-7A46-467A-97CF-0A0B853EA6D9}">
      <dgm:prSet/>
      <dgm:spPr/>
      <dgm:t>
        <a:bodyPr/>
        <a:lstStyle/>
        <a:p>
          <a:endParaRPr lang="en-US"/>
        </a:p>
      </dgm:t>
    </dgm:pt>
    <dgm:pt modelId="{3F1C5196-A927-411C-B9EA-15FC8BFA1E42}" type="sibTrans" cxnId="{C6AE5A25-7A46-467A-97CF-0A0B853EA6D9}">
      <dgm:prSet/>
      <dgm:spPr/>
      <dgm:t>
        <a:bodyPr/>
        <a:lstStyle/>
        <a:p>
          <a:endParaRPr lang="en-US"/>
        </a:p>
      </dgm:t>
    </dgm:pt>
    <dgm:pt modelId="{41E99B96-B62F-4012-8274-68CD6D9A8BAA}">
      <dgm:prSet phldrT="[Text]"/>
      <dgm:spPr/>
      <dgm:t>
        <a:bodyPr/>
        <a:lstStyle/>
        <a:p>
          <a:r>
            <a:rPr lang="en-GB" dirty="0">
              <a:latin typeface="Plus Jakarta Sans" pitchFamily="2" charset="0"/>
              <a:cs typeface="Plus Jakarta Sans" pitchFamily="2" charset="0"/>
            </a:rPr>
            <a:t>Identify how the police can best work in partnership with others to respond to and prevent OCSV. ​</a:t>
          </a:r>
          <a:endParaRPr lang="en-US" dirty="0">
            <a:latin typeface="Plus Jakarta Sans" pitchFamily="2" charset="0"/>
            <a:cs typeface="Plus Jakarta Sans" pitchFamily="2" charset="0"/>
          </a:endParaRPr>
        </a:p>
      </dgm:t>
    </dgm:pt>
    <dgm:pt modelId="{EC84C65E-CD83-4376-AA36-BCCB8BD3F25D}" type="parTrans" cxnId="{A39C3B27-21B8-4C45-B4AC-F9218BEC0338}">
      <dgm:prSet/>
      <dgm:spPr/>
      <dgm:t>
        <a:bodyPr/>
        <a:lstStyle/>
        <a:p>
          <a:endParaRPr lang="en-US"/>
        </a:p>
      </dgm:t>
    </dgm:pt>
    <dgm:pt modelId="{2B6168CD-624F-46AC-88B7-A79340443099}" type="sibTrans" cxnId="{A39C3B27-21B8-4C45-B4AC-F9218BEC0338}">
      <dgm:prSet/>
      <dgm:spPr/>
      <dgm:t>
        <a:bodyPr/>
        <a:lstStyle/>
        <a:p>
          <a:endParaRPr lang="en-US"/>
        </a:p>
      </dgm:t>
    </dgm:pt>
    <dgm:pt modelId="{ABDFBF15-9F3F-4E09-A63E-0F6CCEA234A0}">
      <dgm:prSet phldrT="[Text]"/>
      <dgm:spPr/>
      <dgm:t>
        <a:bodyPr/>
        <a:lstStyle/>
        <a:p>
          <a:r>
            <a:rPr lang="en-GB" dirty="0">
              <a:latin typeface="Plus Jakarta Sans" pitchFamily="2" charset="0"/>
              <a:cs typeface="Plus Jakarta Sans" pitchFamily="2" charset="0"/>
            </a:rPr>
            <a:t>To produce a locality-based OCSA quality standards tool that can be applied nationally with scope to develop in an international context. </a:t>
          </a:r>
          <a:endParaRPr lang="en-US" dirty="0">
            <a:latin typeface="Plus Jakarta Sans" pitchFamily="2" charset="0"/>
            <a:cs typeface="Plus Jakarta Sans" pitchFamily="2" charset="0"/>
          </a:endParaRPr>
        </a:p>
      </dgm:t>
    </dgm:pt>
    <dgm:pt modelId="{92067F4F-CE68-4966-8DC6-65D2F4C8B469}" type="parTrans" cxnId="{E15F13ED-262D-4741-B027-7FF02719CE70}">
      <dgm:prSet/>
      <dgm:spPr/>
      <dgm:t>
        <a:bodyPr/>
        <a:lstStyle/>
        <a:p>
          <a:endParaRPr lang="en-US"/>
        </a:p>
      </dgm:t>
    </dgm:pt>
    <dgm:pt modelId="{AB1CFBA3-E737-469E-BE8E-B73D0E5BDF11}" type="sibTrans" cxnId="{E15F13ED-262D-4741-B027-7FF02719CE70}">
      <dgm:prSet/>
      <dgm:spPr/>
      <dgm:t>
        <a:bodyPr/>
        <a:lstStyle/>
        <a:p>
          <a:endParaRPr lang="en-US"/>
        </a:p>
      </dgm:t>
    </dgm:pt>
    <dgm:pt modelId="{0F59A3AB-77EB-424F-AD58-D209E5DE0FF8}" type="pres">
      <dgm:prSet presAssocID="{A7AC22AC-C2B7-408F-AC19-BC77B1ED7B45}" presName="linear" presStyleCnt="0">
        <dgm:presLayoutVars>
          <dgm:dir/>
          <dgm:resizeHandles val="exact"/>
        </dgm:presLayoutVars>
      </dgm:prSet>
      <dgm:spPr/>
    </dgm:pt>
    <dgm:pt modelId="{6A524C47-054F-473A-98C1-AA1B6EC54542}" type="pres">
      <dgm:prSet presAssocID="{70C8CB19-04D2-4BFF-B632-9E6C0A4727FA}" presName="comp" presStyleCnt="0"/>
      <dgm:spPr/>
    </dgm:pt>
    <dgm:pt modelId="{9FC6129A-51D4-4A4F-A154-679BA6F03458}" type="pres">
      <dgm:prSet presAssocID="{70C8CB19-04D2-4BFF-B632-9E6C0A4727FA}" presName="box" presStyleLbl="node1" presStyleIdx="0" presStyleCnt="3"/>
      <dgm:spPr/>
    </dgm:pt>
    <dgm:pt modelId="{CA399AE2-818A-45B6-9893-E29D8557C2DE}" type="pres">
      <dgm:prSet presAssocID="{70C8CB19-04D2-4BFF-B632-9E6C0A4727FA}" presName="img" presStyleLbl="fgImgPlace1" presStyleIdx="0" presStyleCnt="3"/>
      <dgm:spPr>
        <a:blipFill rotWithShape="1">
          <a:blip xmlns:r="http://schemas.openxmlformats.org/officeDocument/2006/relationships" r:embed="rId1"/>
          <a:stretch>
            <a:fillRect/>
          </a:stretch>
        </a:blipFill>
      </dgm:spPr>
    </dgm:pt>
    <dgm:pt modelId="{D9C0F370-45E9-4AC2-B068-817A197EDA64}" type="pres">
      <dgm:prSet presAssocID="{70C8CB19-04D2-4BFF-B632-9E6C0A4727FA}" presName="text" presStyleLbl="node1" presStyleIdx="0" presStyleCnt="3">
        <dgm:presLayoutVars>
          <dgm:bulletEnabled val="1"/>
        </dgm:presLayoutVars>
      </dgm:prSet>
      <dgm:spPr/>
    </dgm:pt>
    <dgm:pt modelId="{BA29E101-8969-4ED8-9B0D-AD3EAFC7FD41}" type="pres">
      <dgm:prSet presAssocID="{3F1C5196-A927-411C-B9EA-15FC8BFA1E42}" presName="spacer" presStyleCnt="0"/>
      <dgm:spPr/>
    </dgm:pt>
    <dgm:pt modelId="{C273A5CB-F2B5-4B8A-ACF5-00099322A3AE}" type="pres">
      <dgm:prSet presAssocID="{41E99B96-B62F-4012-8274-68CD6D9A8BAA}" presName="comp" presStyleCnt="0"/>
      <dgm:spPr/>
    </dgm:pt>
    <dgm:pt modelId="{D40DF3DA-0242-4BEC-9D73-6A6CC4EBDD93}" type="pres">
      <dgm:prSet presAssocID="{41E99B96-B62F-4012-8274-68CD6D9A8BAA}" presName="box" presStyleLbl="node1" presStyleIdx="1" presStyleCnt="3"/>
      <dgm:spPr/>
    </dgm:pt>
    <dgm:pt modelId="{C496B135-A334-4A95-9B87-048EEF42F982}" type="pres">
      <dgm:prSet presAssocID="{41E99B96-B62F-4012-8274-68CD6D9A8BAA}" presName="img" presStyleLbl="fgImgPlace1" presStyleIdx="1" presStyleCnt="3"/>
      <dgm:spPr>
        <a:blipFill rotWithShape="1">
          <a:blip xmlns:r="http://schemas.openxmlformats.org/officeDocument/2006/relationships" r:embed="rId2"/>
          <a:stretch>
            <a:fillRect/>
          </a:stretch>
        </a:blipFill>
      </dgm:spPr>
    </dgm:pt>
    <dgm:pt modelId="{FA4D6EC9-95A0-4ED1-BD0F-96706AD2D195}" type="pres">
      <dgm:prSet presAssocID="{41E99B96-B62F-4012-8274-68CD6D9A8BAA}" presName="text" presStyleLbl="node1" presStyleIdx="1" presStyleCnt="3">
        <dgm:presLayoutVars>
          <dgm:bulletEnabled val="1"/>
        </dgm:presLayoutVars>
      </dgm:prSet>
      <dgm:spPr/>
    </dgm:pt>
    <dgm:pt modelId="{52D06D10-49D9-4AD9-B5DB-C677A324F857}" type="pres">
      <dgm:prSet presAssocID="{2B6168CD-624F-46AC-88B7-A79340443099}" presName="spacer" presStyleCnt="0"/>
      <dgm:spPr/>
    </dgm:pt>
    <dgm:pt modelId="{5D0A52AF-3723-490F-AF3C-C8638303219A}" type="pres">
      <dgm:prSet presAssocID="{ABDFBF15-9F3F-4E09-A63E-0F6CCEA234A0}" presName="comp" presStyleCnt="0"/>
      <dgm:spPr/>
    </dgm:pt>
    <dgm:pt modelId="{6BCECC2D-3F9D-44A0-98B9-A32B3DD94FFA}" type="pres">
      <dgm:prSet presAssocID="{ABDFBF15-9F3F-4E09-A63E-0F6CCEA234A0}" presName="box" presStyleLbl="node1" presStyleIdx="2" presStyleCnt="3"/>
      <dgm:spPr/>
    </dgm:pt>
    <dgm:pt modelId="{D65F6124-3761-4B08-A1F8-A2298489F5F5}" type="pres">
      <dgm:prSet presAssocID="{ABDFBF15-9F3F-4E09-A63E-0F6CCEA234A0}" presName="img" presStyleLbl="fgImgPlace1" presStyleIdx="2" presStyleCnt="3"/>
      <dgm:spPr>
        <a:blipFill rotWithShape="1">
          <a:blip xmlns:r="http://schemas.openxmlformats.org/officeDocument/2006/relationships" r:embed="rId3"/>
          <a:stretch>
            <a:fillRect/>
          </a:stretch>
        </a:blipFill>
      </dgm:spPr>
    </dgm:pt>
    <dgm:pt modelId="{439A65CC-5071-48F5-B21A-1A35EE5DF952}" type="pres">
      <dgm:prSet presAssocID="{ABDFBF15-9F3F-4E09-A63E-0F6CCEA234A0}" presName="text" presStyleLbl="node1" presStyleIdx="2" presStyleCnt="3">
        <dgm:presLayoutVars>
          <dgm:bulletEnabled val="1"/>
        </dgm:presLayoutVars>
      </dgm:prSet>
      <dgm:spPr/>
    </dgm:pt>
  </dgm:ptLst>
  <dgm:cxnLst>
    <dgm:cxn modelId="{C1AF9321-D642-492F-B7FF-6AEA58F9A2AE}" type="presOf" srcId="{A7AC22AC-C2B7-408F-AC19-BC77B1ED7B45}" destId="{0F59A3AB-77EB-424F-AD58-D209E5DE0FF8}" srcOrd="0" destOrd="0" presId="urn:microsoft.com/office/officeart/2005/8/layout/vList4"/>
    <dgm:cxn modelId="{E34B4124-9F3C-4B21-9A96-5A00B6254ABC}" type="presOf" srcId="{70C8CB19-04D2-4BFF-B632-9E6C0A4727FA}" destId="{D9C0F370-45E9-4AC2-B068-817A197EDA64}" srcOrd="1" destOrd="0" presId="urn:microsoft.com/office/officeart/2005/8/layout/vList4"/>
    <dgm:cxn modelId="{C6AE5A25-7A46-467A-97CF-0A0B853EA6D9}" srcId="{A7AC22AC-C2B7-408F-AC19-BC77B1ED7B45}" destId="{70C8CB19-04D2-4BFF-B632-9E6C0A4727FA}" srcOrd="0" destOrd="0" parTransId="{CFA86F7F-007C-4F4E-B3BA-48414860EA93}" sibTransId="{3F1C5196-A927-411C-B9EA-15FC8BFA1E42}"/>
    <dgm:cxn modelId="{A39C3B27-21B8-4C45-B4AC-F9218BEC0338}" srcId="{A7AC22AC-C2B7-408F-AC19-BC77B1ED7B45}" destId="{41E99B96-B62F-4012-8274-68CD6D9A8BAA}" srcOrd="1" destOrd="0" parTransId="{EC84C65E-CD83-4376-AA36-BCCB8BD3F25D}" sibTransId="{2B6168CD-624F-46AC-88B7-A79340443099}"/>
    <dgm:cxn modelId="{EDC9AE7F-1F5D-4D48-866B-6E0152219CA9}" type="presOf" srcId="{41E99B96-B62F-4012-8274-68CD6D9A8BAA}" destId="{D40DF3DA-0242-4BEC-9D73-6A6CC4EBDD93}" srcOrd="0" destOrd="0" presId="urn:microsoft.com/office/officeart/2005/8/layout/vList4"/>
    <dgm:cxn modelId="{630E4A8D-FB1D-4B12-8FB6-343D092DBF8F}" type="presOf" srcId="{41E99B96-B62F-4012-8274-68CD6D9A8BAA}" destId="{FA4D6EC9-95A0-4ED1-BD0F-96706AD2D195}" srcOrd="1" destOrd="0" presId="urn:microsoft.com/office/officeart/2005/8/layout/vList4"/>
    <dgm:cxn modelId="{1CC1F18E-0E6E-4F8A-BAC0-CF2087E780FE}" type="presOf" srcId="{70C8CB19-04D2-4BFF-B632-9E6C0A4727FA}" destId="{9FC6129A-51D4-4A4F-A154-679BA6F03458}" srcOrd="0" destOrd="0" presId="urn:microsoft.com/office/officeart/2005/8/layout/vList4"/>
    <dgm:cxn modelId="{2B10F190-AF29-4793-93E4-F472A844247E}" type="presOf" srcId="{ABDFBF15-9F3F-4E09-A63E-0F6CCEA234A0}" destId="{6BCECC2D-3F9D-44A0-98B9-A32B3DD94FFA}" srcOrd="0" destOrd="0" presId="urn:microsoft.com/office/officeart/2005/8/layout/vList4"/>
    <dgm:cxn modelId="{E15F13ED-262D-4741-B027-7FF02719CE70}" srcId="{A7AC22AC-C2B7-408F-AC19-BC77B1ED7B45}" destId="{ABDFBF15-9F3F-4E09-A63E-0F6CCEA234A0}" srcOrd="2" destOrd="0" parTransId="{92067F4F-CE68-4966-8DC6-65D2F4C8B469}" sibTransId="{AB1CFBA3-E737-469E-BE8E-B73D0E5BDF11}"/>
    <dgm:cxn modelId="{2EB059EE-D068-4E8A-9E71-83C3EF9E5685}" type="presOf" srcId="{ABDFBF15-9F3F-4E09-A63E-0F6CCEA234A0}" destId="{439A65CC-5071-48F5-B21A-1A35EE5DF952}" srcOrd="1" destOrd="0" presId="urn:microsoft.com/office/officeart/2005/8/layout/vList4"/>
    <dgm:cxn modelId="{7AD00397-C2E2-4C94-8118-FDB1BC8FD47B}" type="presParOf" srcId="{0F59A3AB-77EB-424F-AD58-D209E5DE0FF8}" destId="{6A524C47-054F-473A-98C1-AA1B6EC54542}" srcOrd="0" destOrd="0" presId="urn:microsoft.com/office/officeart/2005/8/layout/vList4"/>
    <dgm:cxn modelId="{E42DD80F-2A1E-4291-A94D-6F1289AE63C3}" type="presParOf" srcId="{6A524C47-054F-473A-98C1-AA1B6EC54542}" destId="{9FC6129A-51D4-4A4F-A154-679BA6F03458}" srcOrd="0" destOrd="0" presId="urn:microsoft.com/office/officeart/2005/8/layout/vList4"/>
    <dgm:cxn modelId="{98BE137F-C1DE-468F-A15F-2CDD6657C9C4}" type="presParOf" srcId="{6A524C47-054F-473A-98C1-AA1B6EC54542}" destId="{CA399AE2-818A-45B6-9893-E29D8557C2DE}" srcOrd="1" destOrd="0" presId="urn:microsoft.com/office/officeart/2005/8/layout/vList4"/>
    <dgm:cxn modelId="{3924D8C9-4453-4F6B-8440-AE4810DDF2C5}" type="presParOf" srcId="{6A524C47-054F-473A-98C1-AA1B6EC54542}" destId="{D9C0F370-45E9-4AC2-B068-817A197EDA64}" srcOrd="2" destOrd="0" presId="urn:microsoft.com/office/officeart/2005/8/layout/vList4"/>
    <dgm:cxn modelId="{B3FB472A-08C6-4A12-BEB6-4F8272CB7AC2}" type="presParOf" srcId="{0F59A3AB-77EB-424F-AD58-D209E5DE0FF8}" destId="{BA29E101-8969-4ED8-9B0D-AD3EAFC7FD41}" srcOrd="1" destOrd="0" presId="urn:microsoft.com/office/officeart/2005/8/layout/vList4"/>
    <dgm:cxn modelId="{B8B71DA2-CACB-45EA-921B-88B5329886E4}" type="presParOf" srcId="{0F59A3AB-77EB-424F-AD58-D209E5DE0FF8}" destId="{C273A5CB-F2B5-4B8A-ACF5-00099322A3AE}" srcOrd="2" destOrd="0" presId="urn:microsoft.com/office/officeart/2005/8/layout/vList4"/>
    <dgm:cxn modelId="{A0BBF51F-4DE5-405B-BA06-96CB67CFE6CA}" type="presParOf" srcId="{C273A5CB-F2B5-4B8A-ACF5-00099322A3AE}" destId="{D40DF3DA-0242-4BEC-9D73-6A6CC4EBDD93}" srcOrd="0" destOrd="0" presId="urn:microsoft.com/office/officeart/2005/8/layout/vList4"/>
    <dgm:cxn modelId="{10FF8BB7-B9E0-49FD-8B7D-9959C9145914}" type="presParOf" srcId="{C273A5CB-F2B5-4B8A-ACF5-00099322A3AE}" destId="{C496B135-A334-4A95-9B87-048EEF42F982}" srcOrd="1" destOrd="0" presId="urn:microsoft.com/office/officeart/2005/8/layout/vList4"/>
    <dgm:cxn modelId="{C704250B-962B-49EE-BA9B-F799F824D2FA}" type="presParOf" srcId="{C273A5CB-F2B5-4B8A-ACF5-00099322A3AE}" destId="{FA4D6EC9-95A0-4ED1-BD0F-96706AD2D195}" srcOrd="2" destOrd="0" presId="urn:microsoft.com/office/officeart/2005/8/layout/vList4"/>
    <dgm:cxn modelId="{1C3417B3-9645-40EE-B601-1DE6B8E62A10}" type="presParOf" srcId="{0F59A3AB-77EB-424F-AD58-D209E5DE0FF8}" destId="{52D06D10-49D9-4AD9-B5DB-C677A324F857}" srcOrd="3" destOrd="0" presId="urn:microsoft.com/office/officeart/2005/8/layout/vList4"/>
    <dgm:cxn modelId="{3EE788CD-2A8B-4AFA-874A-121ACC3AA668}" type="presParOf" srcId="{0F59A3AB-77EB-424F-AD58-D209E5DE0FF8}" destId="{5D0A52AF-3723-490F-AF3C-C8638303219A}" srcOrd="4" destOrd="0" presId="urn:microsoft.com/office/officeart/2005/8/layout/vList4"/>
    <dgm:cxn modelId="{C1A6A4F3-24B2-4152-B669-0CA5734C9187}" type="presParOf" srcId="{5D0A52AF-3723-490F-AF3C-C8638303219A}" destId="{6BCECC2D-3F9D-44A0-98B9-A32B3DD94FFA}" srcOrd="0" destOrd="0" presId="urn:microsoft.com/office/officeart/2005/8/layout/vList4"/>
    <dgm:cxn modelId="{876A2568-3878-40F6-A506-FDC66AD07E95}" type="presParOf" srcId="{5D0A52AF-3723-490F-AF3C-C8638303219A}" destId="{D65F6124-3761-4B08-A1F8-A2298489F5F5}" srcOrd="1" destOrd="0" presId="urn:microsoft.com/office/officeart/2005/8/layout/vList4"/>
    <dgm:cxn modelId="{64B7D950-90A2-4A62-97A7-9FBECB47C3AB}" type="presParOf" srcId="{5D0A52AF-3723-490F-AF3C-C8638303219A}" destId="{439A65CC-5071-48F5-B21A-1A35EE5DF95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8305EA-ADD6-447A-AE70-DBAACF98E001}"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GB"/>
        </a:p>
      </dgm:t>
    </dgm:pt>
    <dgm:pt modelId="{5C064196-92AA-4BFB-8E0D-8545F22C688F}">
      <dgm:prSet phldrT="[Text]"/>
      <dgm:spPr>
        <a:solidFill>
          <a:schemeClr val="accent1"/>
        </a:solidFill>
      </dgm:spPr>
      <dgm:t>
        <a:bodyPr/>
        <a:lstStyle/>
        <a:p>
          <a:r>
            <a:rPr lang="en-GB" b="1" dirty="0">
              <a:latin typeface="Plus Jakarta Sans" pitchFamily="2" charset="0"/>
              <a:cs typeface="Plus Jakarta Sans" pitchFamily="2" charset="0"/>
            </a:rPr>
            <a:t>Understand</a:t>
          </a:r>
        </a:p>
      </dgm:t>
    </dgm:pt>
    <dgm:pt modelId="{1C771057-93ED-469A-B2C4-682A8DFC4293}" type="parTrans" cxnId="{3EF62399-C605-4386-B2C1-76AD3429651C}">
      <dgm:prSet/>
      <dgm:spPr/>
      <dgm:t>
        <a:bodyPr/>
        <a:lstStyle/>
        <a:p>
          <a:endParaRPr lang="en-GB" b="1">
            <a:latin typeface="Plus Jakarta Sans" pitchFamily="2" charset="0"/>
            <a:cs typeface="Plus Jakarta Sans" pitchFamily="2" charset="0"/>
          </a:endParaRPr>
        </a:p>
      </dgm:t>
    </dgm:pt>
    <dgm:pt modelId="{CFE94C04-1F13-4418-ADEF-C10657E4C742}" type="sibTrans" cxnId="{3EF62399-C605-4386-B2C1-76AD3429651C}">
      <dgm:prSet/>
      <dgm:spPr>
        <a:solidFill>
          <a:schemeClr val="accent1"/>
        </a:solidFill>
        <a:ln>
          <a:solidFill>
            <a:schemeClr val="accent1"/>
          </a:solidFill>
        </a:ln>
      </dgm:spPr>
      <dgm:t>
        <a:bodyPr/>
        <a:lstStyle/>
        <a:p>
          <a:endParaRPr lang="en-GB" b="1">
            <a:latin typeface="Plus Jakarta Sans" pitchFamily="2" charset="0"/>
            <a:cs typeface="Plus Jakarta Sans" pitchFamily="2" charset="0"/>
          </a:endParaRPr>
        </a:p>
      </dgm:t>
    </dgm:pt>
    <dgm:pt modelId="{56020EF0-17C1-430E-AA61-49DEF9021CAD}">
      <dgm:prSet phldrT="[Text]"/>
      <dgm:spPr>
        <a:solidFill>
          <a:schemeClr val="accent2"/>
        </a:solidFill>
      </dgm:spPr>
      <dgm:t>
        <a:bodyPr/>
        <a:lstStyle/>
        <a:p>
          <a:r>
            <a:rPr lang="en-GB" b="1" dirty="0">
              <a:latin typeface="Plus Jakarta Sans" pitchFamily="2" charset="0"/>
              <a:cs typeface="Plus Jakarta Sans" pitchFamily="2" charset="0"/>
            </a:rPr>
            <a:t>Listen</a:t>
          </a:r>
        </a:p>
        <a:p>
          <a:r>
            <a:rPr lang="en-GB" b="1" dirty="0">
              <a:latin typeface="Plus Jakarta Sans" pitchFamily="2" charset="0"/>
              <a:cs typeface="Plus Jakarta Sans" pitchFamily="2" charset="0"/>
            </a:rPr>
            <a:t>(Consultation) </a:t>
          </a:r>
        </a:p>
      </dgm:t>
    </dgm:pt>
    <dgm:pt modelId="{02C2E53E-D37E-448B-9B7D-0D90FBAA2DBF}" type="parTrans" cxnId="{B0110689-4FB5-449B-9963-99BE522DF27C}">
      <dgm:prSet/>
      <dgm:spPr/>
      <dgm:t>
        <a:bodyPr/>
        <a:lstStyle/>
        <a:p>
          <a:endParaRPr lang="en-GB" b="1">
            <a:latin typeface="Plus Jakarta Sans" pitchFamily="2" charset="0"/>
            <a:cs typeface="Plus Jakarta Sans" pitchFamily="2" charset="0"/>
          </a:endParaRPr>
        </a:p>
      </dgm:t>
    </dgm:pt>
    <dgm:pt modelId="{4EE80A27-A47B-4BA7-901E-306118E4E95F}" type="sibTrans" cxnId="{B0110689-4FB5-449B-9963-99BE522DF27C}">
      <dgm:prSet/>
      <dgm:spPr>
        <a:solidFill>
          <a:schemeClr val="accent2"/>
        </a:solidFill>
      </dgm:spPr>
      <dgm:t>
        <a:bodyPr/>
        <a:lstStyle/>
        <a:p>
          <a:endParaRPr lang="en-GB" b="1">
            <a:latin typeface="Plus Jakarta Sans" pitchFamily="2" charset="0"/>
            <a:cs typeface="Plus Jakarta Sans" pitchFamily="2" charset="0"/>
          </a:endParaRPr>
        </a:p>
      </dgm:t>
    </dgm:pt>
    <dgm:pt modelId="{57DBD26B-7AB2-4216-B512-B2DF2EE50D81}">
      <dgm:prSet phldrT="[Text]"/>
      <dgm:spPr>
        <a:solidFill>
          <a:schemeClr val="tx1"/>
        </a:solidFill>
      </dgm:spPr>
      <dgm:t>
        <a:bodyPr/>
        <a:lstStyle/>
        <a:p>
          <a:r>
            <a:rPr lang="en-GB" b="1" dirty="0">
              <a:latin typeface="Plus Jakarta Sans" pitchFamily="2" charset="0"/>
              <a:cs typeface="Plus Jakarta Sans" pitchFamily="2" charset="0"/>
            </a:rPr>
            <a:t>Develop</a:t>
          </a:r>
        </a:p>
        <a:p>
          <a:r>
            <a:rPr lang="en-GB" b="1" dirty="0">
              <a:latin typeface="Plus Jakarta Sans" pitchFamily="2" charset="0"/>
              <a:cs typeface="Plus Jakarta Sans" pitchFamily="2" charset="0"/>
            </a:rPr>
            <a:t>(Co Production)</a:t>
          </a:r>
        </a:p>
      </dgm:t>
    </dgm:pt>
    <dgm:pt modelId="{B75389C9-D47F-43E6-BA5E-7BFE12DCD3C0}" type="parTrans" cxnId="{2BC9EDDA-1A4E-49C8-90F7-78F18B3051B1}">
      <dgm:prSet/>
      <dgm:spPr/>
      <dgm:t>
        <a:bodyPr/>
        <a:lstStyle/>
        <a:p>
          <a:endParaRPr lang="en-GB" b="1">
            <a:latin typeface="Plus Jakarta Sans" pitchFamily="2" charset="0"/>
            <a:cs typeface="Plus Jakarta Sans" pitchFamily="2" charset="0"/>
          </a:endParaRPr>
        </a:p>
      </dgm:t>
    </dgm:pt>
    <dgm:pt modelId="{2AA21262-DE89-4991-8889-1970C103DDE8}" type="sibTrans" cxnId="{2BC9EDDA-1A4E-49C8-90F7-78F18B3051B1}">
      <dgm:prSet/>
      <dgm:spPr>
        <a:solidFill>
          <a:schemeClr val="accent3"/>
        </a:solidFill>
      </dgm:spPr>
      <dgm:t>
        <a:bodyPr/>
        <a:lstStyle/>
        <a:p>
          <a:endParaRPr lang="en-GB" b="1">
            <a:latin typeface="Plus Jakarta Sans" pitchFamily="2" charset="0"/>
            <a:cs typeface="Plus Jakarta Sans" pitchFamily="2" charset="0"/>
          </a:endParaRPr>
        </a:p>
      </dgm:t>
    </dgm:pt>
    <dgm:pt modelId="{A1CE9A07-2114-4FCE-B5EC-8932727FCABB}">
      <dgm:prSet phldrT="[Text]"/>
      <dgm:spPr>
        <a:solidFill>
          <a:schemeClr val="accent4"/>
        </a:solidFill>
      </dgm:spPr>
      <dgm:t>
        <a:bodyPr/>
        <a:lstStyle/>
        <a:p>
          <a:r>
            <a:rPr lang="en-GB" b="1" dirty="0">
              <a:latin typeface="Plus Jakarta Sans" pitchFamily="2" charset="0"/>
              <a:cs typeface="Plus Jakarta Sans" pitchFamily="2" charset="0"/>
            </a:rPr>
            <a:t>Test</a:t>
          </a:r>
        </a:p>
      </dgm:t>
    </dgm:pt>
    <dgm:pt modelId="{522601F4-2CAE-412B-9DF7-2A9CB5C2E147}" type="parTrans" cxnId="{537614F2-3C88-4F3F-9522-0ECF7AAE70EC}">
      <dgm:prSet/>
      <dgm:spPr/>
      <dgm:t>
        <a:bodyPr/>
        <a:lstStyle/>
        <a:p>
          <a:endParaRPr lang="en-GB" b="1">
            <a:latin typeface="Plus Jakarta Sans" pitchFamily="2" charset="0"/>
            <a:cs typeface="Plus Jakarta Sans" pitchFamily="2" charset="0"/>
          </a:endParaRPr>
        </a:p>
      </dgm:t>
    </dgm:pt>
    <dgm:pt modelId="{6B766FD0-286B-47AC-8A58-47A7EEBA9852}" type="sibTrans" cxnId="{537614F2-3C88-4F3F-9522-0ECF7AAE70EC}">
      <dgm:prSet/>
      <dgm:spPr/>
      <dgm:t>
        <a:bodyPr/>
        <a:lstStyle/>
        <a:p>
          <a:endParaRPr lang="en-GB" b="1">
            <a:latin typeface="Plus Jakarta Sans" pitchFamily="2" charset="0"/>
            <a:cs typeface="Plus Jakarta Sans" pitchFamily="2" charset="0"/>
          </a:endParaRPr>
        </a:p>
      </dgm:t>
    </dgm:pt>
    <dgm:pt modelId="{F43E1095-5DF1-4F21-951A-5291C50303FD}" type="pres">
      <dgm:prSet presAssocID="{8A8305EA-ADD6-447A-AE70-DBAACF98E001}" presName="Name0" presStyleCnt="0">
        <dgm:presLayoutVars>
          <dgm:dir/>
          <dgm:resizeHandles val="exact"/>
        </dgm:presLayoutVars>
      </dgm:prSet>
      <dgm:spPr/>
    </dgm:pt>
    <dgm:pt modelId="{46DEC0F6-373A-40B9-9E3A-82E63171652A}" type="pres">
      <dgm:prSet presAssocID="{5C064196-92AA-4BFB-8E0D-8545F22C688F}" presName="node" presStyleLbl="node1" presStyleIdx="0" presStyleCnt="4" custScaleX="147452">
        <dgm:presLayoutVars>
          <dgm:bulletEnabled val="1"/>
        </dgm:presLayoutVars>
      </dgm:prSet>
      <dgm:spPr/>
    </dgm:pt>
    <dgm:pt modelId="{908F21CD-FA8A-409D-B2B5-3199983BF382}" type="pres">
      <dgm:prSet presAssocID="{CFE94C04-1F13-4418-ADEF-C10657E4C742}" presName="sibTrans" presStyleLbl="sibTrans2D1" presStyleIdx="0" presStyleCnt="3" custScaleX="131305" custLinFactNeighborX="2246" custLinFactNeighborY="-3840"/>
      <dgm:spPr/>
    </dgm:pt>
    <dgm:pt modelId="{E2D15CF7-EA35-45C4-80A7-D725BC202682}" type="pres">
      <dgm:prSet presAssocID="{CFE94C04-1F13-4418-ADEF-C10657E4C742}" presName="connectorText" presStyleLbl="sibTrans2D1" presStyleIdx="0" presStyleCnt="3"/>
      <dgm:spPr/>
    </dgm:pt>
    <dgm:pt modelId="{27E68AF7-5220-43C8-B440-0F9EFC3D8C4F}" type="pres">
      <dgm:prSet presAssocID="{56020EF0-17C1-430E-AA61-49DEF9021CAD}" presName="node" presStyleLbl="node1" presStyleIdx="1" presStyleCnt="4" custScaleX="147452">
        <dgm:presLayoutVars>
          <dgm:bulletEnabled val="1"/>
        </dgm:presLayoutVars>
      </dgm:prSet>
      <dgm:spPr/>
    </dgm:pt>
    <dgm:pt modelId="{346D665D-9697-4347-9440-B0558B8E06F4}" type="pres">
      <dgm:prSet presAssocID="{4EE80A27-A47B-4BA7-901E-306118E4E95F}" presName="sibTrans" presStyleLbl="sibTrans2D1" presStyleIdx="1" presStyleCnt="3" custScaleX="131305" custLinFactNeighborX="2246" custLinFactNeighborY="-3840"/>
      <dgm:spPr/>
    </dgm:pt>
    <dgm:pt modelId="{082B51D5-B03E-426E-9F1D-BB7B39C7200A}" type="pres">
      <dgm:prSet presAssocID="{4EE80A27-A47B-4BA7-901E-306118E4E95F}" presName="connectorText" presStyleLbl="sibTrans2D1" presStyleIdx="1" presStyleCnt="3"/>
      <dgm:spPr/>
    </dgm:pt>
    <dgm:pt modelId="{4826C3B8-74F5-45FB-97AB-551F3F5FE1DD}" type="pres">
      <dgm:prSet presAssocID="{57DBD26B-7AB2-4216-B512-B2DF2EE50D81}" presName="node" presStyleLbl="node1" presStyleIdx="2" presStyleCnt="4" custScaleX="147452">
        <dgm:presLayoutVars>
          <dgm:bulletEnabled val="1"/>
        </dgm:presLayoutVars>
      </dgm:prSet>
      <dgm:spPr/>
    </dgm:pt>
    <dgm:pt modelId="{8858CBBE-4D06-4BA5-94FE-082972C8405A}" type="pres">
      <dgm:prSet presAssocID="{2AA21262-DE89-4991-8889-1970C103DDE8}" presName="sibTrans" presStyleLbl="sibTrans2D1" presStyleIdx="2" presStyleCnt="3" custScaleX="131305" custLinFactNeighborX="2246" custLinFactNeighborY="-3840"/>
      <dgm:spPr/>
    </dgm:pt>
    <dgm:pt modelId="{F63539C6-A2A5-4EDD-8402-A4665C2E8AD4}" type="pres">
      <dgm:prSet presAssocID="{2AA21262-DE89-4991-8889-1970C103DDE8}" presName="connectorText" presStyleLbl="sibTrans2D1" presStyleIdx="2" presStyleCnt="3"/>
      <dgm:spPr/>
    </dgm:pt>
    <dgm:pt modelId="{5D1A499E-94A1-40A1-A656-C3297E3ABEB6}" type="pres">
      <dgm:prSet presAssocID="{A1CE9A07-2114-4FCE-B5EC-8932727FCABB}" presName="node" presStyleLbl="node1" presStyleIdx="3" presStyleCnt="4" custScaleX="147452">
        <dgm:presLayoutVars>
          <dgm:bulletEnabled val="1"/>
        </dgm:presLayoutVars>
      </dgm:prSet>
      <dgm:spPr/>
    </dgm:pt>
  </dgm:ptLst>
  <dgm:cxnLst>
    <dgm:cxn modelId="{92868F2E-6B58-4E14-9E76-710D6107CBA7}" type="presOf" srcId="{2AA21262-DE89-4991-8889-1970C103DDE8}" destId="{8858CBBE-4D06-4BA5-94FE-082972C8405A}" srcOrd="0" destOrd="0" presId="urn:microsoft.com/office/officeart/2005/8/layout/process1"/>
    <dgm:cxn modelId="{2F34F656-2A38-4F29-9261-5140DAA9C13B}" type="presOf" srcId="{CFE94C04-1F13-4418-ADEF-C10657E4C742}" destId="{E2D15CF7-EA35-45C4-80A7-D725BC202682}" srcOrd="1" destOrd="0" presId="urn:microsoft.com/office/officeart/2005/8/layout/process1"/>
    <dgm:cxn modelId="{A91F3C57-C66C-4F03-8325-35D54FDCFB60}" type="presOf" srcId="{A1CE9A07-2114-4FCE-B5EC-8932727FCABB}" destId="{5D1A499E-94A1-40A1-A656-C3297E3ABEB6}" srcOrd="0" destOrd="0" presId="urn:microsoft.com/office/officeart/2005/8/layout/process1"/>
    <dgm:cxn modelId="{E16E2D80-0847-469E-8B69-212926BEB030}" type="presOf" srcId="{CFE94C04-1F13-4418-ADEF-C10657E4C742}" destId="{908F21CD-FA8A-409D-B2B5-3199983BF382}" srcOrd="0" destOrd="0" presId="urn:microsoft.com/office/officeart/2005/8/layout/process1"/>
    <dgm:cxn modelId="{93E64885-876E-4567-92BA-D0A63C27FBCC}" type="presOf" srcId="{8A8305EA-ADD6-447A-AE70-DBAACF98E001}" destId="{F43E1095-5DF1-4F21-951A-5291C50303FD}" srcOrd="0" destOrd="0" presId="urn:microsoft.com/office/officeart/2005/8/layout/process1"/>
    <dgm:cxn modelId="{B0110689-4FB5-449B-9963-99BE522DF27C}" srcId="{8A8305EA-ADD6-447A-AE70-DBAACF98E001}" destId="{56020EF0-17C1-430E-AA61-49DEF9021CAD}" srcOrd="1" destOrd="0" parTransId="{02C2E53E-D37E-448B-9B7D-0D90FBAA2DBF}" sibTransId="{4EE80A27-A47B-4BA7-901E-306118E4E95F}"/>
    <dgm:cxn modelId="{09959692-AD44-4574-BDD1-A92152051130}" type="presOf" srcId="{4EE80A27-A47B-4BA7-901E-306118E4E95F}" destId="{346D665D-9697-4347-9440-B0558B8E06F4}" srcOrd="0" destOrd="0" presId="urn:microsoft.com/office/officeart/2005/8/layout/process1"/>
    <dgm:cxn modelId="{3EF62399-C605-4386-B2C1-76AD3429651C}" srcId="{8A8305EA-ADD6-447A-AE70-DBAACF98E001}" destId="{5C064196-92AA-4BFB-8E0D-8545F22C688F}" srcOrd="0" destOrd="0" parTransId="{1C771057-93ED-469A-B2C4-682A8DFC4293}" sibTransId="{CFE94C04-1F13-4418-ADEF-C10657E4C742}"/>
    <dgm:cxn modelId="{1831F3CB-1DC3-4114-AD08-F8ACDDCD15F6}" type="presOf" srcId="{56020EF0-17C1-430E-AA61-49DEF9021CAD}" destId="{27E68AF7-5220-43C8-B440-0F9EFC3D8C4F}" srcOrd="0" destOrd="0" presId="urn:microsoft.com/office/officeart/2005/8/layout/process1"/>
    <dgm:cxn modelId="{0542C2D2-CF59-43DF-AC10-FC3221FDEFC6}" type="presOf" srcId="{2AA21262-DE89-4991-8889-1970C103DDE8}" destId="{F63539C6-A2A5-4EDD-8402-A4665C2E8AD4}" srcOrd="1" destOrd="0" presId="urn:microsoft.com/office/officeart/2005/8/layout/process1"/>
    <dgm:cxn modelId="{2BC9EDDA-1A4E-49C8-90F7-78F18B3051B1}" srcId="{8A8305EA-ADD6-447A-AE70-DBAACF98E001}" destId="{57DBD26B-7AB2-4216-B512-B2DF2EE50D81}" srcOrd="2" destOrd="0" parTransId="{B75389C9-D47F-43E6-BA5E-7BFE12DCD3C0}" sibTransId="{2AA21262-DE89-4991-8889-1970C103DDE8}"/>
    <dgm:cxn modelId="{414322DF-D6D6-448B-98AB-7C705B7E5A39}" type="presOf" srcId="{4EE80A27-A47B-4BA7-901E-306118E4E95F}" destId="{082B51D5-B03E-426E-9F1D-BB7B39C7200A}" srcOrd="1" destOrd="0" presId="urn:microsoft.com/office/officeart/2005/8/layout/process1"/>
    <dgm:cxn modelId="{F447CCE2-E019-41CC-B7F2-00E445120985}" type="presOf" srcId="{5C064196-92AA-4BFB-8E0D-8545F22C688F}" destId="{46DEC0F6-373A-40B9-9E3A-82E63171652A}" srcOrd="0" destOrd="0" presId="urn:microsoft.com/office/officeart/2005/8/layout/process1"/>
    <dgm:cxn modelId="{14ADB1EB-1946-4A8F-9297-8A2146D53775}" type="presOf" srcId="{57DBD26B-7AB2-4216-B512-B2DF2EE50D81}" destId="{4826C3B8-74F5-45FB-97AB-551F3F5FE1DD}" srcOrd="0" destOrd="0" presId="urn:microsoft.com/office/officeart/2005/8/layout/process1"/>
    <dgm:cxn modelId="{537614F2-3C88-4F3F-9522-0ECF7AAE70EC}" srcId="{8A8305EA-ADD6-447A-AE70-DBAACF98E001}" destId="{A1CE9A07-2114-4FCE-B5EC-8932727FCABB}" srcOrd="3" destOrd="0" parTransId="{522601F4-2CAE-412B-9DF7-2A9CB5C2E147}" sibTransId="{6B766FD0-286B-47AC-8A58-47A7EEBA9852}"/>
    <dgm:cxn modelId="{2032D9CB-A980-46D3-8CB1-016298F5F4A2}" type="presParOf" srcId="{F43E1095-5DF1-4F21-951A-5291C50303FD}" destId="{46DEC0F6-373A-40B9-9E3A-82E63171652A}" srcOrd="0" destOrd="0" presId="urn:microsoft.com/office/officeart/2005/8/layout/process1"/>
    <dgm:cxn modelId="{21D1516E-2749-4A2B-B69D-43E08DEE42E1}" type="presParOf" srcId="{F43E1095-5DF1-4F21-951A-5291C50303FD}" destId="{908F21CD-FA8A-409D-B2B5-3199983BF382}" srcOrd="1" destOrd="0" presId="urn:microsoft.com/office/officeart/2005/8/layout/process1"/>
    <dgm:cxn modelId="{5667DD46-48EC-4045-9B95-33AA5E898B1C}" type="presParOf" srcId="{908F21CD-FA8A-409D-B2B5-3199983BF382}" destId="{E2D15CF7-EA35-45C4-80A7-D725BC202682}" srcOrd="0" destOrd="0" presId="urn:microsoft.com/office/officeart/2005/8/layout/process1"/>
    <dgm:cxn modelId="{69EC2312-758F-4CF0-8772-3920DF2944AE}" type="presParOf" srcId="{F43E1095-5DF1-4F21-951A-5291C50303FD}" destId="{27E68AF7-5220-43C8-B440-0F9EFC3D8C4F}" srcOrd="2" destOrd="0" presId="urn:microsoft.com/office/officeart/2005/8/layout/process1"/>
    <dgm:cxn modelId="{80F1028D-A7C9-4646-8A25-DFA070D9F36F}" type="presParOf" srcId="{F43E1095-5DF1-4F21-951A-5291C50303FD}" destId="{346D665D-9697-4347-9440-B0558B8E06F4}" srcOrd="3" destOrd="0" presId="urn:microsoft.com/office/officeart/2005/8/layout/process1"/>
    <dgm:cxn modelId="{F3591AC4-9FA5-450A-8CC0-0A854630A997}" type="presParOf" srcId="{346D665D-9697-4347-9440-B0558B8E06F4}" destId="{082B51D5-B03E-426E-9F1D-BB7B39C7200A}" srcOrd="0" destOrd="0" presId="urn:microsoft.com/office/officeart/2005/8/layout/process1"/>
    <dgm:cxn modelId="{635E53DA-EB7C-42BE-BB72-FBE089F27112}" type="presParOf" srcId="{F43E1095-5DF1-4F21-951A-5291C50303FD}" destId="{4826C3B8-74F5-45FB-97AB-551F3F5FE1DD}" srcOrd="4" destOrd="0" presId="urn:microsoft.com/office/officeart/2005/8/layout/process1"/>
    <dgm:cxn modelId="{91619DD9-CE35-458F-B0DD-A5DF1D54F30F}" type="presParOf" srcId="{F43E1095-5DF1-4F21-951A-5291C50303FD}" destId="{8858CBBE-4D06-4BA5-94FE-082972C8405A}" srcOrd="5" destOrd="0" presId="urn:microsoft.com/office/officeart/2005/8/layout/process1"/>
    <dgm:cxn modelId="{E553F414-EE4F-46F0-BB7D-EE52198E7D25}" type="presParOf" srcId="{8858CBBE-4D06-4BA5-94FE-082972C8405A}" destId="{F63539C6-A2A5-4EDD-8402-A4665C2E8AD4}" srcOrd="0" destOrd="0" presId="urn:microsoft.com/office/officeart/2005/8/layout/process1"/>
    <dgm:cxn modelId="{6659CD48-C0CE-4BC8-9F68-256A6AAB0981}" type="presParOf" srcId="{F43E1095-5DF1-4F21-951A-5291C50303FD}" destId="{5D1A499E-94A1-40A1-A656-C3297E3ABEB6}"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6129A-51D4-4A4F-A154-679BA6F03458}">
      <dsp:nvSpPr>
        <dsp:cNvPr id="0" name=""/>
        <dsp:cNvSpPr/>
      </dsp:nvSpPr>
      <dsp:spPr>
        <a:xfrm>
          <a:off x="0" y="0"/>
          <a:ext cx="10983309" cy="160948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dirty="0">
              <a:latin typeface="Plus Jakarta Sans" pitchFamily="2" charset="0"/>
              <a:cs typeface="Plus Jakarta Sans" pitchFamily="2" charset="0"/>
            </a:rPr>
            <a:t>Taking a place-based approach, to analyse how OCSV is currently understood and responded to by police, public and third sector partners, parents and children.​</a:t>
          </a:r>
          <a:endParaRPr lang="en-US" sz="3000" kern="1200" dirty="0">
            <a:latin typeface="Plus Jakarta Sans" pitchFamily="2" charset="0"/>
            <a:cs typeface="Plus Jakarta Sans" pitchFamily="2" charset="0"/>
          </a:endParaRPr>
        </a:p>
      </dsp:txBody>
      <dsp:txXfrm>
        <a:off x="2357610" y="0"/>
        <a:ext cx="8625698" cy="1609487"/>
      </dsp:txXfrm>
    </dsp:sp>
    <dsp:sp modelId="{CA399AE2-818A-45B6-9893-E29D8557C2DE}">
      <dsp:nvSpPr>
        <dsp:cNvPr id="0" name=""/>
        <dsp:cNvSpPr/>
      </dsp:nvSpPr>
      <dsp:spPr>
        <a:xfrm>
          <a:off x="160948" y="160948"/>
          <a:ext cx="2196661" cy="1287590"/>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0DF3DA-0242-4BEC-9D73-6A6CC4EBDD93}">
      <dsp:nvSpPr>
        <dsp:cNvPr id="0" name=""/>
        <dsp:cNvSpPr/>
      </dsp:nvSpPr>
      <dsp:spPr>
        <a:xfrm>
          <a:off x="0" y="1770436"/>
          <a:ext cx="10983309" cy="1609487"/>
        </a:xfrm>
        <a:prstGeom prst="roundRect">
          <a:avLst>
            <a:gd name="adj" fmla="val 10000"/>
          </a:avLst>
        </a:prstGeom>
        <a:solidFill>
          <a:schemeClr val="accent3">
            <a:hueOff val="-1946135"/>
            <a:satOff val="-15755"/>
            <a:lumOff val="-7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dirty="0">
              <a:latin typeface="Plus Jakarta Sans" pitchFamily="2" charset="0"/>
              <a:cs typeface="Plus Jakarta Sans" pitchFamily="2" charset="0"/>
            </a:rPr>
            <a:t>Identify how the police can best work in partnership with others to respond to and prevent OCSV. ​</a:t>
          </a:r>
          <a:endParaRPr lang="en-US" sz="3000" kern="1200" dirty="0">
            <a:latin typeface="Plus Jakarta Sans" pitchFamily="2" charset="0"/>
            <a:cs typeface="Plus Jakarta Sans" pitchFamily="2" charset="0"/>
          </a:endParaRPr>
        </a:p>
      </dsp:txBody>
      <dsp:txXfrm>
        <a:off x="2357610" y="1770436"/>
        <a:ext cx="8625698" cy="1609487"/>
      </dsp:txXfrm>
    </dsp:sp>
    <dsp:sp modelId="{C496B135-A334-4A95-9B87-048EEF42F982}">
      <dsp:nvSpPr>
        <dsp:cNvPr id="0" name=""/>
        <dsp:cNvSpPr/>
      </dsp:nvSpPr>
      <dsp:spPr>
        <a:xfrm>
          <a:off x="160948" y="1931385"/>
          <a:ext cx="2196661" cy="1287590"/>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CECC2D-3F9D-44A0-98B9-A32B3DD94FFA}">
      <dsp:nvSpPr>
        <dsp:cNvPr id="0" name=""/>
        <dsp:cNvSpPr/>
      </dsp:nvSpPr>
      <dsp:spPr>
        <a:xfrm>
          <a:off x="0" y="3540873"/>
          <a:ext cx="10983309" cy="1609487"/>
        </a:xfrm>
        <a:prstGeom prst="roundRect">
          <a:avLst>
            <a:gd name="adj" fmla="val 10000"/>
          </a:avLst>
        </a:prstGeom>
        <a:solidFill>
          <a:schemeClr val="accent3">
            <a:hueOff val="-3892270"/>
            <a:satOff val="-31511"/>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dirty="0">
              <a:latin typeface="Plus Jakarta Sans" pitchFamily="2" charset="0"/>
              <a:cs typeface="Plus Jakarta Sans" pitchFamily="2" charset="0"/>
            </a:rPr>
            <a:t>To produce a locality-based OCSA quality standards tool that can be applied nationally with scope to develop in an international context. </a:t>
          </a:r>
          <a:endParaRPr lang="en-US" sz="3000" kern="1200" dirty="0">
            <a:latin typeface="Plus Jakarta Sans" pitchFamily="2" charset="0"/>
            <a:cs typeface="Plus Jakarta Sans" pitchFamily="2" charset="0"/>
          </a:endParaRPr>
        </a:p>
      </dsp:txBody>
      <dsp:txXfrm>
        <a:off x="2357610" y="3540873"/>
        <a:ext cx="8625698" cy="1609487"/>
      </dsp:txXfrm>
    </dsp:sp>
    <dsp:sp modelId="{D65F6124-3761-4B08-A1F8-A2298489F5F5}">
      <dsp:nvSpPr>
        <dsp:cNvPr id="0" name=""/>
        <dsp:cNvSpPr/>
      </dsp:nvSpPr>
      <dsp:spPr>
        <a:xfrm>
          <a:off x="160948" y="3701821"/>
          <a:ext cx="2196661" cy="1287590"/>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EC0F6-373A-40B9-9E3A-82E63171652A}">
      <dsp:nvSpPr>
        <dsp:cNvPr id="0" name=""/>
        <dsp:cNvSpPr/>
      </dsp:nvSpPr>
      <dsp:spPr>
        <a:xfrm>
          <a:off x="535" y="1101791"/>
          <a:ext cx="2232235" cy="908323"/>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latin typeface="Plus Jakarta Sans" pitchFamily="2" charset="0"/>
              <a:cs typeface="Plus Jakarta Sans" pitchFamily="2" charset="0"/>
            </a:rPr>
            <a:t>Understand</a:t>
          </a:r>
        </a:p>
      </dsp:txBody>
      <dsp:txXfrm>
        <a:off x="27139" y="1128395"/>
        <a:ext cx="2179027" cy="855115"/>
      </dsp:txXfrm>
    </dsp:sp>
    <dsp:sp modelId="{908F21CD-FA8A-409D-B2B5-3199983BF382}">
      <dsp:nvSpPr>
        <dsp:cNvPr id="0" name=""/>
        <dsp:cNvSpPr/>
      </dsp:nvSpPr>
      <dsp:spPr>
        <a:xfrm>
          <a:off x="2341130" y="1353816"/>
          <a:ext cx="421411" cy="375440"/>
        </a:xfrm>
        <a:prstGeom prst="rightArrow">
          <a:avLst>
            <a:gd name="adj1" fmla="val 60000"/>
            <a:gd name="adj2" fmla="val 50000"/>
          </a:avLst>
        </a:prstGeom>
        <a:solidFill>
          <a:schemeClr val="accent1"/>
        </a:solidFill>
        <a:ln>
          <a:solidFill>
            <a:schemeClr val="accent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b="1" kern="1200">
            <a:latin typeface="Plus Jakarta Sans" pitchFamily="2" charset="0"/>
            <a:cs typeface="Plus Jakarta Sans" pitchFamily="2" charset="0"/>
          </a:endParaRPr>
        </a:p>
      </dsp:txBody>
      <dsp:txXfrm>
        <a:off x="2341130" y="1428904"/>
        <a:ext cx="308779" cy="225264"/>
      </dsp:txXfrm>
    </dsp:sp>
    <dsp:sp modelId="{27E68AF7-5220-43C8-B440-0F9EFC3D8C4F}">
      <dsp:nvSpPr>
        <dsp:cNvPr id="0" name=""/>
        <dsp:cNvSpPr/>
      </dsp:nvSpPr>
      <dsp:spPr>
        <a:xfrm>
          <a:off x="2838319" y="1101791"/>
          <a:ext cx="2232235" cy="908323"/>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latin typeface="Plus Jakarta Sans" pitchFamily="2" charset="0"/>
              <a:cs typeface="Plus Jakarta Sans" pitchFamily="2" charset="0"/>
            </a:rPr>
            <a:t>Listen</a:t>
          </a:r>
        </a:p>
        <a:p>
          <a:pPr marL="0" lvl="0" indent="0" algn="ctr" defTabSz="844550">
            <a:lnSpc>
              <a:spcPct val="90000"/>
            </a:lnSpc>
            <a:spcBef>
              <a:spcPct val="0"/>
            </a:spcBef>
            <a:spcAft>
              <a:spcPct val="35000"/>
            </a:spcAft>
            <a:buNone/>
          </a:pPr>
          <a:r>
            <a:rPr lang="en-GB" sz="1900" b="1" kern="1200" dirty="0">
              <a:latin typeface="Plus Jakarta Sans" pitchFamily="2" charset="0"/>
              <a:cs typeface="Plus Jakarta Sans" pitchFamily="2" charset="0"/>
            </a:rPr>
            <a:t>(Consultation) </a:t>
          </a:r>
        </a:p>
      </dsp:txBody>
      <dsp:txXfrm>
        <a:off x="2864923" y="1128395"/>
        <a:ext cx="2179027" cy="855115"/>
      </dsp:txXfrm>
    </dsp:sp>
    <dsp:sp modelId="{346D665D-9697-4347-9440-B0558B8E06F4}">
      <dsp:nvSpPr>
        <dsp:cNvPr id="0" name=""/>
        <dsp:cNvSpPr/>
      </dsp:nvSpPr>
      <dsp:spPr>
        <a:xfrm>
          <a:off x="5178915" y="1353816"/>
          <a:ext cx="421411" cy="375440"/>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b="1" kern="1200">
            <a:latin typeface="Plus Jakarta Sans" pitchFamily="2" charset="0"/>
            <a:cs typeface="Plus Jakarta Sans" pitchFamily="2" charset="0"/>
          </a:endParaRPr>
        </a:p>
      </dsp:txBody>
      <dsp:txXfrm>
        <a:off x="5178915" y="1428904"/>
        <a:ext cx="308779" cy="225264"/>
      </dsp:txXfrm>
    </dsp:sp>
    <dsp:sp modelId="{4826C3B8-74F5-45FB-97AB-551F3F5FE1DD}">
      <dsp:nvSpPr>
        <dsp:cNvPr id="0" name=""/>
        <dsp:cNvSpPr/>
      </dsp:nvSpPr>
      <dsp:spPr>
        <a:xfrm>
          <a:off x="5676104" y="1101791"/>
          <a:ext cx="2232235" cy="908323"/>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Plus Jakarta Sans" pitchFamily="2" charset="0"/>
              <a:cs typeface="Plus Jakarta Sans" pitchFamily="2" charset="0"/>
            </a:rPr>
            <a:t>Develop</a:t>
          </a:r>
        </a:p>
        <a:p>
          <a:pPr marL="0" lvl="0" indent="0" algn="ctr" defTabSz="800100">
            <a:lnSpc>
              <a:spcPct val="90000"/>
            </a:lnSpc>
            <a:spcBef>
              <a:spcPct val="0"/>
            </a:spcBef>
            <a:spcAft>
              <a:spcPct val="35000"/>
            </a:spcAft>
            <a:buNone/>
          </a:pPr>
          <a:r>
            <a:rPr lang="en-GB" sz="1800" b="1" kern="1200" dirty="0">
              <a:latin typeface="Plus Jakarta Sans" pitchFamily="2" charset="0"/>
              <a:cs typeface="Plus Jakarta Sans" pitchFamily="2" charset="0"/>
            </a:rPr>
            <a:t>(Co Production)</a:t>
          </a:r>
        </a:p>
      </dsp:txBody>
      <dsp:txXfrm>
        <a:off x="5702708" y="1128395"/>
        <a:ext cx="2179027" cy="855115"/>
      </dsp:txXfrm>
    </dsp:sp>
    <dsp:sp modelId="{8858CBBE-4D06-4BA5-94FE-082972C8405A}">
      <dsp:nvSpPr>
        <dsp:cNvPr id="0" name=""/>
        <dsp:cNvSpPr/>
      </dsp:nvSpPr>
      <dsp:spPr>
        <a:xfrm>
          <a:off x="8016699" y="1353816"/>
          <a:ext cx="421411" cy="375440"/>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b="1" kern="1200">
            <a:latin typeface="Plus Jakarta Sans" pitchFamily="2" charset="0"/>
            <a:cs typeface="Plus Jakarta Sans" pitchFamily="2" charset="0"/>
          </a:endParaRPr>
        </a:p>
      </dsp:txBody>
      <dsp:txXfrm>
        <a:off x="8016699" y="1428904"/>
        <a:ext cx="308779" cy="225264"/>
      </dsp:txXfrm>
    </dsp:sp>
    <dsp:sp modelId="{5D1A499E-94A1-40A1-A656-C3297E3ABEB6}">
      <dsp:nvSpPr>
        <dsp:cNvPr id="0" name=""/>
        <dsp:cNvSpPr/>
      </dsp:nvSpPr>
      <dsp:spPr>
        <a:xfrm>
          <a:off x="8513888" y="1101791"/>
          <a:ext cx="2232235" cy="908323"/>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Plus Jakarta Sans" pitchFamily="2" charset="0"/>
              <a:cs typeface="Plus Jakarta Sans" pitchFamily="2" charset="0"/>
            </a:rPr>
            <a:t>Test</a:t>
          </a:r>
        </a:p>
      </dsp:txBody>
      <dsp:txXfrm>
        <a:off x="8540492" y="1128395"/>
        <a:ext cx="2179027" cy="855115"/>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1D285-953A-46C6-AF3B-B688F4F46843}" type="datetimeFigureOut">
              <a:rPr lang="en-GB" smtClean="0"/>
              <a:t>31/01/2024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86EA2-5800-48CE-BDDB-73D4AAE871B6}" type="slidenum">
              <a:rPr lang="en-GB" smtClean="0"/>
              <a:t>‹#›</a:t>
            </a:fld>
            <a:endParaRPr lang="en-GB"/>
          </a:p>
        </p:txBody>
      </p:sp>
    </p:spTree>
    <p:extLst>
      <p:ext uri="{BB962C8B-B14F-4D97-AF65-F5344CB8AC3E}">
        <p14:creationId xmlns:p14="http://schemas.microsoft.com/office/powerpoint/2010/main" val="1175835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My name is Larissa Engelmann and I will be presenting emerging findings from one of our problem-based studies, exploring online child sexual victimisation, or OCSV, in Blackpool, a town in the northwest of England. By OCSV, we refer to any form of victimisation due to online child sexual abuse or exploitation, such as that related to online grooming, or the sharing of self-generated child sexual abuse material between children of the same age. We are just over half way through the project and this presentation will focus on emerging findings from interviews and focus groups conducted between October 2022 and August 2023.</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purpose of this project is to develop a quality standards tool co-produced with the community to effectively respond to and prevent OCSV. The project is led by Professor Corinne May-Chahal and Professor Adam Crawford and supported by Dr Christine Weirich and myself.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presentation will include information about risks and behaviours associated with child sexual abuse and exploitation. Hence, what I discuss may be upsetting or distressing. If at any point you would like to leave please do so. I’ll also be available afterwards if you want to talk about anything that was discussed. </a:t>
            </a:r>
          </a:p>
        </p:txBody>
      </p:sp>
      <p:sp>
        <p:nvSpPr>
          <p:cNvPr id="52" name="Google Shape;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186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Parents discussed at length the lack of support they feel they have to adequately and effectively keep their children safe online. Some parents argued that they are dependent on themselves to figure out how to do this and they often feel overwhelmed by the amount of information available to them online. There is also a recognition that due to the lower levels of educational attainment amongst parents in Blackpool and the need for both parents to work, many parents will struggle to do their own research to identify ‘what works’ to keep their child safe. As one of the parents argued:</a:t>
            </a:r>
          </a:p>
          <a:p>
            <a:pPr marL="548640" marR="548640" algn="ctr">
              <a:lnSpc>
                <a:spcPct val="107000"/>
              </a:lnSpc>
              <a:spcBef>
                <a:spcPts val="1000"/>
              </a:spcBef>
              <a:spcAft>
                <a:spcPts val="800"/>
              </a:spcAft>
            </a:pPr>
            <a:r>
              <a:rPr lang="en-GB" sz="1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So if my daughter came up and said, “Oh such-and-such has asked me to do this,” or “Such, I’m doing this,” I’d be like, what do I do?  Who do I talk to?  Or anything.  Because kids get taught it at school, but they don’t ask parents to go in and say, “Do you know what will happen if they did this?” or “Do you need help with this?” (Parent, mother of two children)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highlights the need for reliable and effective community wide approaches to preventing and responding to OCSV, not only supporting local services.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Parents also discussed the problem of children meeting up and sharing risk taking behaviour with each other. Many parents discussed instances where their child was talking to friends who engaged in risk taking behaviour online putting them and their own child at risk. For some parents this has resulted in trying to limit the interaction with other children, particularly when they do not know what the parents of their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childs</a:t>
            </a:r>
            <a:r>
              <a:rPr lang="en-GB" sz="1800" dirty="0">
                <a:effectLst/>
                <a:latin typeface="Calibri" panose="020F0502020204030204" pitchFamily="34" charset="0"/>
                <a:ea typeface="Calibri" panose="020F0502020204030204" pitchFamily="34" charset="0"/>
                <a:cs typeface="Times New Roman" panose="02020603050405020304" pitchFamily="18" charset="0"/>
              </a:rPr>
              <a:t> friends have put in place to address this problem. As this parent states:</a:t>
            </a:r>
          </a:p>
          <a:p>
            <a:pPr marL="548640" marR="548640" algn="ctr">
              <a:lnSpc>
                <a:spcPct val="107000"/>
              </a:lnSpc>
              <a:spcBef>
                <a:spcPts val="1000"/>
              </a:spcBef>
              <a:spcAft>
                <a:spcPts val="800"/>
              </a:spcAft>
            </a:pPr>
            <a:r>
              <a:rPr lang="en-GB" sz="1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My children don’t go to other people’s houses because I don’t trust anybody!  No, honestly, they don’t, they go to next-door-but-one who very much parents like I do.  I know her children and they don’t have devices and things like that.  I’m not saying it’s bad for your child to have a device because one of my children does have a device but I agree as well, I think anybody with a device from any age is at risk from seeing anything online. (Parent, mother of two children)</a:t>
            </a:r>
          </a:p>
        </p:txBody>
      </p:sp>
      <p:sp>
        <p:nvSpPr>
          <p:cNvPr id="4" name="Slide Number Placeholder 3"/>
          <p:cNvSpPr>
            <a:spLocks noGrp="1"/>
          </p:cNvSpPr>
          <p:nvPr>
            <p:ph type="sldNum" sz="quarter" idx="5"/>
          </p:nvPr>
        </p:nvSpPr>
        <p:spPr/>
        <p:txBody>
          <a:bodyPr/>
          <a:lstStyle/>
          <a:p>
            <a:fld id="{4C786EA2-5800-48CE-BDDB-73D4AAE871B6}" type="slidenum">
              <a:rPr lang="en-GB" smtClean="0"/>
              <a:t>10</a:t>
            </a:fld>
            <a:endParaRPr lang="en-GB"/>
          </a:p>
        </p:txBody>
      </p:sp>
    </p:spTree>
    <p:extLst>
      <p:ext uri="{BB962C8B-B14F-4D97-AF65-F5344CB8AC3E}">
        <p14:creationId xmlns:p14="http://schemas.microsoft.com/office/powerpoint/2010/main" val="171526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summary, there are dedicated and informal local responses and safeguards in place to respond to and prevent OCSV in Blackpool. The effectiveness of these responses is not yet well understood and responses tend to vary by stakeholder group such as school, social work, youth club, police or the Awaken team. Interviewees would like more feedback loops across services to better understand what children have already learnt and what they are learning about OCSV, how to link up responses and supplement work that is already ongoing with children and to spot changes in children’s behaviour early.</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Hence, any form of best practice guidance and quality standards tool will have to identify ways to streamline responses and knowledge about this problem locally and improve feedback and communication between stakeholders to increase consistency in the response to and prevention of OCSV. Even though local stakeholders do not always feel responsible for the prevention of OCSV, there is a clear desire to keep children safe and where possible within resource and capacity constraints to work together to do this. This will be helpful when bringing stakeholders together for the visioning day and discussing specific quality standards that may help address this problem locally.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upcoming case file analysis will go some way in identifying which cases come to the attention of authorities, how and what outcome they lead to, whereas the children’s workshops will enable us to include the voice of children in this response. This will have a particular focus on not only what they know but also what they would like to see when something goes wrong.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visioning day in November is where we will use what we have learned so far to steer the conversation and help local stakeholders to come up with and agree on quality standards that will be piloted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Blackpool.We</a:t>
            </a:r>
            <a:r>
              <a:rPr lang="en-US" sz="1800" dirty="0">
                <a:effectLst/>
                <a:latin typeface="Calibri" panose="020F0502020204030204" pitchFamily="34" charset="0"/>
                <a:ea typeface="Calibri" panose="020F0502020204030204" pitchFamily="34" charset="0"/>
                <a:cs typeface="Times New Roman" panose="02020603050405020304" pitchFamily="18" charset="0"/>
              </a:rPr>
              <a:t> are hopeful that with the information we have gathered so far and what we will continue to gather over the next few months, we are able to develop a tool that will be the first of its kind and will go some way in starting to address OCSV for children in Blackpool and provide a platform for further developments nationally and internationally.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for listening to my presentation and I look forward to your questions. </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C786EA2-5800-48CE-BDDB-73D4AAE871B6}" type="slidenum">
              <a:rPr lang="en-GB" smtClean="0"/>
              <a:t>11</a:t>
            </a:fld>
            <a:endParaRPr lang="en-GB"/>
          </a:p>
        </p:txBody>
      </p:sp>
    </p:spTree>
    <p:extLst>
      <p:ext uri="{BB962C8B-B14F-4D97-AF65-F5344CB8AC3E}">
        <p14:creationId xmlns:p14="http://schemas.microsoft.com/office/powerpoint/2010/main" val="368568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a:t>
            </a:r>
            <a:r>
              <a:rPr lang="en-GB" baseline="0" dirty="0"/>
              <a:t> doubt I have to say much about why this is an important topic to explore, but as you can imagine over the last 10-15 years online child sexual abuse and exploitation has increased dramatically. Whilst some of this may be due to higher rates of detection with a stronger emphasis on identifying this material online, there are some trends that suggest that the volume of abuse and exploitation is increasing in intensity, scope and reach. As you can see here, a recent report by the Internet Watch Foundation based in the UK found that there has been a 60% increase in sexual abuse imagery of 7-10 year olds. Additionally, a significant number of images and videos tend to be self-generated, this means a child or young person took these images themselves and often uploaded them themselves, likely under pressure from peers or strangers online and offline.</a:t>
            </a:r>
          </a:p>
          <a:p>
            <a:r>
              <a:rPr lang="en-GB" baseline="0" dirty="0"/>
              <a:t>Within this </a:t>
            </a:r>
          </a:p>
        </p:txBody>
      </p:sp>
      <p:sp>
        <p:nvSpPr>
          <p:cNvPr id="4" name="Slide Number Placeholder 3"/>
          <p:cNvSpPr>
            <a:spLocks noGrp="1"/>
          </p:cNvSpPr>
          <p:nvPr>
            <p:ph type="sldNum" sz="quarter" idx="10"/>
          </p:nvPr>
        </p:nvSpPr>
        <p:spPr/>
        <p:txBody>
          <a:bodyPr/>
          <a:lstStyle/>
          <a:p>
            <a:fld id="{4C786EA2-5800-48CE-BDDB-73D4AAE871B6}" type="slidenum">
              <a:rPr lang="en-GB" smtClean="0"/>
              <a:t>17</a:t>
            </a:fld>
            <a:endParaRPr lang="en-GB"/>
          </a:p>
        </p:txBody>
      </p:sp>
    </p:spTree>
    <p:extLst>
      <p:ext uri="{BB962C8B-B14F-4D97-AF65-F5344CB8AC3E}">
        <p14:creationId xmlns:p14="http://schemas.microsoft.com/office/powerpoint/2010/main" val="300591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research literature on this topic is scarce and tends to focus on perpetrators rather than prevention and response mechanisms for children. However, what we do know about OCSV is that:</a:t>
            </a:r>
          </a:p>
          <a:p>
            <a:pPr marL="342900" lvl="0" indent="-342900">
              <a:lnSpc>
                <a:spcPct val="107000"/>
              </a:lnSpc>
              <a:spcAft>
                <a:spcPts val="800"/>
              </a:spcAft>
              <a:buFont typeface="Wingdings" panose="05000000000000000000" pitchFamily="2" charset="2"/>
              <a:buChar char=""/>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Much sexual abuse is now mediated through technology. This can significantly harm children and young people beyond the initial abuse or contact offence.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Scholars argue that there is significant overlap among different types of online Violence against Children </a:t>
            </a:r>
            <a:r>
              <a:rPr lang="en-GB" sz="1800" dirty="0">
                <a:effectLst/>
                <a:latin typeface="Calibri" panose="020F0502020204030204" pitchFamily="34" charset="0"/>
                <a:ea typeface="Calibri" panose="020F0502020204030204" pitchFamily="34" charset="0"/>
                <a:cs typeface="Times New Roman" panose="02020603050405020304" pitchFamily="18" charset="0"/>
              </a:rPr>
              <a:t>(WHO, 2022). Online child sexual abuse is therefore often accompanied by other forms of criminal exploitation, which can further complicate the response and support for children and young people.</a:t>
            </a:r>
          </a:p>
          <a:p>
            <a:pPr marL="342900" lvl="0" indent="-342900">
              <a:lnSpc>
                <a:spcPct val="107000"/>
              </a:lnSpc>
              <a:spcAft>
                <a:spcPts val="800"/>
              </a:spcAft>
              <a:buFont typeface="Wingdings" panose="05000000000000000000" pitchFamily="2" charset="2"/>
              <a:buChar char=""/>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A significant issue in the age of social media and children’s access to phones and tablets, is the lack of understanding of and responses to youth self-generated imagery </a:t>
            </a:r>
            <a:r>
              <a:rPr lang="en-GB" sz="1800" dirty="0">
                <a:effectLst/>
                <a:latin typeface="Calibri" panose="020F0502020204030204" pitchFamily="34" charset="0"/>
                <a:ea typeface="Calibri" panose="020F0502020204030204" pitchFamily="34" charset="0"/>
                <a:cs typeface="Times New Roman" panose="02020603050405020304" pitchFamily="18" charset="0"/>
              </a:rPr>
              <a:t>(Skidmore, Aitkenhead &amp; Muir, 2022). When a child decides to take photos and videos and uploads them or shares them with friends, they and their friends are committing a crime. Current legislation is not well-placed to address this problem, and there is a lack of knowledge about how to prevent children from sharing such material with each other.</a:t>
            </a:r>
          </a:p>
          <a:p>
            <a:pPr marL="342900" lvl="0" indent="-342900">
              <a:lnSpc>
                <a:spcPct val="107000"/>
              </a:lnSpc>
              <a:spcAft>
                <a:spcPts val="800"/>
              </a:spcAft>
              <a:buFont typeface="Wingdings" panose="05000000000000000000" pitchFamily="2" charset="2"/>
              <a:buChar char=""/>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An inspection by Her Majesty’s Inspectorate of Constabulary in 2015 stated that the Police lack understanding of risks associated with online abuse and exploitation </a:t>
            </a:r>
            <a:r>
              <a:rPr lang="en-GB" sz="1800" dirty="0">
                <a:effectLst/>
                <a:latin typeface="Calibri" panose="020F0502020204030204" pitchFamily="34" charset="0"/>
                <a:ea typeface="Calibri" panose="020F0502020204030204" pitchFamily="34" charset="0"/>
                <a:cs typeface="Times New Roman" panose="02020603050405020304" pitchFamily="18" charset="0"/>
              </a:rPr>
              <a:t>(HMIC, 2015). This can lead to missed opportunities when trying to prevent this form of abuse or exploitation or when trying to catch it early and prevent it from escalating. </a:t>
            </a:r>
          </a:p>
          <a:p>
            <a:pPr marL="342900" lvl="0" indent="-342900">
              <a:lnSpc>
                <a:spcPct val="107000"/>
              </a:lnSpc>
              <a:spcAft>
                <a:spcPts val="800"/>
              </a:spcAft>
              <a:buFont typeface="Wingdings" panose="05000000000000000000" pitchFamily="2" charset="2"/>
              <a:buChar char=""/>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Therefore, to support the early identification and prevention of OCSV, there is a growing interest in child-led instead of offender-led responses </a:t>
            </a:r>
            <a:r>
              <a:rPr lang="en-GB" sz="1800" dirty="0">
                <a:effectLst/>
                <a:latin typeface="Calibri" panose="020F0502020204030204" pitchFamily="34" charset="0"/>
                <a:ea typeface="Calibri" panose="020F0502020204030204" pitchFamily="34" charset="0"/>
                <a:cs typeface="Times New Roman" panose="02020603050405020304" pitchFamily="18" charset="0"/>
              </a:rPr>
              <a:t>(Skidmore, Aitkenhead &amp; Muir, 2022), in combination with a stronger focus on parents’ roles and responsibilities in keeping children safe online. </a:t>
            </a:r>
          </a:p>
          <a:p>
            <a:pPr marL="342900" lvl="0" indent="-342900">
              <a:lnSpc>
                <a:spcPct val="107000"/>
              </a:lnSpc>
              <a:spcAft>
                <a:spcPts val="800"/>
              </a:spcAft>
              <a:buFont typeface="Wingdings" panose="05000000000000000000" pitchFamily="2" charset="2"/>
              <a:buChar char=""/>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Nevertheless, a recent report by the World Health Organisation in 2022 found that the "Evidence about the success of prevention programmes for online child sexual exploitation and abuse (OCSEA) is not yet available“ </a:t>
            </a:r>
            <a:r>
              <a:rPr lang="en-GB" sz="1800" dirty="0">
                <a:effectLst/>
                <a:latin typeface="Calibri" panose="020F0502020204030204" pitchFamily="34" charset="0"/>
                <a:ea typeface="Calibri" panose="020F0502020204030204" pitchFamily="34" charset="0"/>
                <a:cs typeface="Times New Roman" panose="02020603050405020304" pitchFamily="18" charset="0"/>
              </a:rPr>
              <a:t>(WHO, 2022). </a:t>
            </a:r>
          </a:p>
        </p:txBody>
      </p:sp>
      <p:sp>
        <p:nvSpPr>
          <p:cNvPr id="4" name="Slide Number Placeholder 3"/>
          <p:cNvSpPr>
            <a:spLocks noGrp="1"/>
          </p:cNvSpPr>
          <p:nvPr>
            <p:ph type="sldNum" sz="quarter" idx="10"/>
          </p:nvPr>
        </p:nvSpPr>
        <p:spPr/>
        <p:txBody>
          <a:bodyPr/>
          <a:lstStyle/>
          <a:p>
            <a:fld id="{4C786EA2-5800-48CE-BDDB-73D4AAE871B6}" type="slidenum">
              <a:rPr lang="en-GB" smtClean="0"/>
              <a:t>2</a:t>
            </a:fld>
            <a:endParaRPr lang="en-GB"/>
          </a:p>
        </p:txBody>
      </p:sp>
    </p:spTree>
    <p:extLst>
      <p:ext uri="{BB962C8B-B14F-4D97-AF65-F5344CB8AC3E}">
        <p14:creationId xmlns:p14="http://schemas.microsoft.com/office/powerpoint/2010/main" val="2152878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project seeks to address some of the gaps identified within the literature by firstly, taking a place-based approach, to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analyse</a:t>
            </a:r>
            <a:r>
              <a:rPr lang="en-US" sz="1800" dirty="0">
                <a:effectLst/>
                <a:latin typeface="Calibri" panose="020F0502020204030204" pitchFamily="34" charset="0"/>
                <a:ea typeface="Calibri" panose="020F0502020204030204" pitchFamily="34" charset="0"/>
                <a:cs typeface="Times New Roman" panose="02020603050405020304" pitchFamily="18" charset="0"/>
              </a:rPr>
              <a:t> how OCSV is currently understood and responded to by key stakeholders such as police, parents and children. Secondly, we are exploring how the police can best work in partnership with others to anticipate, respond to and prevent OCSV. The information gathered through this process, will help us to produce a locality-based Online Child Sexual Abuse quality standards tool that can be applied nationally and internationally.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C786EA2-5800-48CE-BDDB-73D4AAE871B6}" type="slidenum">
              <a:rPr lang="en-GB" smtClean="0"/>
              <a:t>3</a:t>
            </a:fld>
            <a:endParaRPr lang="en-GB"/>
          </a:p>
        </p:txBody>
      </p:sp>
    </p:spTree>
    <p:extLst>
      <p:ext uri="{BB962C8B-B14F-4D97-AF65-F5344CB8AC3E}">
        <p14:creationId xmlns:p14="http://schemas.microsoft.com/office/powerpoint/2010/main" val="2360581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first stage of data collection involved a rapid evidence review through interviews with local service providers, such as safeguarding leads, youth workers, social workers and police officers. Stage 1 will soon be complemented by a case file analysis of police and social work case files, to enable us to get a better idea of the scope and nature of the problem of OCSV.</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Stage 2 involves focus groups with key stakeholders including School Safeguarding Officers, Police Officers, Social Workers, parents, children and young people. These are ongoing. Within this stage, we are also consulting children between the ages of 7 and 16 on their views on the topic of OCSV.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final stage of this project will involve a co-production day where key stakeholders will come together to decide on the quality standards they want to implement in Blackpool to address and prevent OCSV. This day will be followed by a 6-month piloting phase in which the quality standards tool will be implemented and evaluated.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Google Shape;58;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5307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Whilst this is a problem-based project focusing on OCSV, we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recognise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localized nature of how problems manifest and are responded to. With established connections in Blackpool from the lead investigator, and an already established child criminal and sexual exploitation team, we decided that this would be the context for this study.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C786EA2-5800-48CE-BDDB-73D4AAE871B6}" type="slidenum">
              <a:rPr lang="en-GB" smtClean="0"/>
              <a:t>5</a:t>
            </a:fld>
            <a:endParaRPr lang="en-GB"/>
          </a:p>
        </p:txBody>
      </p:sp>
    </p:spTree>
    <p:extLst>
      <p:ext uri="{BB962C8B-B14F-4D97-AF65-F5344CB8AC3E}">
        <p14:creationId xmlns:p14="http://schemas.microsoft.com/office/powerpoint/2010/main" val="1685472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Blackpool is a town on the west coast of England with a population of roughly 141,000 people.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Blackpool is known as a domestic Holiday destination particularly for families with children because of local attractions such as roller coasters, arcades and the beach. Indeed, it is so attractive that George Clooney has visited before. Hence, after London, Blackpool is the 2</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800" dirty="0">
                <a:effectLst/>
                <a:latin typeface="Calibri" panose="020F0502020204030204" pitchFamily="34" charset="0"/>
                <a:ea typeface="Calibri" panose="020F0502020204030204" pitchFamily="34" charset="0"/>
                <a:cs typeface="Times New Roman" panose="02020603050405020304" pitchFamily="18" charset="0"/>
              </a:rPr>
              <a:t> most visited place in England with a large transient population at 43% in 2021. This means that Blackpool has a large population who do not normally reside in the area.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Blackpool has high levels of deprivation and high levels of need. There is a significantly higher number of children in care compared to the national and regional average in the UK. Furthermore, the 2020/21 sexual offence crime rate in Blackpool is 80% higher than the overall regional rate and 39% of sexual offences in Blackpool involved children.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Given this context, Blackpool is dedicated to improving the lives of individuals in their care and has developed a dedicated multi-agency team led by Children’s Social Care, Police and Health whose primary function is to support children and young people who are at risk of or victims of child criminal exploitation and/or child sexual exploitation. This is called the Awaken Team. Additionally, Blackpool council is dedicated to co-producing responses to local problems, which is highlighted by their co-production team which actively employs people with lived experience.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C786EA2-5800-48CE-BDDB-73D4AAE871B6}" type="slidenum">
              <a:rPr lang="en-GB" smtClean="0"/>
              <a:t>6</a:t>
            </a:fld>
            <a:endParaRPr lang="en-GB"/>
          </a:p>
        </p:txBody>
      </p:sp>
    </p:spTree>
    <p:extLst>
      <p:ext uri="{BB962C8B-B14F-4D97-AF65-F5344CB8AC3E}">
        <p14:creationId xmlns:p14="http://schemas.microsoft.com/office/powerpoint/2010/main" val="2864502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two statutory services available in Blackpool to respond to online child sexual abuse are the regional Online Child Abuse Investigation Team, or OCAIT, and the local Awaken Team. Although the OCAI team is dedicated to cases of online abuse and exploitation they are not solely focused on sexual abuse and they are a regional team rather than local. In comparison to OCAIT, the Awaken Team largely respond to contact offences. Therefore, there is no dedicated online child sexual abuse team based in Blackpool.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Nevertheless, the Awaken team have argued that they have been responding to an increasing number of cases which involve an online aspect, which reflects findings in the literature on this topic. Similarly, they have also witnessed an increased overlap of criminal and sexual exploitation with one often leading to or including the other. They also tend to include a number of related safeguarding issues, such as a chaotic home lives or school exclusions.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Whilst these teams are skilled in responding to this problem, they feel increasingly overwhelmed with the number of cases referred to them. Furthermore, the regional and national policing team would like to see more local community responses which can support victims and particularly young people who may be both victims and perpetrators of this crime. OCAIT discussed the pressure they feel as assumed experts in this area to have to respond to a large number of cases which may benefit from earlier and more local intervention for example from schools and community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this quotes highlights: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548640" marR="548640" algn="ctr">
              <a:lnSpc>
                <a:spcPct val="107000"/>
              </a:lnSpc>
              <a:spcBef>
                <a:spcPts val="1000"/>
              </a:spcBef>
              <a:spcAft>
                <a:spcPts val="800"/>
              </a:spcAft>
            </a:pPr>
            <a:r>
              <a:rPr lang="en-US" sz="1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For me, I would prefer us to deal with the worst of the worst and your Early Intervention Teams to take that active role in identifying what that child needs, identifying what the parents might need, liaising with Children’s Social Care.  Also, just in case there is an issue within that cohort, that classroom within the school, going in to that school and doing that education or at least coordinating that within the community […]  Because ultimately it starts somewhere, doesn’t it?  It starts with that family, it starts with that community, it just normally ends with us. 	</a:t>
            </a:r>
            <a:endParaRPr lang="en-GB" sz="1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C786EA2-5800-48CE-BDDB-73D4AAE871B6}" type="slidenum">
              <a:rPr lang="en-GB" smtClean="0"/>
              <a:t>7</a:t>
            </a:fld>
            <a:endParaRPr lang="en-GB"/>
          </a:p>
        </p:txBody>
      </p:sp>
    </p:spTree>
    <p:extLst>
      <p:ext uri="{BB962C8B-B14F-4D97-AF65-F5344CB8AC3E}">
        <p14:creationId xmlns:p14="http://schemas.microsoft.com/office/powerpoint/2010/main" val="3491120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 the other hand, local youth and community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struggle to respond to OCSV, not only because of the scale of the problem, but also because of a perceived lack of knowledge of ‘what works’ in the online space to give children the skills, knowledge and risk awareness to stay safe online. As this lead of a local youth organization stated: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548640" marR="548640" algn="ctr">
              <a:lnSpc>
                <a:spcPct val="107000"/>
              </a:lnSpc>
              <a:spcBef>
                <a:spcPts val="1000"/>
              </a:spcBef>
              <a:spcAft>
                <a:spcPts val="800"/>
              </a:spcAft>
            </a:pPr>
            <a:r>
              <a:rPr lang="en-US" sz="1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But it’s hard, […] we can do sessions but they kind of turn off.  “Yeah, we know all this, we’ve done this in school,” so we need to get to the bottom of why, if they’ve done all this, what is the bit that’s making them choose not to take that advice?  It’s 21st century risk taking </a:t>
            </a:r>
            <a:r>
              <a:rPr lang="en-US" sz="1800" i="1" dirty="0" err="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behaviour</a:t>
            </a:r>
            <a:r>
              <a:rPr lang="en-US" sz="1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it’s the same as hanging round the shops, stuff that everyone’s done forever, they are choosing to ignore that advice because it’s advice given by adults quite often.(Lead of local youth club)</a:t>
            </a:r>
            <a:endParaRPr lang="en-GB" sz="1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Local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have also discussed the ways in which they try to prevent problems of OCSV from escalating and supporting children to come forward. The uncertainty of what might happen when children come forward, particularly when they may have uploaded or shared pictures or videos that have been self-generated, is considered a barrier to the reporting of cases of exploitation and abuse particularly in a locality where trust in public services amongst many children is low due to experiences within their community and family. As this youth worker has highlighted: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548640" marR="548640" algn="ctr">
              <a:lnSpc>
                <a:spcPct val="107000"/>
              </a:lnSpc>
              <a:spcBef>
                <a:spcPts val="1000"/>
              </a:spcBef>
              <a:spcAft>
                <a:spcPts val="800"/>
              </a:spcAft>
            </a:pPr>
            <a:r>
              <a:rPr lang="en-GB" sz="1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“The problem is what’s above [ the safeguarding procedures] …they don’t trust the services above us and how they will deal with that information or whatever the consequence might be because </a:t>
            </a:r>
            <a:r>
              <a:rPr lang="en-GB" sz="1800" b="1"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that is out of our control and it’s out of their control. ...</a:t>
            </a:r>
            <a:r>
              <a:rPr lang="en-GB" sz="1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We can’t solve the issue for them, we could be part of the education of solving that issue but once it’s been told and said the police get involved, the Social Care get involved and it’s back to those people they don’t really trust in dealing with that situation.” (Local youth worker)</a:t>
            </a:r>
          </a:p>
        </p:txBody>
      </p:sp>
      <p:sp>
        <p:nvSpPr>
          <p:cNvPr id="4" name="Slide Number Placeholder 3"/>
          <p:cNvSpPr>
            <a:spLocks noGrp="1"/>
          </p:cNvSpPr>
          <p:nvPr>
            <p:ph type="sldNum" sz="quarter" idx="5"/>
          </p:nvPr>
        </p:nvSpPr>
        <p:spPr/>
        <p:txBody>
          <a:bodyPr/>
          <a:lstStyle/>
          <a:p>
            <a:fld id="{4C786EA2-5800-48CE-BDDB-73D4AAE871B6}" type="slidenum">
              <a:rPr lang="en-GB" smtClean="0"/>
              <a:t>8</a:t>
            </a:fld>
            <a:endParaRPr lang="en-GB"/>
          </a:p>
        </p:txBody>
      </p:sp>
    </p:spTree>
    <p:extLst>
      <p:ext uri="{BB962C8B-B14F-4D97-AF65-F5344CB8AC3E}">
        <p14:creationId xmlns:p14="http://schemas.microsoft.com/office/powerpoint/2010/main" val="637132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 key concern from service providers is the lack of flagging and joining up of data sets and therefore the true scale and nature of OCSV in Blackpool is unknown. In relation to cases that are handled locally by schools, parents or youth organisations, practitioners feel that there is a lack of consistency in how cases are responded to, which means it is hard to manage expectations for everyone involved. In turn, children may feel uneasy about coming forward if they do not know what to expect.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Another important challenge raised is the role of the young person’s agency and the fact that risk taking behaviour and exploring their sexuality is going to be a part of a young person’s life. To engage in this behaviour safely, practitioners and parents need more knowledge about what works to support young people to identify abuse and exploitation, recognise the long-term impact it can have and increase their confidence to talk to someone about problems if they feel something is wrong.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Another concern relates to who should take responsibility of the response to OCSV. Whilst individuals such as parents and schools have been named as central stakeholders in this regard, with a perceived lack of skill and knowledge they often do not feel ready or able to take this on, certainly not by themselves. The lack of clarity around who is and should be responsible at different stages of a child’s life highlights the need for a more coordinated and whole systems approach.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will require more support and training particularly for schools, parents and youth organisations to align their responses and communicate clear messages with children throughout their life.</a:t>
            </a:r>
          </a:p>
        </p:txBody>
      </p:sp>
      <p:sp>
        <p:nvSpPr>
          <p:cNvPr id="4" name="Slide Number Placeholder 3"/>
          <p:cNvSpPr>
            <a:spLocks noGrp="1"/>
          </p:cNvSpPr>
          <p:nvPr>
            <p:ph type="sldNum" sz="quarter" idx="5"/>
          </p:nvPr>
        </p:nvSpPr>
        <p:spPr/>
        <p:txBody>
          <a:bodyPr/>
          <a:lstStyle/>
          <a:p>
            <a:fld id="{4C786EA2-5800-48CE-BDDB-73D4AAE871B6}" type="slidenum">
              <a:rPr lang="en-GB" smtClean="0"/>
              <a:t>9</a:t>
            </a:fld>
            <a:endParaRPr lang="en-GB"/>
          </a:p>
        </p:txBody>
      </p:sp>
    </p:spTree>
    <p:extLst>
      <p:ext uri="{BB962C8B-B14F-4D97-AF65-F5344CB8AC3E}">
        <p14:creationId xmlns:p14="http://schemas.microsoft.com/office/powerpoint/2010/main" val="5846458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pic>
        <p:nvPicPr>
          <p:cNvPr id="11" name="Google Shape;11;p1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 name="Google Shape;12;p12"/>
          <p:cNvSpPr txBox="1">
            <a:spLocks noGrp="1"/>
          </p:cNvSpPr>
          <p:nvPr>
            <p:ph type="ctrTitle"/>
          </p:nvPr>
        </p:nvSpPr>
        <p:spPr>
          <a:xfrm>
            <a:off x="388374" y="2936414"/>
            <a:ext cx="9144000" cy="20224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Plus Jakarta Sans"/>
              <a:buNone/>
              <a:defRPr sz="3600" b="1" i="0">
                <a:solidFill>
                  <a:schemeClr val="lt1"/>
                </a:solidFill>
                <a:latin typeface="Plus Jakarta Sans"/>
                <a:ea typeface="Plus Jakarta Sans"/>
                <a:cs typeface="Plus Jakarta Sans"/>
                <a:sym typeface="Plus Jakart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388374" y="5106377"/>
            <a:ext cx="9144000" cy="851973"/>
          </a:xfrm>
          <a:prstGeom prst="rect">
            <a:avLst/>
          </a:prstGeom>
          <a:noFill/>
          <a:ln>
            <a:noFill/>
          </a:ln>
        </p:spPr>
        <p:txBody>
          <a:bodyPr spcFirstLastPara="1" wrap="square" lIns="90000" tIns="45700" rIns="91425" bIns="45700" anchor="t" anchorCtr="0">
            <a:noAutofit/>
          </a:bodyPr>
          <a:lstStyle>
            <a:lvl1pPr lvl="0" algn="l">
              <a:lnSpc>
                <a:spcPct val="100000"/>
              </a:lnSpc>
              <a:spcBef>
                <a:spcPts val="1000"/>
              </a:spcBef>
              <a:spcAft>
                <a:spcPts val="0"/>
              </a:spcAft>
              <a:buClr>
                <a:schemeClr val="lt1"/>
              </a:buClr>
              <a:buSzPts val="2100"/>
              <a:buNone/>
              <a:defRPr sz="2100" b="0" i="0">
                <a:solidFill>
                  <a:schemeClr val="lt1"/>
                </a:solidFill>
                <a:latin typeface="Plus Jakarta Sans"/>
                <a:ea typeface="Plus Jakarta Sans"/>
                <a:cs typeface="Plus Jakarta Sans"/>
                <a:sym typeface="Plus Jakarta Sans"/>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209191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383457" y="365126"/>
            <a:ext cx="11371007" cy="5787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383457" y="1309026"/>
            <a:ext cx="11371007" cy="501648"/>
          </a:xfrm>
          <a:prstGeom prst="rect">
            <a:avLst/>
          </a:prstGeom>
          <a:noFill/>
          <a:ln>
            <a:noFill/>
          </a:ln>
        </p:spPr>
        <p:txBody>
          <a:bodyPr spcFirstLastPara="1" wrap="square" lIns="90000" tIns="45700" rIns="91425" bIns="45700" anchor="t" anchorCtr="0">
            <a:noAutofit/>
          </a:bodyPr>
          <a:lstStyle>
            <a:lvl1pPr marL="457200" lvl="0" indent="-228600" algn="l">
              <a:lnSpc>
                <a:spcPct val="100000"/>
              </a:lnSpc>
              <a:spcBef>
                <a:spcPts val="1000"/>
              </a:spcBef>
              <a:spcAft>
                <a:spcPts val="0"/>
              </a:spcAft>
              <a:buClr>
                <a:srgbClr val="000000"/>
              </a:buClr>
              <a:buSzPts val="2000"/>
              <a:buNone/>
              <a:defRPr sz="2000" b="1" i="0">
                <a:solidFill>
                  <a:srgbClr val="000000"/>
                </a:solidFill>
                <a:latin typeface="Plus Jakarta Sans"/>
                <a:ea typeface="Plus Jakarta Sans"/>
                <a:cs typeface="Plus Jakarta Sans"/>
                <a:sym typeface="Plus Jakarta Sans"/>
              </a:defRPr>
            </a:lvl1pPr>
            <a:lvl2pPr marL="914400" lvl="1" indent="-228600" algn="l">
              <a:lnSpc>
                <a:spcPct val="100000"/>
              </a:lnSpc>
              <a:spcBef>
                <a:spcPts val="500"/>
              </a:spcBef>
              <a:spcAft>
                <a:spcPts val="0"/>
              </a:spcAft>
              <a:buClr>
                <a:schemeClr val="dk1"/>
              </a:buClr>
              <a:buSzPts val="2000"/>
              <a:buNone/>
              <a:defRPr>
                <a:solidFill>
                  <a:srgbClr val="000000"/>
                </a:solidFill>
              </a:defRPr>
            </a:lvl2pPr>
            <a:lvl3pPr marL="1371600" lvl="2" indent="-228600" algn="l">
              <a:lnSpc>
                <a:spcPct val="100000"/>
              </a:lnSpc>
              <a:spcBef>
                <a:spcPts val="500"/>
              </a:spcBef>
              <a:spcAft>
                <a:spcPts val="0"/>
              </a:spcAft>
              <a:buClr>
                <a:schemeClr val="dk1"/>
              </a:buClr>
              <a:buSzPts val="1800"/>
              <a:buNone/>
              <a:defRPr>
                <a:solidFill>
                  <a:srgbClr val="000000"/>
                </a:solidFill>
              </a:defRPr>
            </a:lvl3pPr>
            <a:lvl4pPr marL="1828800" lvl="3" indent="-228600" algn="l">
              <a:lnSpc>
                <a:spcPct val="100000"/>
              </a:lnSpc>
              <a:spcBef>
                <a:spcPts val="500"/>
              </a:spcBef>
              <a:spcAft>
                <a:spcPts val="0"/>
              </a:spcAft>
              <a:buClr>
                <a:schemeClr val="dk1"/>
              </a:buClr>
              <a:buSzPts val="1600"/>
              <a:buNone/>
              <a:defRPr>
                <a:solidFill>
                  <a:srgbClr val="000000"/>
                </a:solidFill>
              </a:defRPr>
            </a:lvl4pPr>
            <a:lvl5pPr marL="2286000" lvl="4" indent="-342900" algn="l">
              <a:lnSpc>
                <a:spcPct val="90000"/>
              </a:lnSpc>
              <a:spcBef>
                <a:spcPts val="500"/>
              </a:spcBef>
              <a:spcAft>
                <a:spcPts val="0"/>
              </a:spcAft>
              <a:buClr>
                <a:schemeClr val="dk1"/>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6"/>
          <p:cNvSpPr txBox="1">
            <a:spLocks noGrp="1"/>
          </p:cNvSpPr>
          <p:nvPr>
            <p:ph type="sldNum" idx="12"/>
          </p:nvPr>
        </p:nvSpPr>
        <p:spPr>
          <a:xfrm>
            <a:off x="10972800" y="6356351"/>
            <a:ext cx="781664" cy="28042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16"/>
          <p:cNvSpPr txBox="1">
            <a:spLocks noGrp="1"/>
          </p:cNvSpPr>
          <p:nvPr>
            <p:ph type="body" idx="2"/>
          </p:nvPr>
        </p:nvSpPr>
        <p:spPr>
          <a:xfrm>
            <a:off x="383456" y="1893347"/>
            <a:ext cx="11371007" cy="4327343"/>
          </a:xfrm>
          <a:prstGeom prst="rect">
            <a:avLst/>
          </a:prstGeom>
          <a:noFill/>
          <a:ln>
            <a:noFill/>
          </a:ln>
        </p:spPr>
        <p:txBody>
          <a:bodyPr spcFirstLastPara="1" wrap="square" lIns="90000" tIns="45700" rIns="91425" bIns="45700" anchor="t" anchorCtr="0">
            <a:noAutofit/>
          </a:bodyPr>
          <a:lstStyle>
            <a:lvl1pPr marL="457200" lvl="0" indent="-228600" algn="l">
              <a:lnSpc>
                <a:spcPct val="100000"/>
              </a:lnSpc>
              <a:spcBef>
                <a:spcPts val="1000"/>
              </a:spcBef>
              <a:spcAft>
                <a:spcPts val="0"/>
              </a:spcAft>
              <a:buClr>
                <a:srgbClr val="000000"/>
              </a:buClr>
              <a:buSzPts val="1800"/>
              <a:buNone/>
              <a:defRPr sz="1800" b="0">
                <a:solidFill>
                  <a:srgbClr val="000000"/>
                </a:solidFill>
              </a:defRPr>
            </a:lvl1pPr>
            <a:lvl2pPr marL="914400" lvl="1" indent="-228600" algn="l">
              <a:lnSpc>
                <a:spcPct val="100000"/>
              </a:lnSpc>
              <a:spcBef>
                <a:spcPts val="500"/>
              </a:spcBef>
              <a:spcAft>
                <a:spcPts val="0"/>
              </a:spcAft>
              <a:buClr>
                <a:schemeClr val="dk1"/>
              </a:buClr>
              <a:buSzPts val="2000"/>
              <a:buNone/>
              <a:defRPr>
                <a:solidFill>
                  <a:srgbClr val="000000"/>
                </a:solidFill>
              </a:defRPr>
            </a:lvl2pPr>
            <a:lvl3pPr marL="1371600" lvl="2" indent="-228600" algn="l">
              <a:lnSpc>
                <a:spcPct val="100000"/>
              </a:lnSpc>
              <a:spcBef>
                <a:spcPts val="500"/>
              </a:spcBef>
              <a:spcAft>
                <a:spcPts val="0"/>
              </a:spcAft>
              <a:buClr>
                <a:schemeClr val="dk1"/>
              </a:buClr>
              <a:buSzPts val="1800"/>
              <a:buNone/>
              <a:defRPr>
                <a:solidFill>
                  <a:srgbClr val="000000"/>
                </a:solidFill>
              </a:defRPr>
            </a:lvl3pPr>
            <a:lvl4pPr marL="1828800" lvl="3" indent="-228600" algn="l">
              <a:lnSpc>
                <a:spcPct val="100000"/>
              </a:lnSpc>
              <a:spcBef>
                <a:spcPts val="500"/>
              </a:spcBef>
              <a:spcAft>
                <a:spcPts val="0"/>
              </a:spcAft>
              <a:buClr>
                <a:schemeClr val="dk1"/>
              </a:buClr>
              <a:buSzPts val="1600"/>
              <a:buNone/>
              <a:defRPr>
                <a:solidFill>
                  <a:srgbClr val="000000"/>
                </a:solidFill>
              </a:defRPr>
            </a:lvl4pPr>
            <a:lvl5pPr marL="2286000" lvl="4" indent="-342900" algn="l">
              <a:lnSpc>
                <a:spcPct val="90000"/>
              </a:lnSpc>
              <a:spcBef>
                <a:spcPts val="500"/>
              </a:spcBef>
              <a:spcAft>
                <a:spcPts val="0"/>
              </a:spcAft>
              <a:buClr>
                <a:schemeClr val="dk1"/>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01427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ullent Points">
  <p:cSld name="Title and Bullent Points">
    <p:spTree>
      <p:nvGrpSpPr>
        <p:cNvPr id="1" name="Shape 28"/>
        <p:cNvGrpSpPr/>
        <p:nvPr/>
      </p:nvGrpSpPr>
      <p:grpSpPr>
        <a:xfrm>
          <a:off x="0" y="0"/>
          <a:ext cx="0" cy="0"/>
          <a:chOff x="0" y="0"/>
          <a:chExt cx="0" cy="0"/>
        </a:xfrm>
      </p:grpSpPr>
      <p:sp>
        <p:nvSpPr>
          <p:cNvPr id="29" name="Google Shape;29;p17"/>
          <p:cNvSpPr txBox="1">
            <a:spLocks noGrp="1"/>
          </p:cNvSpPr>
          <p:nvPr>
            <p:ph type="title"/>
          </p:nvPr>
        </p:nvSpPr>
        <p:spPr>
          <a:xfrm>
            <a:off x="383457" y="365126"/>
            <a:ext cx="11371007" cy="5787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7"/>
          <p:cNvSpPr txBox="1">
            <a:spLocks noGrp="1"/>
          </p:cNvSpPr>
          <p:nvPr>
            <p:ph type="body" idx="1"/>
          </p:nvPr>
        </p:nvSpPr>
        <p:spPr>
          <a:xfrm>
            <a:off x="383457" y="1309026"/>
            <a:ext cx="11371007" cy="501648"/>
          </a:xfrm>
          <a:prstGeom prst="rect">
            <a:avLst/>
          </a:prstGeom>
          <a:noFill/>
          <a:ln>
            <a:noFill/>
          </a:ln>
        </p:spPr>
        <p:txBody>
          <a:bodyPr spcFirstLastPara="1" wrap="square" lIns="90000" tIns="45700" rIns="91425" bIns="45700" anchor="t" anchorCtr="0">
            <a:noAutofit/>
          </a:bodyPr>
          <a:lstStyle>
            <a:lvl1pPr marL="457200" lvl="0" indent="-228600" algn="l">
              <a:lnSpc>
                <a:spcPct val="100000"/>
              </a:lnSpc>
              <a:spcBef>
                <a:spcPts val="1000"/>
              </a:spcBef>
              <a:spcAft>
                <a:spcPts val="0"/>
              </a:spcAft>
              <a:buClr>
                <a:srgbClr val="000000"/>
              </a:buClr>
              <a:buSzPts val="2000"/>
              <a:buNone/>
              <a:defRPr sz="2000" b="1" i="0">
                <a:solidFill>
                  <a:srgbClr val="000000"/>
                </a:solidFill>
                <a:latin typeface="Plus Jakarta Sans"/>
                <a:ea typeface="Plus Jakarta Sans"/>
                <a:cs typeface="Plus Jakarta Sans"/>
                <a:sym typeface="Plus Jakarta Sans"/>
              </a:defRPr>
            </a:lvl1pPr>
            <a:lvl2pPr marL="914400" lvl="1" indent="-228600" algn="l">
              <a:lnSpc>
                <a:spcPct val="100000"/>
              </a:lnSpc>
              <a:spcBef>
                <a:spcPts val="500"/>
              </a:spcBef>
              <a:spcAft>
                <a:spcPts val="0"/>
              </a:spcAft>
              <a:buClr>
                <a:schemeClr val="dk1"/>
              </a:buClr>
              <a:buSzPts val="2000"/>
              <a:buNone/>
              <a:defRPr>
                <a:solidFill>
                  <a:srgbClr val="000000"/>
                </a:solidFill>
              </a:defRPr>
            </a:lvl2pPr>
            <a:lvl3pPr marL="1371600" lvl="2" indent="-228600" algn="l">
              <a:lnSpc>
                <a:spcPct val="100000"/>
              </a:lnSpc>
              <a:spcBef>
                <a:spcPts val="500"/>
              </a:spcBef>
              <a:spcAft>
                <a:spcPts val="0"/>
              </a:spcAft>
              <a:buClr>
                <a:schemeClr val="dk1"/>
              </a:buClr>
              <a:buSzPts val="1800"/>
              <a:buNone/>
              <a:defRPr>
                <a:solidFill>
                  <a:srgbClr val="000000"/>
                </a:solidFill>
              </a:defRPr>
            </a:lvl3pPr>
            <a:lvl4pPr marL="1828800" lvl="3" indent="-228600" algn="l">
              <a:lnSpc>
                <a:spcPct val="100000"/>
              </a:lnSpc>
              <a:spcBef>
                <a:spcPts val="500"/>
              </a:spcBef>
              <a:spcAft>
                <a:spcPts val="0"/>
              </a:spcAft>
              <a:buClr>
                <a:schemeClr val="dk1"/>
              </a:buClr>
              <a:buSzPts val="1600"/>
              <a:buNone/>
              <a:defRPr>
                <a:solidFill>
                  <a:srgbClr val="000000"/>
                </a:solidFill>
              </a:defRPr>
            </a:lvl4pPr>
            <a:lvl5pPr marL="2286000" lvl="4" indent="-342900" algn="l">
              <a:lnSpc>
                <a:spcPct val="90000"/>
              </a:lnSpc>
              <a:spcBef>
                <a:spcPts val="500"/>
              </a:spcBef>
              <a:spcAft>
                <a:spcPts val="0"/>
              </a:spcAft>
              <a:buClr>
                <a:schemeClr val="dk1"/>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7"/>
          <p:cNvSpPr txBox="1">
            <a:spLocks noGrp="1"/>
          </p:cNvSpPr>
          <p:nvPr>
            <p:ph type="sldNum" idx="12"/>
          </p:nvPr>
        </p:nvSpPr>
        <p:spPr>
          <a:xfrm>
            <a:off x="10972800" y="6356351"/>
            <a:ext cx="781664" cy="28042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17"/>
          <p:cNvSpPr txBox="1">
            <a:spLocks noGrp="1"/>
          </p:cNvSpPr>
          <p:nvPr>
            <p:ph type="body" idx="2"/>
          </p:nvPr>
        </p:nvSpPr>
        <p:spPr>
          <a:xfrm>
            <a:off x="383456" y="1893347"/>
            <a:ext cx="11371007" cy="4327343"/>
          </a:xfrm>
          <a:prstGeom prst="rect">
            <a:avLst/>
          </a:prstGeom>
          <a:noFill/>
          <a:ln>
            <a:noFill/>
          </a:ln>
        </p:spPr>
        <p:txBody>
          <a:bodyPr spcFirstLastPara="1" wrap="square" lIns="90000" tIns="45700" rIns="91425" bIns="45700" anchor="t" anchorCtr="0">
            <a:noAutofit/>
          </a:bodyPr>
          <a:lstStyle>
            <a:lvl1pPr marL="457200" lvl="0" indent="-342900" algn="l">
              <a:lnSpc>
                <a:spcPct val="100000"/>
              </a:lnSpc>
              <a:spcBef>
                <a:spcPts val="1000"/>
              </a:spcBef>
              <a:spcAft>
                <a:spcPts val="0"/>
              </a:spcAft>
              <a:buClr>
                <a:schemeClr val="dk1"/>
              </a:buClr>
              <a:buSzPts val="1800"/>
              <a:buFont typeface="Arial"/>
              <a:buChar char="•"/>
              <a:defRPr sz="1800" b="0" i="0">
                <a:solidFill>
                  <a:srgbClr val="000000"/>
                </a:solidFill>
                <a:latin typeface="Plus Jakarta Sans"/>
                <a:ea typeface="Plus Jakarta Sans"/>
                <a:cs typeface="Plus Jakarta Sans"/>
                <a:sym typeface="Plus Jakarta Sans"/>
              </a:defRPr>
            </a:lvl1pPr>
            <a:lvl2pPr marL="914400" lvl="1" indent="-330200" algn="l">
              <a:lnSpc>
                <a:spcPct val="100000"/>
              </a:lnSpc>
              <a:spcBef>
                <a:spcPts val="500"/>
              </a:spcBef>
              <a:spcAft>
                <a:spcPts val="0"/>
              </a:spcAft>
              <a:buClr>
                <a:schemeClr val="dk1"/>
              </a:buClr>
              <a:buSzPts val="1600"/>
              <a:buFont typeface="Arial"/>
              <a:buChar char="•"/>
              <a:defRPr sz="1600">
                <a:solidFill>
                  <a:srgbClr val="000000"/>
                </a:solidFill>
              </a:defRPr>
            </a:lvl2pPr>
            <a:lvl3pPr marL="1371600" lvl="2" indent="-317500" algn="l">
              <a:lnSpc>
                <a:spcPct val="100000"/>
              </a:lnSpc>
              <a:spcBef>
                <a:spcPts val="500"/>
              </a:spcBef>
              <a:spcAft>
                <a:spcPts val="0"/>
              </a:spcAft>
              <a:buClr>
                <a:schemeClr val="dk1"/>
              </a:buClr>
              <a:buSzPts val="1400"/>
              <a:buFont typeface="Arial"/>
              <a:buChar char="•"/>
              <a:defRPr sz="1400">
                <a:solidFill>
                  <a:srgbClr val="000000"/>
                </a:solidFill>
              </a:defRPr>
            </a:lvl3pPr>
            <a:lvl4pPr marL="1828800" lvl="3" indent="-228600" algn="l">
              <a:lnSpc>
                <a:spcPct val="100000"/>
              </a:lnSpc>
              <a:spcBef>
                <a:spcPts val="500"/>
              </a:spcBef>
              <a:spcAft>
                <a:spcPts val="0"/>
              </a:spcAft>
              <a:buClr>
                <a:schemeClr val="dk1"/>
              </a:buClr>
              <a:buSzPts val="1600"/>
              <a:buNone/>
              <a:defRPr>
                <a:solidFill>
                  <a:srgbClr val="000000"/>
                </a:solidFill>
              </a:defRPr>
            </a:lvl4pPr>
            <a:lvl5pPr marL="2286000" lvl="4" indent="-342900" algn="l">
              <a:lnSpc>
                <a:spcPct val="90000"/>
              </a:lnSpc>
              <a:spcBef>
                <a:spcPts val="500"/>
              </a:spcBef>
              <a:spcAft>
                <a:spcPts val="0"/>
              </a:spcAft>
              <a:buClr>
                <a:schemeClr val="dk1"/>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23428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White Slide">
  <p:cSld name="White Slide">
    <p:spTree>
      <p:nvGrpSpPr>
        <p:cNvPr id="1" name="Shape 42"/>
        <p:cNvGrpSpPr/>
        <p:nvPr/>
      </p:nvGrpSpPr>
      <p:grpSpPr>
        <a:xfrm>
          <a:off x="0" y="0"/>
          <a:ext cx="0" cy="0"/>
          <a:chOff x="0" y="0"/>
          <a:chExt cx="0" cy="0"/>
        </a:xfrm>
      </p:grpSpPr>
      <p:sp>
        <p:nvSpPr>
          <p:cNvPr id="43" name="Google Shape;43;p2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 name="Google Shape;44;p20"/>
          <p:cNvSpPr txBox="1">
            <a:spLocks noGrp="1"/>
          </p:cNvSpPr>
          <p:nvPr>
            <p:ph type="sldNum" idx="12"/>
          </p:nvPr>
        </p:nvSpPr>
        <p:spPr>
          <a:xfrm>
            <a:off x="10972800" y="6356351"/>
            <a:ext cx="781664" cy="28042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5" name="Google Shape;45;p20"/>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821816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_Yellow">
  <p:cSld name="Divider_Yellow">
    <p:spTree>
      <p:nvGrpSpPr>
        <p:cNvPr id="1" name="Shape 64"/>
        <p:cNvGrpSpPr/>
        <p:nvPr/>
      </p:nvGrpSpPr>
      <p:grpSpPr>
        <a:xfrm>
          <a:off x="0" y="0"/>
          <a:ext cx="0" cy="0"/>
          <a:chOff x="0" y="0"/>
          <a:chExt cx="0" cy="0"/>
        </a:xfrm>
      </p:grpSpPr>
      <p:pic>
        <p:nvPicPr>
          <p:cNvPr id="65" name="Google Shape;65;p5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6" name="Google Shape;66;p50"/>
          <p:cNvSpPr txBox="1">
            <a:spLocks noGrp="1"/>
          </p:cNvSpPr>
          <p:nvPr>
            <p:ph type="ctrTitle"/>
          </p:nvPr>
        </p:nvSpPr>
        <p:spPr>
          <a:xfrm>
            <a:off x="388374" y="2936414"/>
            <a:ext cx="9144000" cy="175357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0000"/>
              </a:buClr>
              <a:buSzPts val="4200"/>
              <a:buFont typeface="Plus Jakarta Sans"/>
              <a:buNone/>
              <a:defRPr sz="4200" b="1" i="0">
                <a:solidFill>
                  <a:srgbClr val="000000"/>
                </a:solidFill>
                <a:latin typeface="Plus Jakarta Sans ExtraBold"/>
                <a:ea typeface="Plus Jakarta Sans ExtraBold"/>
                <a:cs typeface="Plus Jakarta Sans ExtraBold"/>
                <a:sym typeface="Plus Jakart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54308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_Purple">
  <p:cSld name="Divider_Purple">
    <p:spTree>
      <p:nvGrpSpPr>
        <p:cNvPr id="1" name="Shape 87"/>
        <p:cNvGrpSpPr/>
        <p:nvPr/>
      </p:nvGrpSpPr>
      <p:grpSpPr>
        <a:xfrm>
          <a:off x="0" y="0"/>
          <a:ext cx="0" cy="0"/>
          <a:chOff x="0" y="0"/>
          <a:chExt cx="0" cy="0"/>
        </a:xfrm>
      </p:grpSpPr>
      <p:pic>
        <p:nvPicPr>
          <p:cNvPr id="88" name="Google Shape;88;p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9" name="Google Shape;89;p60"/>
          <p:cNvSpPr txBox="1">
            <a:spLocks noGrp="1"/>
          </p:cNvSpPr>
          <p:nvPr>
            <p:ph type="ctrTitle"/>
          </p:nvPr>
        </p:nvSpPr>
        <p:spPr>
          <a:xfrm>
            <a:off x="388374" y="2936414"/>
            <a:ext cx="9144000" cy="175357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200"/>
              <a:buFont typeface="Plus Jakarta Sans"/>
              <a:buNone/>
              <a:defRPr sz="4200" b="1" i="0">
                <a:solidFill>
                  <a:schemeClr val="dk1"/>
                </a:solidFill>
                <a:latin typeface="Plus Jakarta Sans ExtraBold"/>
                <a:ea typeface="Plus Jakarta Sans ExtraBold"/>
                <a:cs typeface="Plus Jakarta Sans ExtraBold"/>
                <a:sym typeface="Plus Jakart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50193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5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chemeClr val="accent4"/>
              </a:buClr>
              <a:buSzPts val="1200"/>
              <a:buFont typeface="Arial"/>
              <a:buNone/>
              <a:defRPr sz="1200" b="0" i="0">
                <a:solidFill>
                  <a:schemeClr val="accent4"/>
                </a:solidFill>
                <a:latin typeface="Arial"/>
                <a:ea typeface="Arial"/>
                <a:cs typeface="Arial"/>
                <a:sym typeface="Arial"/>
              </a:defRPr>
            </a:lvl1pPr>
            <a:lvl2pPr marL="0" lvl="1" indent="0" algn="r">
              <a:buClr>
                <a:schemeClr val="accent4"/>
              </a:buClr>
              <a:buSzPts val="1200"/>
              <a:buFont typeface="Arial"/>
              <a:buNone/>
              <a:defRPr sz="1200" b="0" i="0">
                <a:solidFill>
                  <a:schemeClr val="accent4"/>
                </a:solidFill>
                <a:latin typeface="Arial"/>
                <a:ea typeface="Arial"/>
                <a:cs typeface="Arial"/>
                <a:sym typeface="Arial"/>
              </a:defRPr>
            </a:lvl2pPr>
            <a:lvl3pPr marL="0" lvl="2" indent="0" algn="r">
              <a:buClr>
                <a:schemeClr val="accent4"/>
              </a:buClr>
              <a:buSzPts val="1200"/>
              <a:buFont typeface="Arial"/>
              <a:buNone/>
              <a:defRPr sz="1200" b="0" i="0">
                <a:solidFill>
                  <a:schemeClr val="accent4"/>
                </a:solidFill>
                <a:latin typeface="Arial"/>
                <a:ea typeface="Arial"/>
                <a:cs typeface="Arial"/>
                <a:sym typeface="Arial"/>
              </a:defRPr>
            </a:lvl3pPr>
            <a:lvl4pPr marL="0" lvl="3" indent="0" algn="r">
              <a:buClr>
                <a:schemeClr val="accent4"/>
              </a:buClr>
              <a:buSzPts val="1200"/>
              <a:buFont typeface="Arial"/>
              <a:buNone/>
              <a:defRPr sz="1200" b="0" i="0">
                <a:solidFill>
                  <a:schemeClr val="accent4"/>
                </a:solidFill>
                <a:latin typeface="Arial"/>
                <a:ea typeface="Arial"/>
                <a:cs typeface="Arial"/>
                <a:sym typeface="Arial"/>
              </a:defRPr>
            </a:lvl4pPr>
            <a:lvl5pPr marL="0" lvl="4" indent="0" algn="r">
              <a:buClr>
                <a:schemeClr val="accent4"/>
              </a:buClr>
              <a:buSzPts val="1200"/>
              <a:buFont typeface="Arial"/>
              <a:buNone/>
              <a:defRPr sz="1200" b="0" i="0">
                <a:solidFill>
                  <a:schemeClr val="accent4"/>
                </a:solidFill>
                <a:latin typeface="Arial"/>
                <a:ea typeface="Arial"/>
                <a:cs typeface="Arial"/>
                <a:sym typeface="Arial"/>
              </a:defRPr>
            </a:lvl5pPr>
            <a:lvl6pPr marL="0" lvl="5" indent="0" algn="r">
              <a:buClr>
                <a:schemeClr val="accent4"/>
              </a:buClr>
              <a:buSzPts val="1200"/>
              <a:buFont typeface="Arial"/>
              <a:buNone/>
              <a:defRPr sz="1200" b="0" i="0">
                <a:solidFill>
                  <a:schemeClr val="accent4"/>
                </a:solidFill>
                <a:latin typeface="Arial"/>
                <a:ea typeface="Arial"/>
                <a:cs typeface="Arial"/>
                <a:sym typeface="Arial"/>
              </a:defRPr>
            </a:lvl6pPr>
            <a:lvl7pPr marL="0" lvl="6" indent="0" algn="r">
              <a:buClr>
                <a:schemeClr val="accent4"/>
              </a:buClr>
              <a:buSzPts val="1200"/>
              <a:buFont typeface="Arial"/>
              <a:buNone/>
              <a:defRPr sz="1200" b="0" i="0">
                <a:solidFill>
                  <a:schemeClr val="accent4"/>
                </a:solidFill>
                <a:latin typeface="Arial"/>
                <a:ea typeface="Arial"/>
                <a:cs typeface="Arial"/>
                <a:sym typeface="Arial"/>
              </a:defRPr>
            </a:lvl7pPr>
            <a:lvl8pPr marL="0" lvl="7" indent="0" algn="r">
              <a:buClr>
                <a:schemeClr val="accent4"/>
              </a:buClr>
              <a:buSzPts val="1200"/>
              <a:buFont typeface="Arial"/>
              <a:buNone/>
              <a:defRPr sz="1200" b="0" i="0">
                <a:solidFill>
                  <a:schemeClr val="accent4"/>
                </a:solidFill>
                <a:latin typeface="Arial"/>
                <a:ea typeface="Arial"/>
                <a:cs typeface="Arial"/>
                <a:sym typeface="Arial"/>
              </a:defRPr>
            </a:lvl8pPr>
            <a:lvl9pPr marL="0" lvl="8" indent="0" algn="r">
              <a:buClr>
                <a:schemeClr val="accent4"/>
              </a:buClr>
              <a:buSzPts val="1200"/>
              <a:buFont typeface="Arial"/>
              <a:buNone/>
              <a:defRPr sz="1200" b="0" i="0">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7629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1"/>
          <p:cNvPicPr preferRelativeResize="0"/>
          <p:nvPr/>
        </p:nvPicPr>
        <p:blipFill rotWithShape="1">
          <a:blip r:embed="rId9">
            <a:alphaModFix/>
          </a:blip>
          <a:srcRect/>
          <a:stretch/>
        </p:blipFill>
        <p:spPr>
          <a:xfrm>
            <a:off x="0" y="0"/>
            <a:ext cx="12192000" cy="6858000"/>
          </a:xfrm>
          <a:prstGeom prst="rect">
            <a:avLst/>
          </a:prstGeom>
          <a:noFill/>
          <a:ln>
            <a:noFill/>
          </a:ln>
        </p:spPr>
      </p:pic>
      <p:sp>
        <p:nvSpPr>
          <p:cNvPr id="7" name="Google Shape;7;p11"/>
          <p:cNvSpPr txBox="1">
            <a:spLocks noGrp="1"/>
          </p:cNvSpPr>
          <p:nvPr>
            <p:ph type="title"/>
          </p:nvPr>
        </p:nvSpPr>
        <p:spPr>
          <a:xfrm>
            <a:off x="383457" y="365126"/>
            <a:ext cx="11371007" cy="5787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000"/>
              <a:buFont typeface="Plus Jakarta Sans"/>
              <a:buNone/>
              <a:defRPr sz="3000" b="1" i="0" u="none" strike="noStrike" cap="none">
                <a:solidFill>
                  <a:schemeClr val="dk1"/>
                </a:solidFill>
                <a:latin typeface="Plus Jakarta Sans"/>
                <a:ea typeface="Plus Jakarta Sans"/>
                <a:cs typeface="Plus Jakarta Sans"/>
                <a:sym typeface="Plus Jakart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1"/>
          <p:cNvSpPr txBox="1">
            <a:spLocks noGrp="1"/>
          </p:cNvSpPr>
          <p:nvPr>
            <p:ph type="body" idx="1"/>
          </p:nvPr>
        </p:nvSpPr>
        <p:spPr>
          <a:xfrm>
            <a:off x="383457" y="1309025"/>
            <a:ext cx="11371007" cy="4826102"/>
          </a:xfrm>
          <a:prstGeom prst="rect">
            <a:avLst/>
          </a:prstGeom>
          <a:noFill/>
          <a:ln>
            <a:noFill/>
          </a:ln>
        </p:spPr>
        <p:txBody>
          <a:bodyPr spcFirstLastPara="1" wrap="square" lIns="90000"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1" i="0" u="none" strike="noStrike" cap="none">
                <a:solidFill>
                  <a:srgbClr val="000000"/>
                </a:solidFill>
                <a:latin typeface="Plus Jakarta Sans"/>
                <a:ea typeface="Plus Jakarta Sans"/>
                <a:cs typeface="Plus Jakarta Sans"/>
                <a:sym typeface="Plus Jakarta Sans"/>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rgbClr val="000000"/>
                </a:solidFill>
                <a:latin typeface="Plus Jakarta Sans"/>
                <a:ea typeface="Plus Jakarta Sans"/>
                <a:cs typeface="Plus Jakarta Sans"/>
                <a:sym typeface="Plus Jakarta Sans"/>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rgbClr val="000000"/>
                </a:solidFill>
                <a:latin typeface="Plus Jakarta Sans"/>
                <a:ea typeface="Plus Jakarta Sans"/>
                <a:cs typeface="Plus Jakarta Sans"/>
                <a:sym typeface="Plus Jakarta Sans"/>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rgbClr val="000000"/>
                </a:solidFill>
                <a:latin typeface="Plus Jakarta Sans"/>
                <a:ea typeface="Plus Jakarta Sans"/>
                <a:cs typeface="Plus Jakarta Sans"/>
                <a:sym typeface="Plus Jakarta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lus Jakarta Sans"/>
                <a:ea typeface="Plus Jakarta Sans"/>
                <a:cs typeface="Plus Jakarta Sans"/>
                <a:sym typeface="Plus Jakart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sldNum" idx="12"/>
          </p:nvPr>
        </p:nvSpPr>
        <p:spPr>
          <a:xfrm>
            <a:off x="10972800" y="6356351"/>
            <a:ext cx="781664" cy="28042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4"/>
                </a:solidFill>
                <a:latin typeface="Plus Jakarta Sans"/>
                <a:ea typeface="Plus Jakarta Sans"/>
                <a:cs typeface="Plus Jakarta Sans"/>
                <a:sym typeface="Plus Jakarta Sans"/>
              </a:defRPr>
            </a:lvl1pPr>
            <a:lvl2pPr marL="0" marR="0" lvl="1" indent="0" algn="r" rtl="0">
              <a:spcBef>
                <a:spcPts val="0"/>
              </a:spcBef>
              <a:buNone/>
              <a:defRPr sz="1200" b="0" i="0" u="none" strike="noStrike" cap="none">
                <a:solidFill>
                  <a:schemeClr val="accent4"/>
                </a:solidFill>
                <a:latin typeface="Plus Jakarta Sans"/>
                <a:ea typeface="Plus Jakarta Sans"/>
                <a:cs typeface="Plus Jakarta Sans"/>
                <a:sym typeface="Plus Jakarta Sans"/>
              </a:defRPr>
            </a:lvl2pPr>
            <a:lvl3pPr marL="0" marR="0" lvl="2" indent="0" algn="r" rtl="0">
              <a:spcBef>
                <a:spcPts val="0"/>
              </a:spcBef>
              <a:buNone/>
              <a:defRPr sz="1200" b="0" i="0" u="none" strike="noStrike" cap="none">
                <a:solidFill>
                  <a:schemeClr val="accent4"/>
                </a:solidFill>
                <a:latin typeface="Plus Jakarta Sans"/>
                <a:ea typeface="Plus Jakarta Sans"/>
                <a:cs typeface="Plus Jakarta Sans"/>
                <a:sym typeface="Plus Jakarta Sans"/>
              </a:defRPr>
            </a:lvl3pPr>
            <a:lvl4pPr marL="0" marR="0" lvl="3" indent="0" algn="r" rtl="0">
              <a:spcBef>
                <a:spcPts val="0"/>
              </a:spcBef>
              <a:buNone/>
              <a:defRPr sz="1200" b="0" i="0" u="none" strike="noStrike" cap="none">
                <a:solidFill>
                  <a:schemeClr val="accent4"/>
                </a:solidFill>
                <a:latin typeface="Plus Jakarta Sans"/>
                <a:ea typeface="Plus Jakarta Sans"/>
                <a:cs typeface="Plus Jakarta Sans"/>
                <a:sym typeface="Plus Jakarta Sans"/>
              </a:defRPr>
            </a:lvl4pPr>
            <a:lvl5pPr marL="0" marR="0" lvl="4" indent="0" algn="r" rtl="0">
              <a:spcBef>
                <a:spcPts val="0"/>
              </a:spcBef>
              <a:buNone/>
              <a:defRPr sz="1200" b="0" i="0" u="none" strike="noStrike" cap="none">
                <a:solidFill>
                  <a:schemeClr val="accent4"/>
                </a:solidFill>
                <a:latin typeface="Plus Jakarta Sans"/>
                <a:ea typeface="Plus Jakarta Sans"/>
                <a:cs typeface="Plus Jakarta Sans"/>
                <a:sym typeface="Plus Jakarta Sans"/>
              </a:defRPr>
            </a:lvl5pPr>
            <a:lvl6pPr marL="0" marR="0" lvl="5" indent="0" algn="r" rtl="0">
              <a:spcBef>
                <a:spcPts val="0"/>
              </a:spcBef>
              <a:buNone/>
              <a:defRPr sz="1200" b="0" i="0" u="none" strike="noStrike" cap="none">
                <a:solidFill>
                  <a:schemeClr val="accent4"/>
                </a:solidFill>
                <a:latin typeface="Plus Jakarta Sans"/>
                <a:ea typeface="Plus Jakarta Sans"/>
                <a:cs typeface="Plus Jakarta Sans"/>
                <a:sym typeface="Plus Jakarta Sans"/>
              </a:defRPr>
            </a:lvl6pPr>
            <a:lvl7pPr marL="0" marR="0" lvl="6" indent="0" algn="r" rtl="0">
              <a:spcBef>
                <a:spcPts val="0"/>
              </a:spcBef>
              <a:buNone/>
              <a:defRPr sz="1200" b="0" i="0" u="none" strike="noStrike" cap="none">
                <a:solidFill>
                  <a:schemeClr val="accent4"/>
                </a:solidFill>
                <a:latin typeface="Plus Jakarta Sans"/>
                <a:ea typeface="Plus Jakarta Sans"/>
                <a:cs typeface="Plus Jakarta Sans"/>
                <a:sym typeface="Plus Jakarta Sans"/>
              </a:defRPr>
            </a:lvl7pPr>
            <a:lvl8pPr marL="0" marR="0" lvl="7" indent="0" algn="r" rtl="0">
              <a:spcBef>
                <a:spcPts val="0"/>
              </a:spcBef>
              <a:buNone/>
              <a:defRPr sz="1200" b="0" i="0" u="none" strike="noStrike" cap="none">
                <a:solidFill>
                  <a:schemeClr val="accent4"/>
                </a:solidFill>
                <a:latin typeface="Plus Jakarta Sans"/>
                <a:ea typeface="Plus Jakarta Sans"/>
                <a:cs typeface="Plus Jakarta Sans"/>
                <a:sym typeface="Plus Jakarta Sans"/>
              </a:defRPr>
            </a:lvl8pPr>
            <a:lvl9pPr marL="0" marR="0" lvl="8" indent="0" algn="r" rtl="0">
              <a:spcBef>
                <a:spcPts val="0"/>
              </a:spcBef>
              <a:buNone/>
              <a:defRPr sz="1200" b="0" i="0" u="none" strike="noStrike" cap="none">
                <a:solidFill>
                  <a:schemeClr val="accent4"/>
                </a:solidFill>
                <a:latin typeface="Plus Jakarta Sans"/>
                <a:ea typeface="Plus Jakarta Sans"/>
                <a:cs typeface="Plus Jakarta Sans"/>
                <a:sym typeface="Plus Jakarta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4235381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mailto:l.Engelmann@leeds.ac.uk"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annualreport2022.iwf.org.uk/"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diagramColors" Target="../diagrams/colors2.xml"/><Relationship Id="rId12" Type="http://schemas.openxmlformats.org/officeDocument/2006/relationships/image" Target="../media/image14.svg"/><Relationship Id="rId2" Type="http://schemas.openxmlformats.org/officeDocument/2006/relationships/notesSlide" Target="../notesSlides/notesSlide4.xml"/><Relationship Id="rId16" Type="http://schemas.openxmlformats.org/officeDocument/2006/relationships/image" Target="../media/image18.sv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13.png"/><Relationship Id="rId5" Type="http://schemas.openxmlformats.org/officeDocument/2006/relationships/diagramLayout" Target="../diagrams/layout2.xml"/><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diagramData" Target="../diagrams/data2.xml"/><Relationship Id="rId9" Type="http://schemas.openxmlformats.org/officeDocument/2006/relationships/image" Target="../media/image11.png"/><Relationship Id="rId1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864909" y="1976757"/>
            <a:ext cx="10809702" cy="1424539"/>
          </a:xfrm>
          <a:prstGeom prst="rect">
            <a:avLst/>
          </a:prstGeom>
          <a:noFill/>
          <a:ln>
            <a:noFill/>
          </a:ln>
        </p:spPr>
        <p:txBody>
          <a:bodyPr spcFirstLastPara="1" wrap="square" lIns="91425" tIns="45700" rIns="91425" bIns="45700" anchor="b" anchorCtr="0">
            <a:normAutofit/>
          </a:bodyPr>
          <a:lstStyle/>
          <a:p>
            <a:pPr lvl="0" algn="ctr"/>
            <a:r>
              <a:rPr lang="en-US" sz="4000" dirty="0"/>
              <a:t>Co-designing community resilience to Online Child Sexual </a:t>
            </a:r>
            <a:r>
              <a:rPr lang="en-US" sz="4000" dirty="0" err="1"/>
              <a:t>Victimisation</a:t>
            </a:r>
            <a:r>
              <a:rPr lang="en-US" sz="4000" dirty="0"/>
              <a:t> (OCSV)</a:t>
            </a:r>
            <a:endParaRPr sz="4000" dirty="0"/>
          </a:p>
        </p:txBody>
      </p:sp>
      <p:sp>
        <p:nvSpPr>
          <p:cNvPr id="55" name="Google Shape;55;p1"/>
          <p:cNvSpPr txBox="1">
            <a:spLocks noGrp="1"/>
          </p:cNvSpPr>
          <p:nvPr>
            <p:ph type="subTitle" idx="1"/>
          </p:nvPr>
        </p:nvSpPr>
        <p:spPr>
          <a:xfrm>
            <a:off x="463135" y="4168973"/>
            <a:ext cx="11613251" cy="2431524"/>
          </a:xfrm>
          <a:prstGeom prst="rect">
            <a:avLst/>
          </a:prstGeom>
          <a:noFill/>
          <a:ln>
            <a:noFill/>
          </a:ln>
        </p:spPr>
        <p:txBody>
          <a:bodyPr spcFirstLastPara="1" wrap="square" lIns="90000" tIns="45700" rIns="91425" bIns="45700" anchor="t" anchorCtr="0">
            <a:noAutofit/>
          </a:bodyPr>
          <a:lstStyle/>
          <a:p>
            <a:pPr marL="0" lvl="0" indent="0" algn="l" rtl="0">
              <a:lnSpc>
                <a:spcPct val="100000"/>
              </a:lnSpc>
              <a:spcBef>
                <a:spcPts val="0"/>
              </a:spcBef>
              <a:spcAft>
                <a:spcPts val="0"/>
              </a:spcAft>
              <a:buClr>
                <a:schemeClr val="lt1"/>
              </a:buClr>
              <a:buSzPts val="2100"/>
              <a:buNone/>
            </a:pPr>
            <a:r>
              <a:rPr lang="en-GB" b="1" dirty="0"/>
              <a:t>Lead Investigators: 	Professor Corinne May-Chahal </a:t>
            </a:r>
            <a:r>
              <a:rPr lang="en-GB" i="1" dirty="0"/>
              <a:t>(Lancaster University)</a:t>
            </a:r>
          </a:p>
          <a:p>
            <a:pPr marL="0" lvl="0" indent="0" algn="l" rtl="0">
              <a:lnSpc>
                <a:spcPct val="100000"/>
              </a:lnSpc>
              <a:spcBef>
                <a:spcPts val="0"/>
              </a:spcBef>
              <a:spcAft>
                <a:spcPts val="0"/>
              </a:spcAft>
              <a:buClr>
                <a:schemeClr val="lt1"/>
              </a:buClr>
              <a:buSzPts val="2100"/>
              <a:buNone/>
            </a:pPr>
            <a:r>
              <a:rPr lang="en-GB" i="1" dirty="0"/>
              <a:t>			</a:t>
            </a:r>
            <a:r>
              <a:rPr lang="en-GB" b="1" dirty="0"/>
              <a:t>Professor Adam Crawford </a:t>
            </a:r>
            <a:r>
              <a:rPr lang="en-GB" i="1" dirty="0"/>
              <a:t>(University of Leeds &amp; University of York)</a:t>
            </a:r>
          </a:p>
          <a:p>
            <a:pPr marL="0" lvl="0" indent="0" algn="l" rtl="0">
              <a:lnSpc>
                <a:spcPct val="100000"/>
              </a:lnSpc>
              <a:spcBef>
                <a:spcPts val="0"/>
              </a:spcBef>
              <a:spcAft>
                <a:spcPts val="0"/>
              </a:spcAft>
              <a:buClr>
                <a:schemeClr val="lt1"/>
              </a:buClr>
              <a:buSzPts val="2100"/>
              <a:buNone/>
            </a:pPr>
            <a:endParaRPr lang="en-GB" b="1" dirty="0"/>
          </a:p>
          <a:p>
            <a:pPr marL="0" lvl="0" indent="0" algn="l" rtl="0">
              <a:lnSpc>
                <a:spcPct val="100000"/>
              </a:lnSpc>
              <a:spcBef>
                <a:spcPts val="0"/>
              </a:spcBef>
              <a:spcAft>
                <a:spcPts val="0"/>
              </a:spcAft>
              <a:buClr>
                <a:schemeClr val="lt1"/>
              </a:buClr>
              <a:buSzPts val="2100"/>
              <a:buNone/>
            </a:pPr>
            <a:r>
              <a:rPr lang="en-GB" b="1" dirty="0"/>
              <a:t>Researchers:</a:t>
            </a:r>
            <a:r>
              <a:rPr lang="en-GB" i="1" dirty="0"/>
              <a:t>		</a:t>
            </a:r>
            <a:r>
              <a:rPr lang="en-GB" b="1" dirty="0"/>
              <a:t>Dr Christine A Weirich </a:t>
            </a:r>
            <a:r>
              <a:rPr lang="en-GB" i="1" dirty="0"/>
              <a:t>(University of Leeds)</a:t>
            </a:r>
          </a:p>
          <a:p>
            <a:pPr marL="0" lvl="0" indent="0" algn="l" rtl="0">
              <a:lnSpc>
                <a:spcPct val="100000"/>
              </a:lnSpc>
              <a:spcBef>
                <a:spcPts val="0"/>
              </a:spcBef>
              <a:spcAft>
                <a:spcPts val="0"/>
              </a:spcAft>
              <a:buClr>
                <a:schemeClr val="lt1"/>
              </a:buClr>
              <a:buSzPts val="2100"/>
              <a:buNone/>
            </a:pPr>
            <a:r>
              <a:rPr lang="en-GB" i="1" dirty="0"/>
              <a:t>			</a:t>
            </a:r>
            <a:r>
              <a:rPr lang="en-GB" b="1" dirty="0"/>
              <a:t>Dr Larissa Engelmann </a:t>
            </a:r>
            <a:r>
              <a:rPr lang="en-GB" i="1" dirty="0"/>
              <a:t>(University of Leeds)		</a:t>
            </a:r>
            <a:endParaRPr i="1" dirty="0"/>
          </a:p>
        </p:txBody>
      </p:sp>
    </p:spTree>
    <p:extLst>
      <p:ext uri="{BB962C8B-B14F-4D97-AF65-F5344CB8AC3E}">
        <p14:creationId xmlns:p14="http://schemas.microsoft.com/office/powerpoint/2010/main" val="4228615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Parent experiences and concerns</a:t>
            </a:r>
          </a:p>
        </p:txBody>
      </p:sp>
      <p:sp>
        <p:nvSpPr>
          <p:cNvPr id="8" name="Text Placeholder 4"/>
          <p:cNvSpPr>
            <a:spLocks noGrp="1"/>
          </p:cNvSpPr>
          <p:nvPr>
            <p:ph type="body" idx="2"/>
          </p:nvPr>
        </p:nvSpPr>
        <p:spPr>
          <a:xfrm>
            <a:off x="4253502" y="1037691"/>
            <a:ext cx="7500962" cy="2199496"/>
          </a:xfrm>
          <a:prstGeom prst="wedgeRoundRectCallout">
            <a:avLst>
              <a:gd name="adj1" fmla="val -61836"/>
              <a:gd name="adj2" fmla="val -34742"/>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85725" indent="-12700" algn="ctr"/>
            <a:r>
              <a:rPr lang="en-GB" sz="2000" i="1" dirty="0">
                <a:solidFill>
                  <a:schemeClr val="bg1"/>
                </a:solidFill>
              </a:rPr>
              <a:t>So if my daughter came up and said, “Oh such-and-such has asked me to do this,” or “Such, I’m doing this,” </a:t>
            </a:r>
            <a:r>
              <a:rPr lang="en-GB" sz="2000" b="1" i="1" dirty="0">
                <a:solidFill>
                  <a:schemeClr val="bg1"/>
                </a:solidFill>
              </a:rPr>
              <a:t>I’d be like, what do I do?  </a:t>
            </a:r>
            <a:r>
              <a:rPr lang="en-GB" sz="2000" i="1" dirty="0">
                <a:solidFill>
                  <a:schemeClr val="bg1"/>
                </a:solidFill>
              </a:rPr>
              <a:t>Who do I talk to?  Or anything.  Because kids get taught it at school, </a:t>
            </a:r>
            <a:r>
              <a:rPr lang="en-GB" sz="2000" b="1" i="1" dirty="0">
                <a:solidFill>
                  <a:schemeClr val="bg1"/>
                </a:solidFill>
              </a:rPr>
              <a:t>but they don’t ask parents </a:t>
            </a:r>
            <a:r>
              <a:rPr lang="en-GB" sz="2000" i="1" dirty="0">
                <a:solidFill>
                  <a:schemeClr val="bg1"/>
                </a:solidFill>
              </a:rPr>
              <a:t>to go in and say, “Do you know what will happen if they did this?” or “Do you need help with this?” (Parent, mother of two children)</a:t>
            </a:r>
          </a:p>
        </p:txBody>
      </p:sp>
      <p:sp>
        <p:nvSpPr>
          <p:cNvPr id="13" name="Text Placeholder 4"/>
          <p:cNvSpPr>
            <a:spLocks noGrp="1"/>
          </p:cNvSpPr>
          <p:nvPr>
            <p:ph type="body" idx="2"/>
          </p:nvPr>
        </p:nvSpPr>
        <p:spPr>
          <a:xfrm>
            <a:off x="525518" y="3516418"/>
            <a:ext cx="8228064" cy="2750818"/>
          </a:xfrm>
          <a:prstGeom prst="wedgeRoundRectCallout">
            <a:avLst>
              <a:gd name="adj1" fmla="val 62256"/>
              <a:gd name="adj2" fmla="val 809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85725" indent="-12700" algn="ctr"/>
            <a:r>
              <a:rPr lang="en-GB" sz="2000" b="1" i="1" dirty="0">
                <a:solidFill>
                  <a:schemeClr val="bg1"/>
                </a:solidFill>
              </a:rPr>
              <a:t>My children don’t go to other people’s houses </a:t>
            </a:r>
            <a:r>
              <a:rPr lang="en-GB" sz="2000" i="1" dirty="0">
                <a:solidFill>
                  <a:schemeClr val="bg1"/>
                </a:solidFill>
              </a:rPr>
              <a:t>because I don’t trust anybody!  No, honestly, they don’t, they go to next-door-but-one who very much parents like I do.  I know her children and they don’t have devices and things like that.  </a:t>
            </a:r>
            <a:r>
              <a:rPr lang="en-GB" sz="2000" b="1" i="1" dirty="0">
                <a:solidFill>
                  <a:schemeClr val="bg1"/>
                </a:solidFill>
              </a:rPr>
              <a:t>I’m not saying it’s bad for your child to have a device </a:t>
            </a:r>
            <a:r>
              <a:rPr lang="en-GB" sz="2000" i="1" dirty="0">
                <a:solidFill>
                  <a:schemeClr val="bg1"/>
                </a:solidFill>
              </a:rPr>
              <a:t>because one of my children does have a device but I agree as well, I think </a:t>
            </a:r>
            <a:r>
              <a:rPr lang="en-GB" sz="2000" b="1" i="1" dirty="0">
                <a:solidFill>
                  <a:schemeClr val="bg1"/>
                </a:solidFill>
              </a:rPr>
              <a:t>anybody with a device from any age is at risk from seeing anything online</a:t>
            </a:r>
            <a:r>
              <a:rPr lang="en-GB" sz="2000" i="1" dirty="0">
                <a:solidFill>
                  <a:schemeClr val="bg1"/>
                </a:solidFill>
              </a:rPr>
              <a:t>. (Parent, mother of two children)</a:t>
            </a:r>
          </a:p>
        </p:txBody>
      </p:sp>
      <p:pic>
        <p:nvPicPr>
          <p:cNvPr id="4" name="Graphic 3" descr="Woman in black skirt">
            <a:extLst>
              <a:ext uri="{FF2B5EF4-FFF2-40B4-BE49-F238E27FC236}">
                <a16:creationId xmlns:a16="http://schemas.microsoft.com/office/drawing/2014/main" id="{22089CE2-FBE2-4A84-4153-E966047C3E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7863" y="826911"/>
            <a:ext cx="1366838" cy="3068814"/>
          </a:xfrm>
          <a:prstGeom prst="rect">
            <a:avLst/>
          </a:prstGeom>
        </p:spPr>
      </p:pic>
      <p:pic>
        <p:nvPicPr>
          <p:cNvPr id="6" name="Graphic 5" descr="Woman raising finger">
            <a:extLst>
              <a:ext uri="{FF2B5EF4-FFF2-40B4-BE49-F238E27FC236}">
                <a16:creationId xmlns:a16="http://schemas.microsoft.com/office/drawing/2014/main" id="{DDE243A1-E969-20C7-7729-FF28801A44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9692383" y="3237187"/>
            <a:ext cx="1721179" cy="3500691"/>
          </a:xfrm>
          <a:prstGeom prst="rect">
            <a:avLst/>
          </a:prstGeom>
        </p:spPr>
      </p:pic>
    </p:spTree>
    <p:extLst>
      <p:ext uri="{BB962C8B-B14F-4D97-AF65-F5344CB8AC3E}">
        <p14:creationId xmlns:p14="http://schemas.microsoft.com/office/powerpoint/2010/main" val="3698768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 and next steps</a:t>
            </a:r>
          </a:p>
        </p:txBody>
      </p:sp>
      <p:sp>
        <p:nvSpPr>
          <p:cNvPr id="4" name="Text Placeholder 3"/>
          <p:cNvSpPr>
            <a:spLocks noGrp="1"/>
          </p:cNvSpPr>
          <p:nvPr>
            <p:ph type="body" idx="2"/>
          </p:nvPr>
        </p:nvSpPr>
        <p:spPr>
          <a:xfrm>
            <a:off x="383456" y="1030014"/>
            <a:ext cx="11371007" cy="5360276"/>
          </a:xfrm>
        </p:spPr>
        <p:txBody>
          <a:bodyPr/>
          <a:lstStyle/>
          <a:p>
            <a:pPr marL="514350" indent="-285750">
              <a:buFont typeface="Arial" panose="020B0604020202020204" pitchFamily="34" charset="0"/>
              <a:buChar char="•"/>
            </a:pPr>
            <a:r>
              <a:rPr lang="en-GB" sz="2400" dirty="0"/>
              <a:t>Safeguarding procedures and support are </a:t>
            </a:r>
            <a:r>
              <a:rPr lang="en-GB" sz="2400" b="1" dirty="0"/>
              <a:t>in place to varying different levels </a:t>
            </a:r>
          </a:p>
          <a:p>
            <a:pPr marL="514350" indent="-285750">
              <a:buFont typeface="Arial" panose="020B0604020202020204" pitchFamily="34" charset="0"/>
              <a:buChar char="•"/>
            </a:pPr>
            <a:r>
              <a:rPr lang="en-GB" sz="2400" dirty="0"/>
              <a:t>There is a </a:t>
            </a:r>
            <a:r>
              <a:rPr lang="en-GB" sz="2400" b="1" dirty="0"/>
              <a:t>lack of feedback loops </a:t>
            </a:r>
            <a:r>
              <a:rPr lang="en-GB" sz="2400" dirty="0"/>
              <a:t>between services to align responses across sectors (i.e., schools, youth services, parents/guardians)</a:t>
            </a:r>
          </a:p>
          <a:p>
            <a:pPr marL="971550" lvl="1" indent="-285750">
              <a:buFont typeface="Arial" panose="020B0604020202020204" pitchFamily="34" charset="0"/>
              <a:buChar char="•"/>
            </a:pPr>
            <a:r>
              <a:rPr lang="en-GB" sz="2600" b="1" dirty="0"/>
              <a:t>Need for consistency </a:t>
            </a:r>
            <a:r>
              <a:rPr lang="en-GB" sz="2600" dirty="0"/>
              <a:t>across services around messaging and knowledge </a:t>
            </a:r>
          </a:p>
          <a:p>
            <a:pPr marL="971550" lvl="1" indent="-285750">
              <a:buFont typeface="Arial" panose="020B0604020202020204" pitchFamily="34" charset="0"/>
              <a:buChar char="•"/>
            </a:pPr>
            <a:r>
              <a:rPr lang="en-GB" sz="2400" dirty="0"/>
              <a:t>Desire to address the problem and established partnerships are a significant place-based asset</a:t>
            </a:r>
          </a:p>
          <a:p>
            <a:pPr marL="514350" indent="-285750">
              <a:buFont typeface="Arial" panose="020B0604020202020204" pitchFamily="34" charset="0"/>
              <a:buChar char="•"/>
            </a:pPr>
            <a:r>
              <a:rPr lang="en-GB" sz="2400" b="1" dirty="0"/>
              <a:t>Next steps</a:t>
            </a:r>
          </a:p>
          <a:p>
            <a:pPr marL="971550" lvl="1" indent="-285750">
              <a:buFont typeface="Arial" panose="020B0604020202020204" pitchFamily="34" charset="0"/>
              <a:buChar char="•"/>
            </a:pPr>
            <a:r>
              <a:rPr lang="en-GB" sz="2400" dirty="0"/>
              <a:t>Case file analysis, interviews and children’s workshops will help to better understand the scale of the problem</a:t>
            </a:r>
          </a:p>
          <a:p>
            <a:pPr marL="971550" lvl="1" indent="-285750">
              <a:buFont typeface="Arial" panose="020B0604020202020204" pitchFamily="34" charset="0"/>
              <a:buChar char="•"/>
            </a:pPr>
            <a:r>
              <a:rPr lang="en-GB" sz="2400" dirty="0"/>
              <a:t>Co-production event to agree on Quality Standards and Piloting phase</a:t>
            </a:r>
          </a:p>
          <a:p>
            <a:pPr marL="971550" lvl="1" indent="-285750">
              <a:buFont typeface="Arial" panose="020B0604020202020204" pitchFamily="34" charset="0"/>
              <a:buChar char="•"/>
            </a:pPr>
            <a:endParaRPr lang="en-GB" sz="2800" dirty="0"/>
          </a:p>
          <a:p>
            <a:pPr marL="514350" indent="-285750">
              <a:buFont typeface="Arial" panose="020B0604020202020204" pitchFamily="34" charset="0"/>
              <a:buChar char="•"/>
            </a:pPr>
            <a:endParaRPr lang="en-GB" dirty="0"/>
          </a:p>
          <a:p>
            <a:pPr marL="514350" indent="-285750">
              <a:buFont typeface="Arial" panose="020B0604020202020204" pitchFamily="34" charset="0"/>
              <a:buChar char="•"/>
            </a:pPr>
            <a:endParaRPr lang="en-GB" dirty="0"/>
          </a:p>
          <a:p>
            <a:pPr marL="5143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817407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DC3F6-6441-435A-CC4F-5C2AF1F4583A}"/>
              </a:ext>
            </a:extLst>
          </p:cNvPr>
          <p:cNvSpPr>
            <a:spLocks noGrp="1"/>
          </p:cNvSpPr>
          <p:nvPr>
            <p:ph type="title"/>
          </p:nvPr>
        </p:nvSpPr>
        <p:spPr/>
        <p:txBody>
          <a:bodyPr/>
          <a:lstStyle/>
          <a:p>
            <a:r>
              <a:rPr lang="en-US" dirty="0"/>
              <a:t>Thank you</a:t>
            </a:r>
            <a:endParaRPr lang="en-GB" dirty="0"/>
          </a:p>
        </p:txBody>
      </p:sp>
      <p:sp>
        <p:nvSpPr>
          <p:cNvPr id="4" name="Text Placeholder 3">
            <a:extLst>
              <a:ext uri="{FF2B5EF4-FFF2-40B4-BE49-F238E27FC236}">
                <a16:creationId xmlns:a16="http://schemas.microsoft.com/office/drawing/2014/main" id="{C0A4B4CA-60CE-2217-3EF8-7BEABA46F549}"/>
              </a:ext>
            </a:extLst>
          </p:cNvPr>
          <p:cNvSpPr>
            <a:spLocks noGrp="1"/>
          </p:cNvSpPr>
          <p:nvPr>
            <p:ph type="body" idx="2"/>
          </p:nvPr>
        </p:nvSpPr>
        <p:spPr/>
        <p:txBody>
          <a:bodyPr/>
          <a:lstStyle/>
          <a:p>
            <a:pPr algn="ctr"/>
            <a:r>
              <a:rPr lang="en-US" sz="2800" dirty="0"/>
              <a:t>If you have any questions or comments please get in touch.</a:t>
            </a:r>
          </a:p>
          <a:p>
            <a:pPr algn="ctr"/>
            <a:endParaRPr lang="en-US" sz="2800" dirty="0"/>
          </a:p>
          <a:p>
            <a:pPr algn="ctr"/>
            <a:r>
              <a:rPr lang="en-US" sz="2800" dirty="0"/>
              <a:t>Larissa Engelmann</a:t>
            </a:r>
          </a:p>
          <a:p>
            <a:pPr algn="ctr"/>
            <a:r>
              <a:rPr lang="en-US" sz="2800" dirty="0">
                <a:hlinkClick r:id="rId2"/>
              </a:rPr>
              <a:t>l.Engelmann@leeds.ac.uk</a:t>
            </a:r>
            <a:r>
              <a:rPr lang="en-US" sz="2800" dirty="0"/>
              <a:t> </a:t>
            </a:r>
          </a:p>
          <a:p>
            <a:pPr algn="ctr"/>
            <a:r>
              <a:rPr lang="en-US" sz="2800" dirty="0"/>
              <a:t>Twitter: @larissa_engelm</a:t>
            </a:r>
            <a:endParaRPr lang="en-GB" sz="2800" dirty="0"/>
          </a:p>
        </p:txBody>
      </p:sp>
    </p:spTree>
    <p:extLst>
      <p:ext uri="{BB962C8B-B14F-4D97-AF65-F5344CB8AC3E}">
        <p14:creationId xmlns:p14="http://schemas.microsoft.com/office/powerpoint/2010/main" val="2323708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References </a:t>
            </a:r>
          </a:p>
        </p:txBody>
      </p:sp>
      <p:sp>
        <p:nvSpPr>
          <p:cNvPr id="4" name="Text Placeholder 3"/>
          <p:cNvSpPr>
            <a:spLocks noGrp="1"/>
          </p:cNvSpPr>
          <p:nvPr>
            <p:ph type="body" idx="2"/>
          </p:nvPr>
        </p:nvSpPr>
        <p:spPr>
          <a:xfrm>
            <a:off x="0" y="943898"/>
            <a:ext cx="12192000" cy="4849090"/>
          </a:xfrm>
        </p:spPr>
        <p:txBody>
          <a:bodyPr/>
          <a:lstStyle/>
          <a:p>
            <a:r>
              <a:rPr lang="en-GB" sz="2400" dirty="0"/>
              <a:t>Internet Watch Foundation (2022) Annual Report 2022. </a:t>
            </a:r>
            <a:r>
              <a:rPr lang="en-GB" sz="2400" dirty="0">
                <a:hlinkClick r:id="rId2"/>
              </a:rPr>
              <a:t>https://annualreport2022.iwf.org.uk/</a:t>
            </a:r>
            <a:r>
              <a:rPr lang="en-GB" sz="2400" dirty="0"/>
              <a:t> </a:t>
            </a:r>
          </a:p>
          <a:p>
            <a:r>
              <a:rPr lang="en-GB" sz="2400" dirty="0"/>
              <a:t>HMIC (2015) Online and on the edge: Real risks in a virtual world. An inspection into how forces deal with the online sexual exploitation of children.</a:t>
            </a:r>
          </a:p>
          <a:p>
            <a:r>
              <a:rPr lang="en-GB" sz="2400" dirty="0"/>
              <a:t>JSNA Blackpool (2022) </a:t>
            </a:r>
          </a:p>
          <a:p>
            <a:r>
              <a:rPr lang="en-GB" sz="2400" dirty="0"/>
              <a:t>May-Chahal, C. and Kelly, E., 2020. </a:t>
            </a:r>
            <a:r>
              <a:rPr lang="en-GB" sz="2400" i="1" dirty="0"/>
              <a:t>Online child sexual victimisation</a:t>
            </a:r>
            <a:r>
              <a:rPr lang="en-GB" sz="2400" dirty="0"/>
              <a:t>. Policy Press.</a:t>
            </a:r>
          </a:p>
          <a:p>
            <a:r>
              <a:rPr lang="en-GB" sz="2400" dirty="0"/>
              <a:t>Rudolph, J.I., Walsh, K., </a:t>
            </a:r>
            <a:r>
              <a:rPr lang="en-GB" sz="2400" dirty="0" err="1"/>
              <a:t>Shanley</a:t>
            </a:r>
            <a:r>
              <a:rPr lang="en-GB" sz="2400" dirty="0"/>
              <a:t>, D.C. and Zimmer-</a:t>
            </a:r>
            <a:r>
              <a:rPr lang="en-GB" sz="2400" dirty="0" err="1"/>
              <a:t>Gembeck</a:t>
            </a:r>
            <a:r>
              <a:rPr lang="en-GB" sz="2400" dirty="0"/>
              <a:t>, M.J., 2022. Child sexual abuse prevention: parental discussion, protective practices and attitudes. </a:t>
            </a:r>
            <a:r>
              <a:rPr lang="en-GB" sz="2400" i="1" dirty="0"/>
              <a:t>Journal of interpersonal violence</a:t>
            </a:r>
            <a:r>
              <a:rPr lang="en-GB" sz="2400" dirty="0"/>
              <a:t>, </a:t>
            </a:r>
            <a:r>
              <a:rPr lang="en-GB" sz="2400" i="1" dirty="0"/>
              <a:t>37</a:t>
            </a:r>
            <a:r>
              <a:rPr lang="en-GB" sz="2400" dirty="0"/>
              <a:t>(23-24), pp.NP22375-NP22400.</a:t>
            </a:r>
          </a:p>
          <a:p>
            <a:r>
              <a:rPr lang="en-GB" sz="2400" dirty="0"/>
              <a:t>Skidmore, M., </a:t>
            </a:r>
            <a:r>
              <a:rPr lang="en-GB" sz="2400" dirty="0" err="1"/>
              <a:t>Aitkenhead</a:t>
            </a:r>
            <a:r>
              <a:rPr lang="en-GB" sz="2400" dirty="0"/>
              <a:t>, E. and Muir, R., 2022. Turning the tide against online child sexual abuse.</a:t>
            </a:r>
          </a:p>
          <a:p>
            <a:r>
              <a:rPr lang="en-GB" sz="2400" dirty="0"/>
              <a:t>Police Foundation (2022) Turning the tide on online child sexual abuse. </a:t>
            </a:r>
          </a:p>
          <a:p>
            <a:r>
              <a:rPr lang="en-GB" sz="2400" dirty="0"/>
              <a:t>World Health Organization, 2022. What works to prevent violence against children online?.</a:t>
            </a:r>
          </a:p>
          <a:p>
            <a:endParaRPr lang="en-GB" sz="2400" dirty="0"/>
          </a:p>
          <a:p>
            <a:endParaRPr lang="en-GB" sz="2400" dirty="0"/>
          </a:p>
        </p:txBody>
      </p:sp>
    </p:spTree>
    <p:extLst>
      <p:ext uri="{BB962C8B-B14F-4D97-AF65-F5344CB8AC3E}">
        <p14:creationId xmlns:p14="http://schemas.microsoft.com/office/powerpoint/2010/main" val="3924458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Current Service Provision and trends</a:t>
            </a:r>
          </a:p>
        </p:txBody>
      </p:sp>
      <p:sp>
        <p:nvSpPr>
          <p:cNvPr id="3" name="Text Placeholder 2"/>
          <p:cNvSpPr>
            <a:spLocks noGrp="1"/>
          </p:cNvSpPr>
          <p:nvPr>
            <p:ph type="body" idx="1"/>
          </p:nvPr>
        </p:nvSpPr>
        <p:spPr>
          <a:xfrm>
            <a:off x="383456" y="1167798"/>
            <a:ext cx="11371007" cy="501648"/>
          </a:xfrm>
        </p:spPr>
        <p:txBody>
          <a:bodyPr/>
          <a:lstStyle/>
          <a:p>
            <a:r>
              <a:rPr lang="en-GB" dirty="0"/>
              <a:t>Healthy Relationships (Offline)</a:t>
            </a:r>
          </a:p>
          <a:p>
            <a:r>
              <a:rPr lang="en-GB" dirty="0"/>
              <a:t>Online Safety </a:t>
            </a:r>
          </a:p>
          <a:p>
            <a:endParaRPr lang="en-GB" dirty="0"/>
          </a:p>
        </p:txBody>
      </p:sp>
      <p:sp>
        <p:nvSpPr>
          <p:cNvPr id="5" name="Text Placeholder 4"/>
          <p:cNvSpPr>
            <a:spLocks noGrp="1"/>
          </p:cNvSpPr>
          <p:nvPr>
            <p:ph type="body" idx="2"/>
          </p:nvPr>
        </p:nvSpPr>
        <p:spPr>
          <a:xfrm>
            <a:off x="4862384" y="1167799"/>
            <a:ext cx="6892079" cy="3410379"/>
          </a:xfrm>
          <a:prstGeom prst="wedgeRoundRectCallout">
            <a:avLst>
              <a:gd name="adj1" fmla="val -36496"/>
              <a:gd name="adj2" fmla="val 59148"/>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85725" indent="-12700" algn="ctr"/>
            <a:r>
              <a:rPr lang="en-GB" i="1" dirty="0">
                <a:solidFill>
                  <a:schemeClr val="bg1"/>
                </a:solidFill>
              </a:rPr>
              <a:t>When they’re talking to people on, I don’t know, </a:t>
            </a:r>
            <a:r>
              <a:rPr lang="en-GB" i="1" dirty="0" err="1">
                <a:solidFill>
                  <a:schemeClr val="bg1"/>
                </a:solidFill>
              </a:rPr>
              <a:t>Roblox</a:t>
            </a:r>
            <a:r>
              <a:rPr lang="en-GB" i="1" dirty="0">
                <a:solidFill>
                  <a:schemeClr val="bg1"/>
                </a:solidFill>
              </a:rPr>
              <a:t> and </a:t>
            </a:r>
            <a:r>
              <a:rPr lang="en-GB" i="1" dirty="0" err="1">
                <a:solidFill>
                  <a:schemeClr val="bg1"/>
                </a:solidFill>
              </a:rPr>
              <a:t>Fortnite</a:t>
            </a:r>
            <a:r>
              <a:rPr lang="en-GB" i="1" dirty="0">
                <a:solidFill>
                  <a:schemeClr val="bg1"/>
                </a:solidFill>
              </a:rPr>
              <a:t> …, it feels like an unstoppable tide if I’m honest.  …because … parents and carers don’t understand it, also it’s a huge amount of work and negotiation to check with young people because that is their space and it’s been their space, especially since COVID they had to take ownership of that space.  That was the only place they could be with their friends, so now they don’t want to let anyone into that space because they’re having conversations with their friends, which is fine and they need some of that space. (Lead of local youth club)</a:t>
            </a:r>
          </a:p>
        </p:txBody>
      </p:sp>
    </p:spTree>
    <p:extLst>
      <p:ext uri="{BB962C8B-B14F-4D97-AF65-F5344CB8AC3E}">
        <p14:creationId xmlns:p14="http://schemas.microsoft.com/office/powerpoint/2010/main" val="3210089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3458" y="135685"/>
            <a:ext cx="9521560" cy="808213"/>
          </a:xfrm>
        </p:spPr>
        <p:txBody>
          <a:bodyPr>
            <a:normAutofit/>
          </a:bodyPr>
          <a:lstStyle/>
          <a:p>
            <a:pPr algn="ctr"/>
            <a:r>
              <a:rPr lang="en-GB" sz="2400" dirty="0"/>
              <a:t>Challenges in responding to OCSV </a:t>
            </a:r>
          </a:p>
        </p:txBody>
      </p:sp>
      <p:sp>
        <p:nvSpPr>
          <p:cNvPr id="4" name="Text Placeholder 3"/>
          <p:cNvSpPr>
            <a:spLocks noGrp="1"/>
          </p:cNvSpPr>
          <p:nvPr>
            <p:ph type="body" idx="2"/>
          </p:nvPr>
        </p:nvSpPr>
        <p:spPr>
          <a:xfrm>
            <a:off x="383456" y="1333255"/>
            <a:ext cx="11371007" cy="4887436"/>
          </a:xfrm>
        </p:spPr>
        <p:txBody>
          <a:bodyPr/>
          <a:lstStyle/>
          <a:p>
            <a:pPr marL="514350" indent="-285750">
              <a:buFont typeface="Arial" panose="020B0604020202020204" pitchFamily="34" charset="0"/>
              <a:buChar char="•"/>
            </a:pPr>
            <a:r>
              <a:rPr lang="en-GB" dirty="0"/>
              <a:t>Feedback-loops</a:t>
            </a:r>
          </a:p>
          <a:p>
            <a:pPr marL="514350" indent="-285750">
              <a:buFont typeface="Arial" panose="020B0604020202020204" pitchFamily="34" charset="0"/>
              <a:buChar char="•"/>
            </a:pPr>
            <a:r>
              <a:rPr lang="en-GB" dirty="0"/>
              <a:t>Responsibility</a:t>
            </a:r>
          </a:p>
          <a:p>
            <a:pPr marL="514350" indent="-285750">
              <a:buFont typeface="Arial" panose="020B0604020202020204" pitchFamily="34" charset="0"/>
              <a:buChar char="•"/>
            </a:pPr>
            <a:r>
              <a:rPr lang="en-GB" dirty="0"/>
              <a:t>Consistency</a:t>
            </a:r>
          </a:p>
          <a:p>
            <a:pPr marL="514350" indent="-285750">
              <a:buFont typeface="Arial" panose="020B0604020202020204" pitchFamily="34" charset="0"/>
              <a:buChar char="•"/>
            </a:pPr>
            <a:r>
              <a:rPr lang="en-GB" dirty="0"/>
              <a:t>Young person’s agency</a:t>
            </a:r>
          </a:p>
          <a:p>
            <a:pPr marL="514350" indent="-285750">
              <a:buFont typeface="Arial" panose="020B0604020202020204" pitchFamily="34" charset="0"/>
              <a:buChar char="•"/>
            </a:pPr>
            <a:endParaRPr lang="en-GB" dirty="0"/>
          </a:p>
          <a:p>
            <a:pPr marL="514350" indent="-285750">
              <a:buFont typeface="Arial" panose="020B0604020202020204" pitchFamily="34" charset="0"/>
              <a:buChar char="•"/>
            </a:pPr>
            <a:endParaRPr lang="en-GB" dirty="0"/>
          </a:p>
        </p:txBody>
      </p:sp>
      <p:sp>
        <p:nvSpPr>
          <p:cNvPr id="5" name="Text Placeholder 4"/>
          <p:cNvSpPr txBox="1">
            <a:spLocks/>
          </p:cNvSpPr>
          <p:nvPr/>
        </p:nvSpPr>
        <p:spPr>
          <a:xfrm>
            <a:off x="1371284" y="4046253"/>
            <a:ext cx="6589789" cy="1321498"/>
          </a:xfrm>
          <a:prstGeom prst="wedgeRoundRectCallout">
            <a:avLst>
              <a:gd name="adj1" fmla="val -39083"/>
              <a:gd name="adj2" fmla="val 81726"/>
              <a:gd name="adj3" fmla="val 16667"/>
            </a:avLst>
          </a:prstGeom>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L="457200" marR="0" lvl="0" indent="-228600" algn="l" rtl="0">
              <a:lnSpc>
                <a:spcPct val="100000"/>
              </a:lnSpc>
              <a:spcBef>
                <a:spcPts val="1000"/>
              </a:spcBef>
              <a:spcAft>
                <a:spcPts val="0"/>
              </a:spcAft>
              <a:buClr>
                <a:srgbClr val="000000"/>
              </a:buClr>
              <a:buSzPts val="1800"/>
              <a:buFont typeface="Arial"/>
              <a:buNone/>
              <a:defRPr sz="1800" b="0" i="0" u="none" strike="noStrike" cap="none">
                <a:solidFill>
                  <a:srgbClr val="000000"/>
                </a:solidFill>
                <a:latin typeface="Plus Jakarta Sans"/>
                <a:ea typeface="Plus Jakarta Sans"/>
                <a:cs typeface="Plus Jakarta Sans"/>
                <a:sym typeface="Plus Jakarta Sans"/>
              </a:defRPr>
            </a:lvl1pPr>
            <a:lvl2pPr marL="914400" marR="0" lvl="1" indent="-228600" algn="l" rtl="0">
              <a:lnSpc>
                <a:spcPct val="100000"/>
              </a:lnSpc>
              <a:spcBef>
                <a:spcPts val="500"/>
              </a:spcBef>
              <a:spcAft>
                <a:spcPts val="0"/>
              </a:spcAft>
              <a:buClr>
                <a:schemeClr val="dk1"/>
              </a:buClr>
              <a:buSzPts val="2000"/>
              <a:buFont typeface="Arial"/>
              <a:buNone/>
              <a:defRPr sz="2000" b="0" i="0" u="none" strike="noStrike" cap="none">
                <a:solidFill>
                  <a:srgbClr val="000000"/>
                </a:solidFill>
                <a:latin typeface="Plus Jakarta Sans"/>
                <a:ea typeface="Plus Jakarta Sans"/>
                <a:cs typeface="Plus Jakarta Sans"/>
                <a:sym typeface="Plus Jakarta Sans"/>
              </a:defRPr>
            </a:lvl2pPr>
            <a:lvl3pPr marL="1371600" marR="0" lvl="2" indent="-228600" algn="l" rtl="0">
              <a:lnSpc>
                <a:spcPct val="100000"/>
              </a:lnSpc>
              <a:spcBef>
                <a:spcPts val="500"/>
              </a:spcBef>
              <a:spcAft>
                <a:spcPts val="0"/>
              </a:spcAft>
              <a:buClr>
                <a:schemeClr val="dk1"/>
              </a:buClr>
              <a:buSzPts val="1800"/>
              <a:buFont typeface="Arial"/>
              <a:buNone/>
              <a:defRPr sz="1800" b="0" i="0" u="none" strike="noStrike" cap="none">
                <a:solidFill>
                  <a:srgbClr val="000000"/>
                </a:solidFill>
                <a:latin typeface="Plus Jakarta Sans"/>
                <a:ea typeface="Plus Jakarta Sans"/>
                <a:cs typeface="Plus Jakarta Sans"/>
                <a:sym typeface="Plus Jakarta Sans"/>
              </a:defRPr>
            </a:lvl3pPr>
            <a:lvl4pPr marL="1828800" marR="0" lvl="3" indent="-228600" algn="l" rtl="0">
              <a:lnSpc>
                <a:spcPct val="100000"/>
              </a:lnSpc>
              <a:spcBef>
                <a:spcPts val="500"/>
              </a:spcBef>
              <a:spcAft>
                <a:spcPts val="0"/>
              </a:spcAft>
              <a:buClr>
                <a:schemeClr val="dk1"/>
              </a:buClr>
              <a:buSzPts val="1600"/>
              <a:buFont typeface="Arial"/>
              <a:buNone/>
              <a:defRPr sz="1600" b="0" i="0" u="none" strike="noStrike" cap="none">
                <a:solidFill>
                  <a:srgbClr val="000000"/>
                </a:solidFill>
                <a:latin typeface="Plus Jakarta Sans"/>
                <a:ea typeface="Plus Jakarta Sans"/>
                <a:cs typeface="Plus Jakarta Sans"/>
                <a:sym typeface="Plus Jakarta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Plus Jakarta Sans"/>
                <a:ea typeface="Plus Jakarta Sans"/>
                <a:cs typeface="Plus Jakarta Sans"/>
                <a:sym typeface="Plus Jakart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87313" indent="-12700"/>
            <a:r>
              <a:rPr lang="en-GB" i="1" dirty="0">
                <a:solidFill>
                  <a:schemeClr val="bg1"/>
                </a:solidFill>
              </a:rPr>
              <a:t>I know they say prevention is better than cure but I’m not sure how to prevent a world that no one else can see into. (Lead of  Local Youth Worker) </a:t>
            </a:r>
          </a:p>
        </p:txBody>
      </p:sp>
    </p:spTree>
    <p:extLst>
      <p:ext uri="{BB962C8B-B14F-4D97-AF65-F5344CB8AC3E}">
        <p14:creationId xmlns:p14="http://schemas.microsoft.com/office/powerpoint/2010/main" val="4083118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3457" y="82591"/>
            <a:ext cx="9621849" cy="861307"/>
          </a:xfrm>
        </p:spPr>
        <p:txBody>
          <a:bodyPr>
            <a:noAutofit/>
          </a:bodyPr>
          <a:lstStyle/>
          <a:p>
            <a:pPr algn="ctr"/>
            <a:r>
              <a:rPr lang="en-GB" sz="2400" dirty="0"/>
              <a:t>(ii) Identify how the police can best work with others to anticipate, respond to and prevent OCSV </a:t>
            </a:r>
          </a:p>
        </p:txBody>
      </p:sp>
      <p:sp>
        <p:nvSpPr>
          <p:cNvPr id="6" name="Text Placeholder 5"/>
          <p:cNvSpPr>
            <a:spLocks noGrp="1"/>
          </p:cNvSpPr>
          <p:nvPr>
            <p:ph type="body" idx="2"/>
          </p:nvPr>
        </p:nvSpPr>
        <p:spPr>
          <a:xfrm>
            <a:off x="383456" y="1167799"/>
            <a:ext cx="11371007" cy="5052892"/>
          </a:xfrm>
        </p:spPr>
        <p:txBody>
          <a:bodyPr/>
          <a:lstStyle/>
          <a:p>
            <a:pPr marL="514350" indent="-285750">
              <a:buFont typeface="Arial" panose="020B0604020202020204" pitchFamily="34" charset="0"/>
              <a:buChar char="•"/>
            </a:pPr>
            <a:r>
              <a:rPr lang="en-GB" dirty="0"/>
              <a:t>Consistent messaging (WHO, 2022 – repeated exposure and greater intensity – single exposure unlikely to be successful)</a:t>
            </a:r>
          </a:p>
          <a:p>
            <a:pPr marL="514350" indent="-285750">
              <a:buFont typeface="Arial" panose="020B0604020202020204" pitchFamily="34" charset="0"/>
              <a:buChar char="•"/>
            </a:pPr>
            <a:r>
              <a:rPr lang="en-GB" dirty="0"/>
              <a:t>Whole system response and expansive referral systems</a:t>
            </a:r>
          </a:p>
          <a:p>
            <a:pPr marL="514350" indent="-285750">
              <a:buFont typeface="Arial" panose="020B0604020202020204" pitchFamily="34" charset="0"/>
              <a:buChar char="•"/>
            </a:pPr>
            <a:endParaRPr lang="en-GB" dirty="0"/>
          </a:p>
          <a:p>
            <a:pPr marL="514350" indent="-285750">
              <a:buFont typeface="Arial" panose="020B0604020202020204" pitchFamily="34" charset="0"/>
              <a:buChar char="•"/>
            </a:pPr>
            <a:endParaRPr lang="en-GB" dirty="0"/>
          </a:p>
          <a:p>
            <a:pPr marL="514350" indent="-285750">
              <a:buFont typeface="Arial" panose="020B0604020202020204" pitchFamily="34" charset="0"/>
              <a:buChar char="•"/>
            </a:pPr>
            <a:endParaRPr lang="en-GB" dirty="0"/>
          </a:p>
        </p:txBody>
      </p:sp>
      <p:sp>
        <p:nvSpPr>
          <p:cNvPr id="8" name="Text Placeholder 4"/>
          <p:cNvSpPr txBox="1">
            <a:spLocks/>
          </p:cNvSpPr>
          <p:nvPr/>
        </p:nvSpPr>
        <p:spPr>
          <a:xfrm>
            <a:off x="383456" y="2801935"/>
            <a:ext cx="5013852" cy="3268277"/>
          </a:xfrm>
          <a:prstGeom prst="wedgeRoundRectCallout">
            <a:avLst/>
          </a:prstGeom>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L="457200" marR="0" lvl="0" indent="-228600" algn="l" rtl="0">
              <a:lnSpc>
                <a:spcPct val="100000"/>
              </a:lnSpc>
              <a:spcBef>
                <a:spcPts val="1000"/>
              </a:spcBef>
              <a:spcAft>
                <a:spcPts val="0"/>
              </a:spcAft>
              <a:buClr>
                <a:srgbClr val="000000"/>
              </a:buClr>
              <a:buSzPts val="1800"/>
              <a:buFont typeface="Arial"/>
              <a:buNone/>
              <a:defRPr sz="1800" b="0" i="0" u="none" strike="noStrike" cap="none">
                <a:solidFill>
                  <a:srgbClr val="000000"/>
                </a:solidFill>
                <a:latin typeface="Plus Jakarta Sans"/>
                <a:ea typeface="Plus Jakarta Sans"/>
                <a:cs typeface="Plus Jakarta Sans"/>
                <a:sym typeface="Plus Jakarta Sans"/>
              </a:defRPr>
            </a:lvl1pPr>
            <a:lvl2pPr marL="914400" marR="0" lvl="1" indent="-228600" algn="l" rtl="0">
              <a:lnSpc>
                <a:spcPct val="100000"/>
              </a:lnSpc>
              <a:spcBef>
                <a:spcPts val="500"/>
              </a:spcBef>
              <a:spcAft>
                <a:spcPts val="0"/>
              </a:spcAft>
              <a:buClr>
                <a:schemeClr val="dk1"/>
              </a:buClr>
              <a:buSzPts val="2000"/>
              <a:buFont typeface="Arial"/>
              <a:buNone/>
              <a:defRPr sz="2000" b="0" i="0" u="none" strike="noStrike" cap="none">
                <a:solidFill>
                  <a:srgbClr val="000000"/>
                </a:solidFill>
                <a:latin typeface="Plus Jakarta Sans"/>
                <a:ea typeface="Plus Jakarta Sans"/>
                <a:cs typeface="Plus Jakarta Sans"/>
                <a:sym typeface="Plus Jakarta Sans"/>
              </a:defRPr>
            </a:lvl2pPr>
            <a:lvl3pPr marL="1371600" marR="0" lvl="2" indent="-228600" algn="l" rtl="0">
              <a:lnSpc>
                <a:spcPct val="100000"/>
              </a:lnSpc>
              <a:spcBef>
                <a:spcPts val="500"/>
              </a:spcBef>
              <a:spcAft>
                <a:spcPts val="0"/>
              </a:spcAft>
              <a:buClr>
                <a:schemeClr val="dk1"/>
              </a:buClr>
              <a:buSzPts val="1800"/>
              <a:buFont typeface="Arial"/>
              <a:buNone/>
              <a:defRPr sz="1800" b="0" i="0" u="none" strike="noStrike" cap="none">
                <a:solidFill>
                  <a:srgbClr val="000000"/>
                </a:solidFill>
                <a:latin typeface="Plus Jakarta Sans"/>
                <a:ea typeface="Plus Jakarta Sans"/>
                <a:cs typeface="Plus Jakarta Sans"/>
                <a:sym typeface="Plus Jakarta Sans"/>
              </a:defRPr>
            </a:lvl3pPr>
            <a:lvl4pPr marL="1828800" marR="0" lvl="3" indent="-228600" algn="l" rtl="0">
              <a:lnSpc>
                <a:spcPct val="100000"/>
              </a:lnSpc>
              <a:spcBef>
                <a:spcPts val="500"/>
              </a:spcBef>
              <a:spcAft>
                <a:spcPts val="0"/>
              </a:spcAft>
              <a:buClr>
                <a:schemeClr val="dk1"/>
              </a:buClr>
              <a:buSzPts val="1600"/>
              <a:buFont typeface="Arial"/>
              <a:buNone/>
              <a:defRPr sz="1600" b="0" i="0" u="none" strike="noStrike" cap="none">
                <a:solidFill>
                  <a:srgbClr val="000000"/>
                </a:solidFill>
                <a:latin typeface="Plus Jakarta Sans"/>
                <a:ea typeface="Plus Jakarta Sans"/>
                <a:cs typeface="Plus Jakarta Sans"/>
                <a:sym typeface="Plus Jakarta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Plus Jakarta Sans"/>
                <a:ea typeface="Plus Jakarta Sans"/>
                <a:cs typeface="Plus Jakarta Sans"/>
                <a:sym typeface="Plus Jakart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r>
              <a:rPr lang="en-GB" dirty="0">
                <a:solidFill>
                  <a:schemeClr val="bg1"/>
                </a:solidFill>
              </a:rPr>
              <a:t>They are pretty savvy and they can run us round the block on social media and </a:t>
            </a:r>
            <a:r>
              <a:rPr lang="en-GB" dirty="0" err="1">
                <a:solidFill>
                  <a:schemeClr val="bg1"/>
                </a:solidFill>
              </a:rPr>
              <a:t>TikTok</a:t>
            </a:r>
            <a:r>
              <a:rPr lang="en-GB" dirty="0">
                <a:solidFill>
                  <a:schemeClr val="bg1"/>
                </a:solidFill>
              </a:rPr>
              <a:t> and Snapchat and whatever but there’s a lack of, they don’t need to understand this actually but they don’t understand their own vulnerability within those spaces.  But equally, we don’t want them to feel vulnerable in those spaces, so it’s a really tough one. (Lead of Local Youth Organisation)</a:t>
            </a:r>
          </a:p>
        </p:txBody>
      </p:sp>
      <p:sp>
        <p:nvSpPr>
          <p:cNvPr id="9" name="Text Placeholder 4"/>
          <p:cNvSpPr txBox="1">
            <a:spLocks/>
          </p:cNvSpPr>
          <p:nvPr/>
        </p:nvSpPr>
        <p:spPr>
          <a:xfrm>
            <a:off x="5666929" y="2686606"/>
            <a:ext cx="5231730" cy="3498937"/>
          </a:xfrm>
          <a:prstGeom prst="wedgeRoundRectCallout">
            <a:avLst/>
          </a:prstGeom>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L="457200" marR="0" lvl="0" indent="-228600" algn="l" rtl="0">
              <a:lnSpc>
                <a:spcPct val="100000"/>
              </a:lnSpc>
              <a:spcBef>
                <a:spcPts val="1000"/>
              </a:spcBef>
              <a:spcAft>
                <a:spcPts val="0"/>
              </a:spcAft>
              <a:buClr>
                <a:srgbClr val="000000"/>
              </a:buClr>
              <a:buSzPts val="1800"/>
              <a:buFont typeface="Arial"/>
              <a:buNone/>
              <a:defRPr sz="1800" b="0" i="0" u="none" strike="noStrike" cap="none">
                <a:solidFill>
                  <a:srgbClr val="000000"/>
                </a:solidFill>
                <a:latin typeface="Plus Jakarta Sans"/>
                <a:ea typeface="Plus Jakarta Sans"/>
                <a:cs typeface="Plus Jakarta Sans"/>
                <a:sym typeface="Plus Jakarta Sans"/>
              </a:defRPr>
            </a:lvl1pPr>
            <a:lvl2pPr marL="914400" marR="0" lvl="1" indent="-228600" algn="l" rtl="0">
              <a:lnSpc>
                <a:spcPct val="100000"/>
              </a:lnSpc>
              <a:spcBef>
                <a:spcPts val="500"/>
              </a:spcBef>
              <a:spcAft>
                <a:spcPts val="0"/>
              </a:spcAft>
              <a:buClr>
                <a:schemeClr val="dk1"/>
              </a:buClr>
              <a:buSzPts val="2000"/>
              <a:buFont typeface="Arial"/>
              <a:buNone/>
              <a:defRPr sz="2000" b="0" i="0" u="none" strike="noStrike" cap="none">
                <a:solidFill>
                  <a:srgbClr val="000000"/>
                </a:solidFill>
                <a:latin typeface="Plus Jakarta Sans"/>
                <a:ea typeface="Plus Jakarta Sans"/>
                <a:cs typeface="Plus Jakarta Sans"/>
                <a:sym typeface="Plus Jakarta Sans"/>
              </a:defRPr>
            </a:lvl2pPr>
            <a:lvl3pPr marL="1371600" marR="0" lvl="2" indent="-228600" algn="l" rtl="0">
              <a:lnSpc>
                <a:spcPct val="100000"/>
              </a:lnSpc>
              <a:spcBef>
                <a:spcPts val="500"/>
              </a:spcBef>
              <a:spcAft>
                <a:spcPts val="0"/>
              </a:spcAft>
              <a:buClr>
                <a:schemeClr val="dk1"/>
              </a:buClr>
              <a:buSzPts val="1800"/>
              <a:buFont typeface="Arial"/>
              <a:buNone/>
              <a:defRPr sz="1800" b="0" i="0" u="none" strike="noStrike" cap="none">
                <a:solidFill>
                  <a:srgbClr val="000000"/>
                </a:solidFill>
                <a:latin typeface="Plus Jakarta Sans"/>
                <a:ea typeface="Plus Jakarta Sans"/>
                <a:cs typeface="Plus Jakarta Sans"/>
                <a:sym typeface="Plus Jakarta Sans"/>
              </a:defRPr>
            </a:lvl3pPr>
            <a:lvl4pPr marL="1828800" marR="0" lvl="3" indent="-228600" algn="l" rtl="0">
              <a:lnSpc>
                <a:spcPct val="100000"/>
              </a:lnSpc>
              <a:spcBef>
                <a:spcPts val="500"/>
              </a:spcBef>
              <a:spcAft>
                <a:spcPts val="0"/>
              </a:spcAft>
              <a:buClr>
                <a:schemeClr val="dk1"/>
              </a:buClr>
              <a:buSzPts val="1600"/>
              <a:buFont typeface="Arial"/>
              <a:buNone/>
              <a:defRPr sz="1600" b="0" i="0" u="none" strike="noStrike" cap="none">
                <a:solidFill>
                  <a:srgbClr val="000000"/>
                </a:solidFill>
                <a:latin typeface="Plus Jakarta Sans"/>
                <a:ea typeface="Plus Jakarta Sans"/>
                <a:cs typeface="Plus Jakarta Sans"/>
                <a:sym typeface="Plus Jakarta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Plus Jakarta Sans"/>
                <a:ea typeface="Plus Jakarta Sans"/>
                <a:cs typeface="Plus Jakarta Sans"/>
                <a:sym typeface="Plus Jakart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r>
              <a:rPr lang="en-GB" dirty="0">
                <a:solidFill>
                  <a:schemeClr val="bg1"/>
                </a:solidFill>
              </a:rPr>
              <a:t>The world has changed, we haven’t caught up with how to best support them in that space I don’t think.  Like I say, we have those one-to-one conversations but are we doing enough?  Probably not.  Are parents able to keep it up with it?  Absolutely not.  I don’t know what the answer is and like I said, we’ve tried that, we’ve tried the classroom type group delivery and the older ones especially are just like, “Oh, we’ve done this, we know it. (Lead of local youth organisation)</a:t>
            </a:r>
          </a:p>
        </p:txBody>
      </p:sp>
    </p:spTree>
    <p:extLst>
      <p:ext uri="{BB962C8B-B14F-4D97-AF65-F5344CB8AC3E}">
        <p14:creationId xmlns:p14="http://schemas.microsoft.com/office/powerpoint/2010/main" val="2045723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3432" y="72446"/>
            <a:ext cx="4702744" cy="900828"/>
          </a:xfrm>
        </p:spPr>
        <p:txBody>
          <a:bodyPr>
            <a:normAutofit/>
          </a:bodyPr>
          <a:lstStyle/>
          <a:p>
            <a:r>
              <a:rPr lang="en-GB" dirty="0"/>
              <a:t>Why this and why now?</a:t>
            </a:r>
          </a:p>
        </p:txBody>
      </p:sp>
      <p:pic>
        <p:nvPicPr>
          <p:cNvPr id="7" name="Picture 6"/>
          <p:cNvPicPr>
            <a:picLocks noChangeAspect="1"/>
          </p:cNvPicPr>
          <p:nvPr/>
        </p:nvPicPr>
        <p:blipFill rotWithShape="1">
          <a:blip r:embed="rId3"/>
          <a:srcRect l="15548"/>
          <a:stretch/>
        </p:blipFill>
        <p:spPr>
          <a:xfrm>
            <a:off x="0" y="1667296"/>
            <a:ext cx="7299700" cy="4297889"/>
          </a:xfrm>
          <a:prstGeom prst="rect">
            <a:avLst/>
          </a:prstGeom>
        </p:spPr>
      </p:pic>
      <p:pic>
        <p:nvPicPr>
          <p:cNvPr id="3" name="Picture 2"/>
          <p:cNvPicPr>
            <a:picLocks noChangeAspect="1"/>
          </p:cNvPicPr>
          <p:nvPr/>
        </p:nvPicPr>
        <p:blipFill>
          <a:blip r:embed="rId4"/>
          <a:stretch>
            <a:fillRect/>
          </a:stretch>
        </p:blipFill>
        <p:spPr>
          <a:xfrm>
            <a:off x="7297651" y="1667296"/>
            <a:ext cx="4828191" cy="1974886"/>
          </a:xfrm>
          <a:prstGeom prst="rect">
            <a:avLst/>
          </a:prstGeom>
        </p:spPr>
      </p:pic>
      <p:pic>
        <p:nvPicPr>
          <p:cNvPr id="6" name="Picture 5"/>
          <p:cNvPicPr>
            <a:picLocks noChangeAspect="1"/>
          </p:cNvPicPr>
          <p:nvPr/>
        </p:nvPicPr>
        <p:blipFill>
          <a:blip r:embed="rId5"/>
          <a:stretch>
            <a:fillRect/>
          </a:stretch>
        </p:blipFill>
        <p:spPr>
          <a:xfrm>
            <a:off x="7341162" y="3879230"/>
            <a:ext cx="4850838" cy="2164971"/>
          </a:xfrm>
          <a:prstGeom prst="rect">
            <a:avLst/>
          </a:prstGeom>
        </p:spPr>
      </p:pic>
      <p:sp>
        <p:nvSpPr>
          <p:cNvPr id="4" name="TextBox 3">
            <a:extLst>
              <a:ext uri="{FF2B5EF4-FFF2-40B4-BE49-F238E27FC236}">
                <a16:creationId xmlns:a16="http://schemas.microsoft.com/office/drawing/2014/main" id="{06368113-E80B-CD2A-8F8D-60C62F0DEF2A}"/>
              </a:ext>
            </a:extLst>
          </p:cNvPr>
          <p:cNvSpPr txBox="1"/>
          <p:nvPr/>
        </p:nvSpPr>
        <p:spPr>
          <a:xfrm>
            <a:off x="11205975" y="6096583"/>
            <a:ext cx="919867" cy="369332"/>
          </a:xfrm>
          <a:prstGeom prst="rect">
            <a:avLst/>
          </a:prstGeom>
          <a:noFill/>
        </p:spPr>
        <p:txBody>
          <a:bodyPr wrap="none" rtlCol="0">
            <a:spAutoFit/>
          </a:bodyPr>
          <a:lstStyle/>
          <a:p>
            <a:r>
              <a:rPr lang="en-US" dirty="0"/>
              <a:t>ECPAT</a:t>
            </a:r>
            <a:endParaRPr lang="en-GB" dirty="0"/>
          </a:p>
        </p:txBody>
      </p:sp>
    </p:spTree>
    <p:extLst>
      <p:ext uri="{BB962C8B-B14F-4D97-AF65-F5344CB8AC3E}">
        <p14:creationId xmlns:p14="http://schemas.microsoft.com/office/powerpoint/2010/main" val="2640084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 we know so far?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8058" y="3158430"/>
            <a:ext cx="2539454" cy="1692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p:cNvSpPr>
            <a:spLocks noGrp="1"/>
          </p:cNvSpPr>
          <p:nvPr>
            <p:ph type="body" idx="2"/>
          </p:nvPr>
        </p:nvSpPr>
        <p:spPr>
          <a:xfrm>
            <a:off x="2" y="1035338"/>
            <a:ext cx="9468056" cy="5699342"/>
          </a:xfrm>
        </p:spPr>
        <p:txBody>
          <a:bodyPr/>
          <a:lstStyle/>
          <a:p>
            <a:pPr marL="571500" indent="-342900">
              <a:buFont typeface="Wingdings" panose="05000000000000000000" pitchFamily="2" charset="2"/>
              <a:buChar char="Ø"/>
            </a:pPr>
            <a:r>
              <a:rPr lang="en-GB" sz="2400" b="1" dirty="0">
                <a:solidFill>
                  <a:schemeClr val="bg2"/>
                </a:solidFill>
              </a:rPr>
              <a:t>Online and offline facilitated child sexual abuse increasingly blurred </a:t>
            </a:r>
            <a:r>
              <a:rPr lang="en-GB" sz="1400" dirty="0">
                <a:solidFill>
                  <a:schemeClr val="bg2"/>
                </a:solidFill>
              </a:rPr>
              <a:t>(May-Chahal &amp; Kelly, 2020)</a:t>
            </a:r>
          </a:p>
          <a:p>
            <a:pPr marL="571500" indent="-342900">
              <a:buFont typeface="Wingdings" panose="05000000000000000000" pitchFamily="2" charset="2"/>
              <a:buChar char="Ø"/>
            </a:pPr>
            <a:r>
              <a:rPr lang="en-GB" sz="2400" b="1" dirty="0">
                <a:solidFill>
                  <a:schemeClr val="bg2"/>
                </a:solidFill>
              </a:rPr>
              <a:t>Significant overlap among types of online Violence against Children </a:t>
            </a:r>
            <a:r>
              <a:rPr lang="en-GB" sz="1400" dirty="0">
                <a:solidFill>
                  <a:schemeClr val="bg2"/>
                </a:solidFill>
              </a:rPr>
              <a:t>(WHO, 2022)</a:t>
            </a:r>
          </a:p>
          <a:p>
            <a:pPr marL="571500" indent="-342900">
              <a:buFont typeface="Wingdings" panose="05000000000000000000" pitchFamily="2" charset="2"/>
              <a:buChar char="Ø"/>
            </a:pPr>
            <a:r>
              <a:rPr lang="en-GB" sz="2400" b="1" dirty="0">
                <a:solidFill>
                  <a:schemeClr val="bg2"/>
                </a:solidFill>
              </a:rPr>
              <a:t>Ambiguity in relation to self-generated imagery </a:t>
            </a:r>
            <a:r>
              <a:rPr lang="en-GB" sz="1400" dirty="0">
                <a:solidFill>
                  <a:schemeClr val="bg2"/>
                </a:solidFill>
              </a:rPr>
              <a:t>(Skidmore, Aitkenhead &amp; Muir, 2022)</a:t>
            </a:r>
          </a:p>
          <a:p>
            <a:pPr marL="571500" indent="-342900">
              <a:buFont typeface="Wingdings" panose="05000000000000000000" pitchFamily="2" charset="2"/>
              <a:buChar char="Ø"/>
            </a:pPr>
            <a:r>
              <a:rPr lang="en-GB" sz="2400" b="1" dirty="0">
                <a:solidFill>
                  <a:schemeClr val="bg2"/>
                </a:solidFill>
              </a:rPr>
              <a:t>Police lack understanding of risks associated with online abuse and exploitation </a:t>
            </a:r>
            <a:r>
              <a:rPr lang="en-GB" sz="1400" dirty="0">
                <a:solidFill>
                  <a:schemeClr val="bg2"/>
                </a:solidFill>
              </a:rPr>
              <a:t>(HMIC, 2015)</a:t>
            </a:r>
          </a:p>
          <a:p>
            <a:pPr marL="571500" indent="-342900">
              <a:buFont typeface="Wingdings" panose="05000000000000000000" pitchFamily="2" charset="2"/>
              <a:buChar char="Ø"/>
            </a:pPr>
            <a:r>
              <a:rPr lang="en-GB" sz="2400" b="1" dirty="0">
                <a:solidFill>
                  <a:schemeClr val="bg2"/>
                </a:solidFill>
              </a:rPr>
              <a:t>There is a need for child-led instead of offender-led responses </a:t>
            </a:r>
            <a:r>
              <a:rPr lang="en-GB" sz="1400" dirty="0">
                <a:solidFill>
                  <a:schemeClr val="bg2"/>
                </a:solidFill>
              </a:rPr>
              <a:t>(Skidmore, Aitkenhead &amp; Muir, 2022)</a:t>
            </a:r>
          </a:p>
          <a:p>
            <a:pPr marL="571500" indent="-342900">
              <a:buFont typeface="Wingdings" panose="05000000000000000000" pitchFamily="2" charset="2"/>
              <a:buChar char="Ø"/>
            </a:pPr>
            <a:r>
              <a:rPr lang="en-GB" sz="2400" b="1" dirty="0">
                <a:solidFill>
                  <a:schemeClr val="bg2"/>
                </a:solidFill>
              </a:rPr>
              <a:t>"Evidence about the success of prevention programmes for online child sexual exploitation and abuse (OCSEA) is not yet available“ </a:t>
            </a:r>
            <a:r>
              <a:rPr lang="en-GB" sz="1600" dirty="0">
                <a:solidFill>
                  <a:schemeClr val="bg2"/>
                </a:solidFill>
              </a:rPr>
              <a:t>(WHO, 2022)</a:t>
            </a:r>
          </a:p>
          <a:p>
            <a:pPr marL="571500" indent="-342900">
              <a:buFont typeface="Wingdings" panose="05000000000000000000" pitchFamily="2" charset="2"/>
              <a:buChar char="Ø"/>
            </a:pPr>
            <a:endParaRPr lang="en-GB" sz="1200" dirty="0">
              <a:solidFill>
                <a:schemeClr val="bg2"/>
              </a:solidFill>
            </a:endParaRPr>
          </a:p>
          <a:p>
            <a:pPr marL="571500" indent="-342900">
              <a:buFont typeface="Wingdings" panose="05000000000000000000" pitchFamily="2" charset="2"/>
              <a:buChar char="Ø"/>
            </a:pPr>
            <a:endParaRPr lang="en-GB" dirty="0">
              <a:solidFill>
                <a:schemeClr val="bg1"/>
              </a:solidFill>
            </a:endParaRPr>
          </a:p>
        </p:txBody>
      </p:sp>
    </p:spTree>
    <p:extLst>
      <p:ext uri="{BB962C8B-B14F-4D97-AF65-F5344CB8AC3E}">
        <p14:creationId xmlns:p14="http://schemas.microsoft.com/office/powerpoint/2010/main" val="2389834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Aims and Objectives</a:t>
            </a:r>
          </a:p>
        </p:txBody>
      </p:sp>
      <p:graphicFrame>
        <p:nvGraphicFramePr>
          <p:cNvPr id="5" name="Diagram 4"/>
          <p:cNvGraphicFramePr/>
          <p:nvPr>
            <p:extLst>
              <p:ext uri="{D42A27DB-BD31-4B8C-83A1-F6EECF244321}">
                <p14:modId xmlns:p14="http://schemas.microsoft.com/office/powerpoint/2010/main" val="2345320721"/>
              </p:ext>
            </p:extLst>
          </p:nvPr>
        </p:nvGraphicFramePr>
        <p:xfrm>
          <a:off x="641131" y="1313793"/>
          <a:ext cx="10983309" cy="5150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7267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9000" b="-9000"/>
          </a:stretch>
        </a:blipFill>
        <a:effectLst/>
      </p:bgPr>
    </p:bg>
    <p:spTree>
      <p:nvGrpSpPr>
        <p:cNvPr id="1" name="Shape 59"/>
        <p:cNvGrpSpPr/>
        <p:nvPr/>
      </p:nvGrpSpPr>
      <p:grpSpPr>
        <a:xfrm>
          <a:off x="0" y="0"/>
          <a:ext cx="0" cy="0"/>
          <a:chOff x="0" y="0"/>
          <a:chExt cx="0" cy="0"/>
        </a:xfrm>
      </p:grpSpPr>
      <p:sp>
        <p:nvSpPr>
          <p:cNvPr id="2" name="Title 1"/>
          <p:cNvSpPr>
            <a:spLocks noGrp="1"/>
          </p:cNvSpPr>
          <p:nvPr>
            <p:ph type="title"/>
          </p:nvPr>
        </p:nvSpPr>
        <p:spPr>
          <a:xfrm>
            <a:off x="307589" y="135488"/>
            <a:ext cx="7043255" cy="578772"/>
          </a:xfrm>
        </p:spPr>
        <p:txBody>
          <a:bodyPr/>
          <a:lstStyle/>
          <a:p>
            <a:r>
              <a:rPr lang="en-GB" dirty="0"/>
              <a:t>OCSV Project – What is the project?</a:t>
            </a:r>
          </a:p>
        </p:txBody>
      </p:sp>
      <p:graphicFrame>
        <p:nvGraphicFramePr>
          <p:cNvPr id="7" name="Diagram 6">
            <a:extLst>
              <a:ext uri="{FF2B5EF4-FFF2-40B4-BE49-F238E27FC236}">
                <a16:creationId xmlns:a16="http://schemas.microsoft.com/office/drawing/2014/main" id="{C637ADD1-7778-D5CB-F8CA-EAEB8AD55C9C}"/>
              </a:ext>
            </a:extLst>
          </p:cNvPr>
          <p:cNvGraphicFramePr/>
          <p:nvPr/>
        </p:nvGraphicFramePr>
        <p:xfrm>
          <a:off x="471948" y="2217177"/>
          <a:ext cx="10746659" cy="31119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Graphic 8" descr="Idea with solid fill">
            <a:extLst>
              <a:ext uri="{FF2B5EF4-FFF2-40B4-BE49-F238E27FC236}">
                <a16:creationId xmlns:a16="http://schemas.microsoft.com/office/drawing/2014/main" id="{324A638A-CDAA-B179-55AA-9008C20E02D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3393" y="1637068"/>
            <a:ext cx="1494507" cy="1494507"/>
          </a:xfrm>
          <a:prstGeom prst="rect">
            <a:avLst/>
          </a:prstGeom>
        </p:spPr>
      </p:pic>
      <p:pic>
        <p:nvPicPr>
          <p:cNvPr id="11" name="Graphic 10" descr="Ear with solid fill">
            <a:extLst>
              <a:ext uri="{FF2B5EF4-FFF2-40B4-BE49-F238E27FC236}">
                <a16:creationId xmlns:a16="http://schemas.microsoft.com/office/drawing/2014/main" id="{A234DB1F-4B58-05F1-8C3D-B492FF853E1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33016" y="1637069"/>
            <a:ext cx="1494507" cy="1494507"/>
          </a:xfrm>
          <a:prstGeom prst="rect">
            <a:avLst/>
          </a:prstGeom>
        </p:spPr>
      </p:pic>
      <p:pic>
        <p:nvPicPr>
          <p:cNvPr id="13" name="Graphic 12" descr="Clipboard Mixed with solid fill">
            <a:extLst>
              <a:ext uri="{FF2B5EF4-FFF2-40B4-BE49-F238E27FC236}">
                <a16:creationId xmlns:a16="http://schemas.microsoft.com/office/drawing/2014/main" id="{E01295DA-0284-E71A-FD26-2E26DE593CD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40646" y="1637068"/>
            <a:ext cx="1494507" cy="1494507"/>
          </a:xfrm>
          <a:prstGeom prst="rect">
            <a:avLst/>
          </a:prstGeom>
        </p:spPr>
      </p:pic>
      <p:pic>
        <p:nvPicPr>
          <p:cNvPr id="15" name="Graphic 14" descr="Architecture with solid fill">
            <a:extLst>
              <a:ext uri="{FF2B5EF4-FFF2-40B4-BE49-F238E27FC236}">
                <a16:creationId xmlns:a16="http://schemas.microsoft.com/office/drawing/2014/main" id="{25D6B2DF-CCC3-A1A1-2284-E4F10EB9E48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526160" y="1637070"/>
            <a:ext cx="1494507" cy="1494507"/>
          </a:xfrm>
          <a:prstGeom prst="rect">
            <a:avLst/>
          </a:prstGeom>
        </p:spPr>
      </p:pic>
      <p:sp>
        <p:nvSpPr>
          <p:cNvPr id="16" name="TextBox 15">
            <a:extLst>
              <a:ext uri="{FF2B5EF4-FFF2-40B4-BE49-F238E27FC236}">
                <a16:creationId xmlns:a16="http://schemas.microsoft.com/office/drawing/2014/main" id="{C612D14D-4726-1C50-3255-6E76A38A6223}"/>
              </a:ext>
            </a:extLst>
          </p:cNvPr>
          <p:cNvSpPr txBox="1"/>
          <p:nvPr/>
        </p:nvSpPr>
        <p:spPr>
          <a:xfrm>
            <a:off x="412956" y="4343769"/>
            <a:ext cx="2399072" cy="2031325"/>
          </a:xfrm>
          <a:prstGeom prst="rect">
            <a:avLst/>
          </a:prstGeom>
          <a:noFill/>
        </p:spPr>
        <p:txBody>
          <a:bodyPr wrap="square" rtlCol="0">
            <a:spAutoFit/>
          </a:bodyPr>
          <a:lstStyle/>
          <a:p>
            <a:r>
              <a:rPr lang="en-GB" dirty="0">
                <a:solidFill>
                  <a:schemeClr val="bg2"/>
                </a:solidFill>
                <a:latin typeface="Plus Jakarta Sans" pitchFamily="2" charset="0"/>
                <a:cs typeface="Plus Jakarta Sans" pitchFamily="2" charset="0"/>
              </a:rPr>
              <a:t>Interviews with:</a:t>
            </a:r>
          </a:p>
          <a:p>
            <a:pPr marL="285750" indent="-285750">
              <a:buFont typeface="Arial" panose="020B0604020202020204" pitchFamily="34" charset="0"/>
              <a:buChar char="•"/>
            </a:pPr>
            <a:r>
              <a:rPr lang="en-GB" dirty="0">
                <a:solidFill>
                  <a:schemeClr val="bg2"/>
                </a:solidFill>
                <a:latin typeface="Plus Jakarta Sans" pitchFamily="2" charset="0"/>
                <a:cs typeface="Plus Jakarta Sans" pitchFamily="2" charset="0"/>
              </a:rPr>
              <a:t>Practitioners</a:t>
            </a:r>
          </a:p>
          <a:p>
            <a:pPr marL="285750" indent="-285750">
              <a:buFont typeface="Arial" panose="020B0604020202020204" pitchFamily="34" charset="0"/>
              <a:buChar char="•"/>
            </a:pPr>
            <a:r>
              <a:rPr lang="en-GB" dirty="0">
                <a:solidFill>
                  <a:schemeClr val="bg2"/>
                </a:solidFill>
                <a:latin typeface="Plus Jakarta Sans" pitchFamily="2" charset="0"/>
                <a:cs typeface="Plus Jakarta Sans" pitchFamily="2" charset="0"/>
              </a:rPr>
              <a:t>Police</a:t>
            </a:r>
          </a:p>
          <a:p>
            <a:pPr marL="285750" indent="-285750">
              <a:buFont typeface="Arial" panose="020B0604020202020204" pitchFamily="34" charset="0"/>
              <a:buChar char="•"/>
            </a:pPr>
            <a:r>
              <a:rPr lang="en-GB" dirty="0">
                <a:solidFill>
                  <a:schemeClr val="bg2"/>
                </a:solidFill>
                <a:latin typeface="Plus Jakarta Sans" pitchFamily="2" charset="0"/>
                <a:cs typeface="Plus Jakarta Sans" pitchFamily="2" charset="0"/>
              </a:rPr>
              <a:t>Community Organisations</a:t>
            </a:r>
          </a:p>
          <a:p>
            <a:pPr marL="285750" indent="-285750">
              <a:buFont typeface="Arial" panose="020B0604020202020204" pitchFamily="34" charset="0"/>
              <a:buChar char="•"/>
            </a:pPr>
            <a:r>
              <a:rPr lang="en-GB" dirty="0">
                <a:solidFill>
                  <a:schemeClr val="bg2"/>
                </a:solidFill>
                <a:latin typeface="Plus Jakarta Sans" pitchFamily="2" charset="0"/>
                <a:cs typeface="Plus Jakarta Sans" pitchFamily="2" charset="0"/>
              </a:rPr>
              <a:t>Health</a:t>
            </a:r>
          </a:p>
          <a:p>
            <a:r>
              <a:rPr lang="en-GB" dirty="0">
                <a:solidFill>
                  <a:schemeClr val="bg2"/>
                </a:solidFill>
                <a:latin typeface="Plus Jakarta Sans" pitchFamily="2" charset="0"/>
                <a:cs typeface="Plus Jakarta Sans" pitchFamily="2" charset="0"/>
              </a:rPr>
              <a:t>Case File Analysis</a:t>
            </a:r>
          </a:p>
        </p:txBody>
      </p:sp>
      <p:sp>
        <p:nvSpPr>
          <p:cNvPr id="17" name="TextBox 16">
            <a:extLst>
              <a:ext uri="{FF2B5EF4-FFF2-40B4-BE49-F238E27FC236}">
                <a16:creationId xmlns:a16="http://schemas.microsoft.com/office/drawing/2014/main" id="{AD9E2AB3-5B3B-8207-7230-75A0B14DABBF}"/>
              </a:ext>
            </a:extLst>
          </p:cNvPr>
          <p:cNvSpPr txBox="1"/>
          <p:nvPr/>
        </p:nvSpPr>
        <p:spPr>
          <a:xfrm>
            <a:off x="3318388" y="4343768"/>
            <a:ext cx="2399072" cy="2031325"/>
          </a:xfrm>
          <a:prstGeom prst="rect">
            <a:avLst/>
          </a:prstGeom>
          <a:noFill/>
        </p:spPr>
        <p:txBody>
          <a:bodyPr wrap="square" lIns="91440" tIns="45720" rIns="91440" bIns="45720" rtlCol="0" anchor="t">
            <a:spAutoFit/>
          </a:bodyPr>
          <a:lstStyle/>
          <a:p>
            <a:r>
              <a:rPr lang="en-GB" dirty="0">
                <a:solidFill>
                  <a:schemeClr val="bg2"/>
                </a:solidFill>
                <a:latin typeface="Plus Jakarta Sans" pitchFamily="2" charset="0"/>
                <a:cs typeface="Plus Jakarta Sans" pitchFamily="2" charset="0"/>
              </a:rPr>
              <a:t>Focus Groups with:</a:t>
            </a:r>
          </a:p>
          <a:p>
            <a:pPr marL="285750" indent="-285750">
              <a:buFont typeface="Arial" panose="020B0604020202020204" pitchFamily="34" charset="0"/>
              <a:buChar char="•"/>
            </a:pPr>
            <a:r>
              <a:rPr lang="en-GB" dirty="0">
                <a:solidFill>
                  <a:schemeClr val="bg2"/>
                </a:solidFill>
                <a:latin typeface="Plus Jakarta Sans"/>
                <a:cs typeface="Plus Jakarta Sans" pitchFamily="2" charset="0"/>
              </a:rPr>
              <a:t>Practitioners</a:t>
            </a:r>
          </a:p>
          <a:p>
            <a:pPr marL="285750" indent="-285750">
              <a:buFont typeface="Arial" panose="020B0604020202020204" pitchFamily="34" charset="0"/>
              <a:buChar char="•"/>
            </a:pPr>
            <a:r>
              <a:rPr lang="en-GB" dirty="0">
                <a:solidFill>
                  <a:schemeClr val="bg2"/>
                </a:solidFill>
                <a:latin typeface="Plus Jakarta Sans"/>
                <a:cs typeface="Plus Jakarta Sans" pitchFamily="2" charset="0"/>
              </a:rPr>
              <a:t>Police</a:t>
            </a:r>
          </a:p>
          <a:p>
            <a:pPr marL="285750" indent="-285750">
              <a:buFont typeface="Arial" panose="020B0604020202020204" pitchFamily="34" charset="0"/>
              <a:buChar char="•"/>
            </a:pPr>
            <a:r>
              <a:rPr lang="en-GB" dirty="0">
                <a:solidFill>
                  <a:schemeClr val="bg2"/>
                </a:solidFill>
                <a:latin typeface="Plus Jakarta Sans" pitchFamily="2" charset="0"/>
                <a:cs typeface="Plus Jakarta Sans" pitchFamily="2" charset="0"/>
              </a:rPr>
              <a:t>Parents</a:t>
            </a:r>
          </a:p>
          <a:p>
            <a:pPr marL="285750" indent="-285750">
              <a:buFont typeface="Arial" panose="020B0604020202020204" pitchFamily="34" charset="0"/>
              <a:buChar char="•"/>
            </a:pPr>
            <a:r>
              <a:rPr lang="en-GB" dirty="0">
                <a:solidFill>
                  <a:schemeClr val="bg2"/>
                </a:solidFill>
                <a:latin typeface="Plus Jakarta Sans" pitchFamily="2" charset="0"/>
                <a:cs typeface="Plus Jakarta Sans" pitchFamily="2" charset="0"/>
              </a:rPr>
              <a:t>Community Organisations</a:t>
            </a:r>
          </a:p>
          <a:p>
            <a:pPr marL="285750" indent="-285750">
              <a:buFont typeface="Arial" panose="020B0604020202020204" pitchFamily="34" charset="0"/>
              <a:buChar char="•"/>
            </a:pPr>
            <a:r>
              <a:rPr lang="en-GB" dirty="0">
                <a:solidFill>
                  <a:schemeClr val="bg2"/>
                </a:solidFill>
                <a:latin typeface="Plus Jakarta Sans" pitchFamily="2" charset="0"/>
                <a:cs typeface="Plus Jakarta Sans" pitchFamily="2" charset="0"/>
              </a:rPr>
              <a:t>Young People</a:t>
            </a:r>
          </a:p>
        </p:txBody>
      </p:sp>
      <p:sp>
        <p:nvSpPr>
          <p:cNvPr id="18" name="TextBox 17">
            <a:extLst>
              <a:ext uri="{FF2B5EF4-FFF2-40B4-BE49-F238E27FC236}">
                <a16:creationId xmlns:a16="http://schemas.microsoft.com/office/drawing/2014/main" id="{ED8177AD-9D0D-B021-60D5-7BAF1375D303}"/>
              </a:ext>
            </a:extLst>
          </p:cNvPr>
          <p:cNvSpPr txBox="1"/>
          <p:nvPr/>
        </p:nvSpPr>
        <p:spPr>
          <a:xfrm>
            <a:off x="6024718" y="4343767"/>
            <a:ext cx="2652252" cy="1754326"/>
          </a:xfrm>
          <a:prstGeom prst="rect">
            <a:avLst/>
          </a:prstGeom>
          <a:noFill/>
        </p:spPr>
        <p:txBody>
          <a:bodyPr wrap="square" lIns="91440" tIns="45720" rIns="91440" bIns="45720" rtlCol="0" anchor="t">
            <a:spAutoFit/>
          </a:bodyPr>
          <a:lstStyle/>
          <a:p>
            <a:pPr algn="ctr"/>
            <a:r>
              <a:rPr lang="en-GB" dirty="0">
                <a:solidFill>
                  <a:schemeClr val="bg2"/>
                </a:solidFill>
                <a:latin typeface="Plus Jakarta Sans"/>
                <a:cs typeface="Plus Jakarta Sans" pitchFamily="2" charset="0"/>
              </a:rPr>
              <a:t>Visioning Day (November 2023)</a:t>
            </a:r>
          </a:p>
          <a:p>
            <a:pPr marL="285750" indent="-285750">
              <a:buFont typeface="Arial" panose="020B0604020202020204" pitchFamily="34" charset="0"/>
              <a:buChar char="•"/>
            </a:pPr>
            <a:r>
              <a:rPr lang="en-GB" dirty="0">
                <a:solidFill>
                  <a:schemeClr val="bg2"/>
                </a:solidFill>
                <a:latin typeface="Plus Jakarta Sans" pitchFamily="2" charset="0"/>
                <a:cs typeface="Plus Jakarta Sans" pitchFamily="2" charset="0"/>
              </a:rPr>
              <a:t>Task force to finalise following visioning day </a:t>
            </a:r>
          </a:p>
          <a:p>
            <a:pPr marL="285750" indent="-285750">
              <a:buFont typeface="Arial" panose="020B0604020202020204" pitchFamily="34" charset="0"/>
              <a:buChar char="•"/>
            </a:pPr>
            <a:r>
              <a:rPr lang="en-GB" dirty="0">
                <a:solidFill>
                  <a:schemeClr val="bg2"/>
                </a:solidFill>
                <a:latin typeface="Plus Jakarta Sans" pitchFamily="2" charset="0"/>
                <a:cs typeface="Plus Jakarta Sans" pitchFamily="2" charset="0"/>
              </a:rPr>
              <a:t>Toolkit developed</a:t>
            </a:r>
          </a:p>
          <a:p>
            <a:pPr algn="ctr"/>
            <a:endParaRPr lang="en-GB" dirty="0">
              <a:solidFill>
                <a:schemeClr val="bg1"/>
              </a:solidFill>
              <a:latin typeface="Plus Jakarta Sans" pitchFamily="2" charset="0"/>
              <a:cs typeface="Plus Jakarta Sans" pitchFamily="2" charset="0"/>
            </a:endParaRPr>
          </a:p>
        </p:txBody>
      </p:sp>
      <p:sp>
        <p:nvSpPr>
          <p:cNvPr id="19" name="TextBox 18">
            <a:extLst>
              <a:ext uri="{FF2B5EF4-FFF2-40B4-BE49-F238E27FC236}">
                <a16:creationId xmlns:a16="http://schemas.microsoft.com/office/drawing/2014/main" id="{EA59BBA7-E323-49E8-1A81-B1091B0FD93E}"/>
              </a:ext>
            </a:extLst>
          </p:cNvPr>
          <p:cNvSpPr txBox="1"/>
          <p:nvPr/>
        </p:nvSpPr>
        <p:spPr>
          <a:xfrm>
            <a:off x="8930150" y="4405754"/>
            <a:ext cx="2399072" cy="1200329"/>
          </a:xfrm>
          <a:prstGeom prst="rect">
            <a:avLst/>
          </a:prstGeom>
          <a:noFill/>
        </p:spPr>
        <p:txBody>
          <a:bodyPr wrap="square" rtlCol="0">
            <a:spAutoFit/>
          </a:bodyPr>
          <a:lstStyle/>
          <a:p>
            <a:pPr algn="ctr"/>
            <a:r>
              <a:rPr lang="en-GB" dirty="0">
                <a:solidFill>
                  <a:schemeClr val="bg2"/>
                </a:solidFill>
                <a:latin typeface="Plus Jakarta Sans" pitchFamily="2" charset="0"/>
                <a:cs typeface="Plus Jakarta Sans" pitchFamily="2" charset="0"/>
              </a:rPr>
              <a:t>Pilot takes place in Blackpool</a:t>
            </a:r>
          </a:p>
          <a:p>
            <a:pPr algn="ctr"/>
            <a:r>
              <a:rPr lang="en-GB" dirty="0">
                <a:solidFill>
                  <a:schemeClr val="bg2"/>
                </a:solidFill>
                <a:latin typeface="Plus Jakarta Sans" pitchFamily="2" charset="0"/>
                <a:cs typeface="Plus Jakarta Sans" pitchFamily="2" charset="0"/>
              </a:rPr>
              <a:t>(approx. 6 months)</a:t>
            </a:r>
          </a:p>
          <a:p>
            <a:pPr algn="ctr"/>
            <a:endParaRPr lang="en-GB" dirty="0">
              <a:solidFill>
                <a:schemeClr val="bg1"/>
              </a:solidFill>
              <a:latin typeface="Plus Jakarta Sans" pitchFamily="2" charset="0"/>
              <a:cs typeface="Plus Jakarta Sans" pitchFamily="2" charset="0"/>
            </a:endParaRPr>
          </a:p>
        </p:txBody>
      </p:sp>
    </p:spTree>
    <p:extLst>
      <p:ext uri="{BB962C8B-B14F-4D97-AF65-F5344CB8AC3E}">
        <p14:creationId xmlns:p14="http://schemas.microsoft.com/office/powerpoint/2010/main" val="231076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54ED5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798307"/>
          </a:xfrm>
          <a:prstGeom prst="rect">
            <a:avLst/>
          </a:prstGeom>
        </p:spPr>
      </p:pic>
    </p:spTree>
    <p:extLst>
      <p:ext uri="{BB962C8B-B14F-4D97-AF65-F5344CB8AC3E}">
        <p14:creationId xmlns:p14="http://schemas.microsoft.com/office/powerpoint/2010/main" val="331175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20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457" y="314326"/>
            <a:ext cx="11371007" cy="578772"/>
          </a:xfrm>
          <a:noFill/>
        </p:spPr>
        <p:txBody>
          <a:bodyPr/>
          <a:lstStyle/>
          <a:p>
            <a:r>
              <a:rPr lang="en-GB" dirty="0"/>
              <a:t>Context: Blackpool</a:t>
            </a:r>
          </a:p>
        </p:txBody>
      </p:sp>
      <p:sp>
        <p:nvSpPr>
          <p:cNvPr id="4" name="Text Placeholder 3"/>
          <p:cNvSpPr>
            <a:spLocks noGrp="1"/>
          </p:cNvSpPr>
          <p:nvPr>
            <p:ph type="body" idx="2"/>
          </p:nvPr>
        </p:nvSpPr>
        <p:spPr>
          <a:xfrm>
            <a:off x="0" y="1249680"/>
            <a:ext cx="12192000" cy="5466080"/>
          </a:xfrm>
          <a:gradFill>
            <a:gsLst>
              <a:gs pos="0">
                <a:schemeClr val="accent6"/>
              </a:gs>
              <a:gs pos="0">
                <a:schemeClr val="tx1">
                  <a:lumMod val="40000"/>
                  <a:lumOff val="60000"/>
                  <a:alpha val="0"/>
                </a:schemeClr>
              </a:gs>
              <a:gs pos="100000">
                <a:schemeClr val="accent3">
                  <a:lumMod val="45000"/>
                  <a:lumOff val="55000"/>
                  <a:alpha val="51000"/>
                </a:schemeClr>
              </a:gs>
              <a:gs pos="98000">
                <a:schemeClr val="bg1">
                  <a:alpha val="66000"/>
                </a:schemeClr>
              </a:gs>
            </a:gsLst>
            <a:lin ang="5400000" scaled="1"/>
          </a:gradFill>
        </p:spPr>
        <p:txBody>
          <a:bodyPr/>
          <a:lstStyle/>
          <a:p>
            <a:pPr marL="571500" indent="-342900">
              <a:buFont typeface="Arial" panose="020B0604020202020204" pitchFamily="34" charset="0"/>
              <a:buChar char="•"/>
            </a:pPr>
            <a:r>
              <a:rPr lang="en-GB" sz="2400" b="1" dirty="0">
                <a:solidFill>
                  <a:schemeClr val="bg2"/>
                </a:solidFill>
              </a:rPr>
              <a:t>George Clooney once ate fish and chips on the seafront</a:t>
            </a:r>
          </a:p>
          <a:p>
            <a:pPr marL="571500" indent="-342900">
              <a:buFont typeface="Arial" panose="020B0604020202020204" pitchFamily="34" charset="0"/>
              <a:buChar char="•"/>
              <a:tabLst>
                <a:tab pos="7715250" algn="l"/>
              </a:tabLst>
            </a:pPr>
            <a:r>
              <a:rPr lang="en-GB" sz="2400" b="1" dirty="0">
                <a:solidFill>
                  <a:schemeClr val="bg2"/>
                </a:solidFill>
              </a:rPr>
              <a:t>After London, Blackpool is the 2</a:t>
            </a:r>
            <a:r>
              <a:rPr lang="en-GB" sz="2400" b="1" baseline="30000" dirty="0">
                <a:solidFill>
                  <a:schemeClr val="bg2"/>
                </a:solidFill>
              </a:rPr>
              <a:t>nd</a:t>
            </a:r>
            <a:r>
              <a:rPr lang="en-GB" sz="2400" b="1" dirty="0">
                <a:solidFill>
                  <a:schemeClr val="bg2"/>
                </a:solidFill>
              </a:rPr>
              <a:t> most visited place in England </a:t>
            </a:r>
          </a:p>
          <a:p>
            <a:pPr marL="1028700" lvl="1" indent="-342900">
              <a:buFont typeface="Arial" panose="020B0604020202020204" pitchFamily="34" charset="0"/>
              <a:buChar char="•"/>
              <a:tabLst>
                <a:tab pos="7715250" algn="l"/>
              </a:tabLst>
            </a:pPr>
            <a:r>
              <a:rPr lang="en-GB" sz="2600" b="1" dirty="0">
                <a:solidFill>
                  <a:schemeClr val="bg2"/>
                </a:solidFill>
              </a:rPr>
              <a:t>Large transient Population (42.9% in 2021 census)</a:t>
            </a:r>
          </a:p>
          <a:p>
            <a:pPr marL="571500" indent="-342900">
              <a:buFont typeface="Arial" panose="020B0604020202020204" pitchFamily="34" charset="0"/>
              <a:buChar char="•"/>
              <a:tabLst>
                <a:tab pos="7715250" algn="l"/>
              </a:tabLst>
            </a:pPr>
            <a:r>
              <a:rPr lang="en-GB" sz="2400" b="1" dirty="0">
                <a:solidFill>
                  <a:schemeClr val="bg2"/>
                </a:solidFill>
              </a:rPr>
              <a:t>High concentration of deprivation </a:t>
            </a:r>
          </a:p>
          <a:p>
            <a:pPr marL="571500" lvl="0" indent="-342900">
              <a:buFont typeface="Arial" panose="020B0604020202020204" pitchFamily="34" charset="0"/>
              <a:buChar char="•"/>
              <a:tabLst>
                <a:tab pos="7715250" algn="l"/>
              </a:tabLst>
            </a:pPr>
            <a:r>
              <a:rPr lang="en-GB" sz="2400" b="1" dirty="0">
                <a:solidFill>
                  <a:schemeClr val="bg2"/>
                </a:solidFill>
              </a:rPr>
              <a:t>Significantly higher number of children in care compared to national and  regional average </a:t>
            </a:r>
            <a:r>
              <a:rPr lang="en-GB" sz="1200" b="1" dirty="0">
                <a:solidFill>
                  <a:srgbClr val="242836"/>
                </a:solidFill>
              </a:rPr>
              <a:t>(JSNA Blackpool, 2023)</a:t>
            </a:r>
            <a:endParaRPr lang="en-GB" sz="2400" b="1" dirty="0">
              <a:solidFill>
                <a:schemeClr val="bg2"/>
              </a:solidFill>
            </a:endParaRPr>
          </a:p>
          <a:p>
            <a:pPr marL="571500" indent="-342900">
              <a:buFont typeface="Arial" panose="020B0604020202020204" pitchFamily="34" charset="0"/>
              <a:buChar char="•"/>
              <a:tabLst>
                <a:tab pos="7715250" algn="l"/>
              </a:tabLst>
            </a:pPr>
            <a:r>
              <a:rPr lang="en-GB" sz="2400" b="1" dirty="0">
                <a:solidFill>
                  <a:schemeClr val="bg2"/>
                </a:solidFill>
              </a:rPr>
              <a:t>The 2020/21 sexual offence crime rate in Blackpool is 80% higher than the overall regional  rate (2.54 per 1,000) </a:t>
            </a:r>
            <a:r>
              <a:rPr lang="en-GB" sz="1200" b="1" dirty="0">
                <a:solidFill>
                  <a:schemeClr val="bg2"/>
                </a:solidFill>
              </a:rPr>
              <a:t>(JSNA Blackpool, 2023)</a:t>
            </a:r>
            <a:endParaRPr lang="en-GB" sz="2400" b="1" dirty="0">
              <a:solidFill>
                <a:schemeClr val="bg2"/>
              </a:solidFill>
            </a:endParaRPr>
          </a:p>
          <a:p>
            <a:pPr marL="571500" lvl="0" indent="-342900">
              <a:buFont typeface="Arial" panose="020B0604020202020204" pitchFamily="34" charset="0"/>
              <a:buChar char="•"/>
              <a:tabLst>
                <a:tab pos="7715250" algn="l"/>
              </a:tabLst>
            </a:pPr>
            <a:r>
              <a:rPr lang="en-GB" sz="2400" b="1" dirty="0">
                <a:solidFill>
                  <a:schemeClr val="bg2"/>
                </a:solidFill>
              </a:rPr>
              <a:t>39% of sexual offences in Blackpool involved children (similar to regional rate at 40%) </a:t>
            </a:r>
            <a:r>
              <a:rPr lang="en-GB" sz="1200" b="1" dirty="0">
                <a:solidFill>
                  <a:srgbClr val="242836"/>
                </a:solidFill>
              </a:rPr>
              <a:t> (JSNA Blackpool, 2023)</a:t>
            </a:r>
            <a:endParaRPr lang="en-GB" sz="2400" b="1" dirty="0">
              <a:solidFill>
                <a:schemeClr val="bg2"/>
              </a:solidFill>
            </a:endParaRPr>
          </a:p>
          <a:p>
            <a:pPr marL="571500" indent="-342900">
              <a:buFont typeface="Arial" panose="020B0604020202020204" pitchFamily="34" charset="0"/>
              <a:buChar char="•"/>
              <a:tabLst>
                <a:tab pos="7715250" algn="l"/>
              </a:tabLst>
            </a:pPr>
            <a:r>
              <a:rPr lang="en-GB" sz="2400" b="1" dirty="0">
                <a:solidFill>
                  <a:schemeClr val="bg2"/>
                </a:solidFill>
              </a:rPr>
              <a:t>Dedicated co-production team and child sexual and criminal exploitation team</a:t>
            </a:r>
          </a:p>
          <a:p>
            <a:pPr marL="228600" indent="0"/>
            <a:endParaRPr lang="en-GB" sz="2000" b="1" dirty="0">
              <a:solidFill>
                <a:schemeClr val="bg2"/>
              </a:solidFill>
            </a:endParaRPr>
          </a:p>
          <a:p>
            <a:pPr marL="514350" indent="-285750">
              <a:buFont typeface="Arial" panose="020B0604020202020204" pitchFamily="34" charset="0"/>
              <a:buChar char="•"/>
            </a:pPr>
            <a:endParaRPr lang="en-GB" sz="2000" b="1" dirty="0">
              <a:solidFill>
                <a:schemeClr val="bg2"/>
              </a:solidFill>
            </a:endParaRPr>
          </a:p>
          <a:p>
            <a:pPr marL="514350" indent="-285750">
              <a:buFont typeface="Arial" panose="020B0604020202020204" pitchFamily="34" charset="0"/>
              <a:buChar char="•"/>
            </a:pPr>
            <a:endParaRPr lang="en-GB" sz="2000" b="1" dirty="0">
              <a:solidFill>
                <a:schemeClr val="bg2"/>
              </a:solidFill>
            </a:endParaRPr>
          </a:p>
        </p:txBody>
      </p:sp>
    </p:spTree>
    <p:extLst>
      <p:ext uri="{BB962C8B-B14F-4D97-AF65-F5344CB8AC3E}">
        <p14:creationId xmlns:p14="http://schemas.microsoft.com/office/powerpoint/2010/main" val="1185503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457" y="293306"/>
            <a:ext cx="11371007" cy="578772"/>
          </a:xfrm>
        </p:spPr>
        <p:txBody>
          <a:bodyPr/>
          <a:lstStyle/>
          <a:p>
            <a:r>
              <a:rPr lang="en-GB" dirty="0"/>
              <a:t>How is OCSV understood and responded to? (Police)</a:t>
            </a:r>
          </a:p>
        </p:txBody>
      </p:sp>
      <p:sp>
        <p:nvSpPr>
          <p:cNvPr id="4" name="Text Placeholder 3"/>
          <p:cNvSpPr>
            <a:spLocks noGrp="1"/>
          </p:cNvSpPr>
          <p:nvPr>
            <p:ph type="body" idx="2"/>
          </p:nvPr>
        </p:nvSpPr>
        <p:spPr>
          <a:xfrm>
            <a:off x="0" y="956389"/>
            <a:ext cx="5400675" cy="5608305"/>
          </a:xfrm>
          <a:noFill/>
        </p:spPr>
        <p:txBody>
          <a:bodyPr/>
          <a:lstStyle/>
          <a:p>
            <a:pPr marL="514350" indent="-285750">
              <a:buFont typeface="Arial" panose="020B0604020202020204" pitchFamily="34" charset="0"/>
              <a:buChar char="•"/>
              <a:tabLst>
                <a:tab pos="8521700" algn="l"/>
                <a:tab pos="9150350" algn="l"/>
              </a:tabLst>
            </a:pPr>
            <a:r>
              <a:rPr lang="en-GB" sz="2200" b="1" dirty="0"/>
              <a:t>Lancashire Online Child Abuse Investigation Team  (OCAIT)  [Regional]</a:t>
            </a:r>
          </a:p>
          <a:p>
            <a:pPr marL="971550" lvl="1" indent="-285750">
              <a:buFont typeface="Arial" panose="020B0604020202020204" pitchFamily="34" charset="0"/>
              <a:buChar char="•"/>
              <a:tabLst>
                <a:tab pos="8521700" algn="l"/>
                <a:tab pos="9150350" algn="l"/>
              </a:tabLst>
            </a:pPr>
            <a:r>
              <a:rPr lang="en-GB" sz="2200" b="1" dirty="0"/>
              <a:t>Active prosecution of referred local cases through National Crime Agency</a:t>
            </a:r>
          </a:p>
          <a:p>
            <a:pPr marL="971550" lvl="1" indent="-285750">
              <a:buFont typeface="Arial" panose="020B0604020202020204" pitchFamily="34" charset="0"/>
              <a:buChar char="•"/>
              <a:tabLst>
                <a:tab pos="8521700" algn="l"/>
                <a:tab pos="9150350" algn="l"/>
              </a:tabLst>
            </a:pPr>
            <a:r>
              <a:rPr lang="en-GB" sz="2200" b="1" dirty="0"/>
              <a:t>Cases often highlight other safeguarding issues</a:t>
            </a:r>
          </a:p>
          <a:p>
            <a:pPr marL="514350" indent="-285750">
              <a:buFont typeface="Arial" panose="020B0604020202020204" pitchFamily="34" charset="0"/>
              <a:buChar char="•"/>
              <a:tabLst>
                <a:tab pos="8521700" algn="l"/>
                <a:tab pos="9150350" algn="l"/>
              </a:tabLst>
            </a:pPr>
            <a:r>
              <a:rPr lang="en-GB" sz="2200" b="1" dirty="0"/>
              <a:t>Awaken Team (local multi-agency team) </a:t>
            </a:r>
          </a:p>
          <a:p>
            <a:pPr marL="971550" lvl="1" indent="-285750">
              <a:buFont typeface="Arial" panose="020B0604020202020204" pitchFamily="34" charset="0"/>
              <a:buChar char="•"/>
              <a:tabLst>
                <a:tab pos="8521700" algn="l"/>
                <a:tab pos="9150350" algn="l"/>
              </a:tabLst>
            </a:pPr>
            <a:r>
              <a:rPr lang="en-GB" sz="2200" b="1" dirty="0"/>
              <a:t>Largely contact offences and criminal exploitation but online sexual exploitation rising and often linked to criminal exploitation</a:t>
            </a:r>
          </a:p>
          <a:p>
            <a:pPr marL="971550" lvl="1" indent="-285750">
              <a:buFont typeface="Arial" panose="020B0604020202020204" pitchFamily="34" charset="0"/>
              <a:buChar char="•"/>
              <a:tabLst>
                <a:tab pos="8521700" algn="l"/>
                <a:tab pos="9150350" algn="l"/>
              </a:tabLst>
            </a:pPr>
            <a:r>
              <a:rPr lang="en-GB" sz="2200" b="1" dirty="0"/>
              <a:t>Struggles with the criminalisation of under 18-year-olds in the response to OCSV</a:t>
            </a:r>
          </a:p>
        </p:txBody>
      </p:sp>
      <p:sp>
        <p:nvSpPr>
          <p:cNvPr id="10" name="Text Placeholder 4"/>
          <p:cNvSpPr>
            <a:spLocks noGrp="1"/>
          </p:cNvSpPr>
          <p:nvPr>
            <p:ph type="body" idx="2"/>
          </p:nvPr>
        </p:nvSpPr>
        <p:spPr>
          <a:xfrm>
            <a:off x="5557838" y="956389"/>
            <a:ext cx="6634163" cy="5310108"/>
          </a:xfrm>
          <a:prstGeom prst="wedgeRoundRectCallout">
            <a:avLst>
              <a:gd name="adj1" fmla="val -53521"/>
              <a:gd name="adj2" fmla="val -11484"/>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85725" indent="-12700" algn="ctr"/>
            <a:r>
              <a:rPr lang="en-GB" sz="2400"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For me, </a:t>
            </a:r>
            <a:r>
              <a:rPr lang="en-GB" sz="2400" b="1"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I would prefer us to deal with the worst of the worst </a:t>
            </a:r>
            <a:r>
              <a:rPr lang="en-GB" sz="2400"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and your Early Intervention Teams to take that active role in identifying what that child needs, identifying what the parents might need, liaising with Children’s Social Care.  Also, just in case </a:t>
            </a:r>
            <a:r>
              <a:rPr lang="en-GB" sz="2400" b="1"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there is an issue within that cohort, that classroom</a:t>
            </a:r>
            <a:r>
              <a:rPr lang="en-GB" sz="2400"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 within the school, going into that school and doing that education or at </a:t>
            </a:r>
            <a:r>
              <a:rPr lang="en-GB" sz="2400" b="1"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least coordinating that within the community</a:t>
            </a:r>
            <a:r>
              <a:rPr lang="en-GB" sz="2400"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  […]Because ultimately it starts somewhere, doesn’t it?  It starts with that family, it starts with that community, it just normally ends with us. </a:t>
            </a:r>
            <a:r>
              <a:rPr lang="en-GB" sz="2400" i="1" dirty="0">
                <a:solidFill>
                  <a:schemeClr val="bg1"/>
                </a:solidFill>
              </a:rPr>
              <a:t>(OCAIT)</a:t>
            </a:r>
          </a:p>
        </p:txBody>
      </p:sp>
      <p:pic>
        <p:nvPicPr>
          <p:cNvPr id="9" name="Graphic 8" descr="Woman in a wheelchair">
            <a:extLst>
              <a:ext uri="{FF2B5EF4-FFF2-40B4-BE49-F238E27FC236}">
                <a16:creationId xmlns:a16="http://schemas.microsoft.com/office/drawing/2014/main" id="{749DC0AA-DED8-303D-09A7-A9EDBB4B68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31187" y="2246067"/>
            <a:ext cx="1148069" cy="1514474"/>
          </a:xfrm>
          <a:prstGeom prst="rect">
            <a:avLst/>
          </a:prstGeom>
        </p:spPr>
      </p:pic>
    </p:spTree>
    <p:extLst>
      <p:ext uri="{BB962C8B-B14F-4D97-AF65-F5344CB8AC3E}">
        <p14:creationId xmlns:p14="http://schemas.microsoft.com/office/powerpoint/2010/main" val="3728467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6245448" y="1034498"/>
            <a:ext cx="5725655" cy="4277731"/>
          </a:xfrm>
          <a:prstGeom prst="wedgeRoundRectCallout">
            <a:avLst>
              <a:gd name="adj1" fmla="val 30302"/>
              <a:gd name="adj2" fmla="val 6051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2000" i="1" dirty="0"/>
              <a:t>“The problem is what’s above that [safeguarding procedures] …they don’t trust the services above us and how they will deal with that information or whatever the consequence might be because </a:t>
            </a:r>
            <a:r>
              <a:rPr lang="en-GB" sz="2000" b="1" i="1" dirty="0"/>
              <a:t>that is out of our control and it’s out of their control. ...</a:t>
            </a:r>
            <a:r>
              <a:rPr lang="en-GB" sz="2000" i="1" dirty="0"/>
              <a:t> We can’t solve the issue for them, we could be part of the education of solving that issue but once it’s been told and said the police get involved, the Social Care get involved and it’s back to those people they don’t really trust in dealing with that situation.” (Local youth worker)</a:t>
            </a:r>
          </a:p>
        </p:txBody>
      </p:sp>
      <p:sp>
        <p:nvSpPr>
          <p:cNvPr id="7" name="Text Placeholder 4"/>
          <p:cNvSpPr>
            <a:spLocks noGrp="1"/>
          </p:cNvSpPr>
          <p:nvPr>
            <p:ph type="body" idx="2"/>
          </p:nvPr>
        </p:nvSpPr>
        <p:spPr>
          <a:xfrm>
            <a:off x="0" y="1034498"/>
            <a:ext cx="6118943" cy="4863785"/>
          </a:xfrm>
          <a:prstGeom prst="wedgeRoundRectCallout">
            <a:avLst>
              <a:gd name="adj1" fmla="val 1519"/>
              <a:gd name="adj2" fmla="val 5321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marL="0" indent="0" algn="ctr"/>
            <a:r>
              <a:rPr lang="en-GB" sz="2400" i="1" dirty="0">
                <a:solidFill>
                  <a:schemeClr val="bg1"/>
                </a:solidFill>
              </a:rPr>
              <a:t>But it’s hard, […] we can do sessions but </a:t>
            </a:r>
            <a:r>
              <a:rPr lang="en-GB" sz="2400" b="1" i="1" dirty="0">
                <a:solidFill>
                  <a:schemeClr val="bg1"/>
                </a:solidFill>
              </a:rPr>
              <a:t>they kind of turn off</a:t>
            </a:r>
            <a:r>
              <a:rPr lang="en-GB" sz="2400" i="1" dirty="0">
                <a:solidFill>
                  <a:schemeClr val="bg1"/>
                </a:solidFill>
              </a:rPr>
              <a:t>.  “Yeah, we know all this, we’ve done this in school,” so we need to get to the bottom of why, if they’ve done all this, what is the bit that’s making them choose not to take that advice?  It’s 21</a:t>
            </a:r>
            <a:r>
              <a:rPr lang="en-GB" sz="2400" i="1" baseline="30000" dirty="0">
                <a:solidFill>
                  <a:schemeClr val="bg1"/>
                </a:solidFill>
              </a:rPr>
              <a:t>st</a:t>
            </a:r>
            <a:r>
              <a:rPr lang="en-GB" sz="2400" i="1" dirty="0">
                <a:solidFill>
                  <a:schemeClr val="bg1"/>
                </a:solidFill>
              </a:rPr>
              <a:t> century risk taking behaviour, it’s the same as hanging round the shops, stuff that everyone’s done forever, they are choosing to ignore that advice because it’s advice given by adults quite often.(Lead of local youth club)</a:t>
            </a:r>
          </a:p>
        </p:txBody>
      </p:sp>
      <p:sp>
        <p:nvSpPr>
          <p:cNvPr id="3" name="Title 2"/>
          <p:cNvSpPr>
            <a:spLocks noGrp="1"/>
          </p:cNvSpPr>
          <p:nvPr>
            <p:ph type="title"/>
          </p:nvPr>
        </p:nvSpPr>
        <p:spPr>
          <a:xfrm>
            <a:off x="410496" y="233046"/>
            <a:ext cx="11371007" cy="578772"/>
          </a:xfrm>
        </p:spPr>
        <p:txBody>
          <a:bodyPr>
            <a:normAutofit fontScale="90000"/>
          </a:bodyPr>
          <a:lstStyle/>
          <a:p>
            <a:r>
              <a:rPr lang="en-GB" dirty="0"/>
              <a:t>How is OCSV understood and responded to? </a:t>
            </a:r>
            <a:br>
              <a:rPr lang="en-GB" dirty="0"/>
            </a:br>
            <a:r>
              <a:rPr lang="en-GB" dirty="0"/>
              <a:t>(Youth Organisations)</a:t>
            </a:r>
          </a:p>
        </p:txBody>
      </p:sp>
      <p:pic>
        <p:nvPicPr>
          <p:cNvPr id="4" name="Graphic 3" descr="Person wearing stripes">
            <a:extLst>
              <a:ext uri="{FF2B5EF4-FFF2-40B4-BE49-F238E27FC236}">
                <a16:creationId xmlns:a16="http://schemas.microsoft.com/office/drawing/2014/main" id="{0A4EDF21-B920-C16A-0678-5EAEECD72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940029" y="5252624"/>
            <a:ext cx="1031074" cy="1327698"/>
          </a:xfrm>
          <a:prstGeom prst="rect">
            <a:avLst/>
          </a:prstGeom>
        </p:spPr>
      </p:pic>
      <p:pic>
        <p:nvPicPr>
          <p:cNvPr id="8" name="Graphic 7" descr="Curly haired woman raising hand">
            <a:extLst>
              <a:ext uri="{FF2B5EF4-FFF2-40B4-BE49-F238E27FC236}">
                <a16:creationId xmlns:a16="http://schemas.microsoft.com/office/drawing/2014/main" id="{2464161A-7F34-975F-2DB3-14E15ED88A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7288" y="5342358"/>
            <a:ext cx="1197847" cy="1515642"/>
          </a:xfrm>
          <a:prstGeom prst="rect">
            <a:avLst/>
          </a:prstGeom>
        </p:spPr>
      </p:pic>
    </p:spTree>
    <p:extLst>
      <p:ext uri="{BB962C8B-B14F-4D97-AF65-F5344CB8AC3E}">
        <p14:creationId xmlns:p14="http://schemas.microsoft.com/office/powerpoint/2010/main" val="2711508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20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Service concerns and gaps</a:t>
            </a:r>
          </a:p>
        </p:txBody>
      </p:sp>
      <p:sp>
        <p:nvSpPr>
          <p:cNvPr id="4" name="Text Placeholder 3"/>
          <p:cNvSpPr>
            <a:spLocks noGrp="1"/>
          </p:cNvSpPr>
          <p:nvPr>
            <p:ph type="body" idx="2"/>
          </p:nvPr>
        </p:nvSpPr>
        <p:spPr>
          <a:xfrm>
            <a:off x="0" y="943898"/>
            <a:ext cx="12192000" cy="5717253"/>
          </a:xfrm>
          <a:gradFill>
            <a:gsLst>
              <a:gs pos="73000">
                <a:schemeClr val="bg1">
                  <a:alpha val="76000"/>
                </a:schemeClr>
              </a:gs>
              <a:gs pos="0">
                <a:schemeClr val="bg1"/>
              </a:gs>
              <a:gs pos="0">
                <a:schemeClr val="tx1">
                  <a:lumMod val="40000"/>
                  <a:lumOff val="60000"/>
                  <a:alpha val="0"/>
                </a:schemeClr>
              </a:gs>
              <a:gs pos="88000">
                <a:schemeClr val="accent3">
                  <a:lumMod val="45000"/>
                  <a:lumOff val="55000"/>
                  <a:alpha val="51000"/>
                </a:schemeClr>
              </a:gs>
            </a:gsLst>
            <a:lin ang="5400000" scaled="1"/>
          </a:gradFill>
        </p:spPr>
        <p:txBody>
          <a:bodyPr/>
          <a:lstStyle/>
          <a:p>
            <a:pPr marL="514350" indent="-285750">
              <a:buSzPts val="2000"/>
              <a:buFont typeface="Arial" panose="020B0604020202020204" pitchFamily="34" charset="0"/>
              <a:buChar char="•"/>
            </a:pPr>
            <a:r>
              <a:rPr lang="en-GB" sz="2800" b="1" dirty="0"/>
              <a:t>Key Challenges from service provider perspective</a:t>
            </a:r>
          </a:p>
          <a:p>
            <a:pPr marL="971550" lvl="2" indent="-285750">
              <a:spcBef>
                <a:spcPts val="1000"/>
              </a:spcBef>
              <a:buClr>
                <a:srgbClr val="000000"/>
              </a:buClr>
              <a:buFont typeface="Arial" panose="020B0604020202020204" pitchFamily="34" charset="0"/>
              <a:buChar char="•"/>
            </a:pPr>
            <a:r>
              <a:rPr lang="en-GB" sz="2800" b="1" dirty="0"/>
              <a:t>Consistency in reporting and handling cases of OCSV  (particularly ‘low level’)</a:t>
            </a:r>
          </a:p>
          <a:p>
            <a:pPr marL="971550" lvl="1" indent="-285750">
              <a:buFont typeface="Arial" panose="020B0604020202020204" pitchFamily="34" charset="0"/>
              <a:buChar char="•"/>
            </a:pPr>
            <a:r>
              <a:rPr lang="en-GB" sz="2800" b="1" dirty="0"/>
              <a:t>Questions around responsibility and support (who should and does intervene in what and why)</a:t>
            </a:r>
          </a:p>
          <a:p>
            <a:pPr marL="971550" lvl="1" indent="-285750">
              <a:buFont typeface="Arial" panose="020B0604020202020204" pitchFamily="34" charset="0"/>
              <a:buChar char="•"/>
            </a:pPr>
            <a:r>
              <a:rPr lang="en-GB" sz="2800" b="1" dirty="0"/>
              <a:t>Lack of clear guidance and support to identify and address OCSV early</a:t>
            </a:r>
          </a:p>
          <a:p>
            <a:pPr marL="971550" lvl="1" indent="-285750">
              <a:buFont typeface="Arial" panose="020B0604020202020204" pitchFamily="34" charset="0"/>
              <a:buChar char="•"/>
            </a:pPr>
            <a:r>
              <a:rPr lang="en-GB" sz="2800" b="1" dirty="0"/>
              <a:t>Young person’s agency and stake in online world</a:t>
            </a:r>
          </a:p>
          <a:p>
            <a:pPr marL="971550" lvl="1" indent="-285750">
              <a:buFont typeface="Arial" panose="020B0604020202020204" pitchFamily="34" charset="0"/>
              <a:buChar char="•"/>
            </a:pPr>
            <a:endParaRPr lang="en-GB" b="1" dirty="0"/>
          </a:p>
          <a:p>
            <a:pPr marL="971550" lvl="1" indent="-285750">
              <a:buFont typeface="Arial" panose="020B0604020202020204" pitchFamily="34" charset="0"/>
              <a:buChar char="•"/>
            </a:pPr>
            <a:endParaRPr lang="en-GB" b="1" dirty="0"/>
          </a:p>
          <a:p>
            <a:pPr marL="571500" indent="-342900">
              <a:buFont typeface="Arial" panose="020B0604020202020204" pitchFamily="34" charset="0"/>
              <a:buChar char="•"/>
            </a:pPr>
            <a:endParaRPr lang="en-GB" sz="1400" b="1" dirty="0">
              <a:solidFill>
                <a:schemeClr val="bg2"/>
              </a:solidFill>
            </a:endParaRPr>
          </a:p>
          <a:p>
            <a:endParaRPr lang="en-GB" sz="1200" b="1" dirty="0">
              <a:solidFill>
                <a:schemeClr val="bg2"/>
              </a:solidFill>
            </a:endParaRPr>
          </a:p>
        </p:txBody>
      </p:sp>
    </p:spTree>
    <p:extLst>
      <p:ext uri="{BB962C8B-B14F-4D97-AF65-F5344CB8AC3E}">
        <p14:creationId xmlns:p14="http://schemas.microsoft.com/office/powerpoint/2010/main" val="2191686584"/>
      </p:ext>
    </p:extLst>
  </p:cSld>
  <p:clrMapOvr>
    <a:masterClrMapping/>
  </p:clrMapOvr>
</p:sld>
</file>

<file path=ppt/theme/theme1.xml><?xml version="1.0" encoding="utf-8"?>
<a:theme xmlns:a="http://schemas.openxmlformats.org/drawingml/2006/main" name="1_Office Theme">
  <a:themeElements>
    <a:clrScheme name="Vulnerability &amp; Policing Futures">
      <a:dk1>
        <a:srgbClr val="71287D"/>
      </a:dk1>
      <a:lt1>
        <a:srgbClr val="FFFFFF"/>
      </a:lt1>
      <a:dk2>
        <a:srgbClr val="242836"/>
      </a:dk2>
      <a:lt2>
        <a:srgbClr val="B7B5B7"/>
      </a:lt2>
      <a:accent1>
        <a:srgbClr val="FFBF00"/>
      </a:accent1>
      <a:accent2>
        <a:srgbClr val="45C3D6"/>
      </a:accent2>
      <a:accent3>
        <a:srgbClr val="71287D"/>
      </a:accent3>
      <a:accent4>
        <a:srgbClr val="242836"/>
      </a:accent4>
      <a:accent5>
        <a:srgbClr val="B7B5B7"/>
      </a:accent5>
      <a:accent6>
        <a:srgbClr val="FEFFFF"/>
      </a:accent6>
      <a:hlink>
        <a:srgbClr val="71287D"/>
      </a:hlink>
      <a:folHlink>
        <a:srgbClr val="7128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C5FB827D37034BA763B03ED73C6D38" ma:contentTypeVersion="16" ma:contentTypeDescription="Create a new document." ma:contentTypeScope="" ma:versionID="04eb53933518a662cf93aa62267aa2f8">
  <xsd:schema xmlns:xsd="http://www.w3.org/2001/XMLSchema" xmlns:xs="http://www.w3.org/2001/XMLSchema" xmlns:p="http://schemas.microsoft.com/office/2006/metadata/properties" xmlns:ns3="720565f4-c534-4e4c-9905-538905ab1dd1" xmlns:ns4="59ef1420-f07b-470b-8372-558fadc9e404" targetNamespace="http://schemas.microsoft.com/office/2006/metadata/properties" ma:root="true" ma:fieldsID="f3622756ff653e9564fbbf91624654cc" ns3:_="" ns4:_="">
    <xsd:import namespace="720565f4-c534-4e4c-9905-538905ab1dd1"/>
    <xsd:import namespace="59ef1420-f07b-470b-8372-558fadc9e40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0565f4-c534-4e4c-9905-538905ab1dd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ef1420-f07b-470b-8372-558fadc9e40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9ef1420-f07b-470b-8372-558fadc9e404" xsi:nil="true"/>
  </documentManagement>
</p:properties>
</file>

<file path=customXml/itemProps1.xml><?xml version="1.0" encoding="utf-8"?>
<ds:datastoreItem xmlns:ds="http://schemas.openxmlformats.org/officeDocument/2006/customXml" ds:itemID="{7FB8BA41-0E82-4C68-92F5-40CDF217B7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0565f4-c534-4e4c-9905-538905ab1dd1"/>
    <ds:schemaRef ds:uri="59ef1420-f07b-470b-8372-558fadc9e4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C6B915-7CA3-46ED-ABA2-8645E6613AF4}">
  <ds:schemaRefs>
    <ds:schemaRef ds:uri="http://schemas.microsoft.com/sharepoint/v3/contenttype/forms"/>
  </ds:schemaRefs>
</ds:datastoreItem>
</file>

<file path=customXml/itemProps3.xml><?xml version="1.0" encoding="utf-8"?>
<ds:datastoreItem xmlns:ds="http://schemas.openxmlformats.org/officeDocument/2006/customXml" ds:itemID="{06F9F19E-0668-4100-BC54-9A94EDEAC849}">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59ef1420-f07b-470b-8372-558fadc9e404"/>
    <ds:schemaRef ds:uri="http://purl.org/dc/terms/"/>
    <ds:schemaRef ds:uri="http://schemas.openxmlformats.org/package/2006/metadata/core-properties"/>
    <ds:schemaRef ds:uri="720565f4-c534-4e4c-9905-538905ab1dd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12976</TotalTime>
  <Words>5014</Words>
  <Application>Microsoft Macintosh PowerPoint</Application>
  <PresentationFormat>Widescreen</PresentationFormat>
  <Paragraphs>169</Paragraphs>
  <Slides>17</Slides>
  <Notes>12</Notes>
  <HiddenSlides>4</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Plus Jakarta Sans</vt:lpstr>
      <vt:lpstr>Plus Jakarta Sans ExtraBold</vt:lpstr>
      <vt:lpstr>Wingdings</vt:lpstr>
      <vt:lpstr>1_Office Theme</vt:lpstr>
      <vt:lpstr>Co-designing community resilience to Online Child Sexual Victimisation (OCSV)</vt:lpstr>
      <vt:lpstr>What do we know so far?</vt:lpstr>
      <vt:lpstr>Aims and Objectives</vt:lpstr>
      <vt:lpstr>OCSV Project – What is the project?</vt:lpstr>
      <vt:lpstr>PowerPoint Presentation</vt:lpstr>
      <vt:lpstr>Context: Blackpool</vt:lpstr>
      <vt:lpstr>How is OCSV understood and responded to? (Police)</vt:lpstr>
      <vt:lpstr>How is OCSV understood and responded to?  (Youth Organisations)</vt:lpstr>
      <vt:lpstr>Service concerns and gaps</vt:lpstr>
      <vt:lpstr>Parent experiences and concerns</vt:lpstr>
      <vt:lpstr>Summary and next steps</vt:lpstr>
      <vt:lpstr>Thank you</vt:lpstr>
      <vt:lpstr>References </vt:lpstr>
      <vt:lpstr>Current Service Provision and trends</vt:lpstr>
      <vt:lpstr>Challenges in responding to OCSV </vt:lpstr>
      <vt:lpstr>(ii) Identify how the police can best work with others to anticipate, respond to and prevent OCSV </vt:lpstr>
      <vt:lpstr>Why this and why now?</vt:lpstr>
    </vt:vector>
  </TitlesOfParts>
  <Company>University of Leeds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Co-designing community resilience to Online Child Sexual Victimisation</dc:title>
  <dc:creator>Larissa Engelmann</dc:creator>
  <cp:lastModifiedBy>May-Chahal, Corinne</cp:lastModifiedBy>
  <cp:revision>88</cp:revision>
  <dcterms:created xsi:type="dcterms:W3CDTF">2023-08-18T19:45:36Z</dcterms:created>
  <dcterms:modified xsi:type="dcterms:W3CDTF">2024-01-31T14:40:37Z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0x01010007C5FB827D37034BA763B03ED73C6D38</vt:lpwstr>
  </property>
</Properties>
</file>