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E8ECEA"/>
    <a:srgbClr val="E7EAED"/>
    <a:srgbClr val="797B7B"/>
    <a:srgbClr val="AAA70A"/>
    <a:srgbClr val="FDFF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162"/>
    <p:restoredTop sz="96327"/>
  </p:normalViewPr>
  <p:slideViewPr>
    <p:cSldViewPr snapToGrid="0">
      <p:cViewPr>
        <p:scale>
          <a:sx n="16" d="100"/>
          <a:sy n="16" d="100"/>
        </p:scale>
        <p:origin x="3120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A48C-7B8D-394D-BA43-0439E7EBA642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6E16-1A2D-3741-9222-6A970E7A4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479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A48C-7B8D-394D-BA43-0439E7EBA642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6E16-1A2D-3741-9222-6A970E7A4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406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A48C-7B8D-394D-BA43-0439E7EBA642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6E16-1A2D-3741-9222-6A970E7A4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93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A48C-7B8D-394D-BA43-0439E7EBA642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6E16-1A2D-3741-9222-6A970E7A4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059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A48C-7B8D-394D-BA43-0439E7EBA642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6E16-1A2D-3741-9222-6A970E7A4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894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A48C-7B8D-394D-BA43-0439E7EBA642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6E16-1A2D-3741-9222-6A970E7A4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910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A48C-7B8D-394D-BA43-0439E7EBA642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6E16-1A2D-3741-9222-6A970E7A4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891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A48C-7B8D-394D-BA43-0439E7EBA642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6E16-1A2D-3741-9222-6A970E7A4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86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A48C-7B8D-394D-BA43-0439E7EBA642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6E16-1A2D-3741-9222-6A970E7A4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506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A48C-7B8D-394D-BA43-0439E7EBA642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6E16-1A2D-3741-9222-6A970E7A4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42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A48C-7B8D-394D-BA43-0439E7EBA642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6E16-1A2D-3741-9222-6A970E7A4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886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AA48C-7B8D-394D-BA43-0439E7EBA642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96E16-1A2D-3741-9222-6A970E7A4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11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sv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FE103159-B4B3-A1FE-B40C-EF2CF4EFFDB1}"/>
              </a:ext>
            </a:extLst>
          </p:cNvPr>
          <p:cNvSpPr/>
          <p:nvPr/>
        </p:nvSpPr>
        <p:spPr>
          <a:xfrm>
            <a:off x="574262" y="40290164"/>
            <a:ext cx="31719933" cy="2820983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2400" kern="100" dirty="0">
                <a:solidFill>
                  <a:srgbClr val="005344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[1] Li, J., Shen, L., &amp; Qian, K. (2023). Global, regional, and national incidence and mortality of neonatal sepsis and other neonatal infections, 1990–2019. Frontiers in Public Health, 11, 1139832.</a:t>
            </a:r>
            <a:endParaRPr lang="en-GB" sz="12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kern="100" dirty="0">
                <a:solidFill>
                  <a:srgbClr val="005344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[2] Paulson, J. N., Williams, B. L., </a:t>
            </a:r>
            <a:r>
              <a:rPr lang="en-GB" sz="2400" kern="100" dirty="0" err="1">
                <a:solidFill>
                  <a:srgbClr val="005344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Hehnly</a:t>
            </a:r>
            <a:r>
              <a:rPr lang="en-GB" sz="2400" kern="100" dirty="0">
                <a:solidFill>
                  <a:srgbClr val="005344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C., Mishra, N., </a:t>
            </a:r>
            <a:r>
              <a:rPr lang="en-GB" sz="2400" kern="100" dirty="0" err="1">
                <a:solidFill>
                  <a:srgbClr val="005344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Sinnar</a:t>
            </a:r>
            <a:r>
              <a:rPr lang="en-GB" sz="2400" kern="100" dirty="0">
                <a:solidFill>
                  <a:srgbClr val="005344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S. A., Zhang, L., ... &amp; Schiff, S. J. (2020). The bacterial and viral complexity of postinfectious hydrocephalus in Uganda. Science translational medicine, 12(563).</a:t>
            </a:r>
            <a:endParaRPr lang="en-GB" sz="12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kern="100" dirty="0">
                <a:solidFill>
                  <a:srgbClr val="005344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[3] Images: </a:t>
            </a:r>
            <a:r>
              <a:rPr lang="en-GB" sz="2400" kern="100" dirty="0" err="1">
                <a:solidFill>
                  <a:srgbClr val="005344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Flaticon.com</a:t>
            </a:r>
            <a:r>
              <a:rPr lang="en-GB" sz="2400" kern="100" dirty="0">
                <a:solidFill>
                  <a:srgbClr val="005344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'. This poster has been designed using images from </a:t>
            </a:r>
            <a:r>
              <a:rPr lang="en-GB" sz="2400" kern="100" dirty="0" err="1">
                <a:solidFill>
                  <a:srgbClr val="005344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Flaticon.com</a:t>
            </a:r>
            <a:r>
              <a:rPr lang="en-GB" sz="2400" kern="100" dirty="0">
                <a:solidFill>
                  <a:srgbClr val="005344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contributors: </a:t>
            </a:r>
            <a:r>
              <a:rPr lang="en-GB" sz="2400" kern="100" dirty="0" err="1">
                <a:solidFill>
                  <a:srgbClr val="005344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Freepik</a:t>
            </a:r>
            <a:r>
              <a:rPr lang="en-GB" sz="2400" kern="100" dirty="0">
                <a:solidFill>
                  <a:srgbClr val="005344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kern="100" dirty="0" err="1">
                <a:solidFill>
                  <a:srgbClr val="005344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Victoruler</a:t>
            </a:r>
            <a:r>
              <a:rPr lang="en-GB" sz="2400" kern="100" dirty="0">
                <a:solidFill>
                  <a:srgbClr val="005344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photo3idea_studio</a:t>
            </a:r>
            <a:endParaRPr lang="en-GB" sz="12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AA563EB7-AA92-286B-E7F6-DC9307B67143}"/>
              </a:ext>
            </a:extLst>
          </p:cNvPr>
          <p:cNvSpPr/>
          <p:nvPr/>
        </p:nvSpPr>
        <p:spPr>
          <a:xfrm>
            <a:off x="5944029" y="33584724"/>
            <a:ext cx="8540174" cy="6081761"/>
          </a:xfrm>
          <a:prstGeom prst="roundRect">
            <a:avLst>
              <a:gd name="adj" fmla="val 5746"/>
            </a:avLst>
          </a:prstGeom>
          <a:ln>
            <a:noFill/>
          </a:ln>
          <a:effectLst>
            <a:outerShdw blurRad="50800" dist="265813" dir="2700000" algn="tl" rotWithShape="0">
              <a:schemeClr val="tx1">
                <a:lumMod val="50000"/>
              </a:schemeClr>
            </a:outerShd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0000" tIns="21600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60425" indent="-44450"/>
            <a:r>
              <a:rPr lang="en-GB" sz="5400" b="1" kern="100" dirty="0">
                <a:solidFill>
                  <a:srgbClr val="A96969"/>
                </a:solidFill>
                <a:effectLst/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Significant Variables</a:t>
            </a:r>
            <a:endParaRPr lang="en-GB" sz="54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0425" lvl="0" indent="-44450">
              <a:buFont typeface="Symbol" pitchFamily="2" charset="2"/>
              <a:buChar char=""/>
            </a:pPr>
            <a:r>
              <a:rPr lang="en-GB" sz="3600" b="1" kern="100" dirty="0">
                <a:solidFill>
                  <a:srgbClr val="A96969"/>
                </a:solidFill>
                <a:effectLst/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rainfall</a:t>
            </a:r>
            <a:endParaRPr lang="en-GB" sz="36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0425" lvl="1" indent="-44450">
              <a:buFont typeface="Courier New" panose="02070309020205020404" pitchFamily="49" charset="0"/>
              <a:buChar char="o"/>
            </a:pPr>
            <a:r>
              <a:rPr lang="en-GB" sz="3600" b="1" kern="100" dirty="0">
                <a:solidFill>
                  <a:srgbClr val="A96969"/>
                </a:solidFill>
                <a:effectLst/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Rolling mean (14 days)</a:t>
            </a:r>
            <a:endParaRPr lang="en-GB" sz="36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0425" lvl="1" indent="-44450">
              <a:buFont typeface="Courier New" panose="02070309020205020404" pitchFamily="49" charset="0"/>
              <a:buChar char="o"/>
            </a:pPr>
            <a:r>
              <a:rPr lang="en-GB" sz="3600" b="1" strike="sngStrike" kern="100" dirty="0">
                <a:solidFill>
                  <a:srgbClr val="A96969"/>
                </a:solidFill>
                <a:effectLst/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Extreme events (SPEI)</a:t>
            </a:r>
            <a:endParaRPr lang="en-GB" sz="36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0425" lvl="0" indent="-44450">
              <a:buFont typeface="Symbol" pitchFamily="2" charset="2"/>
              <a:buChar char=""/>
            </a:pPr>
            <a:r>
              <a:rPr lang="en-GB" sz="3600" b="1" kern="100" dirty="0">
                <a:solidFill>
                  <a:srgbClr val="A96969"/>
                </a:solidFill>
                <a:effectLst/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Genetic admixture</a:t>
            </a:r>
            <a:endParaRPr lang="en-GB" sz="36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0425" lvl="0" indent="-44450">
              <a:buFont typeface="Symbol" pitchFamily="2" charset="2"/>
              <a:buChar char=""/>
            </a:pPr>
            <a:r>
              <a:rPr lang="en-GB" sz="3600" b="1" kern="100" dirty="0">
                <a:solidFill>
                  <a:srgbClr val="A96969"/>
                </a:solidFill>
                <a:effectLst/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Poverty</a:t>
            </a:r>
            <a:endParaRPr lang="en-GB" sz="36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0425" lvl="0" indent="-44450">
              <a:buFont typeface="Symbol" pitchFamily="2" charset="2"/>
              <a:buChar char=""/>
            </a:pPr>
            <a:r>
              <a:rPr lang="en-GB" sz="3600" b="1" kern="100" dirty="0">
                <a:solidFill>
                  <a:srgbClr val="A96969"/>
                </a:solidFill>
                <a:effectLst/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Elevation</a:t>
            </a:r>
            <a:endParaRPr lang="en-GB" sz="36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0425" lvl="0" indent="-44450">
              <a:buFont typeface="Symbol" pitchFamily="2" charset="2"/>
              <a:buChar char=""/>
            </a:pPr>
            <a:r>
              <a:rPr lang="en-GB" sz="3600" b="1" strike="sngStrike" kern="100" dirty="0">
                <a:solidFill>
                  <a:srgbClr val="A96969"/>
                </a:solidFill>
                <a:effectLst/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Vegetation (EVI)</a:t>
            </a:r>
          </a:p>
          <a:p>
            <a:pPr marL="342900" lvl="0" indent="-342900">
              <a:buFont typeface="Symbol" pitchFamily="2" charset="2"/>
              <a:buChar char=""/>
            </a:pPr>
            <a:endParaRPr lang="en-GB" sz="3600" kern="100" dirty="0">
              <a:solidFill>
                <a:srgbClr val="A96969"/>
              </a:solidFill>
              <a:latin typeface="Bradley Hand ITC" panose="03070402050302030203" pitchFamily="66" charset="77"/>
              <a:ea typeface="Times New Roman" panose="02020603050405020304" pitchFamily="18" charset="0"/>
              <a:cs typeface="Calibri Light" panose="020F0302020204030204" pitchFamily="34" charset="0"/>
            </a:endParaRPr>
          </a:p>
        </p:txBody>
      </p:sp>
      <p:sp>
        <p:nvSpPr>
          <p:cNvPr id="85" name="Bent Arrow 84">
            <a:extLst>
              <a:ext uri="{FF2B5EF4-FFF2-40B4-BE49-F238E27FC236}">
                <a16:creationId xmlns:a16="http://schemas.microsoft.com/office/drawing/2014/main" id="{9D0258B7-9902-6771-3EEF-2DDFE8244D0B}"/>
              </a:ext>
            </a:extLst>
          </p:cNvPr>
          <p:cNvSpPr/>
          <p:nvPr/>
        </p:nvSpPr>
        <p:spPr>
          <a:xfrm rot="10800000" flipH="1">
            <a:off x="2351196" y="22448516"/>
            <a:ext cx="4356505" cy="16965699"/>
          </a:xfrm>
          <a:prstGeom prst="bentArrow">
            <a:avLst>
              <a:gd name="adj1" fmla="val 18830"/>
              <a:gd name="adj2" fmla="val 24096"/>
              <a:gd name="adj3" fmla="val 26603"/>
              <a:gd name="adj4" fmla="val 4375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06683BD-9312-D46F-4BF4-3154B60999ED}"/>
              </a:ext>
            </a:extLst>
          </p:cNvPr>
          <p:cNvSpPr/>
          <p:nvPr/>
        </p:nvSpPr>
        <p:spPr>
          <a:xfrm>
            <a:off x="660581" y="780052"/>
            <a:ext cx="31669990" cy="3726634"/>
          </a:xfrm>
          <a:prstGeom prst="roundRect">
            <a:avLst/>
          </a:prstGeom>
          <a:ln>
            <a:noFill/>
          </a:ln>
          <a:effectLst>
            <a:outerShdw blurRad="50800" dist="207727" dir="2640000" algn="ctr" rotWithShape="0">
              <a:schemeClr val="tx1">
                <a:lumMod val="5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00" b="1" kern="100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POST INFECTIOUS (PIH)</a:t>
            </a:r>
            <a:r>
              <a:rPr lang="en-GB" sz="7200" kern="100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7200" kern="100" dirty="0">
                <a:solidFill>
                  <a:srgbClr val="A7696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en-GB" sz="7200" b="1" kern="100" dirty="0">
                <a:solidFill>
                  <a:srgbClr val="9D9D9E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NON-POST INFECTIOUS (NPIH)</a:t>
            </a:r>
            <a:r>
              <a:rPr lang="en-GB" sz="7200" kern="100" dirty="0">
                <a:solidFill>
                  <a:srgbClr val="A7696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hydrocephalus </a:t>
            </a:r>
            <a:endParaRPr lang="en-GB" sz="72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6000" kern="100" dirty="0">
                <a:solidFill>
                  <a:srgbClr val="A7696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Lucinda Hadley, Claudio </a:t>
            </a:r>
            <a:r>
              <a:rPr lang="en-GB" sz="6000" kern="100" dirty="0" err="1">
                <a:solidFill>
                  <a:srgbClr val="A7696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Fronterre</a:t>
            </a:r>
            <a:r>
              <a:rPr lang="en-GB" sz="6000" kern="100" dirty="0">
                <a:solidFill>
                  <a:srgbClr val="A7696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Misaki </a:t>
            </a:r>
            <a:r>
              <a:rPr lang="en-GB" sz="6000" kern="100" dirty="0" err="1">
                <a:solidFill>
                  <a:srgbClr val="A7696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Sasanami</a:t>
            </a:r>
            <a:endParaRPr lang="en-GB" sz="6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4CC214F-6F9F-ED98-0679-51759B4C3D05}"/>
              </a:ext>
            </a:extLst>
          </p:cNvPr>
          <p:cNvSpPr/>
          <p:nvPr/>
        </p:nvSpPr>
        <p:spPr>
          <a:xfrm>
            <a:off x="624205" y="10306476"/>
            <a:ext cx="31669990" cy="372663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108000" rIns="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400" kern="1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2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F53A518-CB9D-8758-43FC-99C323D88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452263"/>
              </p:ext>
            </p:extLst>
          </p:nvPr>
        </p:nvGraphicFramePr>
        <p:xfrm>
          <a:off x="929503" y="10428956"/>
          <a:ext cx="31059393" cy="37266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64848">
                  <a:extLst>
                    <a:ext uri="{9D8B030D-6E8A-4147-A177-3AD203B41FA5}">
                      <a16:colId xmlns:a16="http://schemas.microsoft.com/office/drawing/2014/main" val="2709773776"/>
                    </a:ext>
                  </a:extLst>
                </a:gridCol>
                <a:gridCol w="7683448">
                  <a:extLst>
                    <a:ext uri="{9D8B030D-6E8A-4147-A177-3AD203B41FA5}">
                      <a16:colId xmlns:a16="http://schemas.microsoft.com/office/drawing/2014/main" val="402978515"/>
                    </a:ext>
                  </a:extLst>
                </a:gridCol>
                <a:gridCol w="7846249">
                  <a:extLst>
                    <a:ext uri="{9D8B030D-6E8A-4147-A177-3AD203B41FA5}">
                      <a16:colId xmlns:a16="http://schemas.microsoft.com/office/drawing/2014/main" val="421330915"/>
                    </a:ext>
                  </a:extLst>
                </a:gridCol>
                <a:gridCol w="7764848">
                  <a:extLst>
                    <a:ext uri="{9D8B030D-6E8A-4147-A177-3AD203B41FA5}">
                      <a16:colId xmlns:a16="http://schemas.microsoft.com/office/drawing/2014/main" val="3243562908"/>
                    </a:ext>
                  </a:extLst>
                </a:gridCol>
              </a:tblGrid>
              <a:tr h="3726634">
                <a:tc>
                  <a:txBody>
                    <a:bodyPr/>
                    <a:lstStyle/>
                    <a:p>
                      <a:pPr algn="ctr"/>
                      <a:r>
                        <a:rPr lang="en-GB" sz="4800" b="0" kern="100" dirty="0">
                          <a:effectLst/>
                          <a:latin typeface="+mj-lt"/>
                        </a:rPr>
                        <a:t>50% of hydrocephalus cases are preceded by neonatal infection (PIH) while the rest are non-postinfectious (NPIH).</a:t>
                      </a:r>
                      <a:endParaRPr lang="en-GB" sz="4800" b="0" kern="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4145" marR="144145" marT="90170" marB="901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800" b="0" kern="100" dirty="0">
                          <a:effectLst/>
                          <a:latin typeface="+mj-lt"/>
                        </a:rPr>
                        <a:t>The absence of infection in mothers indicates that infants with PIH are exposed within the first days of life.</a:t>
                      </a:r>
                      <a:endParaRPr lang="en-GB" sz="4800" b="0" kern="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4145" marR="144145" marT="90170" marB="901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800" b="0" kern="100" dirty="0">
                          <a:effectLst/>
                          <a:latin typeface="+mj-lt"/>
                        </a:rPr>
                        <a:t>Based on observed seasonality of PIH, we seek areas of increased relative risk (RR) of PIH to NPIH.</a:t>
                      </a:r>
                      <a:endParaRPr lang="en-GB" sz="4800" b="0" kern="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4145" marR="144145" marT="90170" marB="901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800" b="0" kern="100" dirty="0">
                          <a:effectLst/>
                          <a:latin typeface="+mj-lt"/>
                        </a:rPr>
                        <a:t>We find a significant association with rainfall, elevation, poverty and and an exciting new angle: </a:t>
                      </a:r>
                      <a:r>
                        <a:rPr lang="en-GB" sz="4800" b="0" u="sng" kern="100" dirty="0">
                          <a:effectLst/>
                          <a:latin typeface="+mj-lt"/>
                        </a:rPr>
                        <a:t>genetics</a:t>
                      </a:r>
                      <a:r>
                        <a:rPr lang="en-GB" sz="4800" b="0" kern="100" dirty="0">
                          <a:effectLst/>
                          <a:latin typeface="+mj-lt"/>
                        </a:rPr>
                        <a:t>.</a:t>
                      </a:r>
                      <a:endParaRPr lang="en-GB" sz="4800" b="0" kern="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4145" marR="144145" marT="90170" marB="901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8596613"/>
                  </a:ext>
                </a:extLst>
              </a:tr>
            </a:tbl>
          </a:graphicData>
        </a:graphic>
      </p:graphicFrame>
      <p:grpSp>
        <p:nvGrpSpPr>
          <p:cNvPr id="42" name="Group 41">
            <a:extLst>
              <a:ext uri="{FF2B5EF4-FFF2-40B4-BE49-F238E27FC236}">
                <a16:creationId xmlns:a16="http://schemas.microsoft.com/office/drawing/2014/main" id="{AF315F59-57A6-14B5-A99C-425CDEFF6F9B}"/>
              </a:ext>
            </a:extLst>
          </p:cNvPr>
          <p:cNvGrpSpPr/>
          <p:nvPr/>
        </p:nvGrpSpPr>
        <p:grpSpPr>
          <a:xfrm>
            <a:off x="1062140" y="4629166"/>
            <a:ext cx="31079406" cy="6466931"/>
            <a:chOff x="6782117" y="19932015"/>
            <a:chExt cx="19354165" cy="4027170"/>
          </a:xfrm>
        </p:grpSpPr>
        <p:pic>
          <p:nvPicPr>
            <p:cNvPr id="12" name="Picture 11" descr="A yellow clock with a black hand&#10;&#10;Description automatically generated">
              <a:extLst>
                <a:ext uri="{FF2B5EF4-FFF2-40B4-BE49-F238E27FC236}">
                  <a16:creationId xmlns:a16="http://schemas.microsoft.com/office/drawing/2014/main" id="{A1F73000-52AE-4F27-65F6-A4F3D5B3CE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91617" y="21877020"/>
              <a:ext cx="1435100" cy="1435100"/>
            </a:xfrm>
            <a:prstGeom prst="rect">
              <a:avLst/>
            </a:prstGeom>
          </p:spPr>
        </p:pic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1F28FFD-4F0F-A795-3E96-92C7782571DC}"/>
                </a:ext>
              </a:extLst>
            </p:cNvPr>
            <p:cNvGrpSpPr/>
            <p:nvPr/>
          </p:nvGrpSpPr>
          <p:grpSpPr>
            <a:xfrm>
              <a:off x="6782117" y="20452715"/>
              <a:ext cx="2368550" cy="2353945"/>
              <a:chOff x="0" y="0"/>
              <a:chExt cx="2351366" cy="2336800"/>
            </a:xfrm>
          </p:grpSpPr>
          <p:pic>
            <p:nvPicPr>
              <p:cNvPr id="39" name="Picture 38">
                <a:extLst>
                  <a:ext uri="{FF2B5EF4-FFF2-40B4-BE49-F238E27FC236}">
                    <a16:creationId xmlns:a16="http://schemas.microsoft.com/office/drawing/2014/main" id="{DEDF4B17-71DB-E71F-D14B-DB310E4BF7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2082800" cy="2336800"/>
              </a:xfrm>
              <a:prstGeom prst="rect">
                <a:avLst/>
              </a:prstGeom>
            </p:spPr>
          </p:pic>
          <p:pic>
            <p:nvPicPr>
              <p:cNvPr id="40" name="Picture 39">
                <a:extLst>
                  <a:ext uri="{FF2B5EF4-FFF2-40B4-BE49-F238E27FC236}">
                    <a16:creationId xmlns:a16="http://schemas.microsoft.com/office/drawing/2014/main" id="{58ECCBD6-EB2D-E23B-EE46-5FD006068F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464906" y="1296956"/>
                <a:ext cx="886460" cy="891540"/>
              </a:xfrm>
              <a:prstGeom prst="rect">
                <a:avLst/>
              </a:prstGeom>
            </p:spPr>
          </p:pic>
          <p:pic>
            <p:nvPicPr>
              <p:cNvPr id="41" name="Graphic 74" descr="Water with solid fill">
                <a:extLst>
                  <a:ext uri="{FF2B5EF4-FFF2-40B4-BE49-F238E27FC236}">
                    <a16:creationId xmlns:a16="http://schemas.microsoft.com/office/drawing/2014/main" id="{95383D83-FE84-8FD5-7996-EE2C6ECB3E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408923" y="923731"/>
                <a:ext cx="273050" cy="273050"/>
              </a:xfrm>
              <a:prstGeom prst="rect">
                <a:avLst/>
              </a:prstGeom>
            </p:spPr>
          </p:pic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8D3B1318-DEAF-2256-7C49-8B67CAC7A488}"/>
                </a:ext>
              </a:extLst>
            </p:cNvPr>
            <p:cNvGrpSpPr/>
            <p:nvPr/>
          </p:nvGrpSpPr>
          <p:grpSpPr>
            <a:xfrm>
              <a:off x="9104947" y="21503005"/>
              <a:ext cx="2320290" cy="2456180"/>
              <a:chOff x="0" y="0"/>
              <a:chExt cx="2201467" cy="2329223"/>
            </a:xfrm>
          </p:grpSpPr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59F55B8F-082F-AC8A-90E2-B641DCF5A804}"/>
                  </a:ext>
                </a:extLst>
              </p:cNvPr>
              <p:cNvSpPr/>
              <p:nvPr/>
            </p:nvSpPr>
            <p:spPr>
              <a:xfrm>
                <a:off x="0" y="0"/>
                <a:ext cx="2201467" cy="1572484"/>
              </a:xfrm>
              <a:prstGeom prst="ellipse">
                <a:avLst/>
              </a:prstGeom>
              <a:solidFill>
                <a:srgbClr val="A9696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GB"/>
              </a:p>
            </p:txBody>
          </p:sp>
          <p:pic>
            <p:nvPicPr>
              <p:cNvPr id="38" name="Picture 37">
                <a:extLst>
                  <a:ext uri="{FF2B5EF4-FFF2-40B4-BE49-F238E27FC236}">
                    <a16:creationId xmlns:a16="http://schemas.microsoft.com/office/drawing/2014/main" id="{97A8A052-CAA8-0621-B781-92C9036E11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8296" y="79852"/>
                <a:ext cx="2004874" cy="2249371"/>
              </a:xfrm>
              <a:prstGeom prst="rect">
                <a:avLst/>
              </a:prstGeom>
            </p:spPr>
          </p:pic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62AE740-94C9-4E33-109D-CC84E4AF9F9C}"/>
                </a:ext>
              </a:extLst>
            </p:cNvPr>
            <p:cNvGrpSpPr/>
            <p:nvPr/>
          </p:nvGrpSpPr>
          <p:grpSpPr>
            <a:xfrm>
              <a:off x="16760507" y="19932015"/>
              <a:ext cx="3251200" cy="3251200"/>
              <a:chOff x="0" y="0"/>
              <a:chExt cx="3251200" cy="3251200"/>
            </a:xfrm>
          </p:grpSpPr>
          <p:pic>
            <p:nvPicPr>
              <p:cNvPr id="32" name="Picture 31">
                <a:extLst>
                  <a:ext uri="{FF2B5EF4-FFF2-40B4-BE49-F238E27FC236}">
                    <a16:creationId xmlns:a16="http://schemas.microsoft.com/office/drawing/2014/main" id="{E97359D2-91F8-55D3-620C-E802FB4C07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0" y="0"/>
                <a:ext cx="3251200" cy="3251200"/>
              </a:xfrm>
              <a:prstGeom prst="rect">
                <a:avLst/>
              </a:prstGeom>
            </p:spPr>
          </p:pic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22033403-3845-8F7C-5B97-55CA921CC65E}"/>
                  </a:ext>
                </a:extLst>
              </p:cNvPr>
              <p:cNvGrpSpPr/>
              <p:nvPr/>
            </p:nvGrpSpPr>
            <p:grpSpPr>
              <a:xfrm>
                <a:off x="721729" y="672705"/>
                <a:ext cx="2325734" cy="2206123"/>
                <a:chOff x="721729" y="672705"/>
                <a:chExt cx="1843176" cy="1843176"/>
              </a:xfrm>
            </p:grpSpPr>
            <p:pic>
              <p:nvPicPr>
                <p:cNvPr id="34" name="Graphic 80" descr="Magnifying glass with solid fill">
                  <a:extLst>
                    <a:ext uri="{FF2B5EF4-FFF2-40B4-BE49-F238E27FC236}">
                      <a16:creationId xmlns:a16="http://schemas.microsoft.com/office/drawing/2014/main" id="{40956D84-DD6B-BCCB-62D5-F0664CFB2E3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21729" y="672705"/>
                  <a:ext cx="1843176" cy="1843176"/>
                </a:xfrm>
                <a:prstGeom prst="rect">
                  <a:avLst/>
                </a:prstGeom>
              </p:spPr>
            </p:pic>
            <p:sp>
              <p:nvSpPr>
                <p:cNvPr id="35" name="Oval 34">
                  <a:extLst>
                    <a:ext uri="{FF2B5EF4-FFF2-40B4-BE49-F238E27FC236}">
                      <a16:creationId xmlns:a16="http://schemas.microsoft.com/office/drawing/2014/main" id="{536FC84D-0FAA-A63D-D160-D2E72D15B182}"/>
                    </a:ext>
                  </a:extLst>
                </p:cNvPr>
                <p:cNvSpPr/>
                <p:nvPr/>
              </p:nvSpPr>
              <p:spPr>
                <a:xfrm>
                  <a:off x="981764" y="925643"/>
                  <a:ext cx="968901" cy="962729"/>
                </a:xfrm>
                <a:prstGeom prst="ellipse">
                  <a:avLst/>
                </a:prstGeom>
                <a:solidFill>
                  <a:srgbClr val="E7E5E0"/>
                </a:solidFill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endParaRPr lang="en-GB"/>
                </a:p>
              </p:txBody>
            </p:sp>
            <p:pic>
              <p:nvPicPr>
                <p:cNvPr id="36" name="Picture 35">
                  <a:extLst>
                    <a:ext uri="{FF2B5EF4-FFF2-40B4-BE49-F238E27FC236}">
                      <a16:creationId xmlns:a16="http://schemas.microsoft.com/office/drawing/2014/main" id="{DC8002CA-6130-A78F-DAE2-CB894373A61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063941" y="1148307"/>
                  <a:ext cx="646198" cy="64619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BBA922C-6792-CD46-1E0F-624BDAB38E3C}"/>
                </a:ext>
              </a:extLst>
            </p:cNvPr>
            <p:cNvGrpSpPr/>
            <p:nvPr/>
          </p:nvGrpSpPr>
          <p:grpSpPr>
            <a:xfrm>
              <a:off x="12541567" y="20901025"/>
              <a:ext cx="2916555" cy="2796540"/>
              <a:chOff x="0" y="0"/>
              <a:chExt cx="2917090" cy="2796540"/>
            </a:xfrm>
          </p:grpSpPr>
          <p:pic>
            <p:nvPicPr>
              <p:cNvPr id="28" name="Picture 27">
                <a:extLst>
                  <a:ext uri="{FF2B5EF4-FFF2-40B4-BE49-F238E27FC236}">
                    <a16:creationId xmlns:a16="http://schemas.microsoft.com/office/drawing/2014/main" id="{02914B75-C77B-2C54-F8E3-8A52DCA039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21185" y="0"/>
                <a:ext cx="2795905" cy="2796540"/>
              </a:xfrm>
              <a:prstGeom prst="rect">
                <a:avLst/>
              </a:prstGeom>
            </p:spPr>
          </p:pic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A340825E-7576-8F73-B410-62E097E05617}"/>
                  </a:ext>
                </a:extLst>
              </p:cNvPr>
              <p:cNvSpPr/>
              <p:nvPr/>
            </p:nvSpPr>
            <p:spPr>
              <a:xfrm>
                <a:off x="0" y="451691"/>
                <a:ext cx="972274" cy="986454"/>
              </a:xfrm>
              <a:prstGeom prst="ellipse">
                <a:avLst/>
              </a:prstGeom>
              <a:solidFill>
                <a:srgbClr val="04A68A"/>
              </a:solidFill>
              <a:ln w="76200"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GB"/>
              </a:p>
            </p:txBody>
          </p: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25B73E91-E500-925A-8A29-17326729C7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956373" y="489825"/>
                <a:ext cx="421503" cy="296043"/>
              </a:xfrm>
              <a:prstGeom prst="straightConnector1">
                <a:avLst/>
              </a:prstGeom>
              <a:ln w="57150">
                <a:solidFill>
                  <a:schemeClr val="accent6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2C11F2FC-59CF-ECFE-0E3D-B205433C4D7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98277" y="1116070"/>
                <a:ext cx="404501" cy="358562"/>
              </a:xfrm>
              <a:prstGeom prst="straightConnector1">
                <a:avLst/>
              </a:prstGeom>
              <a:ln w="57150">
                <a:solidFill>
                  <a:schemeClr val="accent6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570AA762-A03E-DBC7-4AF6-394630674FAF}"/>
                </a:ext>
              </a:extLst>
            </p:cNvPr>
            <p:cNvGrpSpPr/>
            <p:nvPr/>
          </p:nvGrpSpPr>
          <p:grpSpPr>
            <a:xfrm>
              <a:off x="14894877" y="20143470"/>
              <a:ext cx="1790700" cy="1816100"/>
              <a:chOff x="0" y="0"/>
              <a:chExt cx="1790700" cy="1816432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64254823-E451-15EF-617F-0318D4546861}"/>
                  </a:ext>
                </a:extLst>
              </p:cNvPr>
              <p:cNvGrpSpPr/>
              <p:nvPr/>
            </p:nvGrpSpPr>
            <p:grpSpPr>
              <a:xfrm>
                <a:off x="0" y="0"/>
                <a:ext cx="1790700" cy="1816432"/>
                <a:chOff x="0" y="0"/>
                <a:chExt cx="972274" cy="986454"/>
              </a:xfrm>
            </p:grpSpPr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74E572F1-D44A-7587-D201-709DFBDB824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972274" cy="986454"/>
                </a:xfrm>
                <a:prstGeom prst="ellipse">
                  <a:avLst/>
                </a:prstGeom>
                <a:solidFill>
                  <a:srgbClr val="E7E5E0"/>
                </a:solidFill>
                <a:ln w="1301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endParaRPr lang="en-GB"/>
                </a:p>
              </p:txBody>
            </p:sp>
            <p:pic>
              <p:nvPicPr>
                <p:cNvPr id="27" name="Picture 26">
                  <a:extLst>
                    <a:ext uri="{FF2B5EF4-FFF2-40B4-BE49-F238E27FC236}">
                      <a16:creationId xmlns:a16="http://schemas.microsoft.com/office/drawing/2014/main" id="{C846D48B-7A7E-8C4B-FB36-CEEBB2979C9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33350" y="138112"/>
                  <a:ext cx="715645" cy="715645"/>
                </a:xfrm>
                <a:prstGeom prst="rect">
                  <a:avLst/>
                </a:prstGeom>
              </p:spPr>
            </p:pic>
          </p:grpSp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BD465750-02B9-5678-F0D8-583A634450C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9880" y="276860"/>
                <a:ext cx="1221396" cy="1257827"/>
              </a:xfrm>
              <a:prstGeom prst="straightConnector1">
                <a:avLst/>
              </a:prstGeom>
              <a:ln w="107950">
                <a:solidFill>
                  <a:schemeClr val="accent6">
                    <a:lumMod val="50000"/>
                  </a:schemeClr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AF28CD4-B7B5-33FF-470D-0EFDD222C154}"/>
                </a:ext>
              </a:extLst>
            </p:cNvPr>
            <p:cNvGrpSpPr/>
            <p:nvPr/>
          </p:nvGrpSpPr>
          <p:grpSpPr>
            <a:xfrm>
              <a:off x="11528107" y="20309205"/>
              <a:ext cx="1790700" cy="1816100"/>
              <a:chOff x="0" y="0"/>
              <a:chExt cx="972274" cy="986454"/>
            </a:xfrm>
          </p:grpSpPr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89E5DECC-3E40-ED15-CC38-4DE510836B24}"/>
                  </a:ext>
                </a:extLst>
              </p:cNvPr>
              <p:cNvSpPr/>
              <p:nvPr/>
            </p:nvSpPr>
            <p:spPr>
              <a:xfrm>
                <a:off x="0" y="0"/>
                <a:ext cx="972274" cy="986454"/>
              </a:xfrm>
              <a:prstGeom prst="ellipse">
                <a:avLst/>
              </a:prstGeom>
              <a:solidFill>
                <a:srgbClr val="E7E5E0"/>
              </a:solidFill>
              <a:ln w="130175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GB"/>
              </a:p>
            </p:txBody>
          </p:sp>
          <p:pic>
            <p:nvPicPr>
              <p:cNvPr id="23" name="Picture 22">
                <a:extLst>
                  <a:ext uri="{FF2B5EF4-FFF2-40B4-BE49-F238E27FC236}">
                    <a16:creationId xmlns:a16="http://schemas.microsoft.com/office/drawing/2014/main" id="{BCBEFAA4-A277-0816-D326-F4D7DBE560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33350" y="138112"/>
                <a:ext cx="715645" cy="715645"/>
              </a:xfrm>
              <a:prstGeom prst="rect">
                <a:avLst/>
              </a:prstGeom>
            </p:spPr>
          </p:pic>
        </p:grpSp>
        <p:pic>
          <p:nvPicPr>
            <p:cNvPr id="19" name="Graphic 25" descr="Arrow: Rotate right with solid fill">
              <a:extLst>
                <a:ext uri="{FF2B5EF4-FFF2-40B4-BE49-F238E27FC236}">
                  <a16:creationId xmlns:a16="http://schemas.microsoft.com/office/drawing/2014/main" id="{A00DB9AB-0CC6-8B2D-624C-ABC687E7B1A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8662352" y="20055840"/>
              <a:ext cx="1714500" cy="1504950"/>
            </a:xfrm>
            <a:prstGeom prst="rect">
              <a:avLst/>
            </a:prstGeom>
          </p:spPr>
        </p:pic>
        <p:pic>
          <p:nvPicPr>
            <p:cNvPr id="20" name="Picture 19" descr="A yellow and green dna strand&#10;&#10;Description automatically generated">
              <a:extLst>
                <a:ext uri="{FF2B5EF4-FFF2-40B4-BE49-F238E27FC236}">
                  <a16:creationId xmlns:a16="http://schemas.microsoft.com/office/drawing/2014/main" id="{3717E089-C114-552F-0BCD-3ED6DD42E117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80432" y="21565870"/>
              <a:ext cx="2355850" cy="2355850"/>
            </a:xfrm>
            <a:prstGeom prst="rect">
              <a:avLst/>
            </a:prstGeom>
          </p:spPr>
        </p:pic>
        <p:pic>
          <p:nvPicPr>
            <p:cNvPr id="21" name="Picture 20" descr="A cloud with lightning bolt and rain&#10;&#10;Description automatically generated">
              <a:extLst>
                <a:ext uri="{FF2B5EF4-FFF2-40B4-BE49-F238E27FC236}">
                  <a16:creationId xmlns:a16="http://schemas.microsoft.com/office/drawing/2014/main" id="{12EA21F5-E918-CB95-72BA-105412BFE4A7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578252" y="20320635"/>
              <a:ext cx="2917825" cy="2917825"/>
            </a:xfrm>
            <a:prstGeom prst="rect">
              <a:avLst/>
            </a:prstGeom>
          </p:spPr>
        </p:pic>
      </p:grp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8D39DC56-3C3B-9CFD-595D-F14AD3568C69}"/>
              </a:ext>
            </a:extLst>
          </p:cNvPr>
          <p:cNvSpPr/>
          <p:nvPr/>
        </p:nvSpPr>
        <p:spPr>
          <a:xfrm>
            <a:off x="24648857" y="15031993"/>
            <a:ext cx="7681713" cy="8133895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0000" tIns="18000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50925" indent="-569913"/>
            <a:r>
              <a:rPr lang="en-GB" sz="5400" b="1" kern="100" dirty="0">
                <a:solidFill>
                  <a:srgbClr val="005344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Motivation + impact:</a:t>
            </a:r>
            <a:endParaRPr lang="en-GB" sz="54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50925" lvl="0" indent="-569913">
              <a:buFont typeface="Symbol" pitchFamily="2" charset="2"/>
              <a:buChar char=""/>
            </a:pPr>
            <a:r>
              <a:rPr lang="en-GB" sz="3600" b="1" kern="100" dirty="0">
                <a:solidFill>
                  <a:srgbClr val="005344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Identify risk factors for PIH</a:t>
            </a:r>
            <a:endParaRPr lang="en-GB" sz="36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50925" lvl="0" indent="-569913">
              <a:buFont typeface="Symbol" pitchFamily="2" charset="2"/>
              <a:buChar char=""/>
            </a:pPr>
            <a:r>
              <a:rPr lang="en-GB" sz="3600" b="1" kern="100" dirty="0">
                <a:solidFill>
                  <a:srgbClr val="005344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Predict patient risk of PIH at point of care</a:t>
            </a:r>
            <a:endParaRPr lang="en-GB" sz="36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50925" lvl="0" indent="-569913">
              <a:buFont typeface="Symbol" pitchFamily="2" charset="2"/>
              <a:buChar char=""/>
            </a:pPr>
            <a:r>
              <a:rPr lang="en-GB" sz="3600" b="1" kern="100" dirty="0">
                <a:solidFill>
                  <a:srgbClr val="005344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More efficient use of expensive treatments</a:t>
            </a:r>
            <a:endParaRPr lang="en-GB" sz="36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50925" lvl="0" indent="-569913">
              <a:buFont typeface="Symbol" pitchFamily="2" charset="2"/>
              <a:buChar char=""/>
            </a:pPr>
            <a:r>
              <a:rPr lang="en-GB" sz="3600" b="1" kern="100" dirty="0">
                <a:solidFill>
                  <a:srgbClr val="005344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Identify areas to soil test for bacteria</a:t>
            </a:r>
            <a:endParaRPr lang="en-GB" sz="36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50925" indent="-569913"/>
            <a:r>
              <a:rPr lang="en-GB" sz="3600" kern="100" dirty="0">
                <a:solidFill>
                  <a:srgbClr val="005344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36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4F38934D-AD26-F876-03E1-AE1B6F1B0B80}"/>
              </a:ext>
            </a:extLst>
          </p:cNvPr>
          <p:cNvSpPr/>
          <p:nvPr/>
        </p:nvSpPr>
        <p:spPr>
          <a:xfrm>
            <a:off x="672476" y="15007205"/>
            <a:ext cx="22782254" cy="4714114"/>
          </a:xfrm>
          <a:prstGeom prst="roundRect">
            <a:avLst>
              <a:gd name="adj" fmla="val 5746"/>
            </a:avLst>
          </a:prstGeom>
          <a:ln>
            <a:noFill/>
          </a:ln>
          <a:effectLst>
            <a:outerShdw blurRad="50800" dist="265813" dir="2700000" algn="tl" rotWithShape="0">
              <a:schemeClr val="tx1">
                <a:lumMod val="50000"/>
              </a:schemeClr>
            </a:outerShd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0000" tIns="21600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185988" indent="706438">
              <a:buFont typeface="Wingdings" pitchFamily="2" charset="2"/>
              <a:buChar char="ü"/>
            </a:pPr>
            <a:r>
              <a:rPr lang="en-GB" sz="4000" b="1" kern="100" dirty="0">
                <a:solidFill>
                  <a:srgbClr val="A96969"/>
                </a:solidFill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Hydrocephalus is the most common indicator for brain surgery in children [1]</a:t>
            </a:r>
          </a:p>
          <a:p>
            <a:pPr marL="2185988" indent="706438">
              <a:buFont typeface="Wingdings" pitchFamily="2" charset="2"/>
              <a:buChar char="ü"/>
            </a:pPr>
            <a:r>
              <a:rPr lang="en-GB" sz="4000" b="1" kern="100" dirty="0">
                <a:solidFill>
                  <a:srgbClr val="A96969"/>
                </a:solidFill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Rates of PIH in sub-Saharan Africa are between 2-4 times higher  than in the USA and 		UK [1]</a:t>
            </a:r>
          </a:p>
          <a:p>
            <a:pPr marL="2185988" indent="706438">
              <a:buFont typeface="Wingdings" pitchFamily="2" charset="2"/>
              <a:buChar char="ü"/>
            </a:pPr>
            <a:r>
              <a:rPr lang="en-GB" sz="4000" b="1" kern="100" dirty="0">
                <a:solidFill>
                  <a:srgbClr val="A96969"/>
                </a:solidFill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A link has been discovered between the bacteria </a:t>
            </a:r>
            <a:r>
              <a:rPr lang="en-GB" sz="4000" b="1" kern="100" dirty="0" err="1">
                <a:solidFill>
                  <a:srgbClr val="A96969"/>
                </a:solidFill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P.th</a:t>
            </a:r>
            <a:r>
              <a:rPr lang="en-GB" sz="4000" b="1" kern="100" dirty="0">
                <a:solidFill>
                  <a:srgbClr val="A96969"/>
                </a:solidFill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… and PIH [2]</a:t>
            </a:r>
          </a:p>
          <a:p>
            <a:pPr marL="2185988" indent="706438">
              <a:buFont typeface="Wingdings" pitchFamily="2" charset="2"/>
              <a:buChar char="ü"/>
            </a:pPr>
            <a:r>
              <a:rPr lang="en-GB" sz="4000" b="1" kern="100" dirty="0">
                <a:solidFill>
                  <a:srgbClr val="A96969"/>
                </a:solidFill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Non-post infectious hydrocephalus (NPIH) cases can be considered a “control” for PIH.</a:t>
            </a:r>
            <a:endParaRPr lang="en-GB" sz="1200" b="1" kern="100" dirty="0">
              <a:solidFill>
                <a:srgbClr val="A96969"/>
              </a:solidFill>
              <a:latin typeface="Bradley Hand ITC" panose="03070402050302030203" pitchFamily="66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2679AE12-7638-4EBC-4DBA-7DDB639514C8}"/>
              </a:ext>
            </a:extLst>
          </p:cNvPr>
          <p:cNvGrpSpPr/>
          <p:nvPr/>
        </p:nvGrpSpPr>
        <p:grpSpPr>
          <a:xfrm>
            <a:off x="534897" y="35252866"/>
            <a:ext cx="4667646" cy="4413620"/>
            <a:chOff x="1281367" y="34321612"/>
            <a:chExt cx="4300692" cy="4066637"/>
          </a:xfrm>
          <a:effectLst>
            <a:outerShdw dist="140356" dir="2700000" algn="tl" rotWithShape="0">
              <a:prstClr val="black"/>
            </a:outerShdw>
          </a:effectLst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67FA54CC-E90B-FB56-F250-8A718B11F7CD}"/>
                </a:ext>
              </a:extLst>
            </p:cNvPr>
            <p:cNvSpPr/>
            <p:nvPr/>
          </p:nvSpPr>
          <p:spPr>
            <a:xfrm>
              <a:off x="1281367" y="34321612"/>
              <a:ext cx="4300692" cy="4066637"/>
            </a:xfrm>
            <a:prstGeom prst="ellipse">
              <a:avLst/>
            </a:prstGeom>
            <a:solidFill>
              <a:srgbClr val="E8ECEA"/>
            </a:solidFill>
            <a:ln w="117475">
              <a:solidFill>
                <a:srgbClr val="797B7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6" name="Picture 75">
              <a:extLst>
                <a:ext uri="{FF2B5EF4-FFF2-40B4-BE49-F238E27FC236}">
                  <a16:creationId xmlns:a16="http://schemas.microsoft.com/office/drawing/2014/main" id="{CE5993AB-B24F-C94F-ED19-DC7153D3F3C3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854624" y="35133072"/>
              <a:ext cx="3035045" cy="2289595"/>
            </a:xfrm>
            <a:prstGeom prst="rect">
              <a:avLst/>
            </a:prstGeom>
          </p:spPr>
        </p:pic>
        <p:pic>
          <p:nvPicPr>
            <p:cNvPr id="77" name="Picture 76">
              <a:extLst>
                <a:ext uri="{FF2B5EF4-FFF2-40B4-BE49-F238E27FC236}">
                  <a16:creationId xmlns:a16="http://schemas.microsoft.com/office/drawing/2014/main" id="{C353EF75-1414-CE47-F5ED-9952D8EFF95E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2939807" y="37405734"/>
              <a:ext cx="1208858" cy="483543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83BC3388-3BCD-B211-6D6D-42A613D28F51}"/>
              </a:ext>
            </a:extLst>
          </p:cNvPr>
          <p:cNvGrpSpPr/>
          <p:nvPr/>
        </p:nvGrpSpPr>
        <p:grpSpPr>
          <a:xfrm>
            <a:off x="594257" y="30297700"/>
            <a:ext cx="4667646" cy="4413620"/>
            <a:chOff x="1281367" y="29686248"/>
            <a:chExt cx="4300692" cy="4066637"/>
          </a:xfrm>
          <a:effectLst>
            <a:outerShdw dist="147216" dir="2700000" algn="tl" rotWithShape="0">
              <a:schemeClr val="bg2">
                <a:lumMod val="50000"/>
              </a:schemeClr>
            </a:outerShdw>
          </a:effectLst>
        </p:grpSpPr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1036EE54-9938-105C-283F-7A01EC23F8AD}"/>
                </a:ext>
              </a:extLst>
            </p:cNvPr>
            <p:cNvSpPr/>
            <p:nvPr/>
          </p:nvSpPr>
          <p:spPr>
            <a:xfrm>
              <a:off x="1281367" y="29686248"/>
              <a:ext cx="4300692" cy="4066637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 w="1174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3" name="Picture 72">
              <a:extLst>
                <a:ext uri="{FF2B5EF4-FFF2-40B4-BE49-F238E27FC236}">
                  <a16:creationId xmlns:a16="http://schemas.microsoft.com/office/drawing/2014/main" id="{055696B8-CA39-50E3-A7FE-D4C000F86210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2729018" y="32653719"/>
              <a:ext cx="1530331" cy="626045"/>
            </a:xfrm>
            <a:prstGeom prst="rect">
              <a:avLst/>
            </a:prstGeom>
          </p:spPr>
        </p:pic>
        <p:pic>
          <p:nvPicPr>
            <p:cNvPr id="78" name="Picture 77">
              <a:extLst>
                <a:ext uri="{FF2B5EF4-FFF2-40B4-BE49-F238E27FC236}">
                  <a16:creationId xmlns:a16="http://schemas.microsoft.com/office/drawing/2014/main" id="{FA8F24EA-DC94-6A99-9C6B-6DB9B834936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1895951" y="30470912"/>
              <a:ext cx="2993718" cy="2092953"/>
            </a:xfrm>
            <a:prstGeom prst="rect">
              <a:avLst/>
            </a:prstGeom>
          </p:spPr>
        </p:pic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DDFF32E4-5841-CEED-7D99-0BB3869B7069}"/>
              </a:ext>
            </a:extLst>
          </p:cNvPr>
          <p:cNvGrpSpPr/>
          <p:nvPr/>
        </p:nvGrpSpPr>
        <p:grpSpPr>
          <a:xfrm>
            <a:off x="672475" y="25271838"/>
            <a:ext cx="4667646" cy="4413620"/>
            <a:chOff x="1281367" y="24964242"/>
            <a:chExt cx="4300692" cy="4066637"/>
          </a:xfrm>
          <a:effectLst>
            <a:outerShdw dist="136812" dir="2700000" algn="tl" rotWithShape="0">
              <a:schemeClr val="accent2">
                <a:lumMod val="50000"/>
              </a:schemeClr>
            </a:outerShdw>
          </a:effectLst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80B8933B-985C-714C-346C-56E035BAD631}"/>
                </a:ext>
              </a:extLst>
            </p:cNvPr>
            <p:cNvSpPr/>
            <p:nvPr/>
          </p:nvSpPr>
          <p:spPr>
            <a:xfrm>
              <a:off x="1281367" y="24964242"/>
              <a:ext cx="4300692" cy="4066637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17475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7" name="Picture 66">
              <a:extLst>
                <a:ext uri="{FF2B5EF4-FFF2-40B4-BE49-F238E27FC236}">
                  <a16:creationId xmlns:a16="http://schemas.microsoft.com/office/drawing/2014/main" id="{17F46157-8546-32DF-2C1D-A87C9C0045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/>
            <a:stretch>
              <a:fillRect/>
            </a:stretch>
          </p:blipFill>
          <p:spPr>
            <a:xfrm>
              <a:off x="2613501" y="28020960"/>
              <a:ext cx="1739069" cy="623440"/>
            </a:xfrm>
            <a:prstGeom prst="rect">
              <a:avLst/>
            </a:prstGeom>
          </p:spPr>
        </p:pic>
        <p:pic>
          <p:nvPicPr>
            <p:cNvPr id="79" name="Picture 78">
              <a:extLst>
                <a:ext uri="{FF2B5EF4-FFF2-40B4-BE49-F238E27FC236}">
                  <a16:creationId xmlns:a16="http://schemas.microsoft.com/office/drawing/2014/main" id="{8FF58D22-8866-0F1F-2FDA-6EC1738C77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/>
            <a:stretch>
              <a:fillRect/>
            </a:stretch>
          </p:blipFill>
          <p:spPr>
            <a:xfrm>
              <a:off x="1895951" y="25871252"/>
              <a:ext cx="3062614" cy="2122338"/>
            </a:xfrm>
            <a:prstGeom prst="rect">
              <a:avLst/>
            </a:prstGeom>
          </p:spPr>
        </p:pic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C7DF277E-28FC-BF87-1D04-4B0165327E48}"/>
              </a:ext>
            </a:extLst>
          </p:cNvPr>
          <p:cNvGrpSpPr/>
          <p:nvPr/>
        </p:nvGrpSpPr>
        <p:grpSpPr>
          <a:xfrm>
            <a:off x="728177" y="20231178"/>
            <a:ext cx="4667646" cy="4413620"/>
            <a:chOff x="1190812" y="20202589"/>
            <a:chExt cx="4300692" cy="4066637"/>
          </a:xfrm>
          <a:effectLst>
            <a:outerShdw dist="132908" dir="2640000" algn="ctr" rotWithShape="0">
              <a:schemeClr val="bg1">
                <a:lumMod val="50000"/>
              </a:schemeClr>
            </a:outerShdw>
          </a:effectLst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51E2ADE3-02E4-05A2-ADCB-8A4D568A7421}"/>
                </a:ext>
              </a:extLst>
            </p:cNvPr>
            <p:cNvGrpSpPr/>
            <p:nvPr/>
          </p:nvGrpSpPr>
          <p:grpSpPr>
            <a:xfrm>
              <a:off x="1190812" y="20202589"/>
              <a:ext cx="4300692" cy="4066637"/>
              <a:chOff x="1190812" y="20202589"/>
              <a:chExt cx="4300692" cy="4066637"/>
            </a:xfrm>
          </p:grpSpPr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55EB52E2-AB55-4BF9-E51C-50913E337B29}"/>
                  </a:ext>
                </a:extLst>
              </p:cNvPr>
              <p:cNvSpPr/>
              <p:nvPr/>
            </p:nvSpPr>
            <p:spPr>
              <a:xfrm>
                <a:off x="1190812" y="20202589"/>
                <a:ext cx="4300692" cy="4066637"/>
              </a:xfrm>
              <a:prstGeom prst="ellipse">
                <a:avLst/>
              </a:prstGeom>
              <a:solidFill>
                <a:schemeClr val="bg1">
                  <a:lumMod val="20000"/>
                  <a:lumOff val="80000"/>
                </a:schemeClr>
              </a:solidFill>
              <a:ln w="117475">
                <a:solidFill>
                  <a:srgbClr val="AAA70A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60" name="Picture 59">
                <a:extLst>
                  <a:ext uri="{FF2B5EF4-FFF2-40B4-BE49-F238E27FC236}">
                    <a16:creationId xmlns:a16="http://schemas.microsoft.com/office/drawing/2014/main" id="{DE4FA4BA-A16B-E479-D217-27E8BC5B1A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2686235" y="23238384"/>
                <a:ext cx="1490957" cy="596383"/>
              </a:xfrm>
              <a:prstGeom prst="rect">
                <a:avLst/>
              </a:prstGeom>
            </p:spPr>
          </p:pic>
        </p:grp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8004F611-87B4-26E7-F2F7-A49536002D4C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1759117" y="21049785"/>
              <a:ext cx="3106499" cy="2218928"/>
            </a:xfrm>
            <a:prstGeom prst="rect">
              <a:avLst/>
            </a:prstGeom>
          </p:spPr>
        </p:pic>
      </p:grpSp>
      <p:sp>
        <p:nvSpPr>
          <p:cNvPr id="86" name="Rounded Rectangle 85">
            <a:extLst>
              <a:ext uri="{FF2B5EF4-FFF2-40B4-BE49-F238E27FC236}">
                <a16:creationId xmlns:a16="http://schemas.microsoft.com/office/drawing/2014/main" id="{2F382721-07F3-E258-E0CD-A81A02C13BE1}"/>
              </a:ext>
            </a:extLst>
          </p:cNvPr>
          <p:cNvSpPr/>
          <p:nvPr/>
        </p:nvSpPr>
        <p:spPr>
          <a:xfrm>
            <a:off x="24561784" y="24145095"/>
            <a:ext cx="7535215" cy="8741773"/>
          </a:xfrm>
          <a:prstGeom prst="roundRect">
            <a:avLst>
              <a:gd name="adj" fmla="val 5746"/>
            </a:avLst>
          </a:prstGeom>
          <a:ln>
            <a:noFill/>
          </a:ln>
          <a:effectLst>
            <a:outerShdw blurRad="50800" dist="310749" dir="2700000" algn="tl" rotWithShape="0">
              <a:schemeClr val="tx1">
                <a:lumMod val="50000"/>
              </a:schemeClr>
            </a:outerShd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88" name="Rounded Rectangle 87">
            <a:extLst>
              <a:ext uri="{FF2B5EF4-FFF2-40B4-BE49-F238E27FC236}">
                <a16:creationId xmlns:a16="http://schemas.microsoft.com/office/drawing/2014/main" id="{8F96C06C-24EE-D14A-D3AF-843D9D272340}"/>
              </a:ext>
            </a:extLst>
          </p:cNvPr>
          <p:cNvSpPr/>
          <p:nvPr/>
        </p:nvSpPr>
        <p:spPr>
          <a:xfrm>
            <a:off x="24741648" y="23613328"/>
            <a:ext cx="6837253" cy="92735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4800" b="1" kern="100" dirty="0">
                <a:solidFill>
                  <a:srgbClr val="A96969"/>
                </a:solidFill>
                <a:effectLst/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Maps</a:t>
            </a:r>
            <a:endParaRPr lang="en-GB" sz="12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4000" b="1" kern="100" dirty="0">
                <a:solidFill>
                  <a:srgbClr val="A96969"/>
                </a:solidFill>
                <a:effectLst/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Probability of an observed hydrocephalus case being post-infectious. </a:t>
            </a:r>
            <a:endParaRPr lang="en-GB" sz="4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4000" b="1" kern="100" dirty="0">
                <a:solidFill>
                  <a:srgbClr val="A96969"/>
                </a:solidFill>
                <a:effectLst/>
                <a:latin typeface="Bradley Hand ITC" panose="03070402050302030203" pitchFamily="66" charset="77"/>
                <a:ea typeface="Times New Roman" panose="02020603050405020304" pitchFamily="18" charset="0"/>
                <a:cs typeface="Calibri Light" panose="020F0302020204030204" pitchFamily="34" charset="0"/>
              </a:rPr>
              <a:t>Yellow highlighted areas where excess RR remains after controlling for the variables in our model</a:t>
            </a:r>
            <a:endParaRPr lang="en-GB" sz="4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3" name="Graphic 745909572" descr="Arrow: Rotate right with solid fill">
            <a:extLst>
              <a:ext uri="{FF2B5EF4-FFF2-40B4-BE49-F238E27FC236}">
                <a16:creationId xmlns:a16="http://schemas.microsoft.com/office/drawing/2014/main" id="{55CBE0CC-3E83-033C-4429-20E19F77F7C1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 rot="3331845" flipV="1">
            <a:off x="22172189" y="30677243"/>
            <a:ext cx="2356267" cy="2605581"/>
          </a:xfrm>
          <a:prstGeom prst="rect">
            <a:avLst/>
          </a:prstGeom>
          <a:effectLst>
            <a:outerShdw dist="129045" dir="2460000" algn="ctr" rotWithShape="0">
              <a:schemeClr val="accent4">
                <a:lumMod val="50000"/>
              </a:schemeClr>
            </a:outerShdw>
          </a:effectLst>
        </p:spPr>
      </p:pic>
      <p:pic>
        <p:nvPicPr>
          <p:cNvPr id="94" name="Picture 93" descr="A graph with green and yellow squares&#10;&#10;Description automatically generated">
            <a:extLst>
              <a:ext uri="{FF2B5EF4-FFF2-40B4-BE49-F238E27FC236}">
                <a16:creationId xmlns:a16="http://schemas.microsoft.com/office/drawing/2014/main" id="{E9C84A9F-48F2-C4C2-4A14-6A4C8ACA2E6E}"/>
              </a:ext>
            </a:extLst>
          </p:cNvPr>
          <p:cNvPicPr>
            <a:picLocks noChangeAspect="1"/>
          </p:cNvPicPr>
          <p:nvPr/>
        </p:nvPicPr>
        <p:blipFill rotWithShape="1"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8"/>
          <a:stretch/>
        </p:blipFill>
        <p:spPr bwMode="auto">
          <a:xfrm>
            <a:off x="15407717" y="34181679"/>
            <a:ext cx="7060697" cy="54602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6" name="Graphic 95" descr="Key with solid fill">
            <a:extLst>
              <a:ext uri="{FF2B5EF4-FFF2-40B4-BE49-F238E27FC236}">
                <a16:creationId xmlns:a16="http://schemas.microsoft.com/office/drawing/2014/main" id="{152B4F90-4103-3885-342D-627536F77923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 rot="5400000">
            <a:off x="-918451" y="15289148"/>
            <a:ext cx="4146331" cy="4146331"/>
          </a:xfrm>
          <a:prstGeom prst="rect">
            <a:avLst/>
          </a:prstGeom>
          <a:effectLst>
            <a:outerShdw blurRad="50800" dist="165768" dir="2700000" algn="tl" rotWithShape="0">
              <a:schemeClr val="accent6">
                <a:lumMod val="50000"/>
              </a:schemeClr>
            </a:outerShdw>
          </a:effectLst>
        </p:spPr>
      </p:pic>
      <p:pic>
        <p:nvPicPr>
          <p:cNvPr id="47" name="Picture 46" descr="A green and white map&#10;&#10;Description automatically generated">
            <a:extLst>
              <a:ext uri="{FF2B5EF4-FFF2-40B4-BE49-F238E27FC236}">
                <a16:creationId xmlns:a16="http://schemas.microsoft.com/office/drawing/2014/main" id="{0A384A46-AE2F-5B38-0559-233304FBC7A3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1549" y="20229589"/>
            <a:ext cx="14902822" cy="15975773"/>
          </a:xfrm>
          <a:prstGeom prst="rect">
            <a:avLst/>
          </a:prstGeom>
          <a:effectLst>
            <a:outerShdw blurRad="50800" dist="114555" dir="5400000" algn="ctr" rotWithShape="0">
              <a:schemeClr val="tx1">
                <a:lumMod val="50000"/>
              </a:schemeClr>
            </a:outerShdw>
          </a:effectLst>
        </p:spPr>
      </p:pic>
      <p:grpSp>
        <p:nvGrpSpPr>
          <p:cNvPr id="87" name="Group 86">
            <a:extLst>
              <a:ext uri="{FF2B5EF4-FFF2-40B4-BE49-F238E27FC236}">
                <a16:creationId xmlns:a16="http://schemas.microsoft.com/office/drawing/2014/main" id="{B49BE9B8-D902-2FAC-80B8-4E0D50293A45}"/>
              </a:ext>
            </a:extLst>
          </p:cNvPr>
          <p:cNvGrpSpPr/>
          <p:nvPr/>
        </p:nvGrpSpPr>
        <p:grpSpPr>
          <a:xfrm>
            <a:off x="15227084" y="28559663"/>
            <a:ext cx="2209422" cy="4295543"/>
            <a:chOff x="-8231" y="-125429"/>
            <a:chExt cx="666115" cy="2908532"/>
          </a:xfrm>
          <a:effectLst/>
        </p:grpSpPr>
        <p:pic>
          <p:nvPicPr>
            <p:cNvPr id="90" name="Picture 89" descr="A green and white rectangle&#10;&#10;Description automatically generated">
              <a:extLst>
                <a:ext uri="{FF2B5EF4-FFF2-40B4-BE49-F238E27FC236}">
                  <a16:creationId xmlns:a16="http://schemas.microsoft.com/office/drawing/2014/main" id="{926D714B-51FF-A866-E1A8-93929272D8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698" t="4541" r="64260" b="3828"/>
            <a:stretch/>
          </p:blipFill>
          <p:spPr bwMode="auto">
            <a:xfrm>
              <a:off x="-8231" y="-125429"/>
              <a:ext cx="666115" cy="2783104"/>
            </a:xfrm>
            <a:prstGeom prst="rect">
              <a:avLst/>
            </a:prstGeom>
            <a:ln w="635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  <a:extLst>
                <a:ext uri="{C807C97D-BFC1-408E-A445-0C87EB9F89A2}">
                  <ask:lineSketchStyleProps xmlns:ask="http://schemas.microsoft.com/office/drawing/2018/sketchyshapes" sd="0">
                    <a:custGeom>
                      <a:avLst/>
                      <a:gdLst/>
                      <a:ahLst/>
                      <a:cxnLst/>
                      <a:rect l="0" t="0" r="0" b="0"/>
                      <a:pathLst/>
                    </a:custGeom>
                    <ask:type/>
                  </ask:lineSketchStyleProps>
                </a:ext>
              </a:extLst>
            </a:ln>
            <a:effectLst>
              <a:outerShdw blurRad="50800" dist="87709" dir="2700000" algn="tl" rotWithShape="0">
                <a:schemeClr val="tx1">
                  <a:lumMod val="50000"/>
                </a:schemeClr>
              </a:outerShdw>
            </a:effectLst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91" name="Text Box 1">
              <a:extLst>
                <a:ext uri="{FF2B5EF4-FFF2-40B4-BE49-F238E27FC236}">
                  <a16:creationId xmlns:a16="http://schemas.microsoft.com/office/drawing/2014/main" id="{A5CE9930-32CC-B912-EEC6-1DF3C4BA2D30}"/>
                </a:ext>
              </a:extLst>
            </p:cNvPr>
            <p:cNvSpPr txBox="1"/>
            <p:nvPr/>
          </p:nvSpPr>
          <p:spPr>
            <a:xfrm>
              <a:off x="19418" y="0"/>
              <a:ext cx="560796" cy="2783103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4800" kern="100" dirty="0">
                  <a:solidFill>
                    <a:schemeClr val="accent6">
                      <a:lumMod val="50000"/>
                    </a:schemeClr>
                  </a:solidFill>
                  <a:effectLst>
                    <a:outerShdw blurRad="50800" dist="50800" dir="5400000" sx="1000" sy="1000" algn="ctr">
                      <a:srgbClr val="000000">
                        <a:alpha val="43130"/>
                      </a:srgbClr>
                    </a:outerShdw>
                  </a:effectLst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0.75</a:t>
              </a:r>
              <a:endParaRPr lang="en-GB" sz="4800" kern="1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GB" sz="4800" kern="100" dirty="0">
                  <a:solidFill>
                    <a:schemeClr val="accent6">
                      <a:lumMod val="50000"/>
                    </a:schemeClr>
                  </a:solidFill>
                  <a:effectLst>
                    <a:outerShdw blurRad="50800" dist="50800" dir="5400000" sx="1000" sy="1000" algn="ctr">
                      <a:srgbClr val="000000">
                        <a:alpha val="43130"/>
                      </a:srgbClr>
                    </a:outerShdw>
                  </a:effectLst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GB" sz="4800" kern="1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GB" sz="4800" kern="100" dirty="0">
                  <a:solidFill>
                    <a:schemeClr val="accent6">
                      <a:lumMod val="50000"/>
                    </a:schemeClr>
                  </a:solidFill>
                  <a:effectLst>
                    <a:outerShdw blurRad="50800" dist="50800" dir="5400000" sx="1000" sy="1000" algn="ctr">
                      <a:srgbClr val="000000">
                        <a:alpha val="43130"/>
                      </a:srgbClr>
                    </a:outerShdw>
                  </a:effectLst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0.5</a:t>
              </a:r>
              <a:endParaRPr lang="en-GB" sz="4800" kern="1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GB" sz="4800" kern="100" dirty="0">
                  <a:solidFill>
                    <a:schemeClr val="accent6">
                      <a:lumMod val="50000"/>
                    </a:schemeClr>
                  </a:solidFill>
                  <a:effectLst>
                    <a:outerShdw blurRad="50800" dist="50800" dir="5400000" sx="1000" sy="1000" algn="ctr">
                      <a:srgbClr val="000000">
                        <a:alpha val="43130"/>
                      </a:srgbClr>
                    </a:outerShdw>
                  </a:effectLst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GB" sz="4800" kern="1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GB" sz="4800" kern="100" dirty="0">
                  <a:solidFill>
                    <a:schemeClr val="accent6">
                      <a:lumMod val="50000"/>
                    </a:schemeClr>
                  </a:solidFill>
                  <a:effectLst>
                    <a:outerShdw blurRad="50800" dist="50800" dir="5400000" sx="1000" sy="1000" algn="ctr">
                      <a:srgbClr val="000000">
                        <a:alpha val="43130"/>
                      </a:srgbClr>
                    </a:outerShdw>
                  </a:effectLst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0.25</a:t>
              </a:r>
              <a:endParaRPr lang="en-GB" sz="4800" kern="1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92" name="Picture 91" descr="A map of the country&#10;&#10;Description automatically generated">
            <a:extLst>
              <a:ext uri="{FF2B5EF4-FFF2-40B4-BE49-F238E27FC236}">
                <a16:creationId xmlns:a16="http://schemas.microsoft.com/office/drawing/2014/main" id="{84066DB1-3FFA-5A18-85D4-FAF430F85B35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4553" y="25714253"/>
            <a:ext cx="7365298" cy="8421842"/>
          </a:xfrm>
          <a:prstGeom prst="rect">
            <a:avLst/>
          </a:prstGeom>
          <a:effectLst>
            <a:outerShdw dist="40963" dir="4080000" sx="105616" sy="105616" algn="ctr" rotWithShape="0">
              <a:schemeClr val="accent4">
                <a:lumMod val="50000"/>
              </a:schemeClr>
            </a:outerShdw>
          </a:effectLst>
        </p:spPr>
      </p:pic>
      <p:pic>
        <p:nvPicPr>
          <p:cNvPr id="89" name="Graphic 745909572" descr="Arrow: Rotate right with solid fill">
            <a:extLst>
              <a:ext uri="{FF2B5EF4-FFF2-40B4-BE49-F238E27FC236}">
                <a16:creationId xmlns:a16="http://schemas.microsoft.com/office/drawing/2014/main" id="{D3FAC134-06C3-77DB-4932-B40E4E247E49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 rot="21249314">
            <a:off x="22324696" y="21039784"/>
            <a:ext cx="3265170" cy="3100330"/>
          </a:xfrm>
          <a:prstGeom prst="rect">
            <a:avLst/>
          </a:prstGeom>
          <a:effectLst>
            <a:outerShdw dist="129045" dir="2460000" algn="ctr" rotWithShape="0">
              <a:schemeClr val="accent4">
                <a:lumMod val="5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632750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3H_poster">
      <a:dk1>
        <a:srgbClr val="01A68A"/>
      </a:dk1>
      <a:lt1>
        <a:srgbClr val="F1EE2D"/>
      </a:lt1>
      <a:dk2>
        <a:srgbClr val="A96969"/>
      </a:dk2>
      <a:lt2>
        <a:srgbClr val="B1E640"/>
      </a:lt2>
      <a:accent1>
        <a:srgbClr val="F1EE2D"/>
      </a:accent1>
      <a:accent2>
        <a:srgbClr val="A76969"/>
      </a:accent2>
      <a:accent3>
        <a:srgbClr val="B2E640"/>
      </a:accent3>
      <a:accent4>
        <a:srgbClr val="00A689"/>
      </a:accent4>
      <a:accent5>
        <a:srgbClr val="FF4C91"/>
      </a:accent5>
      <a:accent6>
        <a:srgbClr val="684142"/>
      </a:accent6>
      <a:hlink>
        <a:srgbClr val="F0EE2E"/>
      </a:hlink>
      <a:folHlink>
        <a:srgbClr val="FF4C9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22348</TotalTime>
  <Words>397</Words>
  <Application>Microsoft Macintosh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Bradley Hand ITC</vt:lpstr>
      <vt:lpstr>Calibri</vt:lpstr>
      <vt:lpstr>Calibri Light</vt:lpstr>
      <vt:lpstr>Courier New</vt:lpstr>
      <vt:lpstr>Symbol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Hadley, Lucinda</dc:creator>
  <cp:lastModifiedBy>Hadley, Lucinda</cp:lastModifiedBy>
  <cp:revision>8</cp:revision>
  <dcterms:created xsi:type="dcterms:W3CDTF">2023-09-28T11:23:52Z</dcterms:created>
  <dcterms:modified xsi:type="dcterms:W3CDTF">2023-10-13T23:52:15Z</dcterms:modified>
</cp:coreProperties>
</file>