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43205400" cy="28803600"/>
  <p:notesSz cx="6858000" cy="9144000"/>
  <p:defaultTextStyle>
    <a:defPPr>
      <a:defRPr lang="en-US"/>
    </a:defPPr>
    <a:lvl1pPr marL="0" algn="l" defTabSz="4114714" rtl="0" eaLnBrk="1" latinLnBrk="0" hangingPunct="1">
      <a:defRPr sz="8200" kern="1200">
        <a:solidFill>
          <a:schemeClr val="tx1"/>
        </a:solidFill>
        <a:latin typeface="+mn-lt"/>
        <a:ea typeface="+mn-ea"/>
        <a:cs typeface="+mn-cs"/>
      </a:defRPr>
    </a:lvl1pPr>
    <a:lvl2pPr marL="2057357" algn="l" defTabSz="4114714" rtl="0" eaLnBrk="1" latinLnBrk="0" hangingPunct="1">
      <a:defRPr sz="8200" kern="1200">
        <a:solidFill>
          <a:schemeClr val="tx1"/>
        </a:solidFill>
        <a:latin typeface="+mn-lt"/>
        <a:ea typeface="+mn-ea"/>
        <a:cs typeface="+mn-cs"/>
      </a:defRPr>
    </a:lvl2pPr>
    <a:lvl3pPr marL="4114714" algn="l" defTabSz="4114714" rtl="0" eaLnBrk="1" latinLnBrk="0" hangingPunct="1">
      <a:defRPr sz="8200" kern="1200">
        <a:solidFill>
          <a:schemeClr val="tx1"/>
        </a:solidFill>
        <a:latin typeface="+mn-lt"/>
        <a:ea typeface="+mn-ea"/>
        <a:cs typeface="+mn-cs"/>
      </a:defRPr>
    </a:lvl3pPr>
    <a:lvl4pPr marL="6172072" algn="l" defTabSz="4114714" rtl="0" eaLnBrk="1" latinLnBrk="0" hangingPunct="1">
      <a:defRPr sz="8200" kern="1200">
        <a:solidFill>
          <a:schemeClr val="tx1"/>
        </a:solidFill>
        <a:latin typeface="+mn-lt"/>
        <a:ea typeface="+mn-ea"/>
        <a:cs typeface="+mn-cs"/>
      </a:defRPr>
    </a:lvl4pPr>
    <a:lvl5pPr marL="8229428" algn="l" defTabSz="4114714" rtl="0" eaLnBrk="1" latinLnBrk="0" hangingPunct="1">
      <a:defRPr sz="8200" kern="1200">
        <a:solidFill>
          <a:schemeClr val="tx1"/>
        </a:solidFill>
        <a:latin typeface="+mn-lt"/>
        <a:ea typeface="+mn-ea"/>
        <a:cs typeface="+mn-cs"/>
      </a:defRPr>
    </a:lvl5pPr>
    <a:lvl6pPr marL="10286785" algn="l" defTabSz="4114714" rtl="0" eaLnBrk="1" latinLnBrk="0" hangingPunct="1">
      <a:defRPr sz="8200" kern="1200">
        <a:solidFill>
          <a:schemeClr val="tx1"/>
        </a:solidFill>
        <a:latin typeface="+mn-lt"/>
        <a:ea typeface="+mn-ea"/>
        <a:cs typeface="+mn-cs"/>
      </a:defRPr>
    </a:lvl6pPr>
    <a:lvl7pPr marL="12344142" algn="l" defTabSz="4114714" rtl="0" eaLnBrk="1" latinLnBrk="0" hangingPunct="1">
      <a:defRPr sz="8200" kern="1200">
        <a:solidFill>
          <a:schemeClr val="tx1"/>
        </a:solidFill>
        <a:latin typeface="+mn-lt"/>
        <a:ea typeface="+mn-ea"/>
        <a:cs typeface="+mn-cs"/>
      </a:defRPr>
    </a:lvl7pPr>
    <a:lvl8pPr marL="14401499" algn="l" defTabSz="4114714" rtl="0" eaLnBrk="1" latinLnBrk="0" hangingPunct="1">
      <a:defRPr sz="8200" kern="1200">
        <a:solidFill>
          <a:schemeClr val="tx1"/>
        </a:solidFill>
        <a:latin typeface="+mn-lt"/>
        <a:ea typeface="+mn-ea"/>
        <a:cs typeface="+mn-cs"/>
      </a:defRPr>
    </a:lvl8pPr>
    <a:lvl9pPr marL="16458858" algn="l" defTabSz="4114714"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guide id="3" orient="horz" pos="9072">
          <p15:clr>
            <a:srgbClr val="A4A3A4"/>
          </p15:clr>
        </p15:guide>
        <p15:guide id="4" pos="13608">
          <p15:clr>
            <a:srgbClr val="A4A3A4"/>
          </p15:clr>
        </p15:guide>
        <p15:guide id="5" pos="1360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hirley Cheung" initials="SC [7]" lastIdx="1" clrIdx="6">
    <p:extLst/>
  </p:cmAuthor>
  <p:cmAuthor id="1" name="Shirley Cheung" initials="SC" lastIdx="1" clrIdx="0">
    <p:extLst/>
  </p:cmAuthor>
  <p:cmAuthor id="8" name="Shirley Cheung" initials="SC [8]" lastIdx="1" clrIdx="7">
    <p:extLst/>
  </p:cmAuthor>
  <p:cmAuthor id="2" name="Shirley Cheung" initials="SC [2]" lastIdx="1" clrIdx="1">
    <p:extLst/>
  </p:cmAuthor>
  <p:cmAuthor id="9" name="Shirley Cheung" initials="SC [9]" lastIdx="1" clrIdx="8">
    <p:extLst/>
  </p:cmAuthor>
  <p:cmAuthor id="3" name="Shirley Cheung" initials="SC [3]" lastIdx="1" clrIdx="2">
    <p:extLst/>
  </p:cmAuthor>
  <p:cmAuthor id="10" name="Marina Loucaides" initials="ML" lastIdx="0" clrIdx="9"/>
  <p:cmAuthor id="4" name="Shirley Cheung" initials="SC [4]" lastIdx="1" clrIdx="3">
    <p:extLst/>
  </p:cmAuthor>
  <p:cmAuthor id="5" name="Shirley Cheung" initials="SC [5]" lastIdx="1" clrIdx="4">
    <p:extLst/>
  </p:cmAuthor>
  <p:cmAuthor id="6" name="Shirley Cheung" initials="SC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274"/>
    <p:restoredTop sz="95688" autoAdjust="0"/>
  </p:normalViewPr>
  <p:slideViewPr>
    <p:cSldViewPr snapToGrid="0">
      <p:cViewPr>
        <p:scale>
          <a:sx n="81" d="100"/>
          <a:sy n="81" d="100"/>
        </p:scale>
        <p:origin x="144" y="-6632"/>
      </p:cViewPr>
      <p:guideLst>
        <p:guide orient="horz" pos="10368"/>
        <p:guide pos="13824"/>
        <p:guide orient="horz" pos="9072"/>
        <p:guide pos="13608"/>
        <p:guide pos="1360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E8FA9-8B5F-4493-A208-FBBD06A1EBF4}" type="datetimeFigureOut">
              <a:rPr lang="en-US" smtClean="0"/>
              <a:t>10/18/18</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5AFD9-35F1-4A8D-8AD3-EDB948176196}" type="slidenum">
              <a:rPr lang="en-US" smtClean="0"/>
              <a:t>‹#›</a:t>
            </a:fld>
            <a:endParaRPr lang="en-US"/>
          </a:p>
        </p:txBody>
      </p:sp>
    </p:spTree>
    <p:extLst>
      <p:ext uri="{BB962C8B-B14F-4D97-AF65-F5344CB8AC3E}">
        <p14:creationId xmlns:p14="http://schemas.microsoft.com/office/powerpoint/2010/main" val="2095315684"/>
      </p:ext>
    </p:extLst>
  </p:cSld>
  <p:clrMap bg1="lt1" tx1="dk1" bg2="lt2" tx2="dk2" accent1="accent1" accent2="accent2" accent3="accent3" accent4="accent4" accent5="accent5" accent6="accent6" hlink="hlink" folHlink="folHlink"/>
  <p:notesStyle>
    <a:lvl1pPr marL="0" algn="l" defTabSz="4114714" rtl="0" eaLnBrk="1" latinLnBrk="0" hangingPunct="1">
      <a:defRPr sz="5300" kern="1200">
        <a:solidFill>
          <a:schemeClr val="tx1"/>
        </a:solidFill>
        <a:latin typeface="+mn-lt"/>
        <a:ea typeface="+mn-ea"/>
        <a:cs typeface="+mn-cs"/>
      </a:defRPr>
    </a:lvl1pPr>
    <a:lvl2pPr marL="2057357" algn="l" defTabSz="4114714" rtl="0" eaLnBrk="1" latinLnBrk="0" hangingPunct="1">
      <a:defRPr sz="5300" kern="1200">
        <a:solidFill>
          <a:schemeClr val="tx1"/>
        </a:solidFill>
        <a:latin typeface="+mn-lt"/>
        <a:ea typeface="+mn-ea"/>
        <a:cs typeface="+mn-cs"/>
      </a:defRPr>
    </a:lvl2pPr>
    <a:lvl3pPr marL="4114714" algn="l" defTabSz="4114714" rtl="0" eaLnBrk="1" latinLnBrk="0" hangingPunct="1">
      <a:defRPr sz="5300" kern="1200">
        <a:solidFill>
          <a:schemeClr val="tx1"/>
        </a:solidFill>
        <a:latin typeface="+mn-lt"/>
        <a:ea typeface="+mn-ea"/>
        <a:cs typeface="+mn-cs"/>
      </a:defRPr>
    </a:lvl3pPr>
    <a:lvl4pPr marL="6172072" algn="l" defTabSz="4114714" rtl="0" eaLnBrk="1" latinLnBrk="0" hangingPunct="1">
      <a:defRPr sz="5300" kern="1200">
        <a:solidFill>
          <a:schemeClr val="tx1"/>
        </a:solidFill>
        <a:latin typeface="+mn-lt"/>
        <a:ea typeface="+mn-ea"/>
        <a:cs typeface="+mn-cs"/>
      </a:defRPr>
    </a:lvl4pPr>
    <a:lvl5pPr marL="8229428" algn="l" defTabSz="4114714" rtl="0" eaLnBrk="1" latinLnBrk="0" hangingPunct="1">
      <a:defRPr sz="5300" kern="1200">
        <a:solidFill>
          <a:schemeClr val="tx1"/>
        </a:solidFill>
        <a:latin typeface="+mn-lt"/>
        <a:ea typeface="+mn-ea"/>
        <a:cs typeface="+mn-cs"/>
      </a:defRPr>
    </a:lvl5pPr>
    <a:lvl6pPr marL="10286785" algn="l" defTabSz="4114714" rtl="0" eaLnBrk="1" latinLnBrk="0" hangingPunct="1">
      <a:defRPr sz="5300" kern="1200">
        <a:solidFill>
          <a:schemeClr val="tx1"/>
        </a:solidFill>
        <a:latin typeface="+mn-lt"/>
        <a:ea typeface="+mn-ea"/>
        <a:cs typeface="+mn-cs"/>
      </a:defRPr>
    </a:lvl6pPr>
    <a:lvl7pPr marL="12344142" algn="l" defTabSz="4114714" rtl="0" eaLnBrk="1" latinLnBrk="0" hangingPunct="1">
      <a:defRPr sz="5300" kern="1200">
        <a:solidFill>
          <a:schemeClr val="tx1"/>
        </a:solidFill>
        <a:latin typeface="+mn-lt"/>
        <a:ea typeface="+mn-ea"/>
        <a:cs typeface="+mn-cs"/>
      </a:defRPr>
    </a:lvl7pPr>
    <a:lvl8pPr marL="14401499" algn="l" defTabSz="4114714" rtl="0" eaLnBrk="1" latinLnBrk="0" hangingPunct="1">
      <a:defRPr sz="5300" kern="1200">
        <a:solidFill>
          <a:schemeClr val="tx1"/>
        </a:solidFill>
        <a:latin typeface="+mn-lt"/>
        <a:ea typeface="+mn-ea"/>
        <a:cs typeface="+mn-cs"/>
      </a:defRPr>
    </a:lvl8pPr>
    <a:lvl9pPr marL="16458858" algn="l" defTabSz="4114714" rtl="0" eaLnBrk="1" latinLnBrk="0" hangingPunct="1">
      <a:defRPr sz="5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15AFD9-35F1-4A8D-8AD3-EDB948176196}" type="slidenum">
              <a:rPr lang="en-US" smtClean="0"/>
              <a:t>1</a:t>
            </a:fld>
            <a:endParaRPr lang="en-US"/>
          </a:p>
        </p:txBody>
      </p:sp>
    </p:spTree>
    <p:extLst>
      <p:ext uri="{BB962C8B-B14F-4D97-AF65-F5344CB8AC3E}">
        <p14:creationId xmlns:p14="http://schemas.microsoft.com/office/powerpoint/2010/main" val="574093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593160" y="206924"/>
            <a:ext cx="36019085" cy="2194025"/>
          </a:xfrm>
        </p:spPr>
        <p:txBody>
          <a:bodyPr/>
          <a:lstStyle>
            <a:lvl1pPr marL="0" indent="0">
              <a:buNone/>
              <a:defRPr sz="12600" baseline="0"/>
            </a:lvl1pPr>
          </a:lstStyle>
          <a:p>
            <a:pPr algn="ctr"/>
            <a:r>
              <a:rPr lang="en-US" sz="5800" dirty="0">
                <a:solidFill>
                  <a:schemeClr val="accent2">
                    <a:lumMod val="75000"/>
                  </a:schemeClr>
                </a:solidFill>
                <a:effectLst>
                  <a:reflection blurRad="6350" stA="42000" endPos="58000" dir="5400000" sy="-100000" algn="bl" rotWithShape="0"/>
                </a:effectLst>
                <a:latin typeface="Arial Rounded MT Bold" pitchFamily="34" charset="0"/>
              </a:rPr>
              <a:t>This is a Scientific Poster Template created by </a:t>
            </a:r>
            <a:r>
              <a:rPr lang="en-US" sz="5800" dirty="0" err="1">
                <a:solidFill>
                  <a:schemeClr val="accent2">
                    <a:lumMod val="75000"/>
                  </a:schemeClr>
                </a:solidFill>
                <a:effectLst>
                  <a:reflection blurRad="6350" stA="42000" endPos="58000" dir="5400000" sy="-100000" algn="bl" rotWithShape="0"/>
                </a:effectLst>
                <a:latin typeface="Arial Rounded MT Bold" pitchFamily="34" charset="0"/>
              </a:rPr>
              <a:t>Graphicsland</a:t>
            </a:r>
            <a:r>
              <a:rPr lang="en-US" sz="5800" dirty="0">
                <a:solidFill>
                  <a:schemeClr val="accent2">
                    <a:lumMod val="75000"/>
                  </a:schemeClr>
                </a:solidFill>
                <a:effectLst>
                  <a:reflection blurRad="6350" stA="42000" endPos="58000" dir="5400000" sy="-100000" algn="bl" rotWithShape="0"/>
                </a:effectLst>
                <a:latin typeface="Arial Rounded MT Bold" pitchFamily="34" charset="0"/>
              </a:rPr>
              <a:t> &amp; MakeSigns.com</a:t>
            </a:r>
            <a:br>
              <a:rPr lang="en-US" sz="5800" dirty="0">
                <a:solidFill>
                  <a:schemeClr val="accent2">
                    <a:lumMod val="75000"/>
                  </a:schemeClr>
                </a:solidFill>
                <a:effectLst>
                  <a:reflection blurRad="6350" stA="42000" endPos="58000" dir="5400000" sy="-100000" algn="bl" rotWithShape="0"/>
                </a:effectLst>
                <a:latin typeface="Arial Rounded MT Bold" pitchFamily="34" charset="0"/>
              </a:rPr>
            </a:br>
            <a:r>
              <a:rPr lang="en-US" sz="5800" dirty="0">
                <a:solidFill>
                  <a:schemeClr val="accent2">
                    <a:lumMod val="75000"/>
                  </a:schemeClr>
                </a:solidFill>
                <a:effectLst>
                  <a:reflection blurRad="6350" stA="42000" endPos="58000" dir="5400000" sy="-100000" algn="bl" rotWithShape="0"/>
                </a:effectLst>
                <a:latin typeface="Arial Rounded MT Bold" pitchFamily="34" charset="0"/>
              </a:rPr>
              <a:t>Your poster title would go on these lines</a:t>
            </a:r>
            <a:endParaRPr lang="en-US" dirty="0"/>
          </a:p>
        </p:txBody>
      </p:sp>
      <p:sp>
        <p:nvSpPr>
          <p:cNvPr id="12" name="Text Placeholder 11"/>
          <p:cNvSpPr>
            <a:spLocks noGrp="1"/>
          </p:cNvSpPr>
          <p:nvPr>
            <p:ph type="body" sz="quarter" idx="11" hasCustomPrompt="1"/>
          </p:nvPr>
        </p:nvSpPr>
        <p:spPr>
          <a:xfrm>
            <a:off x="3593160" y="2234405"/>
            <a:ext cx="36019085" cy="1946077"/>
          </a:xfrm>
        </p:spPr>
        <p:txBody>
          <a:bodyPr/>
          <a:lstStyle>
            <a:lvl1pPr marL="0" indent="0">
              <a:buNone/>
              <a:defRPr sz="12600"/>
            </a:lvl1pPr>
          </a:lstStyle>
          <a:p>
            <a:pPr algn="ctr"/>
            <a:r>
              <a:rPr lang="en-US" sz="4700" dirty="0"/>
              <a:t>Author names go here. You can add subscript numbers to assign a university. </a:t>
            </a:r>
            <a:br>
              <a:rPr lang="en-US" sz="4700" dirty="0"/>
            </a:br>
            <a:r>
              <a:rPr lang="en-US" sz="4700" dirty="0"/>
              <a:t>University names or departments go here. </a:t>
            </a:r>
          </a:p>
        </p:txBody>
      </p:sp>
    </p:spTree>
    <p:extLst>
      <p:ext uri="{BB962C8B-B14F-4D97-AF65-F5344CB8AC3E}">
        <p14:creationId xmlns:p14="http://schemas.microsoft.com/office/powerpoint/2010/main" val="433258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C7F76D-A730-4432-85DE-CA47D32BB251}" type="datetimeFigureOut">
              <a:rPr lang="en-US" smtClean="0"/>
              <a:t>10/18/18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03898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12930" y="18508984"/>
            <a:ext cx="36724590" cy="5720715"/>
          </a:xfrm>
        </p:spPr>
        <p:txBody>
          <a:bodyPr anchor="t"/>
          <a:lstStyle>
            <a:lvl1pPr algn="l">
              <a:defRPr sz="18000" b="1" cap="all"/>
            </a:lvl1pPr>
          </a:lstStyle>
          <a:p>
            <a:r>
              <a:rPr lang="en-US"/>
              <a:t>Click to edit Master title style</a:t>
            </a:r>
          </a:p>
        </p:txBody>
      </p:sp>
      <p:sp>
        <p:nvSpPr>
          <p:cNvPr id="3" name="Text Placeholder 2"/>
          <p:cNvSpPr>
            <a:spLocks noGrp="1"/>
          </p:cNvSpPr>
          <p:nvPr>
            <p:ph type="body" idx="1"/>
          </p:nvPr>
        </p:nvSpPr>
        <p:spPr>
          <a:xfrm>
            <a:off x="3412930" y="12208198"/>
            <a:ext cx="36724590" cy="6300785"/>
          </a:xfrm>
        </p:spPr>
        <p:txBody>
          <a:bodyPr anchor="b"/>
          <a:lstStyle>
            <a:lvl1pPr marL="0" indent="0">
              <a:buNone/>
              <a:defRPr sz="9100">
                <a:solidFill>
                  <a:schemeClr val="tx1">
                    <a:tint val="75000"/>
                  </a:schemeClr>
                </a:solidFill>
              </a:defRPr>
            </a:lvl1pPr>
            <a:lvl2pPr marL="2057357" indent="0">
              <a:buNone/>
              <a:defRPr sz="8200">
                <a:solidFill>
                  <a:schemeClr val="tx1">
                    <a:tint val="75000"/>
                  </a:schemeClr>
                </a:solidFill>
              </a:defRPr>
            </a:lvl2pPr>
            <a:lvl3pPr marL="4114714" indent="0">
              <a:buNone/>
              <a:defRPr sz="7200">
                <a:solidFill>
                  <a:schemeClr val="tx1">
                    <a:tint val="75000"/>
                  </a:schemeClr>
                </a:solidFill>
              </a:defRPr>
            </a:lvl3pPr>
            <a:lvl4pPr marL="6172072" indent="0">
              <a:buNone/>
              <a:defRPr sz="6300">
                <a:solidFill>
                  <a:schemeClr val="tx1">
                    <a:tint val="75000"/>
                  </a:schemeClr>
                </a:solidFill>
              </a:defRPr>
            </a:lvl4pPr>
            <a:lvl5pPr marL="8229428" indent="0">
              <a:buNone/>
              <a:defRPr sz="6300">
                <a:solidFill>
                  <a:schemeClr val="tx1">
                    <a:tint val="75000"/>
                  </a:schemeClr>
                </a:solidFill>
              </a:defRPr>
            </a:lvl5pPr>
            <a:lvl6pPr marL="10286785" indent="0">
              <a:buNone/>
              <a:defRPr sz="6300">
                <a:solidFill>
                  <a:schemeClr val="tx1">
                    <a:tint val="75000"/>
                  </a:schemeClr>
                </a:solidFill>
              </a:defRPr>
            </a:lvl6pPr>
            <a:lvl7pPr marL="12344142" indent="0">
              <a:buNone/>
              <a:defRPr sz="6300">
                <a:solidFill>
                  <a:schemeClr val="tx1">
                    <a:tint val="75000"/>
                  </a:schemeClr>
                </a:solidFill>
              </a:defRPr>
            </a:lvl7pPr>
            <a:lvl8pPr marL="14401499" indent="0">
              <a:buNone/>
              <a:defRPr sz="6300">
                <a:solidFill>
                  <a:schemeClr val="tx1">
                    <a:tint val="75000"/>
                  </a:schemeClr>
                </a:solidFill>
              </a:defRPr>
            </a:lvl8pPr>
            <a:lvl9pPr marL="16458858" indent="0">
              <a:buNone/>
              <a:defRPr sz="6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C7F76D-A730-4432-85DE-CA47D32BB251}" type="datetimeFigureOut">
              <a:rPr lang="en-US" smtClean="0"/>
              <a:t>10/18/18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27654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78476" y="21509358"/>
            <a:ext cx="69631200" cy="60827605"/>
          </a:xfrm>
        </p:spPr>
        <p:txBody>
          <a:bodyPr/>
          <a:lstStyle>
            <a:lvl1pPr>
              <a:defRPr sz="12600"/>
            </a:lvl1pPr>
            <a:lvl2pPr>
              <a:defRPr sz="108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29768" y="21509358"/>
            <a:ext cx="69631206" cy="60827605"/>
          </a:xfrm>
        </p:spPr>
        <p:txBody>
          <a:bodyPr/>
          <a:lstStyle>
            <a:lvl1pPr>
              <a:defRPr sz="12600"/>
            </a:lvl1pPr>
            <a:lvl2pPr>
              <a:defRPr sz="108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C7F76D-A730-4432-85DE-CA47D32BB251}" type="datetimeFigureOut">
              <a:rPr lang="en-US" smtClean="0"/>
              <a:t>10/18/18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876660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60271" y="1153481"/>
            <a:ext cx="38884860" cy="4800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60272" y="6447476"/>
            <a:ext cx="19089889" cy="2687000"/>
          </a:xfrm>
        </p:spPr>
        <p:txBody>
          <a:bodyPr anchor="b"/>
          <a:lstStyle>
            <a:lvl1pPr marL="0" indent="0">
              <a:buNone/>
              <a:defRPr sz="10800" b="1"/>
            </a:lvl1pPr>
            <a:lvl2pPr marL="2057357" indent="0">
              <a:buNone/>
              <a:defRPr sz="9100" b="1"/>
            </a:lvl2pPr>
            <a:lvl3pPr marL="4114714" indent="0">
              <a:buNone/>
              <a:defRPr sz="8200" b="1"/>
            </a:lvl3pPr>
            <a:lvl4pPr marL="6172072" indent="0">
              <a:buNone/>
              <a:defRPr sz="7200" b="1"/>
            </a:lvl4pPr>
            <a:lvl5pPr marL="8229428" indent="0">
              <a:buNone/>
              <a:defRPr sz="7200" b="1"/>
            </a:lvl5pPr>
            <a:lvl6pPr marL="10286785" indent="0">
              <a:buNone/>
              <a:defRPr sz="7200" b="1"/>
            </a:lvl6pPr>
            <a:lvl7pPr marL="12344142" indent="0">
              <a:buNone/>
              <a:defRPr sz="7200" b="1"/>
            </a:lvl7pPr>
            <a:lvl8pPr marL="14401499" indent="0">
              <a:buNone/>
              <a:defRPr sz="7200" b="1"/>
            </a:lvl8pPr>
            <a:lvl9pPr marL="16458858" indent="0">
              <a:buNone/>
              <a:defRPr sz="7200" b="1"/>
            </a:lvl9pPr>
          </a:lstStyle>
          <a:p>
            <a:pPr lvl="0"/>
            <a:r>
              <a:rPr lang="en-US"/>
              <a:t>Click to edit Master text styles</a:t>
            </a:r>
          </a:p>
        </p:txBody>
      </p:sp>
      <p:sp>
        <p:nvSpPr>
          <p:cNvPr id="4" name="Content Placeholder 3"/>
          <p:cNvSpPr>
            <a:spLocks noGrp="1"/>
          </p:cNvSpPr>
          <p:nvPr>
            <p:ph sz="half" idx="2"/>
          </p:nvPr>
        </p:nvSpPr>
        <p:spPr>
          <a:xfrm>
            <a:off x="2160272" y="9134476"/>
            <a:ext cx="19089889" cy="16595410"/>
          </a:xfrm>
        </p:spPr>
        <p:txBody>
          <a:bodyPr/>
          <a:lstStyle>
            <a:lvl1pPr>
              <a:defRPr sz="10800"/>
            </a:lvl1pPr>
            <a:lvl2pPr>
              <a:defRPr sz="9100"/>
            </a:lvl2pPr>
            <a:lvl3pPr>
              <a:defRPr sz="82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1947747" y="6447476"/>
            <a:ext cx="19097387" cy="2687000"/>
          </a:xfrm>
        </p:spPr>
        <p:txBody>
          <a:bodyPr anchor="b"/>
          <a:lstStyle>
            <a:lvl1pPr marL="0" indent="0">
              <a:buNone/>
              <a:defRPr sz="10800" b="1"/>
            </a:lvl1pPr>
            <a:lvl2pPr marL="2057357" indent="0">
              <a:buNone/>
              <a:defRPr sz="9100" b="1"/>
            </a:lvl2pPr>
            <a:lvl3pPr marL="4114714" indent="0">
              <a:buNone/>
              <a:defRPr sz="8200" b="1"/>
            </a:lvl3pPr>
            <a:lvl4pPr marL="6172072" indent="0">
              <a:buNone/>
              <a:defRPr sz="7200" b="1"/>
            </a:lvl4pPr>
            <a:lvl5pPr marL="8229428" indent="0">
              <a:buNone/>
              <a:defRPr sz="7200" b="1"/>
            </a:lvl5pPr>
            <a:lvl6pPr marL="10286785" indent="0">
              <a:buNone/>
              <a:defRPr sz="7200" b="1"/>
            </a:lvl6pPr>
            <a:lvl7pPr marL="12344142" indent="0">
              <a:buNone/>
              <a:defRPr sz="7200" b="1"/>
            </a:lvl7pPr>
            <a:lvl8pPr marL="14401499" indent="0">
              <a:buNone/>
              <a:defRPr sz="7200" b="1"/>
            </a:lvl8pPr>
            <a:lvl9pPr marL="16458858" indent="0">
              <a:buNone/>
              <a:defRPr sz="7200" b="1"/>
            </a:lvl9pPr>
          </a:lstStyle>
          <a:p>
            <a:pPr lvl="0"/>
            <a:r>
              <a:rPr lang="en-US"/>
              <a:t>Click to edit Master text styles</a:t>
            </a:r>
          </a:p>
        </p:txBody>
      </p:sp>
      <p:sp>
        <p:nvSpPr>
          <p:cNvPr id="6" name="Content Placeholder 5"/>
          <p:cNvSpPr>
            <a:spLocks noGrp="1"/>
          </p:cNvSpPr>
          <p:nvPr>
            <p:ph sz="quarter" idx="4"/>
          </p:nvPr>
        </p:nvSpPr>
        <p:spPr>
          <a:xfrm>
            <a:off x="21947747" y="9134476"/>
            <a:ext cx="19097387" cy="16595410"/>
          </a:xfrm>
        </p:spPr>
        <p:txBody>
          <a:bodyPr/>
          <a:lstStyle>
            <a:lvl1pPr>
              <a:defRPr sz="10800"/>
            </a:lvl1pPr>
            <a:lvl2pPr>
              <a:defRPr sz="9100"/>
            </a:lvl2pPr>
            <a:lvl3pPr>
              <a:defRPr sz="82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C7F76D-A730-4432-85DE-CA47D32BB251}" type="datetimeFigureOut">
              <a:rPr lang="en-US" smtClean="0"/>
              <a:t>10/18/18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77414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C7F76D-A730-4432-85DE-CA47D32BB251}" type="datetimeFigureOut">
              <a:rPr lang="en-US" smtClean="0"/>
              <a:t>10/18/18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68842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C7F76D-A730-4432-85DE-CA47D32BB251}" type="datetimeFigureOut">
              <a:rPr lang="en-US" smtClean="0"/>
              <a:t>10/18/18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3046984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60273" y="1146810"/>
            <a:ext cx="14214280" cy="4880610"/>
          </a:xfrm>
        </p:spPr>
        <p:txBody>
          <a:bodyPr anchor="b"/>
          <a:lstStyle>
            <a:lvl1pPr algn="l">
              <a:defRPr sz="9100" b="1"/>
            </a:lvl1pPr>
          </a:lstStyle>
          <a:p>
            <a:r>
              <a:rPr lang="en-US"/>
              <a:t>Click to edit Master title style</a:t>
            </a:r>
          </a:p>
        </p:txBody>
      </p:sp>
      <p:sp>
        <p:nvSpPr>
          <p:cNvPr id="3" name="Content Placeholder 2"/>
          <p:cNvSpPr>
            <a:spLocks noGrp="1"/>
          </p:cNvSpPr>
          <p:nvPr>
            <p:ph idx="1"/>
          </p:nvPr>
        </p:nvSpPr>
        <p:spPr>
          <a:xfrm>
            <a:off x="16892111" y="1146812"/>
            <a:ext cx="24153019" cy="24583075"/>
          </a:xfrm>
        </p:spPr>
        <p:txBody>
          <a:bodyPr/>
          <a:lstStyle>
            <a:lvl1pPr>
              <a:defRPr sz="14400"/>
            </a:lvl1pPr>
            <a:lvl2pPr>
              <a:defRPr sz="12600"/>
            </a:lvl2pPr>
            <a:lvl3pPr>
              <a:defRPr sz="108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60273" y="6027421"/>
            <a:ext cx="14214280" cy="19702465"/>
          </a:xfrm>
        </p:spPr>
        <p:txBody>
          <a:bodyPr/>
          <a:lstStyle>
            <a:lvl1pPr marL="0" indent="0">
              <a:buNone/>
              <a:defRPr sz="6300"/>
            </a:lvl1pPr>
            <a:lvl2pPr marL="2057357" indent="0">
              <a:buNone/>
              <a:defRPr sz="5300"/>
            </a:lvl2pPr>
            <a:lvl3pPr marL="4114714" indent="0">
              <a:buNone/>
              <a:defRPr sz="4500"/>
            </a:lvl3pPr>
            <a:lvl4pPr marL="6172072" indent="0">
              <a:buNone/>
              <a:defRPr sz="4000"/>
            </a:lvl4pPr>
            <a:lvl5pPr marL="8229428" indent="0">
              <a:buNone/>
              <a:defRPr sz="4000"/>
            </a:lvl5pPr>
            <a:lvl6pPr marL="10286785" indent="0">
              <a:buNone/>
              <a:defRPr sz="4000"/>
            </a:lvl6pPr>
            <a:lvl7pPr marL="12344142" indent="0">
              <a:buNone/>
              <a:defRPr sz="4000"/>
            </a:lvl7pPr>
            <a:lvl8pPr marL="14401499" indent="0">
              <a:buNone/>
              <a:defRPr sz="4000"/>
            </a:lvl8pPr>
            <a:lvl9pPr marL="16458858"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A1C7F76D-A730-4432-85DE-CA47D32BB251}" type="datetimeFigureOut">
              <a:rPr lang="en-US" smtClean="0"/>
              <a:t>10/18/18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58126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68561" y="20162521"/>
            <a:ext cx="25923240" cy="2380300"/>
          </a:xfrm>
        </p:spPr>
        <p:txBody>
          <a:bodyPr anchor="b"/>
          <a:lstStyle>
            <a:lvl1pPr algn="l">
              <a:defRPr sz="9100" b="1"/>
            </a:lvl1pPr>
          </a:lstStyle>
          <a:p>
            <a:r>
              <a:rPr lang="en-US"/>
              <a:t>Click to edit Master title style</a:t>
            </a:r>
          </a:p>
        </p:txBody>
      </p:sp>
      <p:sp>
        <p:nvSpPr>
          <p:cNvPr id="3" name="Picture Placeholder 2"/>
          <p:cNvSpPr>
            <a:spLocks noGrp="1"/>
          </p:cNvSpPr>
          <p:nvPr>
            <p:ph type="pic" idx="1"/>
          </p:nvPr>
        </p:nvSpPr>
        <p:spPr>
          <a:xfrm>
            <a:off x="8468561" y="2573656"/>
            <a:ext cx="25923240" cy="17282160"/>
          </a:xfrm>
        </p:spPr>
        <p:txBody>
          <a:bodyPr/>
          <a:lstStyle>
            <a:lvl1pPr marL="0" indent="0">
              <a:buNone/>
              <a:defRPr sz="14400"/>
            </a:lvl1pPr>
            <a:lvl2pPr marL="2057357" indent="0">
              <a:buNone/>
              <a:defRPr sz="12600"/>
            </a:lvl2pPr>
            <a:lvl3pPr marL="4114714" indent="0">
              <a:buNone/>
              <a:defRPr sz="10800"/>
            </a:lvl3pPr>
            <a:lvl4pPr marL="6172072" indent="0">
              <a:buNone/>
              <a:defRPr sz="9100"/>
            </a:lvl4pPr>
            <a:lvl5pPr marL="8229428" indent="0">
              <a:buNone/>
              <a:defRPr sz="9100"/>
            </a:lvl5pPr>
            <a:lvl6pPr marL="10286785" indent="0">
              <a:buNone/>
              <a:defRPr sz="9100"/>
            </a:lvl6pPr>
            <a:lvl7pPr marL="12344142" indent="0">
              <a:buNone/>
              <a:defRPr sz="9100"/>
            </a:lvl7pPr>
            <a:lvl8pPr marL="14401499" indent="0">
              <a:buNone/>
              <a:defRPr sz="9100"/>
            </a:lvl8pPr>
            <a:lvl9pPr marL="16458858" indent="0">
              <a:buNone/>
              <a:defRPr sz="9100"/>
            </a:lvl9pPr>
          </a:lstStyle>
          <a:p>
            <a:endParaRPr lang="en-US"/>
          </a:p>
        </p:txBody>
      </p:sp>
      <p:sp>
        <p:nvSpPr>
          <p:cNvPr id="4" name="Text Placeholder 3"/>
          <p:cNvSpPr>
            <a:spLocks noGrp="1"/>
          </p:cNvSpPr>
          <p:nvPr>
            <p:ph type="body" sz="half" idx="2"/>
          </p:nvPr>
        </p:nvSpPr>
        <p:spPr>
          <a:xfrm>
            <a:off x="8468561" y="22542821"/>
            <a:ext cx="25923240" cy="3380420"/>
          </a:xfrm>
        </p:spPr>
        <p:txBody>
          <a:bodyPr/>
          <a:lstStyle>
            <a:lvl1pPr marL="0" indent="0">
              <a:buNone/>
              <a:defRPr sz="6300"/>
            </a:lvl1pPr>
            <a:lvl2pPr marL="2057357" indent="0">
              <a:buNone/>
              <a:defRPr sz="5300"/>
            </a:lvl2pPr>
            <a:lvl3pPr marL="4114714" indent="0">
              <a:buNone/>
              <a:defRPr sz="4500"/>
            </a:lvl3pPr>
            <a:lvl4pPr marL="6172072" indent="0">
              <a:buNone/>
              <a:defRPr sz="4000"/>
            </a:lvl4pPr>
            <a:lvl5pPr marL="8229428" indent="0">
              <a:buNone/>
              <a:defRPr sz="4000"/>
            </a:lvl5pPr>
            <a:lvl6pPr marL="10286785" indent="0">
              <a:buNone/>
              <a:defRPr sz="4000"/>
            </a:lvl6pPr>
            <a:lvl7pPr marL="12344142" indent="0">
              <a:buNone/>
              <a:defRPr sz="4000"/>
            </a:lvl7pPr>
            <a:lvl8pPr marL="14401499" indent="0">
              <a:buNone/>
              <a:defRPr sz="4000"/>
            </a:lvl8pPr>
            <a:lvl9pPr marL="16458858"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A1C7F76D-A730-4432-85DE-CA47D32BB251}" type="datetimeFigureOut">
              <a:rPr lang="en-US" smtClean="0"/>
              <a:t>10/18/18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111441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C7F76D-A730-4432-85DE-CA47D32BB251}" type="datetimeFigureOut">
              <a:rPr lang="en-US" smtClean="0"/>
              <a:t>10/18/18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212457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769097" y="3693798"/>
            <a:ext cx="34991876" cy="7864316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78479" y="3693798"/>
            <a:ext cx="104270529" cy="786431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C7F76D-A730-4432-85DE-CA47D32BB251}" type="datetimeFigureOut">
              <a:rPr lang="en-US" smtClean="0"/>
              <a:t>10/18/18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57CD0-55F5-4017-8E2F-F1A5FF8435B8}" type="slidenum">
              <a:rPr lang="en-US" smtClean="0"/>
              <a:t>‹#›</a:t>
            </a:fld>
            <a:endParaRPr lang="en-US"/>
          </a:p>
        </p:txBody>
      </p:sp>
    </p:spTree>
    <p:extLst>
      <p:ext uri="{BB962C8B-B14F-4D97-AF65-F5344CB8AC3E}">
        <p14:creationId xmlns:p14="http://schemas.microsoft.com/office/powerpoint/2010/main" val="697289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60271" y="1153481"/>
            <a:ext cx="38884860" cy="4800600"/>
          </a:xfrm>
          <a:prstGeom prst="rect">
            <a:avLst/>
          </a:prstGeom>
        </p:spPr>
        <p:txBody>
          <a:bodyPr vert="horz" lIns="411472" tIns="205735" rIns="411472" bIns="205735" rtlCol="0" anchor="ctr">
            <a:normAutofit/>
          </a:bodyPr>
          <a:lstStyle/>
          <a:p>
            <a:r>
              <a:rPr lang="en-US"/>
              <a:t>Click to edit Master title style</a:t>
            </a:r>
          </a:p>
        </p:txBody>
      </p:sp>
      <p:sp>
        <p:nvSpPr>
          <p:cNvPr id="3" name="Text Placeholder 2"/>
          <p:cNvSpPr>
            <a:spLocks noGrp="1"/>
          </p:cNvSpPr>
          <p:nvPr>
            <p:ph type="body" idx="1"/>
          </p:nvPr>
        </p:nvSpPr>
        <p:spPr>
          <a:xfrm>
            <a:off x="2160271" y="6720843"/>
            <a:ext cx="38884860" cy="19009045"/>
          </a:xfrm>
          <a:prstGeom prst="rect">
            <a:avLst/>
          </a:prstGeom>
        </p:spPr>
        <p:txBody>
          <a:bodyPr vert="horz" lIns="411472" tIns="205735" rIns="411472" bIns="20573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60270" y="26696674"/>
            <a:ext cx="10081260" cy="1533525"/>
          </a:xfrm>
          <a:prstGeom prst="rect">
            <a:avLst/>
          </a:prstGeom>
        </p:spPr>
        <p:txBody>
          <a:bodyPr vert="horz" lIns="411472" tIns="205735" rIns="411472" bIns="205735" rtlCol="0" anchor="ctr"/>
          <a:lstStyle>
            <a:lvl1pPr algn="l">
              <a:defRPr sz="5300">
                <a:solidFill>
                  <a:schemeClr val="tx1">
                    <a:tint val="75000"/>
                  </a:schemeClr>
                </a:solidFill>
              </a:defRPr>
            </a:lvl1pPr>
          </a:lstStyle>
          <a:p>
            <a:fld id="{A1C7F76D-A730-4432-85DE-CA47D32BB251}" type="datetimeFigureOut">
              <a:rPr lang="en-US" smtClean="0"/>
              <a:t>10/18/18</a:t>
            </a:fld>
            <a:endParaRPr lang="en-US"/>
          </a:p>
        </p:txBody>
      </p:sp>
      <p:sp>
        <p:nvSpPr>
          <p:cNvPr id="5" name="Footer Placeholder 4"/>
          <p:cNvSpPr>
            <a:spLocks noGrp="1"/>
          </p:cNvSpPr>
          <p:nvPr>
            <p:ph type="ftr" sz="quarter" idx="3"/>
          </p:nvPr>
        </p:nvSpPr>
        <p:spPr>
          <a:xfrm>
            <a:off x="14761845" y="26696674"/>
            <a:ext cx="13681710" cy="1533525"/>
          </a:xfrm>
          <a:prstGeom prst="rect">
            <a:avLst/>
          </a:prstGeom>
        </p:spPr>
        <p:txBody>
          <a:bodyPr vert="horz" lIns="411472" tIns="205735" rIns="411472" bIns="205735" rtlCol="0" anchor="ctr"/>
          <a:lstStyle>
            <a:lvl1pPr algn="ctr">
              <a:defRPr sz="5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63870" y="26696674"/>
            <a:ext cx="10081260" cy="1533525"/>
          </a:xfrm>
          <a:prstGeom prst="rect">
            <a:avLst/>
          </a:prstGeom>
        </p:spPr>
        <p:txBody>
          <a:bodyPr vert="horz" lIns="411472" tIns="205735" rIns="411472" bIns="205735" rtlCol="0" anchor="ctr"/>
          <a:lstStyle>
            <a:lvl1pPr algn="r">
              <a:defRPr sz="5300">
                <a:solidFill>
                  <a:schemeClr val="tx1">
                    <a:tint val="75000"/>
                  </a:schemeClr>
                </a:solidFill>
              </a:defRPr>
            </a:lvl1pPr>
          </a:lstStyle>
          <a:p>
            <a:fld id="{09D57CD0-55F5-4017-8E2F-F1A5FF8435B8}" type="slidenum">
              <a:rPr lang="en-US" smtClean="0"/>
              <a:t>‹#›</a:t>
            </a:fld>
            <a:endParaRPr lang="en-US"/>
          </a:p>
        </p:txBody>
      </p:sp>
    </p:spTree>
    <p:extLst>
      <p:ext uri="{BB962C8B-B14F-4D97-AF65-F5344CB8AC3E}">
        <p14:creationId xmlns:p14="http://schemas.microsoft.com/office/powerpoint/2010/main" val="119132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14714" rtl="0" eaLnBrk="1" latinLnBrk="0" hangingPunct="1">
        <a:spcBef>
          <a:spcPct val="0"/>
        </a:spcBef>
        <a:buNone/>
        <a:defRPr sz="19800" kern="1200">
          <a:solidFill>
            <a:schemeClr val="tx1"/>
          </a:solidFill>
          <a:latin typeface="+mj-lt"/>
          <a:ea typeface="+mj-ea"/>
          <a:cs typeface="+mj-cs"/>
        </a:defRPr>
      </a:lvl1pPr>
    </p:titleStyle>
    <p:bodyStyle>
      <a:lvl1pPr marL="1543018" indent="-1543018" algn="l" defTabSz="4114714" rtl="0" eaLnBrk="1" latinLnBrk="0" hangingPunct="1">
        <a:spcBef>
          <a:spcPct val="20000"/>
        </a:spcBef>
        <a:buFont typeface="Arial" pitchFamily="34" charset="0"/>
        <a:buChar char="•"/>
        <a:defRPr sz="14400" kern="1200">
          <a:solidFill>
            <a:schemeClr val="tx1"/>
          </a:solidFill>
          <a:latin typeface="+mn-lt"/>
          <a:ea typeface="+mn-ea"/>
          <a:cs typeface="+mn-cs"/>
        </a:defRPr>
      </a:lvl1pPr>
      <a:lvl2pPr marL="3343206" indent="-1285849" algn="l" defTabSz="4114714" rtl="0" eaLnBrk="1" latinLnBrk="0" hangingPunct="1">
        <a:spcBef>
          <a:spcPct val="20000"/>
        </a:spcBef>
        <a:buFont typeface="Arial" pitchFamily="34" charset="0"/>
        <a:buChar char="–"/>
        <a:defRPr sz="12600" kern="1200">
          <a:solidFill>
            <a:schemeClr val="tx1"/>
          </a:solidFill>
          <a:latin typeface="+mn-lt"/>
          <a:ea typeface="+mn-ea"/>
          <a:cs typeface="+mn-cs"/>
        </a:defRPr>
      </a:lvl2pPr>
      <a:lvl3pPr marL="5143393" indent="-1028678" algn="l" defTabSz="4114714" rtl="0" eaLnBrk="1" latinLnBrk="0" hangingPunct="1">
        <a:spcBef>
          <a:spcPct val="20000"/>
        </a:spcBef>
        <a:buFont typeface="Arial" pitchFamily="34" charset="0"/>
        <a:buChar char="•"/>
        <a:defRPr sz="10800" kern="1200">
          <a:solidFill>
            <a:schemeClr val="tx1"/>
          </a:solidFill>
          <a:latin typeface="+mn-lt"/>
          <a:ea typeface="+mn-ea"/>
          <a:cs typeface="+mn-cs"/>
        </a:defRPr>
      </a:lvl3pPr>
      <a:lvl4pPr marL="7200750"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258107"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315464"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372821"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430179"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487536" indent="-1028678" algn="l" defTabSz="4114714"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14714" rtl="0" eaLnBrk="1" latinLnBrk="0" hangingPunct="1">
        <a:defRPr sz="8200" kern="1200">
          <a:solidFill>
            <a:schemeClr val="tx1"/>
          </a:solidFill>
          <a:latin typeface="+mn-lt"/>
          <a:ea typeface="+mn-ea"/>
          <a:cs typeface="+mn-cs"/>
        </a:defRPr>
      </a:lvl1pPr>
      <a:lvl2pPr marL="2057357" algn="l" defTabSz="4114714" rtl="0" eaLnBrk="1" latinLnBrk="0" hangingPunct="1">
        <a:defRPr sz="8200" kern="1200">
          <a:solidFill>
            <a:schemeClr val="tx1"/>
          </a:solidFill>
          <a:latin typeface="+mn-lt"/>
          <a:ea typeface="+mn-ea"/>
          <a:cs typeface="+mn-cs"/>
        </a:defRPr>
      </a:lvl2pPr>
      <a:lvl3pPr marL="4114714" algn="l" defTabSz="4114714" rtl="0" eaLnBrk="1" latinLnBrk="0" hangingPunct="1">
        <a:defRPr sz="8200" kern="1200">
          <a:solidFill>
            <a:schemeClr val="tx1"/>
          </a:solidFill>
          <a:latin typeface="+mn-lt"/>
          <a:ea typeface="+mn-ea"/>
          <a:cs typeface="+mn-cs"/>
        </a:defRPr>
      </a:lvl3pPr>
      <a:lvl4pPr marL="6172072" algn="l" defTabSz="4114714" rtl="0" eaLnBrk="1" latinLnBrk="0" hangingPunct="1">
        <a:defRPr sz="8200" kern="1200">
          <a:solidFill>
            <a:schemeClr val="tx1"/>
          </a:solidFill>
          <a:latin typeface="+mn-lt"/>
          <a:ea typeface="+mn-ea"/>
          <a:cs typeface="+mn-cs"/>
        </a:defRPr>
      </a:lvl4pPr>
      <a:lvl5pPr marL="8229428" algn="l" defTabSz="4114714" rtl="0" eaLnBrk="1" latinLnBrk="0" hangingPunct="1">
        <a:defRPr sz="8200" kern="1200">
          <a:solidFill>
            <a:schemeClr val="tx1"/>
          </a:solidFill>
          <a:latin typeface="+mn-lt"/>
          <a:ea typeface="+mn-ea"/>
          <a:cs typeface="+mn-cs"/>
        </a:defRPr>
      </a:lvl5pPr>
      <a:lvl6pPr marL="10286785" algn="l" defTabSz="4114714" rtl="0" eaLnBrk="1" latinLnBrk="0" hangingPunct="1">
        <a:defRPr sz="8200" kern="1200">
          <a:solidFill>
            <a:schemeClr val="tx1"/>
          </a:solidFill>
          <a:latin typeface="+mn-lt"/>
          <a:ea typeface="+mn-ea"/>
          <a:cs typeface="+mn-cs"/>
        </a:defRPr>
      </a:lvl6pPr>
      <a:lvl7pPr marL="12344142" algn="l" defTabSz="4114714" rtl="0" eaLnBrk="1" latinLnBrk="0" hangingPunct="1">
        <a:defRPr sz="8200" kern="1200">
          <a:solidFill>
            <a:schemeClr val="tx1"/>
          </a:solidFill>
          <a:latin typeface="+mn-lt"/>
          <a:ea typeface="+mn-ea"/>
          <a:cs typeface="+mn-cs"/>
        </a:defRPr>
      </a:lvl7pPr>
      <a:lvl8pPr marL="14401499" algn="l" defTabSz="4114714" rtl="0" eaLnBrk="1" latinLnBrk="0" hangingPunct="1">
        <a:defRPr sz="8200" kern="1200">
          <a:solidFill>
            <a:schemeClr val="tx1"/>
          </a:solidFill>
          <a:latin typeface="+mn-lt"/>
          <a:ea typeface="+mn-ea"/>
          <a:cs typeface="+mn-cs"/>
        </a:defRPr>
      </a:lvl8pPr>
      <a:lvl9pPr marL="16458858" algn="l" defTabSz="4114714"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62"/>
          <p:cNvSpPr/>
          <p:nvPr/>
        </p:nvSpPr>
        <p:spPr>
          <a:xfrm>
            <a:off x="33158160" y="17781120"/>
            <a:ext cx="9113370" cy="10777908"/>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33332611" y="18566974"/>
            <a:ext cx="8782961" cy="517450"/>
          </a:xfrm>
          <a:prstGeom prst="rect">
            <a:avLst/>
          </a:prstGeom>
          <a:noFill/>
        </p:spPr>
        <p:txBody>
          <a:bodyPr wrap="square" lIns="85725" tIns="42863" rIns="85725" bIns="42863" rtlCol="0">
            <a:spAutoFit/>
          </a:bodyPr>
          <a:lstStyle/>
          <a:p>
            <a:r>
              <a:rPr lang="en-US" sz="2800" b="1" dirty="0">
                <a:solidFill>
                  <a:schemeClr val="accent3">
                    <a:lumMod val="75000"/>
                  </a:schemeClr>
                </a:solidFill>
                <a:latin typeface="Times New Roman"/>
                <a:cs typeface="Times New Roman"/>
              </a:rPr>
              <a:t>Acknowledgements</a:t>
            </a:r>
          </a:p>
        </p:txBody>
      </p:sp>
      <p:sp>
        <p:nvSpPr>
          <p:cNvPr id="61" name="TextBox 60"/>
          <p:cNvSpPr txBox="1"/>
          <p:nvPr/>
        </p:nvSpPr>
        <p:spPr>
          <a:xfrm>
            <a:off x="33333668" y="19066152"/>
            <a:ext cx="9168419" cy="1009893"/>
          </a:xfrm>
          <a:prstGeom prst="rect">
            <a:avLst/>
          </a:prstGeom>
          <a:noFill/>
        </p:spPr>
        <p:txBody>
          <a:bodyPr wrap="square" lIns="85725" tIns="42863" rIns="85725" bIns="42863" rtlCol="0">
            <a:spAutoFit/>
          </a:bodyPr>
          <a:lstStyle/>
          <a:p>
            <a:r>
              <a:rPr lang="en-US" sz="2000" dirty="0">
                <a:solidFill>
                  <a:srgbClr val="000000"/>
                </a:solidFill>
                <a:cs typeface="Arial" pitchFamily="34" charset="0"/>
              </a:rPr>
              <a:t>This study is </a:t>
            </a:r>
            <a:r>
              <a:rPr lang="en-US" sz="2000" dirty="0">
                <a:solidFill>
                  <a:srgbClr val="000000"/>
                </a:solidFill>
                <a:latin typeface="Times New Roman"/>
                <a:cs typeface="Times New Roman"/>
              </a:rPr>
              <a:t>part</a:t>
            </a:r>
            <a:r>
              <a:rPr lang="en-US" sz="2000" dirty="0">
                <a:solidFill>
                  <a:srgbClr val="000000"/>
                </a:solidFill>
                <a:cs typeface="Arial" pitchFamily="34" charset="0"/>
              </a:rPr>
              <a:t> of Marina’s PhD thesis at the University of Lancaster. Thanks to the </a:t>
            </a:r>
            <a:r>
              <a:rPr lang="en-US" sz="2000" dirty="0" err="1">
                <a:solidFill>
                  <a:srgbClr val="000000"/>
                </a:solidFill>
                <a:cs typeface="Arial" pitchFamily="34" charset="0"/>
              </a:rPr>
              <a:t>Leverhulme</a:t>
            </a:r>
            <a:r>
              <a:rPr lang="en-US" sz="2000" dirty="0">
                <a:solidFill>
                  <a:srgbClr val="000000"/>
                </a:solidFill>
                <a:cs typeface="Arial" pitchFamily="34" charset="0"/>
              </a:rPr>
              <a:t> Trust for funding this PhD project and the help and support from supervisors and colleagues. </a:t>
            </a:r>
          </a:p>
        </p:txBody>
      </p:sp>
      <p:sp>
        <p:nvSpPr>
          <p:cNvPr id="62" name="TextBox 61"/>
          <p:cNvSpPr txBox="1"/>
          <p:nvPr/>
        </p:nvSpPr>
        <p:spPr>
          <a:xfrm>
            <a:off x="33327476" y="20759047"/>
            <a:ext cx="9168418" cy="1009893"/>
          </a:xfrm>
          <a:prstGeom prst="rect">
            <a:avLst/>
          </a:prstGeom>
          <a:noFill/>
        </p:spPr>
        <p:txBody>
          <a:bodyPr wrap="square" lIns="85725" tIns="42863" rIns="85725" bIns="42863" rtlCol="0">
            <a:spAutoFit/>
          </a:bodyPr>
          <a:lstStyle/>
          <a:p>
            <a:r>
              <a:rPr lang="en-US" sz="2000" dirty="0">
                <a:solidFill>
                  <a:srgbClr val="000000"/>
                </a:solidFill>
                <a:latin typeface="Times New Roman"/>
                <a:cs typeface="Times New Roman"/>
              </a:rPr>
              <a:t>Marina Loucaides: </a:t>
            </a:r>
            <a:r>
              <a:rPr lang="en-US" sz="2000" dirty="0" err="1">
                <a:solidFill>
                  <a:srgbClr val="000000"/>
                </a:solidFill>
                <a:latin typeface="Times New Roman"/>
                <a:cs typeface="Times New Roman"/>
              </a:rPr>
              <a:t>marinqa.loucaides@lancaster.ac.uk</a:t>
            </a:r>
            <a:endParaRPr lang="en-US" sz="2000" dirty="0">
              <a:solidFill>
                <a:srgbClr val="000000"/>
              </a:solidFill>
              <a:latin typeface="Times New Roman"/>
              <a:cs typeface="Times New Roman"/>
            </a:endParaRPr>
          </a:p>
          <a:p>
            <a:r>
              <a:rPr lang="en-US" sz="2000" dirty="0">
                <a:solidFill>
                  <a:srgbClr val="000000"/>
                </a:solidFill>
                <a:latin typeface="Times New Roman"/>
                <a:cs typeface="Times New Roman"/>
              </a:rPr>
              <a:t>Katherine E. Twomey: </a:t>
            </a:r>
            <a:r>
              <a:rPr lang="en-US" sz="2000" dirty="0" err="1">
                <a:solidFill>
                  <a:srgbClr val="000000"/>
                </a:solidFill>
                <a:latin typeface="Times New Roman"/>
                <a:cs typeface="Times New Roman"/>
              </a:rPr>
              <a:t>katherine.twomey@manchester.ac.uk</a:t>
            </a:r>
            <a:r>
              <a:rPr lang="en-US" sz="2000" dirty="0">
                <a:solidFill>
                  <a:srgbClr val="000000"/>
                </a:solidFill>
                <a:latin typeface="Times New Roman"/>
                <a:cs typeface="Times New Roman"/>
              </a:rPr>
              <a:t> </a:t>
            </a:r>
          </a:p>
          <a:p>
            <a:r>
              <a:rPr lang="en-US" sz="2000" dirty="0">
                <a:solidFill>
                  <a:srgbClr val="000000"/>
                </a:solidFill>
                <a:latin typeface="Times New Roman"/>
                <a:cs typeface="Times New Roman"/>
              </a:rPr>
              <a:t>Gert Westermann: </a:t>
            </a:r>
            <a:r>
              <a:rPr lang="en-US" sz="2000" dirty="0" err="1">
                <a:solidFill>
                  <a:srgbClr val="000000"/>
                </a:solidFill>
                <a:latin typeface="Times New Roman"/>
                <a:cs typeface="Times New Roman"/>
              </a:rPr>
              <a:t>g.westermann@lancaster.ac.uk</a:t>
            </a:r>
            <a:endParaRPr lang="en-US" sz="2000" dirty="0">
              <a:solidFill>
                <a:srgbClr val="000000"/>
              </a:solidFill>
              <a:latin typeface="Times New Roman"/>
              <a:cs typeface="Times New Roman"/>
            </a:endParaRPr>
          </a:p>
        </p:txBody>
      </p:sp>
      <p:sp>
        <p:nvSpPr>
          <p:cNvPr id="68" name="TextBox 67"/>
          <p:cNvSpPr txBox="1"/>
          <p:nvPr/>
        </p:nvSpPr>
        <p:spPr>
          <a:xfrm>
            <a:off x="33340399" y="20273542"/>
            <a:ext cx="8782961" cy="517450"/>
          </a:xfrm>
          <a:prstGeom prst="rect">
            <a:avLst/>
          </a:prstGeom>
          <a:noFill/>
        </p:spPr>
        <p:txBody>
          <a:bodyPr wrap="square" lIns="85725" tIns="42863" rIns="85725" bIns="42863" rtlCol="0">
            <a:spAutoFit/>
          </a:bodyPr>
          <a:lstStyle/>
          <a:p>
            <a:r>
              <a:rPr lang="en-US" sz="2800" b="1" dirty="0">
                <a:solidFill>
                  <a:srgbClr val="77933C"/>
                </a:solidFill>
                <a:latin typeface="Times New Roman"/>
                <a:cs typeface="Times New Roman"/>
              </a:rPr>
              <a:t>Contact Information</a:t>
            </a:r>
          </a:p>
        </p:txBody>
      </p:sp>
      <p:sp>
        <p:nvSpPr>
          <p:cNvPr id="75" name="TextBox 74"/>
          <p:cNvSpPr txBox="1"/>
          <p:nvPr/>
        </p:nvSpPr>
        <p:spPr>
          <a:xfrm>
            <a:off x="33327127" y="21941087"/>
            <a:ext cx="8782961" cy="517450"/>
          </a:xfrm>
          <a:prstGeom prst="rect">
            <a:avLst/>
          </a:prstGeom>
          <a:noFill/>
        </p:spPr>
        <p:txBody>
          <a:bodyPr wrap="square" lIns="85725" tIns="42863" rIns="85725" bIns="42863" rtlCol="0">
            <a:spAutoFit/>
          </a:bodyPr>
          <a:lstStyle/>
          <a:p>
            <a:r>
              <a:rPr lang="en-US" sz="2800" b="1" dirty="0">
                <a:solidFill>
                  <a:srgbClr val="77933C"/>
                </a:solidFill>
                <a:latin typeface="Times New Roman"/>
                <a:cs typeface="Times New Roman"/>
              </a:rPr>
              <a:t>References</a:t>
            </a:r>
          </a:p>
        </p:txBody>
      </p:sp>
      <p:sp>
        <p:nvSpPr>
          <p:cNvPr id="12" name="TextBox 11"/>
          <p:cNvSpPr txBox="1"/>
          <p:nvPr/>
        </p:nvSpPr>
        <p:spPr>
          <a:xfrm>
            <a:off x="33341428" y="22478439"/>
            <a:ext cx="8915151" cy="5010989"/>
          </a:xfrm>
          <a:prstGeom prst="rect">
            <a:avLst/>
          </a:prstGeom>
          <a:noFill/>
        </p:spPr>
        <p:txBody>
          <a:bodyPr wrap="square" lIns="85725" tIns="42863" rIns="85725" bIns="42863" rtlCol="0">
            <a:spAutoFit/>
          </a:bodyPr>
          <a:lstStyle/>
          <a:p>
            <a:pPr marL="277813" indent="-277813"/>
            <a:r>
              <a:rPr lang="en-GB" sz="1600" dirty="0" err="1">
                <a:latin typeface="Times New Roman"/>
                <a:cs typeface="Times New Roman"/>
              </a:rPr>
              <a:t>Alcock</a:t>
            </a:r>
            <a:r>
              <a:rPr lang="en-GB" sz="1600" dirty="0">
                <a:latin typeface="Times New Roman"/>
                <a:cs typeface="Times New Roman"/>
              </a:rPr>
              <a:t>, K. J., </a:t>
            </a:r>
            <a:r>
              <a:rPr lang="en-GB" sz="1600" dirty="0" err="1">
                <a:latin typeface="Times New Roman"/>
                <a:cs typeface="Times New Roman"/>
              </a:rPr>
              <a:t>Meints</a:t>
            </a:r>
            <a:r>
              <a:rPr lang="en-GB" sz="1600" dirty="0">
                <a:latin typeface="Times New Roman"/>
                <a:cs typeface="Times New Roman"/>
              </a:rPr>
              <a:t>, K., &amp; Rowland, C. F. (2017). UK-CDI Words and Gestures - Preliminary norms and manual. Retrieved from http://lucid.ac.uk/ukcdi </a:t>
            </a:r>
            <a:endParaRPr lang="en-US" sz="1600" dirty="0">
              <a:latin typeface="Times New Roman"/>
              <a:cs typeface="Times New Roman"/>
            </a:endParaRPr>
          </a:p>
          <a:p>
            <a:pPr marL="277813" indent="-277813"/>
            <a:r>
              <a:rPr lang="en-US" sz="1600" dirty="0" err="1">
                <a:latin typeface="Times New Roman"/>
                <a:cs typeface="Times New Roman"/>
              </a:rPr>
              <a:t>Franchak</a:t>
            </a:r>
            <a:r>
              <a:rPr lang="en-US" sz="1600" dirty="0">
                <a:latin typeface="Times New Roman"/>
                <a:cs typeface="Times New Roman"/>
              </a:rPr>
              <a:t>, J. M., </a:t>
            </a:r>
            <a:r>
              <a:rPr lang="en-US" sz="1600" dirty="0" err="1">
                <a:latin typeface="Times New Roman"/>
                <a:cs typeface="Times New Roman"/>
              </a:rPr>
              <a:t>Kretch</a:t>
            </a:r>
            <a:r>
              <a:rPr lang="en-US" sz="1600" dirty="0">
                <a:latin typeface="Times New Roman"/>
                <a:cs typeface="Times New Roman"/>
              </a:rPr>
              <a:t>, K. S., </a:t>
            </a:r>
            <a:r>
              <a:rPr lang="en-US" sz="1600" dirty="0" err="1">
                <a:latin typeface="Times New Roman"/>
                <a:cs typeface="Times New Roman"/>
              </a:rPr>
              <a:t>Soska</a:t>
            </a:r>
            <a:r>
              <a:rPr lang="en-US" sz="1600" dirty="0">
                <a:latin typeface="Times New Roman"/>
                <a:cs typeface="Times New Roman"/>
              </a:rPr>
              <a:t>, K. C., &amp; Adolph, K. E. (2011). Head-mounted eye tracking: a new method to describe infant looking. </a:t>
            </a:r>
            <a:r>
              <a:rPr lang="en-US" sz="1600" i="1" dirty="0">
                <a:latin typeface="Times New Roman"/>
                <a:cs typeface="Times New Roman"/>
              </a:rPr>
              <a:t>Child </a:t>
            </a:r>
            <a:r>
              <a:rPr lang="en-US" sz="1600" i="1" dirty="0" err="1">
                <a:latin typeface="Times New Roman"/>
                <a:cs typeface="Times New Roman"/>
              </a:rPr>
              <a:t>Dev</a:t>
            </a:r>
            <a:r>
              <a:rPr lang="en-US" sz="1600" i="1" dirty="0">
                <a:latin typeface="Times New Roman"/>
                <a:cs typeface="Times New Roman"/>
              </a:rPr>
              <a:t>, 82</a:t>
            </a:r>
            <a:r>
              <a:rPr lang="en-US" sz="1600" dirty="0">
                <a:latin typeface="Times New Roman"/>
                <a:cs typeface="Times New Roman"/>
              </a:rPr>
              <a:t>(6), 1738-1750. doi:10.1111/j.1467-8624.2011.01670.x</a:t>
            </a:r>
            <a:endParaRPr lang="en-GB" sz="1600" dirty="0">
              <a:latin typeface="Times New Roman"/>
              <a:cs typeface="Times New Roman"/>
            </a:endParaRPr>
          </a:p>
          <a:p>
            <a:pPr marL="277813" indent="-277813"/>
            <a:r>
              <a:rPr lang="en-US" sz="1600" dirty="0">
                <a:latin typeface="Times New Roman"/>
                <a:cs typeface="Times New Roman"/>
              </a:rPr>
              <a:t>Horst, J. S., &amp; Samuelson, L. K. (2008). Fast Mapping but Poor Retention by 24-Month-Old Infants. </a:t>
            </a:r>
            <a:r>
              <a:rPr lang="en-US" sz="1600" i="1" dirty="0">
                <a:latin typeface="Times New Roman"/>
                <a:cs typeface="Times New Roman"/>
              </a:rPr>
              <a:t>Infancy, 13</a:t>
            </a:r>
            <a:r>
              <a:rPr lang="en-US" sz="1600" dirty="0">
                <a:latin typeface="Times New Roman"/>
                <a:cs typeface="Times New Roman"/>
              </a:rPr>
              <a:t>(2), 128-157. doi:10.1080/15250000701795598</a:t>
            </a:r>
            <a:endParaRPr lang="en-GB" sz="1600" dirty="0">
              <a:latin typeface="Times New Roman"/>
              <a:cs typeface="Times New Roman"/>
            </a:endParaRPr>
          </a:p>
          <a:p>
            <a:pPr marL="277813" indent="-277813"/>
            <a:r>
              <a:rPr lang="en-US" sz="1600" dirty="0" err="1">
                <a:latin typeface="Times New Roman"/>
                <a:cs typeface="Times New Roman"/>
              </a:rPr>
              <a:t>Kretch</a:t>
            </a:r>
            <a:r>
              <a:rPr lang="en-US" sz="1600" dirty="0">
                <a:latin typeface="Times New Roman"/>
                <a:cs typeface="Times New Roman"/>
              </a:rPr>
              <a:t>, K. S., </a:t>
            </a:r>
            <a:r>
              <a:rPr lang="en-US" sz="1600" dirty="0" err="1">
                <a:latin typeface="Times New Roman"/>
                <a:cs typeface="Times New Roman"/>
              </a:rPr>
              <a:t>Franchak</a:t>
            </a:r>
            <a:r>
              <a:rPr lang="en-US" sz="1600" dirty="0">
                <a:latin typeface="Times New Roman"/>
                <a:cs typeface="Times New Roman"/>
              </a:rPr>
              <a:t>, J. M., &amp; Adolph, K. E. (2014). Crawling and walking infants see the world differently. </a:t>
            </a:r>
            <a:r>
              <a:rPr lang="en-US" sz="1600" i="1" dirty="0">
                <a:latin typeface="Times New Roman"/>
                <a:cs typeface="Times New Roman"/>
              </a:rPr>
              <a:t>Child </a:t>
            </a:r>
            <a:r>
              <a:rPr lang="en-US" sz="1600" i="1" dirty="0" err="1">
                <a:latin typeface="Times New Roman"/>
                <a:cs typeface="Times New Roman"/>
              </a:rPr>
              <a:t>Dev</a:t>
            </a:r>
            <a:r>
              <a:rPr lang="en-US" sz="1600" i="1" dirty="0">
                <a:latin typeface="Times New Roman"/>
                <a:cs typeface="Times New Roman"/>
              </a:rPr>
              <a:t>, 85</a:t>
            </a:r>
            <a:r>
              <a:rPr lang="en-US" sz="1600" dirty="0">
                <a:latin typeface="Times New Roman"/>
                <a:cs typeface="Times New Roman"/>
              </a:rPr>
              <a:t>(4), 1503-1518. doi:10.1111/cdev.12206</a:t>
            </a:r>
            <a:endParaRPr lang="en-GB" sz="1600" dirty="0">
              <a:latin typeface="Times New Roman"/>
              <a:cs typeface="Times New Roman"/>
            </a:endParaRPr>
          </a:p>
          <a:p>
            <a:pPr marL="277813" indent="-277813"/>
            <a:r>
              <a:rPr lang="en-US" sz="1600" dirty="0">
                <a:latin typeface="Times New Roman"/>
                <a:cs typeface="Times New Roman"/>
              </a:rPr>
              <a:t>Pereira, A. F., Smith, L. B., &amp; Yu, C. (2014). A bottom-up view of toddler word learning. </a:t>
            </a:r>
            <a:r>
              <a:rPr lang="en-US" sz="1600" i="1" dirty="0" err="1">
                <a:latin typeface="Times New Roman"/>
                <a:cs typeface="Times New Roman"/>
              </a:rPr>
              <a:t>Psychon</a:t>
            </a:r>
            <a:r>
              <a:rPr lang="en-US" sz="1600" i="1" dirty="0">
                <a:latin typeface="Times New Roman"/>
                <a:cs typeface="Times New Roman"/>
              </a:rPr>
              <a:t> Bull Rev, 21</a:t>
            </a:r>
            <a:r>
              <a:rPr lang="en-US" sz="1600" dirty="0">
                <a:latin typeface="Times New Roman"/>
                <a:cs typeface="Times New Roman"/>
              </a:rPr>
              <a:t>(1), 178-185. doi:10.3758/s13423-013-0466-4</a:t>
            </a:r>
            <a:endParaRPr lang="en-GB" sz="1600" dirty="0">
              <a:latin typeface="Times New Roman"/>
              <a:cs typeface="Times New Roman"/>
            </a:endParaRPr>
          </a:p>
          <a:p>
            <a:pPr marL="277813" indent="-277813"/>
            <a:r>
              <a:rPr lang="en-US" sz="1600" dirty="0">
                <a:latin typeface="Times New Roman"/>
                <a:cs typeface="Times New Roman"/>
              </a:rPr>
              <a:t>Samuelson, L. K., </a:t>
            </a:r>
            <a:r>
              <a:rPr lang="en-US" sz="1600" dirty="0" err="1">
                <a:latin typeface="Times New Roman"/>
                <a:cs typeface="Times New Roman"/>
              </a:rPr>
              <a:t>Kucker</a:t>
            </a:r>
            <a:r>
              <a:rPr lang="en-US" sz="1600" dirty="0">
                <a:latin typeface="Times New Roman"/>
                <a:cs typeface="Times New Roman"/>
              </a:rPr>
              <a:t>, S. C., &amp; Spencer, J. P. (2017). Moving Word Learning to a Novel Space: A Dynamic Systems View of Referent Selection and Retention. Cognitive Science. https://</a:t>
            </a:r>
            <a:r>
              <a:rPr lang="en-US" sz="1600" dirty="0" err="1">
                <a:latin typeface="Times New Roman"/>
                <a:cs typeface="Times New Roman"/>
              </a:rPr>
              <a:t>doi.org</a:t>
            </a:r>
            <a:r>
              <a:rPr lang="en-US" sz="1600" dirty="0">
                <a:latin typeface="Times New Roman"/>
                <a:cs typeface="Times New Roman"/>
              </a:rPr>
              <a:t>/http://</a:t>
            </a:r>
            <a:r>
              <a:rPr lang="en-US" sz="1600" dirty="0" err="1">
                <a:latin typeface="Times New Roman"/>
                <a:cs typeface="Times New Roman"/>
              </a:rPr>
              <a:t>doi</a:t>
            </a:r>
            <a:r>
              <a:rPr lang="en-US" sz="1600" dirty="0">
                <a:latin typeface="Times New Roman"/>
                <a:cs typeface="Times New Roman"/>
              </a:rPr>
              <a:t> 10.1075/is.17.1.05two</a:t>
            </a:r>
            <a:endParaRPr lang="en-GB" sz="1600" dirty="0">
              <a:latin typeface="Times New Roman"/>
              <a:cs typeface="Times New Roman"/>
            </a:endParaRPr>
          </a:p>
          <a:p>
            <a:pPr marL="277813" indent="-277813"/>
            <a:r>
              <a:rPr lang="en-US" sz="1600" dirty="0">
                <a:latin typeface="Times New Roman"/>
                <a:cs typeface="Times New Roman"/>
              </a:rPr>
              <a:t>Twomey, K. E., &amp; Westermann, G. (2015, August). A neural network model of curiosity-driven infant categorization. In </a:t>
            </a:r>
            <a:r>
              <a:rPr lang="en-US" sz="1600" i="1" dirty="0">
                <a:latin typeface="Times New Roman"/>
                <a:cs typeface="Times New Roman"/>
              </a:rPr>
              <a:t>2015 Joint IEEE International Conference on Development and Learning and Epigenetic Robotics (ICDL-</a:t>
            </a:r>
            <a:r>
              <a:rPr lang="en-US" sz="1600" i="1" dirty="0" err="1">
                <a:latin typeface="Times New Roman"/>
                <a:cs typeface="Times New Roman"/>
              </a:rPr>
              <a:t>EpiRob</a:t>
            </a:r>
            <a:r>
              <a:rPr lang="en-US" sz="1600" i="1" dirty="0">
                <a:latin typeface="Times New Roman"/>
                <a:cs typeface="Times New Roman"/>
              </a:rPr>
              <a:t>)</a:t>
            </a:r>
            <a:r>
              <a:rPr lang="en-US" sz="1600" dirty="0">
                <a:latin typeface="Times New Roman"/>
                <a:cs typeface="Times New Roman"/>
              </a:rPr>
              <a:t> (pp. 1-6). IEEE.</a:t>
            </a:r>
            <a:endParaRPr lang="en-GB" sz="1600" dirty="0">
              <a:latin typeface="Times New Roman"/>
              <a:cs typeface="Times New Roman"/>
            </a:endParaRPr>
          </a:p>
          <a:p>
            <a:pPr marL="277813" indent="-277813"/>
            <a:r>
              <a:rPr lang="en-US" sz="1600" dirty="0">
                <a:latin typeface="Times New Roman"/>
                <a:cs typeface="Times New Roman"/>
              </a:rPr>
              <a:t>Yu, C., Smith, L. B., Christensen, M., &amp; Pereira, A. (2007). Two views of the world: Active vision in real-world interaction. In </a:t>
            </a:r>
            <a:r>
              <a:rPr lang="en-US" sz="1600" i="1" dirty="0">
                <a:latin typeface="Times New Roman"/>
                <a:cs typeface="Times New Roman"/>
              </a:rPr>
              <a:t>Proceedings of the 29th Annual Meeting of the Cognitive Science Society. Mahwah, NJ: Erlbaum</a:t>
            </a:r>
            <a:r>
              <a:rPr lang="en-US" sz="1600" dirty="0">
                <a:latin typeface="Times New Roman"/>
                <a:cs typeface="Times New Roman"/>
              </a:rPr>
              <a:t>.</a:t>
            </a:r>
            <a:endParaRPr lang="en-GB" sz="1600" dirty="0">
              <a:latin typeface="Times New Roman"/>
              <a:cs typeface="Times New Roman"/>
            </a:endParaRPr>
          </a:p>
          <a:p>
            <a:pPr marL="277813" indent="-277813"/>
            <a:endParaRPr lang="en-US" sz="1600" dirty="0">
              <a:latin typeface="Times New Roman"/>
              <a:cs typeface="Times New Roman"/>
            </a:endParaRPr>
          </a:p>
        </p:txBody>
      </p:sp>
      <p:sp>
        <p:nvSpPr>
          <p:cNvPr id="60" name="Rounded Rectangle 59"/>
          <p:cNvSpPr/>
          <p:nvPr/>
        </p:nvSpPr>
        <p:spPr>
          <a:xfrm>
            <a:off x="33212060" y="4564124"/>
            <a:ext cx="9089726" cy="12907685"/>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TextBox 78"/>
          <p:cNvSpPr txBox="1"/>
          <p:nvPr/>
        </p:nvSpPr>
        <p:spPr>
          <a:xfrm>
            <a:off x="32769209" y="4662727"/>
            <a:ext cx="10067278" cy="825227"/>
          </a:xfrm>
          <a:prstGeom prst="rect">
            <a:avLst/>
          </a:prstGeom>
          <a:noFill/>
          <a:effectLst>
            <a:softEdge rad="31750"/>
          </a:effectLst>
        </p:spPr>
        <p:txBody>
          <a:bodyPr wrap="square" lIns="85725" tIns="42863" rIns="85725" bIns="42863" rtlCol="0">
            <a:spAutoFit/>
          </a:bodyPr>
          <a:lstStyle/>
          <a:p>
            <a:pPr algn="ctr"/>
            <a:r>
              <a:rPr lang="en-US" sz="4800" b="1" dirty="0">
                <a:latin typeface="Times New Roman"/>
                <a:cs typeface="Times New Roman"/>
              </a:rPr>
              <a:t>Conclusions   </a:t>
            </a:r>
          </a:p>
        </p:txBody>
      </p:sp>
      <p:sp>
        <p:nvSpPr>
          <p:cNvPr id="11" name="TextBox 10"/>
          <p:cNvSpPr txBox="1"/>
          <p:nvPr/>
        </p:nvSpPr>
        <p:spPr>
          <a:xfrm flipH="1">
            <a:off x="33173534" y="5340293"/>
            <a:ext cx="9128251" cy="11843628"/>
          </a:xfrm>
          <a:prstGeom prst="rect">
            <a:avLst/>
          </a:prstGeom>
          <a:noFill/>
        </p:spPr>
        <p:txBody>
          <a:bodyPr wrap="square" lIns="85725" tIns="42863" rIns="85725" bIns="42863" rtlCol="0">
            <a:spAutoFit/>
          </a:bodyPr>
          <a:lstStyle/>
          <a:p>
            <a:pPr>
              <a:buClr>
                <a:schemeClr val="accent3">
                  <a:lumMod val="50000"/>
                </a:schemeClr>
              </a:buClr>
            </a:pPr>
            <a:endParaRPr lang="en-GB" sz="3000" dirty="0">
              <a:solidFill>
                <a:srgbClr val="000000"/>
              </a:solidFill>
              <a:latin typeface="Times New Roman"/>
              <a:cs typeface="Times New Roman"/>
            </a:endParaRPr>
          </a:p>
          <a:p>
            <a:pPr marL="428625" indent="-428625">
              <a:buClr>
                <a:schemeClr val="accent3">
                  <a:lumMod val="50000"/>
                </a:schemeClr>
              </a:buClr>
              <a:buFont typeface="Wingdings" charset="2"/>
              <a:buChar char="u"/>
            </a:pPr>
            <a:r>
              <a:rPr lang="en-US" sz="3200" dirty="0">
                <a:solidFill>
                  <a:srgbClr val="000000"/>
                </a:solidFill>
                <a:latin typeface="Times New Roman"/>
                <a:cs typeface="Times New Roman"/>
              </a:rPr>
              <a:t>A main effect was found between the</a:t>
            </a:r>
            <a:r>
              <a:rPr lang="en-US" sz="3200" b="1" dirty="0">
                <a:solidFill>
                  <a:srgbClr val="000000"/>
                </a:solidFill>
                <a:latin typeface="Times New Roman"/>
                <a:cs typeface="Times New Roman"/>
              </a:rPr>
              <a:t> looking times of handling and no handling conditions</a:t>
            </a:r>
            <a:r>
              <a:rPr lang="en-US" sz="3200" dirty="0">
                <a:solidFill>
                  <a:srgbClr val="000000"/>
                </a:solidFill>
                <a:latin typeface="Times New Roman"/>
                <a:cs typeface="Times New Roman"/>
              </a:rPr>
              <a:t>. The looking time during the no handling condition was significantly higher compared to the handling condition.</a:t>
            </a:r>
          </a:p>
          <a:p>
            <a:pPr>
              <a:buClr>
                <a:schemeClr val="accent3">
                  <a:lumMod val="50000"/>
                </a:schemeClr>
              </a:buClr>
            </a:pPr>
            <a:r>
              <a:rPr lang="en-US" sz="3200" dirty="0">
                <a:solidFill>
                  <a:srgbClr val="000000"/>
                </a:solidFill>
                <a:latin typeface="Times New Roman"/>
                <a:cs typeface="Times New Roman"/>
              </a:rPr>
              <a:t> </a:t>
            </a:r>
          </a:p>
          <a:p>
            <a:pPr marL="428625" indent="-428625">
              <a:buClr>
                <a:schemeClr val="accent3">
                  <a:lumMod val="50000"/>
                </a:schemeClr>
              </a:buClr>
              <a:buFont typeface="Wingdings" charset="2"/>
              <a:buChar char="u"/>
            </a:pPr>
            <a:r>
              <a:rPr lang="en-GB" sz="3200" dirty="0">
                <a:solidFill>
                  <a:srgbClr val="000000"/>
                </a:solidFill>
                <a:latin typeface="Times New Roman"/>
                <a:cs typeface="Times New Roman"/>
              </a:rPr>
              <a:t>Label and non-label events did not show </a:t>
            </a:r>
            <a:r>
              <a:rPr lang="en-GB" sz="3200" b="1" dirty="0">
                <a:solidFill>
                  <a:srgbClr val="000000"/>
                </a:solidFill>
                <a:latin typeface="Times New Roman"/>
                <a:cs typeface="Times New Roman"/>
              </a:rPr>
              <a:t>different total looking times</a:t>
            </a:r>
            <a:r>
              <a:rPr lang="en-GB" sz="3200" dirty="0">
                <a:solidFill>
                  <a:srgbClr val="000000"/>
                </a:solidFill>
                <a:latin typeface="Times New Roman"/>
                <a:cs typeface="Times New Roman"/>
              </a:rPr>
              <a:t> in either handling or no handling conditions. </a:t>
            </a:r>
          </a:p>
          <a:p>
            <a:pPr marL="428625" indent="-428625">
              <a:buClr>
                <a:schemeClr val="accent3">
                  <a:lumMod val="50000"/>
                </a:schemeClr>
              </a:buClr>
              <a:buFont typeface="Wingdings" charset="2"/>
              <a:buChar char="u"/>
            </a:pPr>
            <a:endParaRPr lang="en-GB" sz="3200" dirty="0">
              <a:solidFill>
                <a:srgbClr val="000000"/>
              </a:solidFill>
              <a:latin typeface="Times New Roman"/>
              <a:cs typeface="Times New Roman"/>
            </a:endParaRPr>
          </a:p>
          <a:p>
            <a:pPr marL="457200" indent="-457200">
              <a:buClr>
                <a:schemeClr val="accent3">
                  <a:lumMod val="50000"/>
                </a:schemeClr>
              </a:buClr>
              <a:buFont typeface="Wingdings" charset="2"/>
              <a:buChar char="u"/>
            </a:pPr>
            <a:r>
              <a:rPr lang="en-US" sz="3200" dirty="0">
                <a:latin typeface="Times New Roman"/>
                <a:cs typeface="Times New Roman"/>
              </a:rPr>
              <a:t>In </a:t>
            </a:r>
            <a:r>
              <a:rPr lang="en-US" sz="3200" b="1" dirty="0">
                <a:latin typeface="Times New Roman"/>
                <a:cs typeface="Times New Roman"/>
              </a:rPr>
              <a:t>both handling conditions</a:t>
            </a:r>
            <a:r>
              <a:rPr lang="en-US" sz="3200" dirty="0">
                <a:latin typeface="Times New Roman"/>
                <a:cs typeface="Times New Roman"/>
              </a:rPr>
              <a:t>, the </a:t>
            </a:r>
            <a:r>
              <a:rPr lang="en-US" sz="3200" b="1" dirty="0">
                <a:latin typeface="Times New Roman"/>
                <a:cs typeface="Times New Roman"/>
              </a:rPr>
              <a:t>looking times to the objects and to the experimenter’s face and the number of switches</a:t>
            </a:r>
            <a:r>
              <a:rPr lang="en-US" sz="3200" dirty="0">
                <a:latin typeface="Times New Roman"/>
                <a:cs typeface="Times New Roman"/>
              </a:rPr>
              <a:t> between objects and other areas of interest </a:t>
            </a:r>
            <a:r>
              <a:rPr lang="en-US" sz="3200" b="1" dirty="0">
                <a:latin typeface="Times New Roman"/>
                <a:cs typeface="Times New Roman"/>
              </a:rPr>
              <a:t>were not predicted</a:t>
            </a:r>
            <a:r>
              <a:rPr lang="en-US" sz="3200" dirty="0">
                <a:latin typeface="Times New Roman"/>
                <a:cs typeface="Times New Roman"/>
              </a:rPr>
              <a:t> by labelling condition and productive vocabulary scores.</a:t>
            </a:r>
          </a:p>
          <a:p>
            <a:pPr marL="457200" indent="-457200">
              <a:buClr>
                <a:schemeClr val="accent3">
                  <a:lumMod val="50000"/>
                </a:schemeClr>
              </a:buClr>
              <a:buFont typeface="Wingdings" charset="2"/>
              <a:buChar char="u"/>
            </a:pPr>
            <a:endParaRPr lang="en-US" sz="3200" dirty="0">
              <a:latin typeface="Times New Roman"/>
              <a:cs typeface="Times New Roman"/>
            </a:endParaRPr>
          </a:p>
          <a:p>
            <a:pPr>
              <a:buClr>
                <a:schemeClr val="accent3">
                  <a:lumMod val="50000"/>
                </a:schemeClr>
              </a:buClr>
            </a:pPr>
            <a:endParaRPr lang="en-US" sz="3200" dirty="0">
              <a:latin typeface="Times New Roman"/>
              <a:cs typeface="Times New Roman"/>
            </a:endParaRPr>
          </a:p>
          <a:p>
            <a:pPr marL="457200" indent="-457200">
              <a:buClr>
                <a:schemeClr val="accent3">
                  <a:lumMod val="50000"/>
                </a:schemeClr>
              </a:buClr>
              <a:buFont typeface="Wingdings" charset="2"/>
              <a:buChar char="u"/>
            </a:pPr>
            <a:r>
              <a:rPr lang="en-US" sz="3200" dirty="0">
                <a:latin typeface="Times New Roman"/>
                <a:cs typeface="Times New Roman"/>
              </a:rPr>
              <a:t>Children’s </a:t>
            </a:r>
            <a:r>
              <a:rPr lang="en-US" sz="3200" b="1" dirty="0">
                <a:latin typeface="Times New Roman"/>
                <a:cs typeface="Times New Roman"/>
              </a:rPr>
              <a:t>productive vocabulary scores, looking time at </a:t>
            </a:r>
            <a:r>
              <a:rPr lang="en-US" sz="3200" b="1" dirty="0" err="1">
                <a:latin typeface="Times New Roman"/>
                <a:cs typeface="Times New Roman"/>
              </a:rPr>
              <a:t>labelled</a:t>
            </a:r>
            <a:r>
              <a:rPr lang="en-US" sz="3200" b="1" dirty="0">
                <a:latin typeface="Times New Roman"/>
                <a:cs typeface="Times New Roman"/>
              </a:rPr>
              <a:t> objects and switches </a:t>
            </a:r>
            <a:r>
              <a:rPr lang="en-US" sz="3200" dirty="0">
                <a:latin typeface="Times New Roman"/>
                <a:cs typeface="Times New Roman"/>
              </a:rPr>
              <a:t>during looking time at </a:t>
            </a:r>
            <a:r>
              <a:rPr lang="en-US" sz="3200" dirty="0" err="1">
                <a:latin typeface="Times New Roman"/>
                <a:cs typeface="Times New Roman"/>
              </a:rPr>
              <a:t>labelled</a:t>
            </a:r>
            <a:r>
              <a:rPr lang="en-US" sz="3200" dirty="0">
                <a:latin typeface="Times New Roman"/>
                <a:cs typeface="Times New Roman"/>
              </a:rPr>
              <a:t> objects were </a:t>
            </a:r>
            <a:r>
              <a:rPr lang="en-US" sz="3200" b="1" dirty="0">
                <a:latin typeface="Times New Roman"/>
                <a:cs typeface="Times New Roman"/>
              </a:rPr>
              <a:t>not found to predict retention</a:t>
            </a:r>
            <a:r>
              <a:rPr lang="en-US" sz="3200" dirty="0">
                <a:latin typeface="Times New Roman"/>
                <a:cs typeface="Times New Roman"/>
              </a:rPr>
              <a:t> of novel words in either condition. </a:t>
            </a:r>
            <a:endParaRPr lang="en-GB" sz="3200" dirty="0">
              <a:latin typeface="Times New Roman"/>
              <a:cs typeface="Times New Roman"/>
            </a:endParaRPr>
          </a:p>
          <a:p>
            <a:pPr>
              <a:buClr>
                <a:schemeClr val="accent3">
                  <a:lumMod val="50000"/>
                </a:schemeClr>
              </a:buClr>
            </a:pPr>
            <a:endParaRPr lang="en-US" sz="3000" dirty="0">
              <a:solidFill>
                <a:srgbClr val="000000"/>
              </a:solidFill>
              <a:latin typeface="Times New Roman"/>
              <a:cs typeface="Times New Roman"/>
            </a:endParaRPr>
          </a:p>
        </p:txBody>
      </p:sp>
      <p:sp>
        <p:nvSpPr>
          <p:cNvPr id="51" name="Rounded Rectangle 50"/>
          <p:cNvSpPr/>
          <p:nvPr/>
        </p:nvSpPr>
        <p:spPr>
          <a:xfrm>
            <a:off x="11231718" y="4564126"/>
            <a:ext cx="21611754" cy="9604508"/>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ounded Rectangle 51"/>
          <p:cNvSpPr/>
          <p:nvPr/>
        </p:nvSpPr>
        <p:spPr>
          <a:xfrm>
            <a:off x="11215936" y="14367073"/>
            <a:ext cx="21566392" cy="14191955"/>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a:p>
            <a:endParaRPr lang="en-US" dirty="0"/>
          </a:p>
          <a:p>
            <a:endParaRPr lang="en-US" dirty="0"/>
          </a:p>
        </p:txBody>
      </p:sp>
      <p:sp>
        <p:nvSpPr>
          <p:cNvPr id="85" name="TextBox 84"/>
          <p:cNvSpPr txBox="1"/>
          <p:nvPr/>
        </p:nvSpPr>
        <p:spPr>
          <a:xfrm>
            <a:off x="11392264" y="4688616"/>
            <a:ext cx="20851434" cy="825227"/>
          </a:xfrm>
          <a:prstGeom prst="rect">
            <a:avLst/>
          </a:prstGeom>
          <a:noFill/>
          <a:effectLst>
            <a:softEdge rad="31750"/>
          </a:effectLst>
        </p:spPr>
        <p:txBody>
          <a:bodyPr wrap="square" lIns="85725" tIns="42863" rIns="85725" bIns="42863" rtlCol="0">
            <a:spAutoFit/>
          </a:bodyPr>
          <a:lstStyle/>
          <a:p>
            <a:pPr algn="ctr"/>
            <a:r>
              <a:rPr lang="en-US" sz="4800" b="1" dirty="0">
                <a:latin typeface="Times New Roman"/>
                <a:cs typeface="Times New Roman"/>
              </a:rPr>
              <a:t>Method</a:t>
            </a:r>
          </a:p>
        </p:txBody>
      </p:sp>
      <p:sp>
        <p:nvSpPr>
          <p:cNvPr id="65" name="TextBox 64"/>
          <p:cNvSpPr txBox="1"/>
          <p:nvPr/>
        </p:nvSpPr>
        <p:spPr>
          <a:xfrm>
            <a:off x="11673669" y="5629438"/>
            <a:ext cx="9279174" cy="5287988"/>
          </a:xfrm>
          <a:prstGeom prst="rect">
            <a:avLst/>
          </a:prstGeom>
          <a:noFill/>
        </p:spPr>
        <p:txBody>
          <a:bodyPr wrap="square" lIns="85725" tIns="42863" rIns="85725" bIns="42863" rtlCol="0">
            <a:spAutoFit/>
          </a:bodyPr>
          <a:lstStyle/>
          <a:p>
            <a:pPr marL="457200" indent="-457200">
              <a:buClr>
                <a:schemeClr val="accent3">
                  <a:lumMod val="50000"/>
                </a:schemeClr>
              </a:buClr>
              <a:buFont typeface="Wingdings" charset="2"/>
              <a:buChar char="u"/>
            </a:pPr>
            <a:r>
              <a:rPr lang="en-US" sz="2600" b="1" dirty="0">
                <a:latin typeface="Times New Roman"/>
                <a:cs typeface="Times New Roman"/>
              </a:rPr>
              <a:t>Participants: </a:t>
            </a:r>
            <a:r>
              <a:rPr lang="en-US" sz="2600" dirty="0">
                <a:solidFill>
                  <a:srgbClr val="000000"/>
                </a:solidFill>
                <a:latin typeface="Times New Roman"/>
                <a:cs typeface="Times New Roman"/>
              </a:rPr>
              <a:t>24 two year-old children</a:t>
            </a:r>
          </a:p>
          <a:p>
            <a:pPr marL="457200" indent="-457200">
              <a:buClr>
                <a:schemeClr val="accent3">
                  <a:lumMod val="50000"/>
                </a:schemeClr>
              </a:buClr>
              <a:buFont typeface="Wingdings" charset="2"/>
              <a:buChar char="u"/>
            </a:pPr>
            <a:endParaRPr lang="en-US" sz="2600" dirty="0">
              <a:solidFill>
                <a:srgbClr val="000000"/>
              </a:solidFill>
              <a:latin typeface="Times New Roman"/>
              <a:cs typeface="Times New Roman"/>
            </a:endParaRPr>
          </a:p>
          <a:p>
            <a:pPr marL="457200" lvl="0" indent="-457200">
              <a:buClr>
                <a:schemeClr val="accent3">
                  <a:lumMod val="50000"/>
                </a:schemeClr>
              </a:buClr>
              <a:buFont typeface="Wingdings" charset="2"/>
              <a:buChar char="u"/>
            </a:pPr>
            <a:r>
              <a:rPr lang="en-US" sz="2600" b="1" dirty="0">
                <a:latin typeface="Times New Roman"/>
                <a:cs typeface="Times New Roman"/>
              </a:rPr>
              <a:t>Equipment: </a:t>
            </a:r>
            <a:r>
              <a:rPr lang="en-US" sz="2600" dirty="0">
                <a:latin typeface="Times New Roman"/>
                <a:cs typeface="Times New Roman"/>
              </a:rPr>
              <a:t>Head-mounted Eye-tracker</a:t>
            </a:r>
          </a:p>
          <a:p>
            <a:pPr marL="457200" lvl="0" indent="-457200">
              <a:buClr>
                <a:schemeClr val="accent3">
                  <a:lumMod val="50000"/>
                </a:schemeClr>
              </a:buClr>
              <a:buFont typeface="Wingdings" charset="2"/>
              <a:buChar char="u"/>
            </a:pPr>
            <a:endParaRPr lang="en-US" sz="2600" dirty="0">
              <a:latin typeface="Times New Roman"/>
              <a:cs typeface="Times New Roman"/>
            </a:endParaRPr>
          </a:p>
          <a:p>
            <a:pPr marL="457200" indent="-457200">
              <a:buClr>
                <a:schemeClr val="accent3">
                  <a:lumMod val="50000"/>
                </a:schemeClr>
              </a:buClr>
              <a:buFont typeface="Wingdings" charset="2"/>
              <a:buChar char="u"/>
            </a:pPr>
            <a:r>
              <a:rPr lang="en-US" sz="2600" b="1" dirty="0">
                <a:latin typeface="Times New Roman"/>
                <a:cs typeface="Times New Roman"/>
              </a:rPr>
              <a:t>Questionnaire: </a:t>
            </a:r>
            <a:r>
              <a:rPr lang="en-US" sz="2600" dirty="0">
                <a:solidFill>
                  <a:srgbClr val="000000"/>
                </a:solidFill>
                <a:latin typeface="Times New Roman"/>
                <a:cs typeface="Times New Roman"/>
                <a:sym typeface="Century Schoolbook"/>
              </a:rPr>
              <a:t>A vocabulary inventory (UK-CDI; </a:t>
            </a:r>
            <a:r>
              <a:rPr lang="en-US" sz="2600" dirty="0" err="1">
                <a:solidFill>
                  <a:srgbClr val="000000"/>
                </a:solidFill>
                <a:latin typeface="Times New Roman"/>
                <a:cs typeface="Times New Roman"/>
                <a:sym typeface="Century Schoolbook"/>
              </a:rPr>
              <a:t>Alcock</a:t>
            </a:r>
            <a:r>
              <a:rPr lang="en-US" sz="2600" dirty="0">
                <a:solidFill>
                  <a:srgbClr val="000000"/>
                </a:solidFill>
                <a:latin typeface="Times New Roman"/>
                <a:cs typeface="Times New Roman"/>
                <a:sym typeface="Century Schoolbook"/>
              </a:rPr>
              <a:t>, </a:t>
            </a:r>
            <a:r>
              <a:rPr lang="en-US" sz="2600" dirty="0" err="1">
                <a:solidFill>
                  <a:srgbClr val="000000"/>
                </a:solidFill>
                <a:latin typeface="Times New Roman"/>
                <a:cs typeface="Times New Roman"/>
                <a:sym typeface="Century Schoolbook"/>
              </a:rPr>
              <a:t>Meints</a:t>
            </a:r>
            <a:r>
              <a:rPr lang="en-US" sz="2600" dirty="0">
                <a:solidFill>
                  <a:srgbClr val="000000"/>
                </a:solidFill>
                <a:latin typeface="Times New Roman"/>
                <a:cs typeface="Times New Roman"/>
                <a:sym typeface="Century Schoolbook"/>
              </a:rPr>
              <a:t>, &amp; Rowland, 2017) was completed by the parent.</a:t>
            </a:r>
          </a:p>
          <a:p>
            <a:pPr>
              <a:buClr>
                <a:schemeClr val="accent3">
                  <a:lumMod val="50000"/>
                </a:schemeClr>
              </a:buClr>
            </a:pPr>
            <a:endParaRPr lang="en-US" sz="2600" dirty="0">
              <a:solidFill>
                <a:srgbClr val="000000"/>
              </a:solidFill>
              <a:latin typeface="Times New Roman"/>
              <a:cs typeface="Times New Roman"/>
              <a:sym typeface="Century Schoolbook"/>
            </a:endParaRPr>
          </a:p>
          <a:p>
            <a:pPr marL="457200" indent="-457200">
              <a:buClr>
                <a:schemeClr val="accent3">
                  <a:lumMod val="50000"/>
                </a:schemeClr>
              </a:buClr>
              <a:buFont typeface="Wingdings" charset="2"/>
              <a:buChar char="u"/>
            </a:pPr>
            <a:r>
              <a:rPr lang="en-US" sz="2600" b="1" dirty="0">
                <a:latin typeface="Times New Roman"/>
                <a:cs typeface="Times New Roman"/>
              </a:rPr>
              <a:t>Stimuli: </a:t>
            </a:r>
            <a:r>
              <a:rPr lang="en-US" sz="2600" dirty="0">
                <a:solidFill>
                  <a:srgbClr val="000000"/>
                </a:solidFill>
                <a:latin typeface="Times New Roman"/>
                <a:cs typeface="Times New Roman"/>
              </a:rPr>
              <a:t>Novel words: </a:t>
            </a:r>
            <a:r>
              <a:rPr lang="en-US" sz="2600" dirty="0" err="1">
                <a:solidFill>
                  <a:srgbClr val="000000"/>
                </a:solidFill>
                <a:latin typeface="Times New Roman"/>
                <a:cs typeface="Times New Roman"/>
              </a:rPr>
              <a:t>Habble</a:t>
            </a:r>
            <a:r>
              <a:rPr lang="en-US" sz="2600" dirty="0">
                <a:solidFill>
                  <a:srgbClr val="000000"/>
                </a:solidFill>
                <a:latin typeface="Times New Roman"/>
                <a:cs typeface="Times New Roman"/>
              </a:rPr>
              <a:t>, </a:t>
            </a:r>
            <a:r>
              <a:rPr lang="en-US" sz="2600" dirty="0" err="1">
                <a:solidFill>
                  <a:srgbClr val="000000"/>
                </a:solidFill>
                <a:latin typeface="Times New Roman"/>
                <a:cs typeface="Times New Roman"/>
              </a:rPr>
              <a:t>Mapoo</a:t>
            </a:r>
            <a:r>
              <a:rPr lang="en-US" sz="2600" dirty="0">
                <a:solidFill>
                  <a:srgbClr val="000000"/>
                </a:solidFill>
                <a:latin typeface="Times New Roman"/>
                <a:cs typeface="Times New Roman"/>
              </a:rPr>
              <a:t>, </a:t>
            </a:r>
            <a:r>
              <a:rPr lang="en-US" sz="2600" dirty="0" err="1">
                <a:solidFill>
                  <a:srgbClr val="000000"/>
                </a:solidFill>
                <a:latin typeface="Times New Roman"/>
                <a:cs typeface="Times New Roman"/>
              </a:rPr>
              <a:t>Zeebee</a:t>
            </a:r>
            <a:r>
              <a:rPr lang="en-US" sz="2600" dirty="0">
                <a:solidFill>
                  <a:srgbClr val="000000"/>
                </a:solidFill>
                <a:latin typeface="Times New Roman"/>
                <a:cs typeface="Times New Roman"/>
              </a:rPr>
              <a:t> (Pereira, Smith, &amp; Yu, 2014)</a:t>
            </a:r>
            <a:endParaRPr lang="en-US" sz="2600" b="1" dirty="0">
              <a:solidFill>
                <a:schemeClr val="tx1">
                  <a:lumMod val="65000"/>
                  <a:lumOff val="35000"/>
                </a:schemeClr>
              </a:solidFill>
              <a:latin typeface="Times New Roman"/>
              <a:cs typeface="Times New Roman"/>
            </a:endParaRPr>
          </a:p>
          <a:p>
            <a:endParaRPr lang="en-US" sz="2600" dirty="0">
              <a:solidFill>
                <a:srgbClr val="000000"/>
              </a:solidFill>
              <a:latin typeface="Times New Roman"/>
              <a:cs typeface="Times New Roman"/>
              <a:sym typeface="Century Schoolbook"/>
            </a:endParaRPr>
          </a:p>
          <a:p>
            <a:pPr lvl="0"/>
            <a:endParaRPr lang="en-US" sz="2600" dirty="0">
              <a:latin typeface="Times New Roman"/>
              <a:cs typeface="Times New Roman"/>
            </a:endParaRPr>
          </a:p>
          <a:p>
            <a:endParaRPr lang="en-US" sz="2600" dirty="0">
              <a:solidFill>
                <a:srgbClr val="000000"/>
              </a:solidFill>
              <a:latin typeface="Times New Roman"/>
              <a:cs typeface="Times New Roman"/>
            </a:endParaRPr>
          </a:p>
          <a:p>
            <a:endParaRPr lang="en-US" sz="2600" b="1" dirty="0">
              <a:latin typeface="Times New Roman"/>
              <a:cs typeface="Times New Roman"/>
            </a:endParaRPr>
          </a:p>
        </p:txBody>
      </p:sp>
      <p:sp>
        <p:nvSpPr>
          <p:cNvPr id="17" name="TextBox 16"/>
          <p:cNvSpPr txBox="1"/>
          <p:nvPr/>
        </p:nvSpPr>
        <p:spPr>
          <a:xfrm>
            <a:off x="21967394" y="5641450"/>
            <a:ext cx="11065128" cy="4113819"/>
          </a:xfrm>
          <a:prstGeom prst="rect">
            <a:avLst/>
          </a:prstGeom>
          <a:noFill/>
        </p:spPr>
        <p:txBody>
          <a:bodyPr wrap="square" lIns="85725" tIns="42863" rIns="85725" bIns="42863" rtlCol="0">
            <a:spAutoFit/>
          </a:bodyPr>
          <a:lstStyle/>
          <a:p>
            <a:pPr marL="592930" indent="-592930" defTabSz="454581">
              <a:spcBef>
                <a:spcPts val="3188"/>
              </a:spcBef>
              <a:buClr>
                <a:schemeClr val="accent3">
                  <a:lumMod val="50000"/>
                </a:schemeClr>
              </a:buClr>
              <a:buFont typeface="Wingdings" charset="2"/>
              <a:buChar char="u"/>
              <a:defRPr sz="1800">
                <a:solidFill>
                  <a:srgbClr val="000000"/>
                </a:solidFill>
              </a:defRPr>
            </a:pPr>
            <a:r>
              <a:rPr lang="en-US" sz="2600" b="1" dirty="0">
                <a:solidFill>
                  <a:srgbClr val="000000"/>
                </a:solidFill>
                <a:latin typeface="Times New Roman"/>
                <a:ea typeface="Century Schoolbook"/>
                <a:cs typeface="Times New Roman"/>
                <a:sym typeface="Century Schoolbook"/>
              </a:rPr>
              <a:t>Mixed-subjects design:</a:t>
            </a:r>
            <a:r>
              <a:rPr lang="en-US" sz="2600" dirty="0">
                <a:solidFill>
                  <a:srgbClr val="000000"/>
                </a:solidFill>
                <a:latin typeface="Times New Roman"/>
                <a:ea typeface="Century Schoolbook"/>
                <a:cs typeface="Times New Roman"/>
                <a:sym typeface="Century Schoolbook"/>
              </a:rPr>
              <a:t> </a:t>
            </a:r>
            <a:r>
              <a:rPr lang="en-US" sz="2600" i="1" dirty="0">
                <a:solidFill>
                  <a:srgbClr val="000000"/>
                </a:solidFill>
                <a:latin typeface="Times New Roman"/>
                <a:ea typeface="Century Schoolbook"/>
                <a:cs typeface="Times New Roman"/>
                <a:sym typeface="Century Schoolbook"/>
              </a:rPr>
              <a:t>a handling </a:t>
            </a:r>
            <a:r>
              <a:rPr lang="en-US" sz="2600" dirty="0">
                <a:solidFill>
                  <a:srgbClr val="000000"/>
                </a:solidFill>
                <a:latin typeface="Times New Roman"/>
                <a:ea typeface="Century Schoolbook"/>
                <a:cs typeface="Times New Roman"/>
                <a:sym typeface="Century Schoolbook"/>
              </a:rPr>
              <a:t>group and </a:t>
            </a:r>
            <a:r>
              <a:rPr lang="en-US" sz="2600" i="1" dirty="0">
                <a:solidFill>
                  <a:srgbClr val="000000"/>
                </a:solidFill>
                <a:latin typeface="Times New Roman"/>
                <a:ea typeface="Century Schoolbook"/>
                <a:cs typeface="Times New Roman"/>
                <a:sym typeface="Century Schoolbook"/>
              </a:rPr>
              <a:t>a no handling </a:t>
            </a:r>
            <a:r>
              <a:rPr lang="en-US" sz="2600" dirty="0">
                <a:solidFill>
                  <a:srgbClr val="000000"/>
                </a:solidFill>
                <a:latin typeface="Times New Roman"/>
                <a:ea typeface="Century Schoolbook"/>
                <a:cs typeface="Times New Roman"/>
                <a:sym typeface="Century Schoolbook"/>
              </a:rPr>
              <a:t>group that each experienced </a:t>
            </a:r>
            <a:r>
              <a:rPr lang="en-US" sz="2600" i="1" dirty="0">
                <a:solidFill>
                  <a:srgbClr val="000000"/>
                </a:solidFill>
                <a:latin typeface="Times New Roman"/>
                <a:ea typeface="Century Schoolbook"/>
                <a:cs typeface="Times New Roman"/>
                <a:sym typeface="Century Schoolbook"/>
              </a:rPr>
              <a:t>a labelling </a:t>
            </a:r>
            <a:r>
              <a:rPr lang="en-US" sz="2600" dirty="0">
                <a:solidFill>
                  <a:srgbClr val="000000"/>
                </a:solidFill>
                <a:latin typeface="Times New Roman"/>
                <a:ea typeface="Century Schoolbook"/>
                <a:cs typeface="Times New Roman"/>
                <a:sym typeface="Century Schoolbook"/>
              </a:rPr>
              <a:t>and a </a:t>
            </a:r>
            <a:r>
              <a:rPr lang="en-US" sz="2600" i="1" dirty="0" err="1">
                <a:solidFill>
                  <a:srgbClr val="000000"/>
                </a:solidFill>
                <a:latin typeface="Times New Roman"/>
                <a:ea typeface="Century Schoolbook"/>
                <a:cs typeface="Times New Roman"/>
                <a:sym typeface="Century Schoolbook"/>
              </a:rPr>
              <a:t>unlabelling</a:t>
            </a:r>
            <a:r>
              <a:rPr lang="en-US" sz="2600" i="1" dirty="0">
                <a:solidFill>
                  <a:srgbClr val="000000"/>
                </a:solidFill>
                <a:latin typeface="Times New Roman"/>
                <a:ea typeface="Century Schoolbook"/>
                <a:cs typeface="Times New Roman"/>
                <a:sym typeface="Century Schoolbook"/>
              </a:rPr>
              <a:t> </a:t>
            </a:r>
            <a:r>
              <a:rPr lang="en-US" sz="2600" dirty="0">
                <a:solidFill>
                  <a:srgbClr val="000000"/>
                </a:solidFill>
                <a:latin typeface="Times New Roman"/>
                <a:ea typeface="Century Schoolbook"/>
                <a:cs typeface="Times New Roman"/>
                <a:sym typeface="Century Schoolbook"/>
              </a:rPr>
              <a:t>condition.</a:t>
            </a:r>
          </a:p>
          <a:p>
            <a:pPr marL="592930" indent="-592930" defTabSz="454581">
              <a:spcBef>
                <a:spcPts val="3188"/>
              </a:spcBef>
              <a:buClr>
                <a:schemeClr val="accent3">
                  <a:lumMod val="50000"/>
                </a:schemeClr>
              </a:buClr>
              <a:buFont typeface="Wingdings" charset="2"/>
              <a:buChar char="u"/>
              <a:defRPr sz="1800">
                <a:solidFill>
                  <a:srgbClr val="000000"/>
                </a:solidFill>
              </a:defRPr>
            </a:pPr>
            <a:r>
              <a:rPr lang="en-US" sz="2600" dirty="0">
                <a:solidFill>
                  <a:srgbClr val="000000"/>
                </a:solidFill>
                <a:latin typeface="Times New Roman"/>
                <a:ea typeface="Century Schoolbook"/>
                <a:cs typeface="Times New Roman"/>
                <a:sym typeface="Century Schoolbook"/>
              </a:rPr>
              <a:t>Each object was seen for </a:t>
            </a:r>
            <a:r>
              <a:rPr lang="en-US" sz="2600" b="1" dirty="0">
                <a:solidFill>
                  <a:srgbClr val="000000"/>
                </a:solidFill>
                <a:latin typeface="Times New Roman"/>
                <a:ea typeface="Century Schoolbook"/>
                <a:cs typeface="Times New Roman"/>
                <a:sym typeface="Century Schoolbook"/>
              </a:rPr>
              <a:t>30s</a:t>
            </a:r>
            <a:r>
              <a:rPr lang="en-US" sz="2600" dirty="0">
                <a:solidFill>
                  <a:srgbClr val="000000"/>
                </a:solidFill>
                <a:latin typeface="Times New Roman"/>
                <a:ea typeface="Century Schoolbook"/>
                <a:cs typeface="Times New Roman"/>
                <a:sym typeface="Century Schoolbook"/>
              </a:rPr>
              <a:t>. </a:t>
            </a:r>
          </a:p>
          <a:p>
            <a:pPr marL="494109" indent="-494109" defTabSz="454581">
              <a:spcBef>
                <a:spcPts val="3188"/>
              </a:spcBef>
              <a:buClr>
                <a:schemeClr val="accent3">
                  <a:lumMod val="50000"/>
                </a:schemeClr>
              </a:buClr>
              <a:buFont typeface="Wingdings" charset="2"/>
              <a:buChar char="u"/>
              <a:defRPr sz="1800">
                <a:solidFill>
                  <a:srgbClr val="000000"/>
                </a:solidFill>
              </a:defRPr>
            </a:pPr>
            <a:r>
              <a:rPr lang="en-US" sz="2600" b="1" dirty="0">
                <a:solidFill>
                  <a:srgbClr val="000000"/>
                </a:solidFill>
                <a:latin typeface="Times New Roman"/>
                <a:ea typeface="Century Schoolbook"/>
                <a:cs typeface="Times New Roman"/>
                <a:sym typeface="Century Schoolbook"/>
              </a:rPr>
              <a:t>Five-minute break </a:t>
            </a:r>
            <a:r>
              <a:rPr lang="en-US" sz="2600" dirty="0">
                <a:solidFill>
                  <a:srgbClr val="000000"/>
                </a:solidFill>
                <a:latin typeface="Times New Roman"/>
                <a:ea typeface="Century Schoolbook"/>
                <a:cs typeface="Times New Roman"/>
                <a:sym typeface="Century Schoolbook"/>
              </a:rPr>
              <a:t>(Horst &amp; Samuelson, 2008).</a:t>
            </a:r>
            <a:endParaRPr lang="en-US" sz="2600" b="1" dirty="0">
              <a:solidFill>
                <a:srgbClr val="000000"/>
              </a:solidFill>
              <a:latin typeface="Times New Roman"/>
              <a:ea typeface="Century Schoolbook"/>
              <a:cs typeface="Times New Roman"/>
              <a:sym typeface="Century Schoolbook"/>
            </a:endParaRPr>
          </a:p>
          <a:p>
            <a:pPr marL="494109" indent="-494109" defTabSz="454581">
              <a:spcBef>
                <a:spcPts val="3188"/>
              </a:spcBef>
              <a:buClr>
                <a:schemeClr val="accent3">
                  <a:lumMod val="50000"/>
                </a:schemeClr>
              </a:buClr>
              <a:buFont typeface="Wingdings" charset="2"/>
              <a:buChar char="u"/>
              <a:defRPr sz="1800">
                <a:solidFill>
                  <a:srgbClr val="000000"/>
                </a:solidFill>
              </a:defRPr>
            </a:pPr>
            <a:r>
              <a:rPr lang="en-US" sz="2600" b="1" dirty="0">
                <a:solidFill>
                  <a:srgbClr val="000000"/>
                </a:solidFill>
                <a:latin typeface="Times New Roman"/>
                <a:ea typeface="Century Schoolbook"/>
                <a:cs typeface="Times New Roman"/>
                <a:sym typeface="Century Schoolbook"/>
              </a:rPr>
              <a:t>Testing:</a:t>
            </a:r>
            <a:r>
              <a:rPr lang="en-US" sz="2600" dirty="0">
                <a:solidFill>
                  <a:srgbClr val="000000"/>
                </a:solidFill>
                <a:latin typeface="Times New Roman"/>
                <a:ea typeface="Century Schoolbook"/>
                <a:cs typeface="Times New Roman"/>
                <a:sym typeface="Century Schoolbook"/>
              </a:rPr>
              <a:t> The experimenter tested label-object mappings by presenting three objects on a tray (</a:t>
            </a:r>
            <a:r>
              <a:rPr lang="en-US" sz="2600" i="1" dirty="0">
                <a:solidFill>
                  <a:srgbClr val="000000"/>
                </a:solidFill>
                <a:latin typeface="Times New Roman"/>
                <a:ea typeface="Century Schoolbook"/>
                <a:cs typeface="Times New Roman"/>
                <a:sym typeface="Century Schoolbook"/>
              </a:rPr>
              <a:t>e.g., Which one’s the </a:t>
            </a:r>
            <a:r>
              <a:rPr lang="en-US" sz="2600" i="1" dirty="0" err="1">
                <a:solidFill>
                  <a:srgbClr val="000000"/>
                </a:solidFill>
                <a:latin typeface="Times New Roman"/>
                <a:ea typeface="Century Schoolbook"/>
                <a:cs typeface="Times New Roman"/>
                <a:sym typeface="Century Schoolbook"/>
              </a:rPr>
              <a:t>blicket</a:t>
            </a:r>
            <a:r>
              <a:rPr lang="en-US" sz="2600" i="1" dirty="0">
                <a:solidFill>
                  <a:srgbClr val="000000"/>
                </a:solidFill>
                <a:latin typeface="Times New Roman"/>
                <a:ea typeface="Century Schoolbook"/>
                <a:cs typeface="Times New Roman"/>
                <a:sym typeface="Century Schoolbook"/>
              </a:rPr>
              <a:t>?</a:t>
            </a:r>
            <a:r>
              <a:rPr lang="en-US" sz="2600" dirty="0">
                <a:solidFill>
                  <a:srgbClr val="000000"/>
                </a:solidFill>
                <a:latin typeface="Times New Roman"/>
                <a:ea typeface="Century Schoolbook"/>
                <a:cs typeface="Times New Roman"/>
                <a:sym typeface="Century Schoolbook"/>
              </a:rPr>
              <a:t>). </a:t>
            </a:r>
          </a:p>
          <a:p>
            <a:endParaRPr lang="en-US" sz="2600" dirty="0">
              <a:solidFill>
                <a:srgbClr val="000000"/>
              </a:solidFill>
              <a:latin typeface="Times New Roman"/>
              <a:cs typeface="Times New Roman"/>
            </a:endParaRPr>
          </a:p>
        </p:txBody>
      </p:sp>
      <p:pic>
        <p:nvPicPr>
          <p:cNvPr id="43" name="Picture 42"/>
          <p:cNvPicPr/>
          <p:nvPr/>
        </p:nvPicPr>
        <p:blipFill>
          <a:blip r:embed="rId3">
            <a:extLst>
              <a:ext uri="{28A0092B-C50C-407E-A947-70E740481C1C}">
                <a14:useLocalDpi xmlns:a14="http://schemas.microsoft.com/office/drawing/2010/main" val="0"/>
              </a:ext>
            </a:extLst>
          </a:blip>
          <a:stretch>
            <a:fillRect/>
          </a:stretch>
        </p:blipFill>
        <p:spPr>
          <a:xfrm>
            <a:off x="12218555" y="9475775"/>
            <a:ext cx="8215426" cy="4462633"/>
          </a:xfrm>
          <a:prstGeom prst="rect">
            <a:avLst/>
          </a:prstGeom>
        </p:spPr>
      </p:pic>
      <p:pic>
        <p:nvPicPr>
          <p:cNvPr id="70" name="Picture 69" descr="_JIL4323.jpg"/>
          <p:cNvPicPr>
            <a:picLocks noChangeAspect="1"/>
          </p:cNvPicPr>
          <p:nvPr/>
        </p:nvPicPr>
        <p:blipFill rotWithShape="1">
          <a:blip r:embed="rId4" cstate="print">
            <a:extLst>
              <a:ext uri="{28A0092B-C50C-407E-A947-70E740481C1C}">
                <a14:useLocalDpi xmlns:a14="http://schemas.microsoft.com/office/drawing/2010/main" val="0"/>
              </a:ext>
            </a:extLst>
          </a:blip>
          <a:srcRect t="16174" r="2456" b="2966"/>
          <a:stretch/>
        </p:blipFill>
        <p:spPr>
          <a:xfrm>
            <a:off x="23493840" y="9478142"/>
            <a:ext cx="7939093" cy="4474815"/>
          </a:xfrm>
          <a:prstGeom prst="rect">
            <a:avLst/>
          </a:prstGeom>
        </p:spPr>
      </p:pic>
      <p:sp>
        <p:nvSpPr>
          <p:cNvPr id="54" name="TextBox 53"/>
          <p:cNvSpPr txBox="1"/>
          <p:nvPr/>
        </p:nvSpPr>
        <p:spPr>
          <a:xfrm>
            <a:off x="17007589" y="14494156"/>
            <a:ext cx="10067278" cy="825227"/>
          </a:xfrm>
          <a:prstGeom prst="rect">
            <a:avLst/>
          </a:prstGeom>
          <a:noFill/>
          <a:effectLst>
            <a:softEdge rad="31750"/>
          </a:effectLst>
        </p:spPr>
        <p:txBody>
          <a:bodyPr wrap="square" lIns="85725" tIns="42863" rIns="85725" bIns="42863" rtlCol="0">
            <a:spAutoFit/>
          </a:bodyPr>
          <a:lstStyle/>
          <a:p>
            <a:pPr algn="ctr"/>
            <a:r>
              <a:rPr lang="en-US" sz="4800" b="1" dirty="0">
                <a:latin typeface="Times New Roman"/>
                <a:cs typeface="Times New Roman"/>
              </a:rPr>
              <a:t>Results</a:t>
            </a:r>
          </a:p>
        </p:txBody>
      </p:sp>
      <p:sp>
        <p:nvSpPr>
          <p:cNvPr id="69" name="TextBox 68"/>
          <p:cNvSpPr txBox="1"/>
          <p:nvPr/>
        </p:nvSpPr>
        <p:spPr>
          <a:xfrm>
            <a:off x="11775872" y="24959062"/>
            <a:ext cx="10027455" cy="4318491"/>
          </a:xfrm>
          <a:prstGeom prst="rect">
            <a:avLst/>
          </a:prstGeom>
          <a:noFill/>
        </p:spPr>
        <p:txBody>
          <a:bodyPr wrap="square" lIns="85725" tIns="42863" rIns="85725" bIns="42863" rtlCol="0">
            <a:spAutoFit/>
          </a:bodyPr>
          <a:lstStyle/>
          <a:p>
            <a:pPr marL="457200" lvl="0" indent="-457200">
              <a:buClr>
                <a:schemeClr val="accent3">
                  <a:lumMod val="50000"/>
                </a:schemeClr>
              </a:buClr>
              <a:buFont typeface="Wingdings" charset="2"/>
              <a:buChar char="u"/>
            </a:pPr>
            <a:r>
              <a:rPr lang="en-US" sz="2500" dirty="0">
                <a:solidFill>
                  <a:srgbClr val="000000"/>
                </a:solidFill>
                <a:latin typeface="Times New Roman"/>
                <a:cs typeface="Times New Roman"/>
                <a:sym typeface="Century Schoolbook"/>
              </a:rPr>
              <a:t>There was a significant main effect for looking time during handling and no handling the objects, F(1,22) = 4.80,  </a:t>
            </a:r>
            <a:r>
              <a:rPr lang="en-US" sz="2500" i="1" dirty="0">
                <a:solidFill>
                  <a:srgbClr val="000000"/>
                </a:solidFill>
                <a:latin typeface="Times New Roman"/>
                <a:cs typeface="Times New Roman"/>
                <a:sym typeface="Century Schoolbook"/>
              </a:rPr>
              <a:t>p</a:t>
            </a:r>
            <a:r>
              <a:rPr lang="en-US" sz="2500" dirty="0">
                <a:solidFill>
                  <a:srgbClr val="000000"/>
                </a:solidFill>
                <a:latin typeface="Times New Roman"/>
                <a:cs typeface="Times New Roman"/>
                <a:sym typeface="Century Schoolbook"/>
              </a:rPr>
              <a:t> = .04, </a:t>
            </a:r>
            <a:r>
              <a:rPr lang="el-GR" sz="2500" dirty="0">
                <a:solidFill>
                  <a:srgbClr val="000000"/>
                </a:solidFill>
                <a:latin typeface="Times New Roman"/>
                <a:cs typeface="Times New Roman"/>
                <a:sym typeface="Century Schoolbook"/>
              </a:rPr>
              <a:t>, η</a:t>
            </a:r>
            <a:r>
              <a:rPr lang="el-GR" sz="2500" baseline="30000" dirty="0">
                <a:solidFill>
                  <a:srgbClr val="000000"/>
                </a:solidFill>
                <a:latin typeface="Times New Roman"/>
                <a:cs typeface="Times New Roman"/>
                <a:sym typeface="Century Schoolbook"/>
              </a:rPr>
              <a:t>2</a:t>
            </a:r>
            <a:r>
              <a:rPr lang="el-GR" sz="2500" dirty="0">
                <a:solidFill>
                  <a:srgbClr val="000000"/>
                </a:solidFill>
                <a:latin typeface="Times New Roman"/>
                <a:cs typeface="Times New Roman"/>
                <a:sym typeface="Century Schoolbook"/>
              </a:rPr>
              <a:t> = .</a:t>
            </a:r>
            <a:r>
              <a:rPr lang="en-GB" sz="2500" dirty="0">
                <a:solidFill>
                  <a:srgbClr val="000000"/>
                </a:solidFill>
                <a:latin typeface="Times New Roman"/>
                <a:cs typeface="Times New Roman"/>
                <a:sym typeface="Century Schoolbook"/>
              </a:rPr>
              <a:t>18</a:t>
            </a:r>
            <a:r>
              <a:rPr lang="en-US" sz="2500" dirty="0">
                <a:solidFill>
                  <a:srgbClr val="000000"/>
                </a:solidFill>
                <a:latin typeface="Times New Roman"/>
                <a:cs typeface="Times New Roman"/>
                <a:sym typeface="Century Schoolbook"/>
              </a:rPr>
              <a:t>. </a:t>
            </a:r>
          </a:p>
          <a:p>
            <a:pPr marL="457200" lvl="0" indent="-457200">
              <a:buClr>
                <a:schemeClr val="accent3">
                  <a:lumMod val="50000"/>
                </a:schemeClr>
              </a:buClr>
              <a:buFont typeface="Wingdings" charset="2"/>
              <a:buChar char="u"/>
            </a:pPr>
            <a:endParaRPr lang="en-US" sz="2500" dirty="0">
              <a:solidFill>
                <a:srgbClr val="000000"/>
              </a:solidFill>
              <a:latin typeface="Times New Roman"/>
              <a:cs typeface="Times New Roman"/>
              <a:sym typeface="Century Schoolbook"/>
            </a:endParaRPr>
          </a:p>
          <a:p>
            <a:pPr marL="457200" lvl="0" indent="-457200">
              <a:buClr>
                <a:schemeClr val="accent3">
                  <a:lumMod val="50000"/>
                </a:schemeClr>
              </a:buClr>
              <a:buFont typeface="Wingdings" charset="2"/>
              <a:buChar char="u"/>
            </a:pPr>
            <a:r>
              <a:rPr lang="en-US" sz="2500" dirty="0">
                <a:solidFill>
                  <a:srgbClr val="000000"/>
                </a:solidFill>
                <a:latin typeface="Times New Roman"/>
                <a:cs typeface="Times New Roman"/>
                <a:sym typeface="Century Schoolbook"/>
              </a:rPr>
              <a:t>No significant effect of </a:t>
            </a:r>
            <a:r>
              <a:rPr lang="en-US" sz="2500" dirty="0" err="1">
                <a:solidFill>
                  <a:srgbClr val="000000"/>
                </a:solidFill>
                <a:latin typeface="Times New Roman"/>
                <a:cs typeface="Times New Roman"/>
                <a:sym typeface="Century Schoolbook"/>
              </a:rPr>
              <a:t>labelling</a:t>
            </a:r>
            <a:r>
              <a:rPr lang="en-US" sz="2500" dirty="0">
                <a:solidFill>
                  <a:srgbClr val="000000"/>
                </a:solidFill>
                <a:latin typeface="Times New Roman"/>
                <a:cs typeface="Times New Roman"/>
                <a:sym typeface="Century Schoolbook"/>
              </a:rPr>
              <a:t> for looking time when the objects were </a:t>
            </a:r>
            <a:r>
              <a:rPr lang="en-US" sz="2500" dirty="0" err="1">
                <a:solidFill>
                  <a:srgbClr val="000000"/>
                </a:solidFill>
                <a:latin typeface="Times New Roman"/>
                <a:cs typeface="Times New Roman"/>
                <a:sym typeface="Century Schoolbook"/>
              </a:rPr>
              <a:t>labelled</a:t>
            </a:r>
            <a:r>
              <a:rPr lang="en-US" sz="2500" dirty="0">
                <a:solidFill>
                  <a:srgbClr val="000000"/>
                </a:solidFill>
                <a:latin typeface="Times New Roman"/>
                <a:cs typeface="Times New Roman"/>
                <a:sym typeface="Century Schoolbook"/>
              </a:rPr>
              <a:t> or </a:t>
            </a:r>
            <a:r>
              <a:rPr lang="en-US" sz="2500" dirty="0" err="1">
                <a:solidFill>
                  <a:srgbClr val="000000"/>
                </a:solidFill>
                <a:latin typeface="Times New Roman"/>
                <a:cs typeface="Times New Roman"/>
                <a:sym typeface="Century Schoolbook"/>
              </a:rPr>
              <a:t>unlabelled</a:t>
            </a:r>
            <a:r>
              <a:rPr lang="en-US" sz="2500" dirty="0">
                <a:solidFill>
                  <a:srgbClr val="000000"/>
                </a:solidFill>
                <a:latin typeface="Times New Roman"/>
                <a:cs typeface="Times New Roman"/>
                <a:sym typeface="Century Schoolbook"/>
              </a:rPr>
              <a:t>, F(1,22) = .58,  </a:t>
            </a:r>
            <a:r>
              <a:rPr lang="en-US" sz="2500" i="1" dirty="0">
                <a:solidFill>
                  <a:srgbClr val="000000"/>
                </a:solidFill>
                <a:latin typeface="Times New Roman"/>
                <a:cs typeface="Times New Roman"/>
                <a:sym typeface="Century Schoolbook"/>
              </a:rPr>
              <a:t>p</a:t>
            </a:r>
            <a:r>
              <a:rPr lang="en-US" sz="2500" dirty="0">
                <a:solidFill>
                  <a:srgbClr val="000000"/>
                </a:solidFill>
                <a:latin typeface="Times New Roman"/>
                <a:cs typeface="Times New Roman"/>
                <a:sym typeface="Century Schoolbook"/>
              </a:rPr>
              <a:t> = .45, </a:t>
            </a:r>
            <a:r>
              <a:rPr lang="el-GR" sz="2500" dirty="0">
                <a:solidFill>
                  <a:srgbClr val="000000"/>
                </a:solidFill>
                <a:latin typeface="Times New Roman"/>
                <a:cs typeface="Times New Roman"/>
                <a:sym typeface="Century Schoolbook"/>
              </a:rPr>
              <a:t>, η</a:t>
            </a:r>
            <a:r>
              <a:rPr lang="el-GR" sz="2500" baseline="30000" dirty="0">
                <a:solidFill>
                  <a:srgbClr val="000000"/>
                </a:solidFill>
                <a:latin typeface="Times New Roman"/>
                <a:cs typeface="Times New Roman"/>
                <a:sym typeface="Century Schoolbook"/>
              </a:rPr>
              <a:t>2</a:t>
            </a:r>
            <a:r>
              <a:rPr lang="el-GR" sz="2500" dirty="0">
                <a:solidFill>
                  <a:srgbClr val="000000"/>
                </a:solidFill>
                <a:latin typeface="Times New Roman"/>
                <a:cs typeface="Times New Roman"/>
                <a:sym typeface="Century Schoolbook"/>
              </a:rPr>
              <a:t> = .</a:t>
            </a:r>
            <a:r>
              <a:rPr lang="en-GB" sz="2500" dirty="0">
                <a:solidFill>
                  <a:srgbClr val="000000"/>
                </a:solidFill>
                <a:latin typeface="Times New Roman"/>
                <a:cs typeface="Times New Roman"/>
                <a:sym typeface="Century Schoolbook"/>
              </a:rPr>
              <a:t>03</a:t>
            </a:r>
            <a:r>
              <a:rPr lang="en-US" sz="2500" dirty="0">
                <a:solidFill>
                  <a:srgbClr val="000000"/>
                </a:solidFill>
                <a:latin typeface="Times New Roman"/>
                <a:cs typeface="Times New Roman"/>
                <a:sym typeface="Century Schoolbook"/>
              </a:rPr>
              <a:t>. </a:t>
            </a:r>
          </a:p>
          <a:p>
            <a:pPr marL="457200" lvl="0" indent="-457200">
              <a:buClr>
                <a:schemeClr val="accent3">
                  <a:lumMod val="50000"/>
                </a:schemeClr>
              </a:buClr>
              <a:buFont typeface="Wingdings" charset="2"/>
              <a:buChar char="u"/>
            </a:pPr>
            <a:endParaRPr lang="en-US" sz="2500" b="1" dirty="0">
              <a:solidFill>
                <a:srgbClr val="000000"/>
              </a:solidFill>
              <a:latin typeface="Times New Roman"/>
              <a:cs typeface="Times New Roman"/>
              <a:sym typeface="Century Schoolbook"/>
            </a:endParaRPr>
          </a:p>
          <a:p>
            <a:pPr marL="457200" lvl="0" indent="-457200">
              <a:buClr>
                <a:schemeClr val="accent3">
                  <a:lumMod val="50000"/>
                </a:schemeClr>
              </a:buClr>
              <a:buFont typeface="Wingdings" charset="2"/>
              <a:buChar char="u"/>
            </a:pPr>
            <a:r>
              <a:rPr lang="en-US" sz="2500" dirty="0">
                <a:solidFill>
                  <a:srgbClr val="000000"/>
                </a:solidFill>
                <a:latin typeface="Times New Roman"/>
                <a:cs typeface="Times New Roman"/>
                <a:sym typeface="Century Schoolbook"/>
              </a:rPr>
              <a:t>There was no interaction between labelling condition and handling conditions, , F(1,22) = .31,  </a:t>
            </a:r>
            <a:r>
              <a:rPr lang="en-US" sz="2500" i="1" dirty="0">
                <a:solidFill>
                  <a:srgbClr val="000000"/>
                </a:solidFill>
                <a:latin typeface="Times New Roman"/>
                <a:cs typeface="Times New Roman"/>
                <a:sym typeface="Century Schoolbook"/>
              </a:rPr>
              <a:t>p</a:t>
            </a:r>
            <a:r>
              <a:rPr lang="en-US" sz="2500" dirty="0">
                <a:solidFill>
                  <a:srgbClr val="000000"/>
                </a:solidFill>
                <a:latin typeface="Times New Roman"/>
                <a:cs typeface="Times New Roman"/>
                <a:sym typeface="Century Schoolbook"/>
              </a:rPr>
              <a:t> = .58, </a:t>
            </a:r>
            <a:r>
              <a:rPr lang="el-GR" sz="2500" dirty="0">
                <a:solidFill>
                  <a:srgbClr val="000000"/>
                </a:solidFill>
                <a:latin typeface="Times New Roman"/>
                <a:cs typeface="Times New Roman"/>
                <a:sym typeface="Century Schoolbook"/>
              </a:rPr>
              <a:t>, η</a:t>
            </a:r>
            <a:r>
              <a:rPr lang="el-GR" sz="2500" baseline="30000" dirty="0">
                <a:solidFill>
                  <a:srgbClr val="000000"/>
                </a:solidFill>
                <a:latin typeface="Times New Roman"/>
                <a:cs typeface="Times New Roman"/>
                <a:sym typeface="Century Schoolbook"/>
              </a:rPr>
              <a:t>2</a:t>
            </a:r>
            <a:r>
              <a:rPr lang="el-GR" sz="2500" dirty="0">
                <a:solidFill>
                  <a:srgbClr val="000000"/>
                </a:solidFill>
                <a:latin typeface="Times New Roman"/>
                <a:cs typeface="Times New Roman"/>
                <a:sym typeface="Century Schoolbook"/>
              </a:rPr>
              <a:t> = .</a:t>
            </a:r>
            <a:r>
              <a:rPr lang="en-GB" sz="2500" dirty="0">
                <a:solidFill>
                  <a:srgbClr val="000000"/>
                </a:solidFill>
                <a:latin typeface="Times New Roman"/>
                <a:cs typeface="Times New Roman"/>
                <a:sym typeface="Century Schoolbook"/>
              </a:rPr>
              <a:t>01</a:t>
            </a:r>
            <a:r>
              <a:rPr lang="en-US" sz="2500" dirty="0">
                <a:solidFill>
                  <a:srgbClr val="000000"/>
                </a:solidFill>
                <a:latin typeface="Times New Roman"/>
                <a:cs typeface="Times New Roman"/>
                <a:sym typeface="Century Schoolbook"/>
              </a:rPr>
              <a:t>. </a:t>
            </a:r>
          </a:p>
          <a:p>
            <a:pPr marL="457200" lvl="0" indent="-457200">
              <a:buClr>
                <a:schemeClr val="accent3">
                  <a:lumMod val="50000"/>
                </a:schemeClr>
              </a:buClr>
              <a:buFont typeface="Wingdings" charset="2"/>
              <a:buChar char="u"/>
            </a:pPr>
            <a:endParaRPr lang="en-US" sz="2500" dirty="0">
              <a:solidFill>
                <a:srgbClr val="000000"/>
              </a:solidFill>
              <a:latin typeface="Times New Roman"/>
              <a:cs typeface="Times New Roman"/>
              <a:sym typeface="Century Schoolbook"/>
            </a:endParaRPr>
          </a:p>
          <a:p>
            <a:pPr marL="457200" lvl="0" indent="-457200">
              <a:buClr>
                <a:schemeClr val="accent3">
                  <a:lumMod val="50000"/>
                </a:schemeClr>
              </a:buClr>
              <a:buFont typeface="Wingdings" charset="2"/>
              <a:buChar char="u"/>
            </a:pPr>
            <a:endParaRPr lang="en-US" sz="2500" dirty="0">
              <a:solidFill>
                <a:schemeClr val="tx1">
                  <a:lumMod val="65000"/>
                  <a:lumOff val="35000"/>
                </a:schemeClr>
              </a:solidFill>
              <a:latin typeface="Times New Roman"/>
              <a:cs typeface="Times New Roman"/>
            </a:endParaRPr>
          </a:p>
          <a:p>
            <a:endParaRPr lang="en-US" sz="2500" dirty="0">
              <a:solidFill>
                <a:schemeClr val="tx1">
                  <a:lumMod val="65000"/>
                  <a:lumOff val="35000"/>
                </a:schemeClr>
              </a:solidFill>
              <a:latin typeface="Times New Roman"/>
              <a:cs typeface="Times New Roman"/>
            </a:endParaRPr>
          </a:p>
        </p:txBody>
      </p:sp>
      <p:sp>
        <p:nvSpPr>
          <p:cNvPr id="44" name="Rounded Rectangle 43"/>
          <p:cNvSpPr/>
          <p:nvPr/>
        </p:nvSpPr>
        <p:spPr>
          <a:xfrm>
            <a:off x="865080" y="11499129"/>
            <a:ext cx="10011341" cy="17059900"/>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1212112" y="12992474"/>
            <a:ext cx="9569482" cy="14952171"/>
          </a:xfrm>
          <a:prstGeom prst="rect">
            <a:avLst/>
          </a:prstGeom>
          <a:noFill/>
        </p:spPr>
        <p:txBody>
          <a:bodyPr wrap="square" lIns="85725" tIns="42863" rIns="85725" bIns="42863" rtlCol="0">
            <a:spAutoFit/>
          </a:bodyPr>
          <a:lstStyle/>
          <a:p>
            <a:pPr marL="457200" indent="-457200">
              <a:buClr>
                <a:schemeClr val="accent3">
                  <a:lumMod val="50000"/>
                </a:schemeClr>
              </a:buClr>
              <a:buFont typeface="Wingdings" charset="2"/>
              <a:buChar char="u"/>
            </a:pPr>
            <a:r>
              <a:rPr lang="en-GB" sz="3000" dirty="0">
                <a:solidFill>
                  <a:srgbClr val="000000"/>
                </a:solidFill>
                <a:latin typeface="Times New Roman"/>
                <a:cs typeface="Times New Roman"/>
              </a:rPr>
              <a:t>Young children are </a:t>
            </a:r>
            <a:r>
              <a:rPr lang="en-GB" sz="3000" b="1" dirty="0">
                <a:solidFill>
                  <a:srgbClr val="000000"/>
                </a:solidFill>
                <a:latin typeface="Times New Roman"/>
                <a:cs typeface="Times New Roman"/>
              </a:rPr>
              <a:t>intrinsically motivated and curious </a:t>
            </a:r>
            <a:r>
              <a:rPr lang="en-GB" sz="3000" dirty="0">
                <a:solidFill>
                  <a:srgbClr val="000000"/>
                </a:solidFill>
                <a:latin typeface="Times New Roman"/>
                <a:cs typeface="Times New Roman"/>
              </a:rPr>
              <a:t>(Twomey &amp; Westermann, 2015) and </a:t>
            </a:r>
            <a:r>
              <a:rPr lang="en-GB" sz="3000" b="1" dirty="0">
                <a:solidFill>
                  <a:srgbClr val="000000"/>
                </a:solidFill>
                <a:latin typeface="Times New Roman"/>
                <a:cs typeface="Times New Roman"/>
              </a:rPr>
              <a:t>learn</a:t>
            </a:r>
            <a:r>
              <a:rPr lang="en-GB" sz="3000" dirty="0">
                <a:solidFill>
                  <a:srgbClr val="000000"/>
                </a:solidFill>
                <a:latin typeface="Times New Roman"/>
                <a:cs typeface="Times New Roman"/>
              </a:rPr>
              <a:t> </a:t>
            </a:r>
            <a:r>
              <a:rPr lang="en-GB" sz="3000" b="1" dirty="0">
                <a:solidFill>
                  <a:srgbClr val="000000"/>
                </a:solidFill>
                <a:latin typeface="Times New Roman"/>
                <a:cs typeface="Times New Roman"/>
              </a:rPr>
              <a:t>from their surroundings</a:t>
            </a:r>
            <a:r>
              <a:rPr lang="en-GB" sz="3000" dirty="0">
                <a:solidFill>
                  <a:srgbClr val="000000"/>
                </a:solidFill>
                <a:latin typeface="Times New Roman"/>
                <a:cs typeface="Times New Roman"/>
              </a:rPr>
              <a:t> by </a:t>
            </a:r>
            <a:r>
              <a:rPr lang="en-GB" sz="3000" b="1" dirty="0">
                <a:solidFill>
                  <a:srgbClr val="000000"/>
                </a:solidFill>
                <a:latin typeface="Times New Roman"/>
                <a:cs typeface="Times New Roman"/>
              </a:rPr>
              <a:t>collecting</a:t>
            </a:r>
            <a:r>
              <a:rPr lang="en-GB" sz="3000" dirty="0">
                <a:solidFill>
                  <a:srgbClr val="000000"/>
                </a:solidFill>
                <a:latin typeface="Times New Roman"/>
                <a:cs typeface="Times New Roman"/>
              </a:rPr>
              <a:t> </a:t>
            </a:r>
            <a:r>
              <a:rPr lang="en-GB" sz="3000" b="1" dirty="0">
                <a:solidFill>
                  <a:srgbClr val="000000"/>
                </a:solidFill>
                <a:latin typeface="Times New Roman"/>
                <a:cs typeface="Times New Roman"/>
              </a:rPr>
              <a:t>information</a:t>
            </a:r>
            <a:r>
              <a:rPr lang="en-GB" sz="3000" dirty="0">
                <a:solidFill>
                  <a:srgbClr val="000000"/>
                </a:solidFill>
                <a:latin typeface="Times New Roman"/>
                <a:cs typeface="Times New Roman"/>
              </a:rPr>
              <a:t> during their everyday activities</a:t>
            </a:r>
            <a:r>
              <a:rPr lang="en-GB" sz="3000" b="1" dirty="0">
                <a:solidFill>
                  <a:srgbClr val="000000"/>
                </a:solidFill>
                <a:latin typeface="Times New Roman"/>
                <a:cs typeface="Times New Roman"/>
              </a:rPr>
              <a:t> </a:t>
            </a:r>
            <a:r>
              <a:rPr lang="en-GB" sz="3000" dirty="0">
                <a:solidFill>
                  <a:srgbClr val="000000"/>
                </a:solidFill>
                <a:latin typeface="Times New Roman"/>
                <a:cs typeface="Times New Roman"/>
              </a:rPr>
              <a:t>(Yu, Smith, Christensen, &amp; Pereira, 2007). </a:t>
            </a:r>
          </a:p>
          <a:p>
            <a:pPr>
              <a:buClr>
                <a:schemeClr val="accent3">
                  <a:lumMod val="50000"/>
                </a:schemeClr>
              </a:buClr>
            </a:pPr>
            <a:endParaRPr lang="en-GB" sz="3000" dirty="0">
              <a:solidFill>
                <a:srgbClr val="000000"/>
              </a:solidFill>
              <a:latin typeface="Times New Roman"/>
              <a:cs typeface="Times New Roman"/>
            </a:endParaRPr>
          </a:p>
          <a:p>
            <a:pPr marL="428625" indent="-428625">
              <a:buClr>
                <a:schemeClr val="accent3">
                  <a:lumMod val="50000"/>
                </a:schemeClr>
              </a:buClr>
              <a:buFont typeface="Wingdings" charset="2"/>
              <a:buChar char="u"/>
            </a:pPr>
            <a:r>
              <a:rPr lang="en-GB" sz="3000" dirty="0">
                <a:solidFill>
                  <a:srgbClr val="000000"/>
                </a:solidFill>
                <a:latin typeface="Times New Roman"/>
                <a:cs typeface="Times New Roman"/>
              </a:rPr>
              <a:t>The </a:t>
            </a:r>
            <a:r>
              <a:rPr lang="en-GB" sz="3000" b="1" dirty="0">
                <a:solidFill>
                  <a:srgbClr val="000000"/>
                </a:solidFill>
                <a:latin typeface="Times New Roman"/>
                <a:cs typeface="Times New Roman"/>
              </a:rPr>
              <a:t>everyday visual world </a:t>
            </a:r>
            <a:r>
              <a:rPr lang="en-GB" sz="3000" dirty="0">
                <a:solidFill>
                  <a:srgbClr val="000000"/>
                </a:solidFill>
                <a:latin typeface="Times New Roman"/>
                <a:cs typeface="Times New Roman"/>
              </a:rPr>
              <a:t>offers many potential referents through a </a:t>
            </a:r>
            <a:r>
              <a:rPr lang="en-GB" sz="3000" b="1" dirty="0">
                <a:solidFill>
                  <a:srgbClr val="000000"/>
                </a:solidFill>
                <a:latin typeface="Times New Roman"/>
                <a:cs typeface="Times New Roman"/>
              </a:rPr>
              <a:t>dynamically complex environment</a:t>
            </a:r>
            <a:r>
              <a:rPr lang="en-GB" sz="3000" dirty="0">
                <a:solidFill>
                  <a:srgbClr val="000000"/>
                </a:solidFill>
                <a:latin typeface="Times New Roman"/>
                <a:cs typeface="Times New Roman"/>
              </a:rPr>
              <a:t> (Pereira, Smith, &amp; Yu, 2014) which is </a:t>
            </a:r>
            <a:r>
              <a:rPr lang="en-GB" sz="3000" b="1" dirty="0">
                <a:solidFill>
                  <a:srgbClr val="000000"/>
                </a:solidFill>
                <a:latin typeface="Times New Roman"/>
                <a:cs typeface="Times New Roman"/>
              </a:rPr>
              <a:t>subject to their everyday activities </a:t>
            </a:r>
            <a:r>
              <a:rPr lang="en-GB" sz="3000" dirty="0">
                <a:solidFill>
                  <a:srgbClr val="000000"/>
                </a:solidFill>
                <a:latin typeface="Times New Roman"/>
                <a:cs typeface="Times New Roman"/>
              </a:rPr>
              <a:t>(</a:t>
            </a:r>
            <a:r>
              <a:rPr lang="en-GB" sz="3000" dirty="0" err="1">
                <a:solidFill>
                  <a:srgbClr val="000000"/>
                </a:solidFill>
                <a:latin typeface="Times New Roman"/>
                <a:cs typeface="Times New Roman"/>
              </a:rPr>
              <a:t>Kretch</a:t>
            </a:r>
            <a:r>
              <a:rPr lang="en-GB" sz="3000" dirty="0">
                <a:solidFill>
                  <a:srgbClr val="000000"/>
                </a:solidFill>
                <a:latin typeface="Times New Roman"/>
                <a:cs typeface="Times New Roman"/>
              </a:rPr>
              <a:t>, </a:t>
            </a:r>
            <a:r>
              <a:rPr lang="en-GB" sz="3000" dirty="0" err="1">
                <a:solidFill>
                  <a:srgbClr val="000000"/>
                </a:solidFill>
                <a:latin typeface="Times New Roman"/>
                <a:cs typeface="Times New Roman"/>
              </a:rPr>
              <a:t>Franchack</a:t>
            </a:r>
            <a:r>
              <a:rPr lang="en-GB" sz="3000" dirty="0">
                <a:solidFill>
                  <a:srgbClr val="000000"/>
                </a:solidFill>
                <a:latin typeface="Times New Roman"/>
                <a:cs typeface="Times New Roman"/>
              </a:rPr>
              <a:t>, &amp; Adolph, 2014). </a:t>
            </a:r>
          </a:p>
          <a:p>
            <a:pPr marL="428625" indent="-428625">
              <a:buClr>
                <a:schemeClr val="accent3">
                  <a:lumMod val="50000"/>
                </a:schemeClr>
              </a:buClr>
              <a:buFont typeface="Wingdings" charset="2"/>
              <a:buChar char="u"/>
            </a:pPr>
            <a:endParaRPr lang="en-GB" sz="3000" dirty="0">
              <a:solidFill>
                <a:srgbClr val="000000"/>
              </a:solidFill>
              <a:latin typeface="Times New Roman"/>
              <a:cs typeface="Times New Roman"/>
            </a:endParaRPr>
          </a:p>
          <a:p>
            <a:pPr marL="428625" indent="-428625">
              <a:buClr>
                <a:schemeClr val="accent3">
                  <a:lumMod val="50000"/>
                </a:schemeClr>
              </a:buClr>
              <a:buFont typeface="Wingdings" charset="2"/>
              <a:buChar char="u"/>
            </a:pPr>
            <a:r>
              <a:rPr lang="en-GB" sz="3000" dirty="0">
                <a:solidFill>
                  <a:srgbClr val="000000"/>
                </a:solidFill>
                <a:latin typeface="Times New Roman"/>
                <a:cs typeface="Times New Roman"/>
              </a:rPr>
              <a:t>Investigating the </a:t>
            </a:r>
            <a:r>
              <a:rPr lang="en-GB" sz="3000" b="1" dirty="0">
                <a:solidFill>
                  <a:srgbClr val="000000"/>
                </a:solidFill>
                <a:latin typeface="Times New Roman"/>
                <a:cs typeface="Times New Roman"/>
              </a:rPr>
              <a:t>unconstrained and dynamic explorations </a:t>
            </a:r>
            <a:r>
              <a:rPr lang="en-GB" sz="3000" dirty="0">
                <a:solidFill>
                  <a:srgbClr val="000000"/>
                </a:solidFill>
                <a:latin typeface="Times New Roman"/>
                <a:cs typeface="Times New Roman"/>
              </a:rPr>
              <a:t>closer to their</a:t>
            </a:r>
            <a:r>
              <a:rPr lang="en-GB" sz="3000" b="1" dirty="0">
                <a:solidFill>
                  <a:srgbClr val="000000"/>
                </a:solidFill>
                <a:latin typeface="Times New Roman"/>
                <a:cs typeface="Times New Roman"/>
              </a:rPr>
              <a:t> real-life events </a:t>
            </a:r>
            <a:r>
              <a:rPr lang="en-GB" sz="3000" dirty="0">
                <a:solidFill>
                  <a:srgbClr val="000000"/>
                </a:solidFill>
                <a:latin typeface="Times New Roman"/>
                <a:cs typeface="Times New Roman"/>
              </a:rPr>
              <a:t>is important (</a:t>
            </a:r>
            <a:r>
              <a:rPr lang="en-GB" sz="3000" dirty="0" err="1">
                <a:solidFill>
                  <a:srgbClr val="000000"/>
                </a:solidFill>
                <a:latin typeface="Times New Roman"/>
                <a:cs typeface="Times New Roman"/>
              </a:rPr>
              <a:t>Franchack</a:t>
            </a:r>
            <a:r>
              <a:rPr lang="en-GB" sz="3000" dirty="0">
                <a:solidFill>
                  <a:srgbClr val="000000"/>
                </a:solidFill>
                <a:latin typeface="Times New Roman"/>
                <a:cs typeface="Times New Roman"/>
              </a:rPr>
              <a:t>, </a:t>
            </a:r>
            <a:r>
              <a:rPr lang="en-GB" sz="3000" dirty="0" err="1">
                <a:solidFill>
                  <a:srgbClr val="000000"/>
                </a:solidFill>
                <a:latin typeface="Times New Roman"/>
                <a:cs typeface="Times New Roman"/>
              </a:rPr>
              <a:t>Kretch</a:t>
            </a:r>
            <a:r>
              <a:rPr lang="en-GB" sz="3000" dirty="0">
                <a:solidFill>
                  <a:srgbClr val="000000"/>
                </a:solidFill>
                <a:latin typeface="Times New Roman"/>
                <a:cs typeface="Times New Roman"/>
              </a:rPr>
              <a:t>, </a:t>
            </a:r>
            <a:r>
              <a:rPr lang="en-GB" sz="3000" dirty="0" err="1">
                <a:solidFill>
                  <a:srgbClr val="000000"/>
                </a:solidFill>
                <a:latin typeface="Times New Roman"/>
                <a:cs typeface="Times New Roman"/>
              </a:rPr>
              <a:t>Soska</a:t>
            </a:r>
            <a:r>
              <a:rPr lang="en-GB" sz="3000" dirty="0">
                <a:solidFill>
                  <a:srgbClr val="000000"/>
                </a:solidFill>
                <a:latin typeface="Times New Roman"/>
                <a:cs typeface="Times New Roman"/>
              </a:rPr>
              <a:t>, &amp; Adolph, 2011). </a:t>
            </a:r>
          </a:p>
          <a:p>
            <a:pPr marL="428625" indent="-428625">
              <a:buClr>
                <a:schemeClr val="accent3">
                  <a:lumMod val="50000"/>
                </a:schemeClr>
              </a:buClr>
              <a:buFont typeface="Wingdings" charset="2"/>
              <a:buChar char="u"/>
            </a:pPr>
            <a:endParaRPr lang="en-GB" sz="3000" dirty="0">
              <a:solidFill>
                <a:srgbClr val="000000"/>
              </a:solidFill>
              <a:latin typeface="Times New Roman"/>
              <a:cs typeface="Times New Roman"/>
            </a:endParaRPr>
          </a:p>
          <a:p>
            <a:pPr marL="428625" indent="-428625">
              <a:buClr>
                <a:schemeClr val="accent3">
                  <a:lumMod val="50000"/>
                </a:schemeClr>
              </a:buClr>
              <a:buFont typeface="Wingdings" charset="2"/>
              <a:buChar char="u"/>
            </a:pPr>
            <a:r>
              <a:rPr lang="en-GB" sz="3000" dirty="0">
                <a:solidFill>
                  <a:srgbClr val="000000"/>
                </a:solidFill>
                <a:latin typeface="Times New Roman"/>
                <a:cs typeface="Times New Roman"/>
              </a:rPr>
              <a:t>How children interact with objects is a significant component of learning </a:t>
            </a:r>
            <a:r>
              <a:rPr lang="en-GB" sz="3000" b="1" dirty="0">
                <a:solidFill>
                  <a:srgbClr val="000000"/>
                </a:solidFill>
                <a:latin typeface="Times New Roman"/>
                <a:cs typeface="Times New Roman"/>
              </a:rPr>
              <a:t>word-object associations </a:t>
            </a:r>
            <a:r>
              <a:rPr lang="en-GB" sz="3000" dirty="0">
                <a:solidFill>
                  <a:srgbClr val="000000"/>
                </a:solidFill>
                <a:latin typeface="Times New Roman"/>
                <a:cs typeface="Times New Roman"/>
              </a:rPr>
              <a:t>(Samuelson, </a:t>
            </a:r>
            <a:r>
              <a:rPr lang="en-GB" sz="3000" dirty="0" err="1">
                <a:solidFill>
                  <a:srgbClr val="000000"/>
                </a:solidFill>
                <a:latin typeface="Times New Roman"/>
                <a:cs typeface="Times New Roman"/>
              </a:rPr>
              <a:t>Kucker</a:t>
            </a:r>
            <a:r>
              <a:rPr lang="en-GB" sz="3000" dirty="0">
                <a:solidFill>
                  <a:srgbClr val="000000"/>
                </a:solidFill>
                <a:latin typeface="Times New Roman"/>
                <a:cs typeface="Times New Roman"/>
              </a:rPr>
              <a:t>, &amp; Spencer, 2017); however this has yet to be studied in detail. </a:t>
            </a:r>
          </a:p>
          <a:p>
            <a:pPr>
              <a:buClr>
                <a:schemeClr val="accent3">
                  <a:lumMod val="50000"/>
                </a:schemeClr>
              </a:buClr>
            </a:pPr>
            <a:endParaRPr lang="en-US" sz="3000" dirty="0">
              <a:solidFill>
                <a:srgbClr val="000000"/>
              </a:solidFill>
              <a:latin typeface="Times New Roman"/>
              <a:cs typeface="Times New Roman"/>
            </a:endParaRPr>
          </a:p>
          <a:p>
            <a:pPr>
              <a:buClr>
                <a:schemeClr val="accent3">
                  <a:lumMod val="50000"/>
                </a:schemeClr>
              </a:buClr>
            </a:pPr>
            <a:r>
              <a:rPr lang="en-US" sz="3600" b="1" dirty="0">
                <a:solidFill>
                  <a:srgbClr val="000000"/>
                </a:solidFill>
                <a:latin typeface="Times New Roman"/>
                <a:cs typeface="Times New Roman"/>
              </a:rPr>
              <a:t>Hypotheses: </a:t>
            </a:r>
          </a:p>
          <a:p>
            <a:pPr>
              <a:buClr>
                <a:schemeClr val="accent3">
                  <a:lumMod val="50000"/>
                </a:schemeClr>
              </a:buClr>
            </a:pPr>
            <a:endParaRPr lang="en-US" sz="3000" b="1" dirty="0">
              <a:solidFill>
                <a:srgbClr val="000000"/>
              </a:solidFill>
              <a:latin typeface="Times New Roman"/>
              <a:cs typeface="Times New Roman"/>
            </a:endParaRPr>
          </a:p>
          <a:p>
            <a:pPr marL="428625" indent="-428625">
              <a:buClr>
                <a:schemeClr val="accent3">
                  <a:lumMod val="50000"/>
                </a:schemeClr>
              </a:buClr>
              <a:buFont typeface="Wingdings" charset="2"/>
              <a:buChar char="u"/>
            </a:pPr>
            <a:r>
              <a:rPr lang="en-US" sz="3000" dirty="0">
                <a:latin typeface="Times New Roman"/>
                <a:ea typeface="Century Schoolbook"/>
                <a:cs typeface="Times New Roman"/>
              </a:rPr>
              <a:t>We expect that looking at labelled objects will be longer compared to the unlabeled objects. </a:t>
            </a:r>
          </a:p>
          <a:p>
            <a:pPr>
              <a:buClr>
                <a:schemeClr val="accent3">
                  <a:lumMod val="50000"/>
                </a:schemeClr>
              </a:buClr>
            </a:pPr>
            <a:endParaRPr lang="en-US" sz="3000" dirty="0">
              <a:latin typeface="Times New Roman"/>
              <a:ea typeface="Century Schoolbook"/>
              <a:cs typeface="Times New Roman"/>
            </a:endParaRPr>
          </a:p>
          <a:p>
            <a:pPr marL="428625" indent="-428625">
              <a:buClr>
                <a:schemeClr val="accent3">
                  <a:lumMod val="50000"/>
                </a:schemeClr>
              </a:buClr>
              <a:buFont typeface="Wingdings" charset="2"/>
              <a:buChar char="u"/>
            </a:pPr>
            <a:r>
              <a:rPr lang="en-US" sz="3000" dirty="0">
                <a:latin typeface="Times New Roman"/>
                <a:ea typeface="Century Schoolbook"/>
                <a:cs typeface="Times New Roman"/>
              </a:rPr>
              <a:t>We expect that  handling the objects will show less looking towards the objects? </a:t>
            </a:r>
          </a:p>
          <a:p>
            <a:pPr>
              <a:buClr>
                <a:schemeClr val="accent3">
                  <a:lumMod val="50000"/>
                </a:schemeClr>
              </a:buClr>
            </a:pPr>
            <a:endParaRPr lang="en-US" sz="3000" dirty="0">
              <a:latin typeface="Times New Roman"/>
              <a:ea typeface="Century Schoolbook"/>
              <a:cs typeface="Times New Roman"/>
            </a:endParaRPr>
          </a:p>
          <a:p>
            <a:pPr marL="428625" indent="-428625">
              <a:buClr>
                <a:schemeClr val="accent3">
                  <a:lumMod val="50000"/>
                </a:schemeClr>
              </a:buClr>
              <a:buFont typeface="Wingdings" charset="2"/>
              <a:buChar char="u"/>
            </a:pPr>
            <a:r>
              <a:rPr lang="en-US" sz="3000" dirty="0">
                <a:latin typeface="Times New Roman"/>
                <a:ea typeface="Century Schoolbook"/>
                <a:cs typeface="Times New Roman"/>
                <a:sym typeface="Century Schoolbook"/>
              </a:rPr>
              <a:t>We expect that looking at the objects, switching eye gaze during </a:t>
            </a:r>
            <a:r>
              <a:rPr lang="en-US" sz="3000" dirty="0" err="1">
                <a:latin typeface="Times New Roman"/>
                <a:ea typeface="Century Schoolbook"/>
                <a:cs typeface="Times New Roman"/>
                <a:sym typeface="Century Schoolbook"/>
              </a:rPr>
              <a:t>labelling</a:t>
            </a:r>
            <a:r>
              <a:rPr lang="en-US" sz="3000" dirty="0">
                <a:latin typeface="Times New Roman"/>
                <a:ea typeface="Century Schoolbook"/>
                <a:cs typeface="Times New Roman"/>
                <a:sym typeface="Century Schoolbook"/>
              </a:rPr>
              <a:t> and vocabulary scores will be </a:t>
            </a:r>
            <a:r>
              <a:rPr lang="en-US" sz="3000" dirty="0">
                <a:latin typeface="Times New Roman"/>
                <a:ea typeface="Century Schoolbook"/>
                <a:cs typeface="Times New Roman"/>
              </a:rPr>
              <a:t>associated with correct retention of the novel words. </a:t>
            </a:r>
          </a:p>
        </p:txBody>
      </p:sp>
      <p:sp>
        <p:nvSpPr>
          <p:cNvPr id="6" name="Rounded Rectangle 5"/>
          <p:cNvSpPr/>
          <p:nvPr/>
        </p:nvSpPr>
        <p:spPr>
          <a:xfrm>
            <a:off x="928441" y="4553439"/>
            <a:ext cx="9947980" cy="6698009"/>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TextBox 81"/>
          <p:cNvSpPr txBox="1"/>
          <p:nvPr/>
        </p:nvSpPr>
        <p:spPr>
          <a:xfrm>
            <a:off x="939468" y="4714650"/>
            <a:ext cx="10067278" cy="825227"/>
          </a:xfrm>
          <a:prstGeom prst="rect">
            <a:avLst/>
          </a:prstGeom>
          <a:noFill/>
          <a:effectLst>
            <a:softEdge rad="31750"/>
          </a:effectLst>
        </p:spPr>
        <p:txBody>
          <a:bodyPr wrap="square" lIns="85725" tIns="42863" rIns="85725" bIns="42863" rtlCol="0">
            <a:spAutoFit/>
          </a:bodyPr>
          <a:lstStyle/>
          <a:p>
            <a:pPr algn="ctr"/>
            <a:r>
              <a:rPr lang="en-US" sz="4800" b="1" dirty="0">
                <a:latin typeface="Times New Roman"/>
                <a:cs typeface="Times New Roman"/>
              </a:rPr>
              <a:t>Introduction</a:t>
            </a:r>
          </a:p>
        </p:txBody>
      </p:sp>
      <p:sp>
        <p:nvSpPr>
          <p:cNvPr id="88" name="TextBox 87"/>
          <p:cNvSpPr txBox="1"/>
          <p:nvPr/>
        </p:nvSpPr>
        <p:spPr>
          <a:xfrm>
            <a:off x="862876" y="11655976"/>
            <a:ext cx="10067278" cy="825227"/>
          </a:xfrm>
          <a:prstGeom prst="rect">
            <a:avLst/>
          </a:prstGeom>
          <a:noFill/>
          <a:effectLst>
            <a:softEdge rad="31750"/>
          </a:effectLst>
        </p:spPr>
        <p:txBody>
          <a:bodyPr wrap="square" lIns="85725" tIns="42863" rIns="85725" bIns="42863" rtlCol="0">
            <a:spAutoFit/>
          </a:bodyPr>
          <a:lstStyle/>
          <a:p>
            <a:pPr algn="ctr"/>
            <a:r>
              <a:rPr lang="en-US" sz="4800" b="1" dirty="0">
                <a:solidFill>
                  <a:srgbClr val="000000"/>
                </a:solidFill>
                <a:latin typeface="Times New Roman"/>
                <a:cs typeface="Times New Roman"/>
              </a:rPr>
              <a:t>Background</a:t>
            </a:r>
          </a:p>
        </p:txBody>
      </p:sp>
      <p:sp>
        <p:nvSpPr>
          <p:cNvPr id="49" name="TextBox 48"/>
          <p:cNvSpPr txBox="1"/>
          <p:nvPr/>
        </p:nvSpPr>
        <p:spPr>
          <a:xfrm>
            <a:off x="1089990" y="5850472"/>
            <a:ext cx="9571433" cy="4241547"/>
          </a:xfrm>
          <a:prstGeom prst="rect">
            <a:avLst/>
          </a:prstGeom>
          <a:noFill/>
        </p:spPr>
        <p:txBody>
          <a:bodyPr wrap="square" lIns="85725" tIns="42863" rIns="85725" bIns="42863" rtlCol="0">
            <a:spAutoFit/>
          </a:bodyPr>
          <a:lstStyle/>
          <a:p>
            <a:pPr algn="just"/>
            <a:r>
              <a:rPr lang="en-US" sz="3000" dirty="0">
                <a:latin typeface="Times New Roman"/>
                <a:cs typeface="Times New Roman"/>
              </a:rPr>
              <a:t>The way in which infants explore objects in a dynamically complex everyday environment has been relatively little studied. Here we investigated how infants’ object exploration is affected by the presence or absence of labels, and whether infants were allowed to handle the objects. </a:t>
            </a:r>
            <a:r>
              <a:rPr lang="en-US" sz="3000" dirty="0">
                <a:solidFill>
                  <a:srgbClr val="000000"/>
                </a:solidFill>
                <a:latin typeface="Times New Roman"/>
                <a:cs typeface="Times New Roman"/>
              </a:rPr>
              <a:t>The present study aimed to explore how children explore novel objects and how they learn labels for novel objects. Handling and no handling the novel objects and their vocabulary scores were examined as factors that can influence this exploration. </a:t>
            </a:r>
          </a:p>
        </p:txBody>
      </p:sp>
      <p:sp>
        <p:nvSpPr>
          <p:cNvPr id="47" name="Rectangle 46"/>
          <p:cNvSpPr/>
          <p:nvPr/>
        </p:nvSpPr>
        <p:spPr>
          <a:xfrm>
            <a:off x="-2" y="4149532"/>
            <a:ext cx="43205402" cy="25199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725" tIns="42863" rIns="85725" bIns="42863" rtlCol="0" anchor="ctr"/>
          <a:lstStyle/>
          <a:p>
            <a:pPr algn="ctr"/>
            <a:endParaRPr lang="en-US" sz="9000"/>
          </a:p>
        </p:txBody>
      </p:sp>
      <p:sp>
        <p:nvSpPr>
          <p:cNvPr id="71" name="Text Placeholder 4"/>
          <p:cNvSpPr>
            <a:spLocks noGrp="1"/>
          </p:cNvSpPr>
          <p:nvPr>
            <p:ph type="body" sz="quarter" idx="10"/>
          </p:nvPr>
        </p:nvSpPr>
        <p:spPr>
          <a:xfrm>
            <a:off x="2139430" y="308821"/>
            <a:ext cx="39551657" cy="2041473"/>
          </a:xfrm>
        </p:spPr>
        <p:txBody>
          <a:bodyPr>
            <a:normAutofit/>
          </a:bodyPr>
          <a:lstStyle/>
          <a:p>
            <a:pPr algn="ctr"/>
            <a:r>
              <a:rPr lang="en-GB" sz="8800" dirty="0">
                <a:latin typeface="Times New Roman"/>
                <a:cs typeface="Times New Roman"/>
              </a:rPr>
              <a:t>The effect of labelling on infants’ object explorati</a:t>
            </a:r>
            <a:r>
              <a:rPr lang="en-GB" sz="8000" dirty="0">
                <a:latin typeface="Times New Roman"/>
                <a:cs typeface="Times New Roman"/>
              </a:rPr>
              <a:t>on.</a:t>
            </a:r>
          </a:p>
          <a:p>
            <a:pPr algn="ctr"/>
            <a:endParaRPr lang="en-US" sz="6000" b="1" dirty="0">
              <a:solidFill>
                <a:schemeClr val="accent2">
                  <a:lumMod val="75000"/>
                </a:schemeClr>
              </a:solidFill>
              <a:latin typeface="Times New Roman"/>
              <a:cs typeface="Times New Roman"/>
            </a:endParaRPr>
          </a:p>
        </p:txBody>
      </p:sp>
      <p:sp>
        <p:nvSpPr>
          <p:cNvPr id="72" name="Text Placeholder 41"/>
          <p:cNvSpPr>
            <a:spLocks noGrp="1"/>
          </p:cNvSpPr>
          <p:nvPr>
            <p:ph type="body" sz="quarter" idx="11"/>
          </p:nvPr>
        </p:nvSpPr>
        <p:spPr>
          <a:xfrm>
            <a:off x="2643353" y="1814400"/>
            <a:ext cx="39551657" cy="2630880"/>
          </a:xfrm>
        </p:spPr>
        <p:txBody>
          <a:bodyPr>
            <a:noAutofit/>
          </a:bodyPr>
          <a:lstStyle/>
          <a:p>
            <a:pPr algn="ctr"/>
            <a:r>
              <a:rPr lang="en-GB" sz="3600" dirty="0">
                <a:latin typeface="Times New Roman"/>
                <a:cs typeface="Times New Roman"/>
              </a:rPr>
              <a:t>Marina Loucaides</a:t>
            </a:r>
            <a:r>
              <a:rPr lang="en-GB" sz="3600" baseline="30000" dirty="0">
                <a:latin typeface="Times New Roman"/>
                <a:cs typeface="Times New Roman"/>
              </a:rPr>
              <a:t>1</a:t>
            </a:r>
            <a:r>
              <a:rPr lang="en-GB" sz="3600" dirty="0">
                <a:latin typeface="Times New Roman"/>
                <a:cs typeface="Times New Roman"/>
              </a:rPr>
              <a:t>, Katherine Twomey</a:t>
            </a:r>
            <a:r>
              <a:rPr lang="en-GB" sz="3600" baseline="30000" dirty="0">
                <a:latin typeface="Times New Roman"/>
                <a:cs typeface="Times New Roman"/>
              </a:rPr>
              <a:t>2</a:t>
            </a:r>
            <a:r>
              <a:rPr lang="en-GB" sz="3600" dirty="0">
                <a:latin typeface="Times New Roman"/>
                <a:cs typeface="Times New Roman"/>
              </a:rPr>
              <a:t>, Gert Westermann</a:t>
            </a:r>
            <a:r>
              <a:rPr lang="en-GB" sz="3600" baseline="30000" dirty="0">
                <a:latin typeface="Times New Roman"/>
                <a:cs typeface="Times New Roman"/>
              </a:rPr>
              <a:t>1</a:t>
            </a:r>
            <a:endParaRPr lang="en-GB" sz="3600" dirty="0">
              <a:latin typeface="Times New Roman"/>
              <a:cs typeface="Times New Roman"/>
            </a:endParaRPr>
          </a:p>
          <a:p>
            <a:pPr algn="ctr"/>
            <a:r>
              <a:rPr lang="en-GB" sz="3600" baseline="30000" dirty="0">
                <a:latin typeface="Times New Roman"/>
                <a:cs typeface="Times New Roman"/>
              </a:rPr>
              <a:t>1</a:t>
            </a:r>
            <a:r>
              <a:rPr lang="en-GB" sz="3600" dirty="0">
                <a:latin typeface="Times New Roman"/>
                <a:cs typeface="Times New Roman"/>
              </a:rPr>
              <a:t>Department of Psychology, Lancaster University, Lancaster, UK</a:t>
            </a:r>
          </a:p>
          <a:p>
            <a:pPr algn="ctr"/>
            <a:r>
              <a:rPr lang="en-GB" sz="3600" baseline="30000" dirty="0">
                <a:latin typeface="Times New Roman"/>
                <a:cs typeface="Times New Roman"/>
              </a:rPr>
              <a:t>2</a:t>
            </a:r>
            <a:r>
              <a:rPr lang="en-GB" sz="3600" dirty="0">
                <a:latin typeface="Times New Roman"/>
                <a:cs typeface="Times New Roman"/>
              </a:rPr>
              <a:t>Division of Human Communication, Development and Hearing, University of Manchester, UK</a:t>
            </a:r>
          </a:p>
        </p:txBody>
      </p:sp>
      <p:pic>
        <p:nvPicPr>
          <p:cNvPr id="3" name="Picture 2"/>
          <p:cNvPicPr>
            <a:picLocks noChangeAspect="1"/>
          </p:cNvPicPr>
          <p:nvPr/>
        </p:nvPicPr>
        <p:blipFill>
          <a:blip r:embed="rId5"/>
          <a:stretch>
            <a:fillRect/>
          </a:stretch>
        </p:blipFill>
        <p:spPr>
          <a:xfrm>
            <a:off x="34275317" y="853034"/>
            <a:ext cx="7637323" cy="2339720"/>
          </a:xfrm>
          <a:prstGeom prst="rect">
            <a:avLst/>
          </a:prstGeom>
        </p:spPr>
      </p:pic>
      <p:pic>
        <p:nvPicPr>
          <p:cNvPr id="5" name="Picture 4" descr="Leverhulme_Trust_CMYK_black.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575" y="814408"/>
            <a:ext cx="6909856" cy="2374625"/>
          </a:xfrm>
          <a:prstGeom prst="rect">
            <a:avLst/>
          </a:prstGeom>
        </p:spPr>
      </p:pic>
      <p:pic>
        <p:nvPicPr>
          <p:cNvPr id="58" name="Picture 57"/>
          <p:cNvPicPr/>
          <p:nvPr/>
        </p:nvPicPr>
        <p:blipFill>
          <a:blip r:embed="rId7">
            <a:extLst>
              <a:ext uri="{28A0092B-C50C-407E-A947-70E740481C1C}">
                <a14:useLocalDpi xmlns:a14="http://schemas.microsoft.com/office/drawing/2010/main" val="0"/>
              </a:ext>
            </a:extLst>
          </a:blip>
          <a:stretch>
            <a:fillRect/>
          </a:stretch>
        </p:blipFill>
        <p:spPr>
          <a:xfrm>
            <a:off x="7562187" y="857129"/>
            <a:ext cx="2224902" cy="2343998"/>
          </a:xfrm>
          <a:prstGeom prst="rect">
            <a:avLst/>
          </a:prstGeom>
        </p:spPr>
      </p:pic>
      <p:pic>
        <p:nvPicPr>
          <p:cNvPr id="28" name="Picture 27"/>
          <p:cNvPicPr>
            <a:picLocks noChangeAspect="1"/>
          </p:cNvPicPr>
          <p:nvPr/>
        </p:nvPicPr>
        <p:blipFill>
          <a:blip r:embed="rId8"/>
          <a:stretch>
            <a:fillRect/>
          </a:stretch>
        </p:blipFill>
        <p:spPr>
          <a:xfrm>
            <a:off x="11412505" y="14528800"/>
            <a:ext cx="10882553" cy="10531921"/>
          </a:xfrm>
          <a:prstGeom prst="rect">
            <a:avLst/>
          </a:prstGeom>
        </p:spPr>
      </p:pic>
      <p:cxnSp>
        <p:nvCxnSpPr>
          <p:cNvPr id="73" name="Straight Connector 72"/>
          <p:cNvCxnSpPr/>
          <p:nvPr/>
        </p:nvCxnSpPr>
        <p:spPr>
          <a:xfrm>
            <a:off x="12720187" y="17422602"/>
            <a:ext cx="3192137" cy="0"/>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flipV="1">
            <a:off x="14554671" y="18479962"/>
            <a:ext cx="0" cy="14367"/>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flipH="1" flipV="1">
            <a:off x="18384766" y="16064209"/>
            <a:ext cx="973" cy="30454"/>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14308900" y="15219864"/>
            <a:ext cx="3239035" cy="1091"/>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cxnSp>
        <p:nvCxnSpPr>
          <p:cNvPr id="76" name="Straight Connector 75"/>
          <p:cNvCxnSpPr/>
          <p:nvPr/>
        </p:nvCxnSpPr>
        <p:spPr>
          <a:xfrm>
            <a:off x="16214917" y="15584626"/>
            <a:ext cx="3063459" cy="0"/>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sp>
        <p:nvSpPr>
          <p:cNvPr id="59" name="TextBox 58"/>
          <p:cNvSpPr txBox="1"/>
          <p:nvPr/>
        </p:nvSpPr>
        <p:spPr>
          <a:xfrm>
            <a:off x="15699254" y="14587864"/>
            <a:ext cx="449935" cy="830997"/>
          </a:xfrm>
          <a:prstGeom prst="rect">
            <a:avLst/>
          </a:prstGeom>
          <a:noFill/>
        </p:spPr>
        <p:txBody>
          <a:bodyPr wrap="square" rtlCol="0">
            <a:spAutoFit/>
          </a:bodyPr>
          <a:lstStyle/>
          <a:p>
            <a:r>
              <a:rPr lang="en-US" sz="4800" dirty="0">
                <a:solidFill>
                  <a:schemeClr val="tx1">
                    <a:lumMod val="50000"/>
                    <a:lumOff val="50000"/>
                  </a:schemeClr>
                </a:solidFill>
              </a:rPr>
              <a:t>*</a:t>
            </a:r>
          </a:p>
        </p:txBody>
      </p:sp>
      <p:sp>
        <p:nvSpPr>
          <p:cNvPr id="64" name="TextBox 63"/>
          <p:cNvSpPr txBox="1"/>
          <p:nvPr/>
        </p:nvSpPr>
        <p:spPr>
          <a:xfrm>
            <a:off x="22096570" y="15800201"/>
            <a:ext cx="10371412" cy="3554819"/>
          </a:xfrm>
          <a:prstGeom prst="rect">
            <a:avLst/>
          </a:prstGeom>
          <a:noFill/>
        </p:spPr>
        <p:txBody>
          <a:bodyPr wrap="square" rtlCol="0">
            <a:spAutoFit/>
          </a:bodyPr>
          <a:lstStyle/>
          <a:p>
            <a:pPr algn="ctr"/>
            <a:r>
              <a:rPr lang="en-US" sz="2500" b="1" dirty="0">
                <a:latin typeface="Times New Roman"/>
                <a:cs typeface="Times New Roman"/>
              </a:rPr>
              <a:t>Handling Condition: The effect of labelling </a:t>
            </a:r>
          </a:p>
          <a:p>
            <a:pPr marL="457200" indent="-457200">
              <a:buClr>
                <a:schemeClr val="accent3">
                  <a:lumMod val="50000"/>
                </a:schemeClr>
              </a:buClr>
              <a:buFont typeface="Wingdings" charset="2"/>
              <a:buChar char="u"/>
            </a:pPr>
            <a:r>
              <a:rPr lang="en-US" sz="2500" dirty="0">
                <a:latin typeface="Times New Roman"/>
                <a:cs typeface="Times New Roman"/>
              </a:rPr>
              <a:t>Looking times to the objects were not predicted by </a:t>
            </a:r>
            <a:r>
              <a:rPr lang="en-US" sz="2500" dirty="0" err="1">
                <a:latin typeface="Times New Roman"/>
                <a:cs typeface="Times New Roman"/>
              </a:rPr>
              <a:t>labelling</a:t>
            </a:r>
            <a:r>
              <a:rPr lang="en-US" sz="2500" dirty="0">
                <a:latin typeface="Times New Roman"/>
                <a:cs typeface="Times New Roman"/>
              </a:rPr>
              <a:t> or </a:t>
            </a:r>
            <a:r>
              <a:rPr lang="en-GB" sz="2500" dirty="0">
                <a:latin typeface="Times New Roman"/>
                <a:cs typeface="Times New Roman"/>
              </a:rPr>
              <a:t>productive </a:t>
            </a:r>
            <a:r>
              <a:rPr lang="en-US" sz="2500" dirty="0">
                <a:latin typeface="Times New Roman"/>
                <a:cs typeface="Times New Roman"/>
              </a:rPr>
              <a:t>vocabulary scores, </a:t>
            </a:r>
            <a:r>
              <a:rPr lang="en-GB" sz="2500" i="1" dirty="0">
                <a:latin typeface="Times New Roman"/>
                <a:cs typeface="Times New Roman"/>
              </a:rPr>
              <a:t>F</a:t>
            </a:r>
            <a:r>
              <a:rPr lang="en-GB" sz="2500" dirty="0">
                <a:latin typeface="Times New Roman"/>
                <a:cs typeface="Times New Roman"/>
              </a:rPr>
              <a:t>(2, 21) = .82, </a:t>
            </a:r>
            <a:r>
              <a:rPr lang="en-GB" sz="2500" i="1" dirty="0">
                <a:latin typeface="Times New Roman"/>
                <a:cs typeface="Times New Roman"/>
              </a:rPr>
              <a:t>p</a:t>
            </a:r>
            <a:r>
              <a:rPr lang="en-GB" sz="2500" dirty="0">
                <a:latin typeface="Times New Roman"/>
                <a:cs typeface="Times New Roman"/>
              </a:rPr>
              <a:t> = .46.</a:t>
            </a:r>
          </a:p>
          <a:p>
            <a:pPr marL="457200" indent="-457200">
              <a:buClr>
                <a:schemeClr val="accent3">
                  <a:lumMod val="50000"/>
                </a:schemeClr>
              </a:buClr>
              <a:buFont typeface="Wingdings" charset="2"/>
              <a:buChar char="u"/>
            </a:pPr>
            <a:endParaRPr lang="en-GB" sz="2500" dirty="0">
              <a:latin typeface="Times New Roman"/>
              <a:cs typeface="Times New Roman"/>
            </a:endParaRPr>
          </a:p>
          <a:p>
            <a:pPr marL="457200" indent="-457200">
              <a:buClr>
                <a:schemeClr val="accent3">
                  <a:lumMod val="50000"/>
                </a:schemeClr>
              </a:buClr>
              <a:buFont typeface="Wingdings" charset="2"/>
              <a:buChar char="u"/>
            </a:pPr>
            <a:r>
              <a:rPr lang="en-GB" sz="2500" dirty="0">
                <a:latin typeface="Times New Roman"/>
                <a:cs typeface="Times New Roman"/>
              </a:rPr>
              <a:t>Looking times to the experiment’s face </a:t>
            </a:r>
            <a:r>
              <a:rPr lang="en-US" sz="2500" dirty="0">
                <a:latin typeface="Times New Roman"/>
                <a:cs typeface="Times New Roman"/>
              </a:rPr>
              <a:t>were not predicted by </a:t>
            </a:r>
            <a:r>
              <a:rPr lang="en-US" sz="2500" dirty="0" err="1">
                <a:latin typeface="Times New Roman"/>
                <a:cs typeface="Times New Roman"/>
              </a:rPr>
              <a:t>labelling</a:t>
            </a:r>
            <a:r>
              <a:rPr lang="en-US" sz="2500" dirty="0">
                <a:latin typeface="Times New Roman"/>
                <a:cs typeface="Times New Roman"/>
              </a:rPr>
              <a:t> or </a:t>
            </a:r>
            <a:r>
              <a:rPr lang="en-GB" sz="2500" dirty="0">
                <a:latin typeface="Times New Roman"/>
                <a:cs typeface="Times New Roman"/>
              </a:rPr>
              <a:t>productive </a:t>
            </a:r>
            <a:r>
              <a:rPr lang="en-US" sz="2500" dirty="0">
                <a:latin typeface="Times New Roman"/>
                <a:cs typeface="Times New Roman"/>
              </a:rPr>
              <a:t>vocabulary scores, </a:t>
            </a:r>
            <a:r>
              <a:rPr lang="en-GB" sz="2500" i="1" dirty="0">
                <a:latin typeface="Times New Roman"/>
                <a:cs typeface="Times New Roman"/>
              </a:rPr>
              <a:t>F</a:t>
            </a:r>
            <a:r>
              <a:rPr lang="en-GB" sz="2500" dirty="0">
                <a:latin typeface="Times New Roman"/>
                <a:cs typeface="Times New Roman"/>
              </a:rPr>
              <a:t>(2, 21) = .47, </a:t>
            </a:r>
            <a:r>
              <a:rPr lang="en-GB" sz="2500" i="1" dirty="0">
                <a:latin typeface="Times New Roman"/>
                <a:cs typeface="Times New Roman"/>
              </a:rPr>
              <a:t>p</a:t>
            </a:r>
            <a:r>
              <a:rPr lang="en-GB" sz="2500" dirty="0">
                <a:latin typeface="Times New Roman"/>
                <a:cs typeface="Times New Roman"/>
              </a:rPr>
              <a:t> = .63.</a:t>
            </a:r>
          </a:p>
          <a:p>
            <a:pPr>
              <a:buClr>
                <a:schemeClr val="accent3">
                  <a:lumMod val="50000"/>
                </a:schemeClr>
              </a:buClr>
            </a:pPr>
            <a:endParaRPr lang="en-US" sz="2500" dirty="0">
              <a:latin typeface="Times New Roman"/>
              <a:cs typeface="Times New Roman"/>
            </a:endParaRPr>
          </a:p>
          <a:p>
            <a:pPr marL="457200" indent="-457200">
              <a:buClr>
                <a:schemeClr val="accent3">
                  <a:lumMod val="50000"/>
                </a:schemeClr>
              </a:buClr>
              <a:buFont typeface="Wingdings" charset="2"/>
              <a:buChar char="u"/>
            </a:pPr>
            <a:r>
              <a:rPr lang="en-US" sz="2500" dirty="0">
                <a:latin typeface="Times New Roman"/>
                <a:cs typeface="Times New Roman"/>
              </a:rPr>
              <a:t>For the number of switches between areas of interest were not predicted by labelling or </a:t>
            </a:r>
            <a:r>
              <a:rPr lang="en-GB" sz="2500" dirty="0">
                <a:latin typeface="Times New Roman"/>
                <a:cs typeface="Times New Roman"/>
              </a:rPr>
              <a:t>productive </a:t>
            </a:r>
            <a:r>
              <a:rPr lang="en-US" sz="2500" dirty="0">
                <a:latin typeface="Times New Roman"/>
                <a:cs typeface="Times New Roman"/>
              </a:rPr>
              <a:t>vocabulary scores, </a:t>
            </a:r>
            <a:r>
              <a:rPr lang="en-GB" sz="2500" i="1" dirty="0">
                <a:latin typeface="Times New Roman"/>
                <a:cs typeface="Times New Roman"/>
              </a:rPr>
              <a:t>F</a:t>
            </a:r>
            <a:r>
              <a:rPr lang="en-GB" sz="2500" dirty="0">
                <a:latin typeface="Times New Roman"/>
                <a:cs typeface="Times New Roman"/>
              </a:rPr>
              <a:t>(2, 21) = 2.58, </a:t>
            </a:r>
            <a:r>
              <a:rPr lang="en-GB" sz="2500" i="1" dirty="0">
                <a:latin typeface="Times New Roman"/>
                <a:cs typeface="Times New Roman"/>
              </a:rPr>
              <a:t>p</a:t>
            </a:r>
            <a:r>
              <a:rPr lang="en-GB" sz="2500" dirty="0">
                <a:latin typeface="Times New Roman"/>
                <a:cs typeface="Times New Roman"/>
              </a:rPr>
              <a:t> = .10. </a:t>
            </a:r>
            <a:endParaRPr lang="en-US" sz="2500" dirty="0">
              <a:latin typeface="Times New Roman"/>
              <a:cs typeface="Times New Roman"/>
            </a:endParaRPr>
          </a:p>
        </p:txBody>
      </p:sp>
      <p:sp>
        <p:nvSpPr>
          <p:cNvPr id="80" name="TextBox 79"/>
          <p:cNvSpPr txBox="1"/>
          <p:nvPr/>
        </p:nvSpPr>
        <p:spPr>
          <a:xfrm>
            <a:off x="22096569" y="20269152"/>
            <a:ext cx="10489003" cy="3554819"/>
          </a:xfrm>
          <a:prstGeom prst="rect">
            <a:avLst/>
          </a:prstGeom>
          <a:noFill/>
        </p:spPr>
        <p:txBody>
          <a:bodyPr wrap="square" rtlCol="0">
            <a:spAutoFit/>
          </a:bodyPr>
          <a:lstStyle/>
          <a:p>
            <a:pPr algn="ctr"/>
            <a:r>
              <a:rPr lang="en-US" sz="2500" b="1" dirty="0">
                <a:latin typeface="Times New Roman"/>
                <a:cs typeface="Times New Roman"/>
              </a:rPr>
              <a:t>No Handling Condition: The effect of labelling </a:t>
            </a:r>
          </a:p>
          <a:p>
            <a:pPr marL="457200" indent="-457200">
              <a:buClr>
                <a:schemeClr val="accent3">
                  <a:lumMod val="50000"/>
                </a:schemeClr>
              </a:buClr>
              <a:buFont typeface="Wingdings" charset="2"/>
              <a:buChar char="u"/>
            </a:pPr>
            <a:r>
              <a:rPr lang="en-US" sz="2500" dirty="0">
                <a:latin typeface="Times New Roman"/>
                <a:cs typeface="Times New Roman"/>
              </a:rPr>
              <a:t>Looking times to the objects were not predicted by </a:t>
            </a:r>
            <a:r>
              <a:rPr lang="en-US" sz="2500" dirty="0" err="1">
                <a:latin typeface="Times New Roman"/>
                <a:cs typeface="Times New Roman"/>
              </a:rPr>
              <a:t>labelling</a:t>
            </a:r>
            <a:r>
              <a:rPr lang="en-US" sz="2500" dirty="0">
                <a:latin typeface="Times New Roman"/>
                <a:cs typeface="Times New Roman"/>
              </a:rPr>
              <a:t> or </a:t>
            </a:r>
            <a:r>
              <a:rPr lang="en-GB" sz="2500" dirty="0">
                <a:latin typeface="Times New Roman"/>
                <a:cs typeface="Times New Roman"/>
              </a:rPr>
              <a:t>productive</a:t>
            </a:r>
            <a:r>
              <a:rPr lang="en-US" sz="2500" dirty="0">
                <a:latin typeface="Times New Roman"/>
                <a:cs typeface="Times New Roman"/>
              </a:rPr>
              <a:t> vocabulary scores, </a:t>
            </a:r>
            <a:r>
              <a:rPr lang="en-GB" sz="2500" i="1" dirty="0">
                <a:latin typeface="Times New Roman"/>
                <a:cs typeface="Times New Roman"/>
              </a:rPr>
              <a:t>F</a:t>
            </a:r>
            <a:r>
              <a:rPr lang="en-GB" sz="2500" dirty="0">
                <a:latin typeface="Times New Roman"/>
                <a:cs typeface="Times New Roman"/>
              </a:rPr>
              <a:t>(2, 21) = .33, </a:t>
            </a:r>
            <a:r>
              <a:rPr lang="en-GB" sz="2500" i="1" dirty="0">
                <a:latin typeface="Times New Roman"/>
                <a:cs typeface="Times New Roman"/>
              </a:rPr>
              <a:t>p</a:t>
            </a:r>
            <a:r>
              <a:rPr lang="en-GB" sz="2500" dirty="0">
                <a:latin typeface="Times New Roman"/>
                <a:cs typeface="Times New Roman"/>
              </a:rPr>
              <a:t> = .72.</a:t>
            </a:r>
          </a:p>
          <a:p>
            <a:pPr marL="457200" indent="-457200">
              <a:buClr>
                <a:schemeClr val="accent3">
                  <a:lumMod val="50000"/>
                </a:schemeClr>
              </a:buClr>
              <a:buFont typeface="Wingdings" charset="2"/>
              <a:buChar char="u"/>
            </a:pPr>
            <a:endParaRPr lang="en-GB" sz="2500" dirty="0">
              <a:latin typeface="Times New Roman"/>
              <a:cs typeface="Times New Roman"/>
            </a:endParaRPr>
          </a:p>
          <a:p>
            <a:pPr marL="457200" indent="-457200">
              <a:buClr>
                <a:schemeClr val="accent3">
                  <a:lumMod val="50000"/>
                </a:schemeClr>
              </a:buClr>
              <a:buFont typeface="Wingdings" charset="2"/>
              <a:buChar char="u"/>
            </a:pPr>
            <a:r>
              <a:rPr lang="en-GB" sz="2500" dirty="0">
                <a:latin typeface="Times New Roman"/>
                <a:cs typeface="Times New Roman"/>
              </a:rPr>
              <a:t>Looking times to the experiment’s face </a:t>
            </a:r>
            <a:r>
              <a:rPr lang="en-US" sz="2500" dirty="0">
                <a:latin typeface="Times New Roman"/>
                <a:cs typeface="Times New Roman"/>
              </a:rPr>
              <a:t>were not predicted by labelling or </a:t>
            </a:r>
            <a:r>
              <a:rPr lang="en-GB" sz="2500" dirty="0">
                <a:latin typeface="Times New Roman"/>
                <a:cs typeface="Times New Roman"/>
              </a:rPr>
              <a:t>productive</a:t>
            </a:r>
            <a:r>
              <a:rPr lang="en-US" sz="2500" dirty="0">
                <a:latin typeface="Times New Roman"/>
                <a:cs typeface="Times New Roman"/>
              </a:rPr>
              <a:t> vocabulary scores, </a:t>
            </a:r>
            <a:r>
              <a:rPr lang="en-GB" sz="2500" i="1" dirty="0">
                <a:latin typeface="Times New Roman"/>
                <a:cs typeface="Times New Roman"/>
              </a:rPr>
              <a:t>F</a:t>
            </a:r>
            <a:r>
              <a:rPr lang="en-GB" sz="2500" dirty="0">
                <a:latin typeface="Times New Roman"/>
                <a:cs typeface="Times New Roman"/>
              </a:rPr>
              <a:t>(2, 21) = 2.44, </a:t>
            </a:r>
            <a:r>
              <a:rPr lang="en-GB" sz="2500" i="1" dirty="0">
                <a:latin typeface="Times New Roman"/>
                <a:cs typeface="Times New Roman"/>
              </a:rPr>
              <a:t>p</a:t>
            </a:r>
            <a:r>
              <a:rPr lang="en-GB" sz="2500" dirty="0">
                <a:latin typeface="Times New Roman"/>
                <a:cs typeface="Times New Roman"/>
              </a:rPr>
              <a:t> = .11</a:t>
            </a:r>
          </a:p>
          <a:p>
            <a:pPr>
              <a:buClr>
                <a:schemeClr val="accent3">
                  <a:lumMod val="50000"/>
                </a:schemeClr>
              </a:buClr>
            </a:pPr>
            <a:endParaRPr lang="en-US" sz="2500" dirty="0">
              <a:latin typeface="Times New Roman"/>
              <a:cs typeface="Times New Roman"/>
            </a:endParaRPr>
          </a:p>
          <a:p>
            <a:pPr marL="457200" indent="-457200">
              <a:buClr>
                <a:schemeClr val="accent3">
                  <a:lumMod val="50000"/>
                </a:schemeClr>
              </a:buClr>
              <a:buFont typeface="Wingdings" charset="2"/>
              <a:buChar char="u"/>
            </a:pPr>
            <a:r>
              <a:rPr lang="en-US" sz="2500" dirty="0">
                <a:latin typeface="Times New Roman"/>
                <a:cs typeface="Times New Roman"/>
              </a:rPr>
              <a:t>Number of switches between areas of interest were not predicted by labelling or </a:t>
            </a:r>
            <a:r>
              <a:rPr lang="en-GB" sz="2500" dirty="0">
                <a:latin typeface="Times New Roman"/>
                <a:cs typeface="Times New Roman"/>
              </a:rPr>
              <a:t>productive</a:t>
            </a:r>
            <a:r>
              <a:rPr lang="en-US" sz="2500" dirty="0">
                <a:latin typeface="Times New Roman"/>
                <a:cs typeface="Times New Roman"/>
              </a:rPr>
              <a:t> vocabulary scores </a:t>
            </a:r>
            <a:r>
              <a:rPr lang="en-GB" sz="2500" i="1" dirty="0">
                <a:latin typeface="Times New Roman"/>
                <a:cs typeface="Times New Roman"/>
              </a:rPr>
              <a:t>F</a:t>
            </a:r>
            <a:r>
              <a:rPr lang="en-GB" sz="2500" dirty="0">
                <a:latin typeface="Times New Roman"/>
                <a:cs typeface="Times New Roman"/>
              </a:rPr>
              <a:t>(2, 21) = 1.55, </a:t>
            </a:r>
            <a:r>
              <a:rPr lang="en-GB" sz="2500" i="1" dirty="0">
                <a:latin typeface="Times New Roman"/>
                <a:cs typeface="Times New Roman"/>
              </a:rPr>
              <a:t>p</a:t>
            </a:r>
            <a:r>
              <a:rPr lang="en-GB" sz="2500" dirty="0">
                <a:latin typeface="Times New Roman"/>
                <a:cs typeface="Times New Roman"/>
              </a:rPr>
              <a:t> = .24. </a:t>
            </a:r>
            <a:endParaRPr lang="en-US" sz="2500" dirty="0">
              <a:latin typeface="Times New Roman"/>
              <a:cs typeface="Times New Roman"/>
            </a:endParaRPr>
          </a:p>
        </p:txBody>
      </p:sp>
      <p:sp>
        <p:nvSpPr>
          <p:cNvPr id="89" name="TextBox 88"/>
          <p:cNvSpPr txBox="1"/>
          <p:nvPr/>
        </p:nvSpPr>
        <p:spPr>
          <a:xfrm>
            <a:off x="22096568" y="24764341"/>
            <a:ext cx="10559557" cy="3170099"/>
          </a:xfrm>
          <a:prstGeom prst="rect">
            <a:avLst/>
          </a:prstGeom>
          <a:noFill/>
        </p:spPr>
        <p:txBody>
          <a:bodyPr wrap="square" rtlCol="0">
            <a:spAutoFit/>
          </a:bodyPr>
          <a:lstStyle/>
          <a:p>
            <a:pPr algn="ctr"/>
            <a:r>
              <a:rPr lang="en-US" sz="2500" b="1" dirty="0">
                <a:latin typeface="Times New Roman"/>
                <a:cs typeface="Times New Roman"/>
              </a:rPr>
              <a:t>Retention of novel words</a:t>
            </a:r>
          </a:p>
          <a:p>
            <a:pPr marL="457200" indent="-457200">
              <a:buClr>
                <a:schemeClr val="accent3">
                  <a:lumMod val="50000"/>
                </a:schemeClr>
              </a:buClr>
              <a:buFont typeface="Wingdings" charset="2"/>
              <a:buChar char="u"/>
            </a:pPr>
            <a:r>
              <a:rPr lang="en-US" sz="2500" b="1" dirty="0">
                <a:latin typeface="Times New Roman"/>
                <a:cs typeface="Times New Roman"/>
              </a:rPr>
              <a:t>Handling condition: </a:t>
            </a:r>
            <a:r>
              <a:rPr lang="en-US" sz="2500" dirty="0">
                <a:latin typeface="Times New Roman"/>
                <a:cs typeface="Times New Roman"/>
              </a:rPr>
              <a:t>Retention of novel words was not predicted by </a:t>
            </a:r>
            <a:r>
              <a:rPr lang="en-GB" sz="2500" dirty="0">
                <a:latin typeface="Times New Roman"/>
                <a:cs typeface="Times New Roman"/>
              </a:rPr>
              <a:t>looking time at labelled objects, productive vocabulary and switches were not able to predict retention, F(3,8) = .81, </a:t>
            </a:r>
            <a:r>
              <a:rPr lang="en-GB" sz="2500" i="1" dirty="0">
                <a:latin typeface="Times New Roman"/>
                <a:cs typeface="Times New Roman"/>
              </a:rPr>
              <a:t>p</a:t>
            </a:r>
            <a:r>
              <a:rPr lang="en-GB" sz="2500" dirty="0">
                <a:latin typeface="Times New Roman"/>
                <a:cs typeface="Times New Roman"/>
              </a:rPr>
              <a:t> = .52. </a:t>
            </a:r>
          </a:p>
          <a:p>
            <a:pPr>
              <a:buClr>
                <a:schemeClr val="accent3">
                  <a:lumMod val="50000"/>
                </a:schemeClr>
              </a:buClr>
            </a:pPr>
            <a:endParaRPr lang="en-GB" sz="2500" dirty="0">
              <a:latin typeface="Times New Roman"/>
              <a:cs typeface="Times New Roman"/>
            </a:endParaRPr>
          </a:p>
          <a:p>
            <a:pPr marL="457200" indent="-457200">
              <a:buClr>
                <a:schemeClr val="accent3">
                  <a:lumMod val="50000"/>
                </a:schemeClr>
              </a:buClr>
              <a:buFont typeface="Wingdings" charset="2"/>
              <a:buChar char="u"/>
            </a:pPr>
            <a:r>
              <a:rPr lang="en-US" sz="2500" b="1" dirty="0">
                <a:latin typeface="Times New Roman"/>
                <a:cs typeface="Times New Roman"/>
              </a:rPr>
              <a:t>No handling condition: </a:t>
            </a:r>
            <a:r>
              <a:rPr lang="en-US" sz="2500" dirty="0">
                <a:latin typeface="Times New Roman"/>
                <a:cs typeface="Times New Roman"/>
              </a:rPr>
              <a:t>Retention of novel words was not predicted by </a:t>
            </a:r>
            <a:r>
              <a:rPr lang="en-GB" sz="2500" dirty="0">
                <a:latin typeface="Times New Roman"/>
                <a:cs typeface="Times New Roman"/>
              </a:rPr>
              <a:t>looking time at labelled objects, productive vocabulary and switches were not able to predict retention,</a:t>
            </a:r>
            <a:r>
              <a:rPr lang="en-US" sz="2500" b="1" dirty="0">
                <a:latin typeface="Times New Roman"/>
                <a:cs typeface="Times New Roman"/>
              </a:rPr>
              <a:t> </a:t>
            </a:r>
            <a:r>
              <a:rPr lang="en-GB" sz="2500" dirty="0">
                <a:latin typeface="Times New Roman"/>
                <a:cs typeface="Times New Roman"/>
              </a:rPr>
              <a:t>F(3,8) = 1.78, </a:t>
            </a:r>
            <a:r>
              <a:rPr lang="en-GB" sz="2500" i="1" dirty="0">
                <a:latin typeface="Times New Roman"/>
                <a:cs typeface="Times New Roman"/>
              </a:rPr>
              <a:t>p</a:t>
            </a:r>
            <a:r>
              <a:rPr lang="en-GB" sz="2500" dirty="0">
                <a:latin typeface="Times New Roman"/>
                <a:cs typeface="Times New Roman"/>
              </a:rPr>
              <a:t> = .23.</a:t>
            </a:r>
            <a:endParaRPr lang="en-US" sz="2500" dirty="0">
              <a:latin typeface="Times New Roman"/>
              <a:cs typeface="Times New Roman"/>
            </a:endParaRPr>
          </a:p>
        </p:txBody>
      </p:sp>
      <p:cxnSp>
        <p:nvCxnSpPr>
          <p:cNvPr id="94" name="Straight Connector 93"/>
          <p:cNvCxnSpPr/>
          <p:nvPr/>
        </p:nvCxnSpPr>
        <p:spPr>
          <a:xfrm>
            <a:off x="14308901" y="15245264"/>
            <a:ext cx="6587" cy="2156259"/>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cxnSp>
        <p:nvCxnSpPr>
          <p:cNvPr id="100" name="Straight Connector 99"/>
          <p:cNvCxnSpPr/>
          <p:nvPr/>
        </p:nvCxnSpPr>
        <p:spPr>
          <a:xfrm>
            <a:off x="17546029" y="15231388"/>
            <a:ext cx="0" cy="345249"/>
          </a:xfrm>
          <a:prstGeom prst="line">
            <a:avLst/>
          </a:prstGeom>
          <a:ln>
            <a:solidFill>
              <a:srgbClr val="7F7F7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50916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12273</TotalTime>
  <Words>1405</Words>
  <Application>Microsoft Macintosh PowerPoint</Application>
  <PresentationFormat>Custom</PresentationFormat>
  <Paragraphs>87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Rounded MT Bold</vt:lpstr>
      <vt:lpstr>Calibri</vt:lpstr>
      <vt:lpstr>Century Schoolbook</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of a scientific poster</dc:title>
  <dc:subject>Free Research Poster</dc:subject>
  <dc:creator>Graphicsland/MakeSigns.com</dc:creator>
  <cp:keywords>scientific, research, template, custom, poster, presentation, symposium, printing, powerpoint, create, design, example, sample, download</cp:keywords>
  <dc:description>These templates are offered for free to help your create a poster ranging from nursing research posters to psychology research posters.</dc:description>
  <cp:lastModifiedBy>Marina Loucaides</cp:lastModifiedBy>
  <cp:revision>221</cp:revision>
  <cp:lastPrinted>2017-06-22T18:26:22Z</cp:lastPrinted>
  <dcterms:created xsi:type="dcterms:W3CDTF">2013-02-18T18:40:33Z</dcterms:created>
  <dcterms:modified xsi:type="dcterms:W3CDTF">2018-10-18T11:00:51Z</dcterms:modified>
  <cp:category>research posters template</cp:category>
</cp:coreProperties>
</file>