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7"/>
  </p:notesMasterIdLst>
  <p:sldIdLst>
    <p:sldId id="259" r:id="rId3"/>
    <p:sldId id="275" r:id="rId4"/>
    <p:sldId id="276" r:id="rId5"/>
    <p:sldId id="282" r:id="rId6"/>
    <p:sldId id="312" r:id="rId7"/>
    <p:sldId id="293" r:id="rId8"/>
    <p:sldId id="291" r:id="rId9"/>
    <p:sldId id="299" r:id="rId10"/>
    <p:sldId id="290" r:id="rId11"/>
    <p:sldId id="268" r:id="rId12"/>
    <p:sldId id="308" r:id="rId13"/>
    <p:sldId id="309" r:id="rId14"/>
    <p:sldId id="313" r:id="rId15"/>
    <p:sldId id="314" r:id="rId16"/>
    <p:sldId id="315" r:id="rId17"/>
    <p:sldId id="316" r:id="rId18"/>
    <p:sldId id="317" r:id="rId19"/>
    <p:sldId id="318" r:id="rId20"/>
    <p:sldId id="319" r:id="rId21"/>
    <p:sldId id="320" r:id="rId22"/>
    <p:sldId id="311" r:id="rId23"/>
    <p:sldId id="321" r:id="rId24"/>
    <p:sldId id="279" r:id="rId25"/>
    <p:sldId id="286"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61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121B"/>
    <a:srgbClr val="666666"/>
    <a:srgbClr val="D52B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8" autoAdjust="0"/>
    <p:restoredTop sz="79824" autoAdjust="0"/>
  </p:normalViewPr>
  <p:slideViewPr>
    <p:cSldViewPr>
      <p:cViewPr varScale="1">
        <p:scale>
          <a:sx n="89" d="100"/>
          <a:sy n="89" d="100"/>
        </p:scale>
        <p:origin x="414" y="78"/>
      </p:cViewPr>
      <p:guideLst>
        <p:guide orient="horz" pos="2160"/>
        <p:guide pos="612"/>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A9A873-DB1D-48D6-B209-0FF9697CF9FE}" type="doc">
      <dgm:prSet loTypeId="urn:microsoft.com/office/officeart/2008/layout/RadialCluster" loCatId="cycle" qsTypeId="urn:microsoft.com/office/officeart/2005/8/quickstyle/3d5" qsCatId="3D" csTypeId="urn:microsoft.com/office/officeart/2005/8/colors/colorful5" csCatId="colorful" phldr="1"/>
      <dgm:spPr/>
      <dgm:t>
        <a:bodyPr/>
        <a:lstStyle/>
        <a:p>
          <a:endParaRPr lang="en-GB"/>
        </a:p>
      </dgm:t>
    </dgm:pt>
    <dgm:pt modelId="{19752D45-3ACE-4473-B36A-36038E6CF172}">
      <dgm:prSet phldrT="[Text]"/>
      <dgm:spPr/>
      <dgm:t>
        <a:bodyPr/>
        <a:lstStyle/>
        <a:p>
          <a:r>
            <a:rPr lang="en-GB" dirty="0" smtClean="0"/>
            <a:t>Riser Systems</a:t>
          </a:r>
          <a:endParaRPr lang="en-GB" dirty="0"/>
        </a:p>
      </dgm:t>
    </dgm:pt>
    <dgm:pt modelId="{0703D932-C9D4-4375-8E01-6CA3CB408FA5}" type="parTrans" cxnId="{1A58D226-E05B-44AB-91CA-5C147045C946}">
      <dgm:prSet/>
      <dgm:spPr/>
      <dgm:t>
        <a:bodyPr/>
        <a:lstStyle/>
        <a:p>
          <a:endParaRPr lang="en-GB"/>
        </a:p>
      </dgm:t>
    </dgm:pt>
    <dgm:pt modelId="{53BE7216-01F7-4803-87D4-97912CCAE4E8}" type="sibTrans" cxnId="{1A58D226-E05B-44AB-91CA-5C147045C946}">
      <dgm:prSet/>
      <dgm:spPr/>
      <dgm:t>
        <a:bodyPr/>
        <a:lstStyle/>
        <a:p>
          <a:endParaRPr lang="en-GB"/>
        </a:p>
      </dgm:t>
    </dgm:pt>
    <dgm:pt modelId="{58A24838-5F70-49AB-A244-6D48D5859EC1}">
      <dgm:prSet phldrT="[Text]"/>
      <dgm:spPr/>
      <dgm:t>
        <a:bodyPr/>
        <a:lstStyle/>
        <a:p>
          <a:r>
            <a:rPr lang="en-GB" dirty="0" smtClean="0"/>
            <a:t>Drilling Risers</a:t>
          </a:r>
          <a:endParaRPr lang="en-GB" dirty="0"/>
        </a:p>
      </dgm:t>
    </dgm:pt>
    <dgm:pt modelId="{E99CDC74-3B19-4DE0-A850-F69465BA6B9A}" type="parTrans" cxnId="{4340E20F-88D8-47E3-A006-CCDC5EA635A8}">
      <dgm:prSet/>
      <dgm:spPr/>
      <dgm:t>
        <a:bodyPr/>
        <a:lstStyle/>
        <a:p>
          <a:endParaRPr lang="en-GB"/>
        </a:p>
      </dgm:t>
    </dgm:pt>
    <dgm:pt modelId="{DE431DAF-57F8-4007-A54C-FBFE4C1EDE75}" type="sibTrans" cxnId="{4340E20F-88D8-47E3-A006-CCDC5EA635A8}">
      <dgm:prSet/>
      <dgm:spPr/>
      <dgm:t>
        <a:bodyPr/>
        <a:lstStyle/>
        <a:p>
          <a:endParaRPr lang="en-GB"/>
        </a:p>
      </dgm:t>
    </dgm:pt>
    <dgm:pt modelId="{1087B0EC-F09E-4973-A2F4-E9A234425559}">
      <dgm:prSet phldrT="[Text]"/>
      <dgm:spPr/>
      <dgm:t>
        <a:bodyPr/>
        <a:lstStyle/>
        <a:p>
          <a:r>
            <a:rPr lang="en-GB" dirty="0" smtClean="0"/>
            <a:t>Flexible Risers</a:t>
          </a:r>
          <a:endParaRPr lang="en-GB" dirty="0"/>
        </a:p>
      </dgm:t>
    </dgm:pt>
    <dgm:pt modelId="{C25B615A-FC28-498B-87BE-B7305D8783B4}" type="parTrans" cxnId="{F4FA6F42-3E37-452B-A159-F4BF2B2109DB}">
      <dgm:prSet/>
      <dgm:spPr/>
      <dgm:t>
        <a:bodyPr/>
        <a:lstStyle/>
        <a:p>
          <a:endParaRPr lang="en-GB"/>
        </a:p>
      </dgm:t>
    </dgm:pt>
    <dgm:pt modelId="{B0BD5840-6FA0-4C83-8DA7-05E81C06FB80}" type="sibTrans" cxnId="{F4FA6F42-3E37-452B-A159-F4BF2B2109DB}">
      <dgm:prSet/>
      <dgm:spPr/>
      <dgm:t>
        <a:bodyPr/>
        <a:lstStyle/>
        <a:p>
          <a:endParaRPr lang="en-GB"/>
        </a:p>
      </dgm:t>
    </dgm:pt>
    <dgm:pt modelId="{938E7BEF-C9CC-4918-9153-53B34CC74CEB}">
      <dgm:prSet phldrT="[Text]"/>
      <dgm:spPr/>
      <dgm:t>
        <a:bodyPr/>
        <a:lstStyle/>
        <a:p>
          <a:r>
            <a:rPr lang="en-GB" dirty="0" smtClean="0"/>
            <a:t>Composite risers</a:t>
          </a:r>
          <a:endParaRPr lang="en-GB" dirty="0"/>
        </a:p>
      </dgm:t>
    </dgm:pt>
    <dgm:pt modelId="{CF807069-CA3A-4996-9533-914A5B61E152}" type="parTrans" cxnId="{90051CA6-5099-43CD-86F7-35571B6B2617}">
      <dgm:prSet/>
      <dgm:spPr/>
      <dgm:t>
        <a:bodyPr/>
        <a:lstStyle/>
        <a:p>
          <a:endParaRPr lang="en-GB"/>
        </a:p>
      </dgm:t>
    </dgm:pt>
    <dgm:pt modelId="{8EA4E1CF-1BD9-4AF2-ACDF-F773815D884B}" type="sibTrans" cxnId="{90051CA6-5099-43CD-86F7-35571B6B2617}">
      <dgm:prSet/>
      <dgm:spPr/>
      <dgm:t>
        <a:bodyPr/>
        <a:lstStyle/>
        <a:p>
          <a:endParaRPr lang="en-GB"/>
        </a:p>
      </dgm:t>
    </dgm:pt>
    <dgm:pt modelId="{F3720B91-4D0D-4209-ACA9-537802B925C2}">
      <dgm:prSet phldrT="[Text]"/>
      <dgm:spPr/>
      <dgm:t>
        <a:bodyPr/>
        <a:lstStyle/>
        <a:p>
          <a:r>
            <a:rPr lang="en-GB" dirty="0" smtClean="0"/>
            <a:t>Pull tube Risers</a:t>
          </a:r>
          <a:endParaRPr lang="en-GB" dirty="0"/>
        </a:p>
      </dgm:t>
    </dgm:pt>
    <dgm:pt modelId="{DCD03AC1-7DFC-4E19-BE54-DE0DBA738105}" type="parTrans" cxnId="{B5AB0E7C-BADA-4DCD-857B-6F30C7E03242}">
      <dgm:prSet/>
      <dgm:spPr/>
      <dgm:t>
        <a:bodyPr/>
        <a:lstStyle/>
        <a:p>
          <a:endParaRPr lang="en-GB"/>
        </a:p>
      </dgm:t>
    </dgm:pt>
    <dgm:pt modelId="{BE9A7703-776E-486A-84E5-8A1EDBF66F17}" type="sibTrans" cxnId="{B5AB0E7C-BADA-4DCD-857B-6F30C7E03242}">
      <dgm:prSet/>
      <dgm:spPr/>
      <dgm:t>
        <a:bodyPr/>
        <a:lstStyle/>
        <a:p>
          <a:endParaRPr lang="en-GB"/>
        </a:p>
      </dgm:t>
    </dgm:pt>
    <dgm:pt modelId="{B92E607E-4CC5-4CEB-B451-5C1EAB565517}">
      <dgm:prSet phldrT="[Text]"/>
      <dgm:spPr/>
      <dgm:t>
        <a:bodyPr/>
        <a:lstStyle/>
        <a:p>
          <a:r>
            <a:rPr lang="en-GB" dirty="0" smtClean="0"/>
            <a:t>Steel Catenary Risers</a:t>
          </a:r>
          <a:endParaRPr lang="en-GB" dirty="0"/>
        </a:p>
      </dgm:t>
    </dgm:pt>
    <dgm:pt modelId="{99F8A177-CC47-4400-AAF0-C98B274AA2BE}" type="parTrans" cxnId="{5EE5CB37-BE34-47E0-A1D6-482F293BA709}">
      <dgm:prSet/>
      <dgm:spPr/>
      <dgm:t>
        <a:bodyPr/>
        <a:lstStyle/>
        <a:p>
          <a:endParaRPr lang="en-GB"/>
        </a:p>
      </dgm:t>
    </dgm:pt>
    <dgm:pt modelId="{9F20D8C6-BA4F-47CC-B57F-C6E8920AF96B}" type="sibTrans" cxnId="{5EE5CB37-BE34-47E0-A1D6-482F293BA709}">
      <dgm:prSet/>
      <dgm:spPr/>
      <dgm:t>
        <a:bodyPr/>
        <a:lstStyle/>
        <a:p>
          <a:endParaRPr lang="en-GB"/>
        </a:p>
      </dgm:t>
    </dgm:pt>
    <dgm:pt modelId="{43081C9B-F9AE-4208-9096-0CF2ECD09F91}">
      <dgm:prSet phldrT="[Text]"/>
      <dgm:spPr/>
      <dgm:t>
        <a:bodyPr/>
        <a:lstStyle/>
        <a:p>
          <a:r>
            <a:rPr lang="en-GB" dirty="0" smtClean="0"/>
            <a:t>Top-tensioned Risers</a:t>
          </a:r>
          <a:endParaRPr lang="en-GB" dirty="0"/>
        </a:p>
      </dgm:t>
    </dgm:pt>
    <dgm:pt modelId="{E70F0E58-7D94-44E8-87C9-548A76C70981}" type="parTrans" cxnId="{3E1709A4-F37B-4822-B9DA-439EE0940FB5}">
      <dgm:prSet/>
      <dgm:spPr/>
      <dgm:t>
        <a:bodyPr/>
        <a:lstStyle/>
        <a:p>
          <a:endParaRPr lang="en-GB"/>
        </a:p>
      </dgm:t>
    </dgm:pt>
    <dgm:pt modelId="{4BDF8B34-578D-4530-914A-66405CA5E1D9}" type="sibTrans" cxnId="{3E1709A4-F37B-4822-B9DA-439EE0940FB5}">
      <dgm:prSet/>
      <dgm:spPr/>
      <dgm:t>
        <a:bodyPr/>
        <a:lstStyle/>
        <a:p>
          <a:endParaRPr lang="en-GB"/>
        </a:p>
      </dgm:t>
    </dgm:pt>
    <dgm:pt modelId="{B684CA98-2BEF-4D6D-8FBC-8F72565D92E0}">
      <dgm:prSet phldrT="[Text]"/>
      <dgm:spPr/>
      <dgm:t>
        <a:bodyPr/>
        <a:lstStyle/>
        <a:p>
          <a:r>
            <a:rPr lang="en-GB" dirty="0" smtClean="0"/>
            <a:t>Riser towers</a:t>
          </a:r>
          <a:endParaRPr lang="en-GB" dirty="0"/>
        </a:p>
      </dgm:t>
    </dgm:pt>
    <dgm:pt modelId="{FFBBC7F1-D034-45F6-AFCD-9B44012130A5}" type="parTrans" cxnId="{B340C1D3-E6CB-4B42-A3E3-1C1DF497D712}">
      <dgm:prSet/>
      <dgm:spPr/>
      <dgm:t>
        <a:bodyPr/>
        <a:lstStyle/>
        <a:p>
          <a:endParaRPr lang="en-GB"/>
        </a:p>
      </dgm:t>
    </dgm:pt>
    <dgm:pt modelId="{2F372622-6307-45FE-9760-D5CB0C750A18}" type="sibTrans" cxnId="{B340C1D3-E6CB-4B42-A3E3-1C1DF497D712}">
      <dgm:prSet/>
      <dgm:spPr/>
      <dgm:t>
        <a:bodyPr/>
        <a:lstStyle/>
        <a:p>
          <a:endParaRPr lang="en-GB"/>
        </a:p>
      </dgm:t>
    </dgm:pt>
    <dgm:pt modelId="{42CC8162-6544-49EF-BB63-BB55A6D83061}" type="pres">
      <dgm:prSet presAssocID="{64A9A873-DB1D-48D6-B209-0FF9697CF9FE}" presName="Name0" presStyleCnt="0">
        <dgm:presLayoutVars>
          <dgm:chMax val="1"/>
          <dgm:chPref val="1"/>
          <dgm:dir/>
          <dgm:animOne val="branch"/>
          <dgm:animLvl val="lvl"/>
        </dgm:presLayoutVars>
      </dgm:prSet>
      <dgm:spPr/>
      <dgm:t>
        <a:bodyPr/>
        <a:lstStyle/>
        <a:p>
          <a:endParaRPr lang="en-GB"/>
        </a:p>
      </dgm:t>
    </dgm:pt>
    <dgm:pt modelId="{51FD71C8-FCBC-4D4E-9D8E-7BF7A20B9AC2}" type="pres">
      <dgm:prSet presAssocID="{19752D45-3ACE-4473-B36A-36038E6CF172}" presName="singleCycle" presStyleCnt="0"/>
      <dgm:spPr/>
    </dgm:pt>
    <dgm:pt modelId="{D2CAA93C-C4ED-4A8F-89E5-26EC640F73CE}" type="pres">
      <dgm:prSet presAssocID="{19752D45-3ACE-4473-B36A-36038E6CF172}" presName="singleCenter" presStyleLbl="node1" presStyleIdx="0" presStyleCnt="8" custLinFactNeighborX="1664" custLinFactNeighborY="5506">
        <dgm:presLayoutVars>
          <dgm:chMax val="7"/>
          <dgm:chPref val="7"/>
        </dgm:presLayoutVars>
      </dgm:prSet>
      <dgm:spPr/>
      <dgm:t>
        <a:bodyPr/>
        <a:lstStyle/>
        <a:p>
          <a:endParaRPr lang="en-GB"/>
        </a:p>
      </dgm:t>
    </dgm:pt>
    <dgm:pt modelId="{FC68ACE7-4661-4EEC-AA5C-3D51D4F3664B}" type="pres">
      <dgm:prSet presAssocID="{E99CDC74-3B19-4DE0-A850-F69465BA6B9A}" presName="Name56" presStyleLbl="parChTrans1D2" presStyleIdx="0" presStyleCnt="7"/>
      <dgm:spPr/>
      <dgm:t>
        <a:bodyPr/>
        <a:lstStyle/>
        <a:p>
          <a:endParaRPr lang="en-GB"/>
        </a:p>
      </dgm:t>
    </dgm:pt>
    <dgm:pt modelId="{1E4DE18E-48FE-43E5-846F-3285082D3539}" type="pres">
      <dgm:prSet presAssocID="{58A24838-5F70-49AB-A244-6D48D5859EC1}" presName="text0" presStyleLbl="node1" presStyleIdx="1" presStyleCnt="8">
        <dgm:presLayoutVars>
          <dgm:bulletEnabled val="1"/>
        </dgm:presLayoutVars>
      </dgm:prSet>
      <dgm:spPr/>
      <dgm:t>
        <a:bodyPr/>
        <a:lstStyle/>
        <a:p>
          <a:endParaRPr lang="en-GB"/>
        </a:p>
      </dgm:t>
    </dgm:pt>
    <dgm:pt modelId="{955146A7-2D25-4304-AA2A-6DB9D8BB7986}" type="pres">
      <dgm:prSet presAssocID="{C25B615A-FC28-498B-87BE-B7305D8783B4}" presName="Name56" presStyleLbl="parChTrans1D2" presStyleIdx="1" presStyleCnt="7"/>
      <dgm:spPr/>
      <dgm:t>
        <a:bodyPr/>
        <a:lstStyle/>
        <a:p>
          <a:endParaRPr lang="en-GB"/>
        </a:p>
      </dgm:t>
    </dgm:pt>
    <dgm:pt modelId="{193EDC7B-BDFF-4C58-8504-E4B53B71364A}" type="pres">
      <dgm:prSet presAssocID="{1087B0EC-F09E-4973-A2F4-E9A234425559}" presName="text0" presStyleLbl="node1" presStyleIdx="2" presStyleCnt="8">
        <dgm:presLayoutVars>
          <dgm:bulletEnabled val="1"/>
        </dgm:presLayoutVars>
      </dgm:prSet>
      <dgm:spPr/>
      <dgm:t>
        <a:bodyPr/>
        <a:lstStyle/>
        <a:p>
          <a:endParaRPr lang="en-GB"/>
        </a:p>
      </dgm:t>
    </dgm:pt>
    <dgm:pt modelId="{95CB2DA0-A222-4A15-A1A1-28E5DC50836A}" type="pres">
      <dgm:prSet presAssocID="{CF807069-CA3A-4996-9533-914A5B61E152}" presName="Name56" presStyleLbl="parChTrans1D2" presStyleIdx="2" presStyleCnt="7"/>
      <dgm:spPr/>
      <dgm:t>
        <a:bodyPr/>
        <a:lstStyle/>
        <a:p>
          <a:endParaRPr lang="en-GB"/>
        </a:p>
      </dgm:t>
    </dgm:pt>
    <dgm:pt modelId="{4C53AA03-5526-4021-BD61-ECC13BCE5120}" type="pres">
      <dgm:prSet presAssocID="{938E7BEF-C9CC-4918-9153-53B34CC74CEB}" presName="text0" presStyleLbl="node1" presStyleIdx="3" presStyleCnt="8">
        <dgm:presLayoutVars>
          <dgm:bulletEnabled val="1"/>
        </dgm:presLayoutVars>
      </dgm:prSet>
      <dgm:spPr/>
      <dgm:t>
        <a:bodyPr/>
        <a:lstStyle/>
        <a:p>
          <a:endParaRPr lang="en-GB"/>
        </a:p>
      </dgm:t>
    </dgm:pt>
    <dgm:pt modelId="{2136DDA1-4A2B-4E41-A114-2F16A8642528}" type="pres">
      <dgm:prSet presAssocID="{DCD03AC1-7DFC-4E19-BE54-DE0DBA738105}" presName="Name56" presStyleLbl="parChTrans1D2" presStyleIdx="3" presStyleCnt="7"/>
      <dgm:spPr/>
      <dgm:t>
        <a:bodyPr/>
        <a:lstStyle/>
        <a:p>
          <a:endParaRPr lang="en-GB"/>
        </a:p>
      </dgm:t>
    </dgm:pt>
    <dgm:pt modelId="{728D9D1C-7992-4ED5-9C7F-81442FAC10DF}" type="pres">
      <dgm:prSet presAssocID="{F3720B91-4D0D-4209-ACA9-537802B925C2}" presName="text0" presStyleLbl="node1" presStyleIdx="4" presStyleCnt="8">
        <dgm:presLayoutVars>
          <dgm:bulletEnabled val="1"/>
        </dgm:presLayoutVars>
      </dgm:prSet>
      <dgm:spPr/>
      <dgm:t>
        <a:bodyPr/>
        <a:lstStyle/>
        <a:p>
          <a:endParaRPr lang="en-GB"/>
        </a:p>
      </dgm:t>
    </dgm:pt>
    <dgm:pt modelId="{822DF9DF-625B-471F-8477-E5905C9015A6}" type="pres">
      <dgm:prSet presAssocID="{99F8A177-CC47-4400-AAF0-C98B274AA2BE}" presName="Name56" presStyleLbl="parChTrans1D2" presStyleIdx="4" presStyleCnt="7"/>
      <dgm:spPr/>
      <dgm:t>
        <a:bodyPr/>
        <a:lstStyle/>
        <a:p>
          <a:endParaRPr lang="en-GB"/>
        </a:p>
      </dgm:t>
    </dgm:pt>
    <dgm:pt modelId="{A2E8BDC8-4C61-4315-A6BF-0EEE45AB5199}" type="pres">
      <dgm:prSet presAssocID="{B92E607E-4CC5-4CEB-B451-5C1EAB565517}" presName="text0" presStyleLbl="node1" presStyleIdx="5" presStyleCnt="8">
        <dgm:presLayoutVars>
          <dgm:bulletEnabled val="1"/>
        </dgm:presLayoutVars>
      </dgm:prSet>
      <dgm:spPr/>
      <dgm:t>
        <a:bodyPr/>
        <a:lstStyle/>
        <a:p>
          <a:endParaRPr lang="en-GB"/>
        </a:p>
      </dgm:t>
    </dgm:pt>
    <dgm:pt modelId="{C505CCC6-EFCD-4207-90C7-7FABF082C89C}" type="pres">
      <dgm:prSet presAssocID="{E70F0E58-7D94-44E8-87C9-548A76C70981}" presName="Name56" presStyleLbl="parChTrans1D2" presStyleIdx="5" presStyleCnt="7"/>
      <dgm:spPr/>
      <dgm:t>
        <a:bodyPr/>
        <a:lstStyle/>
        <a:p>
          <a:endParaRPr lang="en-GB"/>
        </a:p>
      </dgm:t>
    </dgm:pt>
    <dgm:pt modelId="{DBD87DB3-A51B-4E36-829A-EC4F97191672}" type="pres">
      <dgm:prSet presAssocID="{43081C9B-F9AE-4208-9096-0CF2ECD09F91}" presName="text0" presStyleLbl="node1" presStyleIdx="6" presStyleCnt="8">
        <dgm:presLayoutVars>
          <dgm:bulletEnabled val="1"/>
        </dgm:presLayoutVars>
      </dgm:prSet>
      <dgm:spPr/>
      <dgm:t>
        <a:bodyPr/>
        <a:lstStyle/>
        <a:p>
          <a:endParaRPr lang="en-GB"/>
        </a:p>
      </dgm:t>
    </dgm:pt>
    <dgm:pt modelId="{18FCC569-154B-44F8-B955-FA34B7AE4064}" type="pres">
      <dgm:prSet presAssocID="{FFBBC7F1-D034-45F6-AFCD-9B44012130A5}" presName="Name56" presStyleLbl="parChTrans1D2" presStyleIdx="6" presStyleCnt="7"/>
      <dgm:spPr/>
      <dgm:t>
        <a:bodyPr/>
        <a:lstStyle/>
        <a:p>
          <a:endParaRPr lang="en-GB"/>
        </a:p>
      </dgm:t>
    </dgm:pt>
    <dgm:pt modelId="{7A99E47E-73FA-40EA-B7FB-9BDE4DFEC64B}" type="pres">
      <dgm:prSet presAssocID="{B684CA98-2BEF-4D6D-8FBC-8F72565D92E0}" presName="text0" presStyleLbl="node1" presStyleIdx="7" presStyleCnt="8">
        <dgm:presLayoutVars>
          <dgm:bulletEnabled val="1"/>
        </dgm:presLayoutVars>
      </dgm:prSet>
      <dgm:spPr/>
      <dgm:t>
        <a:bodyPr/>
        <a:lstStyle/>
        <a:p>
          <a:endParaRPr lang="en-GB"/>
        </a:p>
      </dgm:t>
    </dgm:pt>
  </dgm:ptLst>
  <dgm:cxnLst>
    <dgm:cxn modelId="{3E1709A4-F37B-4822-B9DA-439EE0940FB5}" srcId="{19752D45-3ACE-4473-B36A-36038E6CF172}" destId="{43081C9B-F9AE-4208-9096-0CF2ECD09F91}" srcOrd="5" destOrd="0" parTransId="{E70F0E58-7D94-44E8-87C9-548A76C70981}" sibTransId="{4BDF8B34-578D-4530-914A-66405CA5E1D9}"/>
    <dgm:cxn modelId="{5FACE3E2-8A70-4CB5-BFAF-BC9E8E74AFC5}" type="presOf" srcId="{1087B0EC-F09E-4973-A2F4-E9A234425559}" destId="{193EDC7B-BDFF-4C58-8504-E4B53B71364A}" srcOrd="0" destOrd="0" presId="urn:microsoft.com/office/officeart/2008/layout/RadialCluster"/>
    <dgm:cxn modelId="{4EFBE9AF-B2C7-490F-BC2A-4ED3BF3088EE}" type="presOf" srcId="{43081C9B-F9AE-4208-9096-0CF2ECD09F91}" destId="{DBD87DB3-A51B-4E36-829A-EC4F97191672}" srcOrd="0" destOrd="0" presId="urn:microsoft.com/office/officeart/2008/layout/RadialCluster"/>
    <dgm:cxn modelId="{C54077E7-1C86-47F3-AB94-61A46584BCF6}" type="presOf" srcId="{C25B615A-FC28-498B-87BE-B7305D8783B4}" destId="{955146A7-2D25-4304-AA2A-6DB9D8BB7986}" srcOrd="0" destOrd="0" presId="urn:microsoft.com/office/officeart/2008/layout/RadialCluster"/>
    <dgm:cxn modelId="{90051CA6-5099-43CD-86F7-35571B6B2617}" srcId="{19752D45-3ACE-4473-B36A-36038E6CF172}" destId="{938E7BEF-C9CC-4918-9153-53B34CC74CEB}" srcOrd="2" destOrd="0" parTransId="{CF807069-CA3A-4996-9533-914A5B61E152}" sibTransId="{8EA4E1CF-1BD9-4AF2-ACDF-F773815D884B}"/>
    <dgm:cxn modelId="{F4FA6F42-3E37-452B-A159-F4BF2B2109DB}" srcId="{19752D45-3ACE-4473-B36A-36038E6CF172}" destId="{1087B0EC-F09E-4973-A2F4-E9A234425559}" srcOrd="1" destOrd="0" parTransId="{C25B615A-FC28-498B-87BE-B7305D8783B4}" sibTransId="{B0BD5840-6FA0-4C83-8DA7-05E81C06FB80}"/>
    <dgm:cxn modelId="{7CDC8C92-8A29-4031-9C1C-767291637A49}" type="presOf" srcId="{938E7BEF-C9CC-4918-9153-53B34CC74CEB}" destId="{4C53AA03-5526-4021-BD61-ECC13BCE5120}" srcOrd="0" destOrd="0" presId="urn:microsoft.com/office/officeart/2008/layout/RadialCluster"/>
    <dgm:cxn modelId="{E62FCF3A-92DA-4F01-BDDF-7FFC5FEC0F5F}" type="presOf" srcId="{CF807069-CA3A-4996-9533-914A5B61E152}" destId="{95CB2DA0-A222-4A15-A1A1-28E5DC50836A}" srcOrd="0" destOrd="0" presId="urn:microsoft.com/office/officeart/2008/layout/RadialCluster"/>
    <dgm:cxn modelId="{4340E20F-88D8-47E3-A006-CCDC5EA635A8}" srcId="{19752D45-3ACE-4473-B36A-36038E6CF172}" destId="{58A24838-5F70-49AB-A244-6D48D5859EC1}" srcOrd="0" destOrd="0" parTransId="{E99CDC74-3B19-4DE0-A850-F69465BA6B9A}" sibTransId="{DE431DAF-57F8-4007-A54C-FBFE4C1EDE75}"/>
    <dgm:cxn modelId="{86184FF7-C068-4BC6-A82C-C59271BAFC9D}" type="presOf" srcId="{64A9A873-DB1D-48D6-B209-0FF9697CF9FE}" destId="{42CC8162-6544-49EF-BB63-BB55A6D83061}" srcOrd="0" destOrd="0" presId="urn:microsoft.com/office/officeart/2008/layout/RadialCluster"/>
    <dgm:cxn modelId="{93EFCF5B-B859-4473-A190-AB68098031C5}" type="presOf" srcId="{FFBBC7F1-D034-45F6-AFCD-9B44012130A5}" destId="{18FCC569-154B-44F8-B955-FA34B7AE4064}" srcOrd="0" destOrd="0" presId="urn:microsoft.com/office/officeart/2008/layout/RadialCluster"/>
    <dgm:cxn modelId="{338DACA1-770B-4AB9-8D4D-2D76A9ADA992}" type="presOf" srcId="{B684CA98-2BEF-4D6D-8FBC-8F72565D92E0}" destId="{7A99E47E-73FA-40EA-B7FB-9BDE4DFEC64B}" srcOrd="0" destOrd="0" presId="urn:microsoft.com/office/officeart/2008/layout/RadialCluster"/>
    <dgm:cxn modelId="{99FABBBA-F41F-4F11-805F-1318BE3CFE79}" type="presOf" srcId="{F3720B91-4D0D-4209-ACA9-537802B925C2}" destId="{728D9D1C-7992-4ED5-9C7F-81442FAC10DF}" srcOrd="0" destOrd="0" presId="urn:microsoft.com/office/officeart/2008/layout/RadialCluster"/>
    <dgm:cxn modelId="{F95F249B-9D62-4E50-A6A9-85F07FC4D443}" type="presOf" srcId="{B92E607E-4CC5-4CEB-B451-5C1EAB565517}" destId="{A2E8BDC8-4C61-4315-A6BF-0EEE45AB5199}" srcOrd="0" destOrd="0" presId="urn:microsoft.com/office/officeart/2008/layout/RadialCluster"/>
    <dgm:cxn modelId="{B5AB0E7C-BADA-4DCD-857B-6F30C7E03242}" srcId="{19752D45-3ACE-4473-B36A-36038E6CF172}" destId="{F3720B91-4D0D-4209-ACA9-537802B925C2}" srcOrd="3" destOrd="0" parTransId="{DCD03AC1-7DFC-4E19-BE54-DE0DBA738105}" sibTransId="{BE9A7703-776E-486A-84E5-8A1EDBF66F17}"/>
    <dgm:cxn modelId="{1A58D226-E05B-44AB-91CA-5C147045C946}" srcId="{64A9A873-DB1D-48D6-B209-0FF9697CF9FE}" destId="{19752D45-3ACE-4473-B36A-36038E6CF172}" srcOrd="0" destOrd="0" parTransId="{0703D932-C9D4-4375-8E01-6CA3CB408FA5}" sibTransId="{53BE7216-01F7-4803-87D4-97912CCAE4E8}"/>
    <dgm:cxn modelId="{C80B40C8-AFE5-41BB-828E-113D61DF1838}" type="presOf" srcId="{E70F0E58-7D94-44E8-87C9-548A76C70981}" destId="{C505CCC6-EFCD-4207-90C7-7FABF082C89C}" srcOrd="0" destOrd="0" presId="urn:microsoft.com/office/officeart/2008/layout/RadialCluster"/>
    <dgm:cxn modelId="{B340C1D3-E6CB-4B42-A3E3-1C1DF497D712}" srcId="{19752D45-3ACE-4473-B36A-36038E6CF172}" destId="{B684CA98-2BEF-4D6D-8FBC-8F72565D92E0}" srcOrd="6" destOrd="0" parTransId="{FFBBC7F1-D034-45F6-AFCD-9B44012130A5}" sibTransId="{2F372622-6307-45FE-9760-D5CB0C750A18}"/>
    <dgm:cxn modelId="{5EE5CB37-BE34-47E0-A1D6-482F293BA709}" srcId="{19752D45-3ACE-4473-B36A-36038E6CF172}" destId="{B92E607E-4CC5-4CEB-B451-5C1EAB565517}" srcOrd="4" destOrd="0" parTransId="{99F8A177-CC47-4400-AAF0-C98B274AA2BE}" sibTransId="{9F20D8C6-BA4F-47CC-B57F-C6E8920AF96B}"/>
    <dgm:cxn modelId="{0F6CE27D-BC14-42A5-8E5B-382ED6D296CF}" type="presOf" srcId="{E99CDC74-3B19-4DE0-A850-F69465BA6B9A}" destId="{FC68ACE7-4661-4EEC-AA5C-3D51D4F3664B}" srcOrd="0" destOrd="0" presId="urn:microsoft.com/office/officeart/2008/layout/RadialCluster"/>
    <dgm:cxn modelId="{550F3E7F-2F28-4ED6-83C6-6CFA88692C2A}" type="presOf" srcId="{DCD03AC1-7DFC-4E19-BE54-DE0DBA738105}" destId="{2136DDA1-4A2B-4E41-A114-2F16A8642528}" srcOrd="0" destOrd="0" presId="urn:microsoft.com/office/officeart/2008/layout/RadialCluster"/>
    <dgm:cxn modelId="{92D7EBCF-82E7-43DF-A97E-12A2ED532142}" type="presOf" srcId="{58A24838-5F70-49AB-A244-6D48D5859EC1}" destId="{1E4DE18E-48FE-43E5-846F-3285082D3539}" srcOrd="0" destOrd="0" presId="urn:microsoft.com/office/officeart/2008/layout/RadialCluster"/>
    <dgm:cxn modelId="{7949D466-D1D5-444A-976E-9FD2EB09589F}" type="presOf" srcId="{99F8A177-CC47-4400-AAF0-C98B274AA2BE}" destId="{822DF9DF-625B-471F-8477-E5905C9015A6}" srcOrd="0" destOrd="0" presId="urn:microsoft.com/office/officeart/2008/layout/RadialCluster"/>
    <dgm:cxn modelId="{4052A4FA-973C-46E8-B41A-D9C3FEA3C384}" type="presOf" srcId="{19752D45-3ACE-4473-B36A-36038E6CF172}" destId="{D2CAA93C-C4ED-4A8F-89E5-26EC640F73CE}" srcOrd="0" destOrd="0" presId="urn:microsoft.com/office/officeart/2008/layout/RadialCluster"/>
    <dgm:cxn modelId="{A4BA42FE-7CAC-4C43-8B62-7DA881C2DF92}" type="presParOf" srcId="{42CC8162-6544-49EF-BB63-BB55A6D83061}" destId="{51FD71C8-FCBC-4D4E-9D8E-7BF7A20B9AC2}" srcOrd="0" destOrd="0" presId="urn:microsoft.com/office/officeart/2008/layout/RadialCluster"/>
    <dgm:cxn modelId="{583F3AEE-4A30-4C9B-84E7-4227F3C0A7CE}" type="presParOf" srcId="{51FD71C8-FCBC-4D4E-9D8E-7BF7A20B9AC2}" destId="{D2CAA93C-C4ED-4A8F-89E5-26EC640F73CE}" srcOrd="0" destOrd="0" presId="urn:microsoft.com/office/officeart/2008/layout/RadialCluster"/>
    <dgm:cxn modelId="{8BEC8E89-6B52-4E8E-B140-DBAB54D9531E}" type="presParOf" srcId="{51FD71C8-FCBC-4D4E-9D8E-7BF7A20B9AC2}" destId="{FC68ACE7-4661-4EEC-AA5C-3D51D4F3664B}" srcOrd="1" destOrd="0" presId="urn:microsoft.com/office/officeart/2008/layout/RadialCluster"/>
    <dgm:cxn modelId="{2719CDEB-5E83-4757-9C09-D9F90B4D6A19}" type="presParOf" srcId="{51FD71C8-FCBC-4D4E-9D8E-7BF7A20B9AC2}" destId="{1E4DE18E-48FE-43E5-846F-3285082D3539}" srcOrd="2" destOrd="0" presId="urn:microsoft.com/office/officeart/2008/layout/RadialCluster"/>
    <dgm:cxn modelId="{A69EA2C9-624D-4DFE-BD39-5557EA0E5A8F}" type="presParOf" srcId="{51FD71C8-FCBC-4D4E-9D8E-7BF7A20B9AC2}" destId="{955146A7-2D25-4304-AA2A-6DB9D8BB7986}" srcOrd="3" destOrd="0" presId="urn:microsoft.com/office/officeart/2008/layout/RadialCluster"/>
    <dgm:cxn modelId="{49CD8507-2614-4F37-AF5C-12276BFBF350}" type="presParOf" srcId="{51FD71C8-FCBC-4D4E-9D8E-7BF7A20B9AC2}" destId="{193EDC7B-BDFF-4C58-8504-E4B53B71364A}" srcOrd="4" destOrd="0" presId="urn:microsoft.com/office/officeart/2008/layout/RadialCluster"/>
    <dgm:cxn modelId="{EE9F7143-FD5D-4F21-AC3E-1C38CE82B122}" type="presParOf" srcId="{51FD71C8-FCBC-4D4E-9D8E-7BF7A20B9AC2}" destId="{95CB2DA0-A222-4A15-A1A1-28E5DC50836A}" srcOrd="5" destOrd="0" presId="urn:microsoft.com/office/officeart/2008/layout/RadialCluster"/>
    <dgm:cxn modelId="{425F5AAF-6658-4D5D-8211-195E80C1DBB2}" type="presParOf" srcId="{51FD71C8-FCBC-4D4E-9D8E-7BF7A20B9AC2}" destId="{4C53AA03-5526-4021-BD61-ECC13BCE5120}" srcOrd="6" destOrd="0" presId="urn:microsoft.com/office/officeart/2008/layout/RadialCluster"/>
    <dgm:cxn modelId="{F1D4D452-9CF6-4C54-8E61-3D22822A536C}" type="presParOf" srcId="{51FD71C8-FCBC-4D4E-9D8E-7BF7A20B9AC2}" destId="{2136DDA1-4A2B-4E41-A114-2F16A8642528}" srcOrd="7" destOrd="0" presId="urn:microsoft.com/office/officeart/2008/layout/RadialCluster"/>
    <dgm:cxn modelId="{2412412B-20CA-4F91-84EE-F24AC5FA55B3}" type="presParOf" srcId="{51FD71C8-FCBC-4D4E-9D8E-7BF7A20B9AC2}" destId="{728D9D1C-7992-4ED5-9C7F-81442FAC10DF}" srcOrd="8" destOrd="0" presId="urn:microsoft.com/office/officeart/2008/layout/RadialCluster"/>
    <dgm:cxn modelId="{A2DDCD21-678C-4ACF-B443-671203753AA3}" type="presParOf" srcId="{51FD71C8-FCBC-4D4E-9D8E-7BF7A20B9AC2}" destId="{822DF9DF-625B-471F-8477-E5905C9015A6}" srcOrd="9" destOrd="0" presId="urn:microsoft.com/office/officeart/2008/layout/RadialCluster"/>
    <dgm:cxn modelId="{05BE4A26-9419-429D-8CE4-F2AD83DA3B1C}" type="presParOf" srcId="{51FD71C8-FCBC-4D4E-9D8E-7BF7A20B9AC2}" destId="{A2E8BDC8-4C61-4315-A6BF-0EEE45AB5199}" srcOrd="10" destOrd="0" presId="urn:microsoft.com/office/officeart/2008/layout/RadialCluster"/>
    <dgm:cxn modelId="{87CCDC4B-8EA0-4FCF-B958-2432BFDCB38C}" type="presParOf" srcId="{51FD71C8-FCBC-4D4E-9D8E-7BF7A20B9AC2}" destId="{C505CCC6-EFCD-4207-90C7-7FABF082C89C}" srcOrd="11" destOrd="0" presId="urn:microsoft.com/office/officeart/2008/layout/RadialCluster"/>
    <dgm:cxn modelId="{519F6404-3797-44A7-B931-16561FCDECF4}" type="presParOf" srcId="{51FD71C8-FCBC-4D4E-9D8E-7BF7A20B9AC2}" destId="{DBD87DB3-A51B-4E36-829A-EC4F97191672}" srcOrd="12" destOrd="0" presId="urn:microsoft.com/office/officeart/2008/layout/RadialCluster"/>
    <dgm:cxn modelId="{CD0F8EF5-07E0-428C-8587-956B6C3692E5}" type="presParOf" srcId="{51FD71C8-FCBC-4D4E-9D8E-7BF7A20B9AC2}" destId="{18FCC569-154B-44F8-B955-FA34B7AE4064}" srcOrd="13" destOrd="0" presId="urn:microsoft.com/office/officeart/2008/layout/RadialCluster"/>
    <dgm:cxn modelId="{F1032087-07AE-429E-B565-CD02582BFDB1}" type="presParOf" srcId="{51FD71C8-FCBC-4D4E-9D8E-7BF7A20B9AC2}" destId="{7A99E47E-73FA-40EA-B7FB-9BDE4DFEC64B}" srcOrd="14"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CAA93C-C4ED-4A8F-89E5-26EC640F73CE}">
      <dsp:nvSpPr>
        <dsp:cNvPr id="0" name=""/>
        <dsp:cNvSpPr/>
      </dsp:nvSpPr>
      <dsp:spPr>
        <a:xfrm>
          <a:off x="1152120" y="1512169"/>
          <a:ext cx="950505" cy="950505"/>
        </a:xfrm>
        <a:prstGeom prst="roundRect">
          <a:avLst/>
        </a:prstGeom>
        <a:solidFill>
          <a:schemeClr val="accent5">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GB" sz="1800" kern="1200" dirty="0" smtClean="0"/>
            <a:t>Riser Systems</a:t>
          </a:r>
          <a:endParaRPr lang="en-GB" sz="1800" kern="1200" dirty="0"/>
        </a:p>
      </dsp:txBody>
      <dsp:txXfrm>
        <a:off x="1198520" y="1558569"/>
        <a:ext cx="857705" cy="857705"/>
      </dsp:txXfrm>
    </dsp:sp>
    <dsp:sp modelId="{FC68ACE7-4661-4EEC-AA5C-3D51D4F3664B}">
      <dsp:nvSpPr>
        <dsp:cNvPr id="0" name=""/>
        <dsp:cNvSpPr/>
      </dsp:nvSpPr>
      <dsp:spPr>
        <a:xfrm rot="16096972">
          <a:off x="1279662" y="1188553"/>
          <a:ext cx="647523" cy="0"/>
        </a:xfrm>
        <a:custGeom>
          <a:avLst/>
          <a:gdLst/>
          <a:ahLst/>
          <a:cxnLst/>
          <a:rect l="0" t="0" r="0" b="0"/>
          <a:pathLst>
            <a:path>
              <a:moveTo>
                <a:pt x="0" y="0"/>
              </a:moveTo>
              <a:lnTo>
                <a:pt x="647523" y="0"/>
              </a:lnTo>
            </a:path>
          </a:pathLst>
        </a:custGeom>
        <a:noFill/>
        <a:ln w="25400" cap="flat" cmpd="sng" algn="ctr">
          <a:solidFill>
            <a:schemeClr val="accent6">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1E4DE18E-48FE-43E5-846F-3285082D3539}">
      <dsp:nvSpPr>
        <dsp:cNvPr id="0" name=""/>
        <dsp:cNvSpPr/>
      </dsp:nvSpPr>
      <dsp:spPr>
        <a:xfrm>
          <a:off x="1265757" y="228097"/>
          <a:ext cx="636838" cy="636838"/>
        </a:xfrm>
        <a:prstGeom prst="roundRect">
          <a:avLst/>
        </a:prstGeom>
        <a:solidFill>
          <a:schemeClr val="accent5">
            <a:hueOff val="-1419125"/>
            <a:satOff val="5687"/>
            <a:lumOff val="1233"/>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577850">
            <a:lnSpc>
              <a:spcPct val="90000"/>
            </a:lnSpc>
            <a:spcBef>
              <a:spcPct val="0"/>
            </a:spcBef>
            <a:spcAft>
              <a:spcPct val="35000"/>
            </a:spcAft>
          </a:pPr>
          <a:r>
            <a:rPr lang="en-GB" sz="1300" kern="1200" dirty="0" smtClean="0"/>
            <a:t>Drilling Risers</a:t>
          </a:r>
          <a:endParaRPr lang="en-GB" sz="1300" kern="1200" dirty="0"/>
        </a:p>
      </dsp:txBody>
      <dsp:txXfrm>
        <a:off x="1296845" y="259185"/>
        <a:ext cx="574662" cy="574662"/>
      </dsp:txXfrm>
    </dsp:sp>
    <dsp:sp modelId="{955146A7-2D25-4304-AA2A-6DB9D8BB7986}">
      <dsp:nvSpPr>
        <dsp:cNvPr id="0" name=""/>
        <dsp:cNvSpPr/>
      </dsp:nvSpPr>
      <dsp:spPr>
        <a:xfrm rot="18934655">
          <a:off x="2067025" y="1434468"/>
          <a:ext cx="249128" cy="0"/>
        </a:xfrm>
        <a:custGeom>
          <a:avLst/>
          <a:gdLst/>
          <a:ahLst/>
          <a:cxnLst/>
          <a:rect l="0" t="0" r="0" b="0"/>
          <a:pathLst>
            <a:path>
              <a:moveTo>
                <a:pt x="0" y="0"/>
              </a:moveTo>
              <a:lnTo>
                <a:pt x="249128" y="0"/>
              </a:lnTo>
            </a:path>
          </a:pathLst>
        </a:custGeom>
        <a:noFill/>
        <a:ln w="25400" cap="flat" cmpd="sng" algn="ctr">
          <a:solidFill>
            <a:schemeClr val="accent6">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193EDC7B-BDFF-4C58-8504-E4B53B71364A}">
      <dsp:nvSpPr>
        <dsp:cNvPr id="0" name=""/>
        <dsp:cNvSpPr/>
      </dsp:nvSpPr>
      <dsp:spPr>
        <a:xfrm>
          <a:off x="2280552" y="716797"/>
          <a:ext cx="636838" cy="636838"/>
        </a:xfrm>
        <a:prstGeom prst="roundRect">
          <a:avLst/>
        </a:prstGeom>
        <a:solidFill>
          <a:schemeClr val="accent5">
            <a:hueOff val="-2838251"/>
            <a:satOff val="11375"/>
            <a:lumOff val="2465"/>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533400">
            <a:lnSpc>
              <a:spcPct val="90000"/>
            </a:lnSpc>
            <a:spcBef>
              <a:spcPct val="0"/>
            </a:spcBef>
            <a:spcAft>
              <a:spcPct val="35000"/>
            </a:spcAft>
          </a:pPr>
          <a:r>
            <a:rPr lang="en-GB" sz="1200" kern="1200" dirty="0" smtClean="0"/>
            <a:t>Flexible Risers</a:t>
          </a:r>
          <a:endParaRPr lang="en-GB" sz="1200" kern="1200" dirty="0"/>
        </a:p>
      </dsp:txBody>
      <dsp:txXfrm>
        <a:off x="2311640" y="747885"/>
        <a:ext cx="574662" cy="574662"/>
      </dsp:txXfrm>
    </dsp:sp>
    <dsp:sp modelId="{95CB2DA0-A222-4A15-A1A1-28E5DC50836A}">
      <dsp:nvSpPr>
        <dsp:cNvPr id="0" name=""/>
        <dsp:cNvSpPr/>
      </dsp:nvSpPr>
      <dsp:spPr>
        <a:xfrm rot="408418">
          <a:off x="2101104" y="2069729"/>
          <a:ext cx="431603" cy="0"/>
        </a:xfrm>
        <a:custGeom>
          <a:avLst/>
          <a:gdLst/>
          <a:ahLst/>
          <a:cxnLst/>
          <a:rect l="0" t="0" r="0" b="0"/>
          <a:pathLst>
            <a:path>
              <a:moveTo>
                <a:pt x="0" y="0"/>
              </a:moveTo>
              <a:lnTo>
                <a:pt x="431603" y="0"/>
              </a:lnTo>
            </a:path>
          </a:pathLst>
        </a:custGeom>
        <a:noFill/>
        <a:ln w="25400" cap="flat" cmpd="sng" algn="ctr">
          <a:solidFill>
            <a:schemeClr val="accent6">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4C53AA03-5526-4021-BD61-ECC13BCE5120}">
      <dsp:nvSpPr>
        <dsp:cNvPr id="0" name=""/>
        <dsp:cNvSpPr/>
      </dsp:nvSpPr>
      <dsp:spPr>
        <a:xfrm>
          <a:off x="2531186" y="1814896"/>
          <a:ext cx="636838" cy="636838"/>
        </a:xfrm>
        <a:prstGeom prst="roundRect">
          <a:avLst/>
        </a:prstGeom>
        <a:solidFill>
          <a:schemeClr val="accent5">
            <a:hueOff val="-4257376"/>
            <a:satOff val="17062"/>
            <a:lumOff val="3698"/>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400050">
            <a:lnSpc>
              <a:spcPct val="90000"/>
            </a:lnSpc>
            <a:spcBef>
              <a:spcPct val="0"/>
            </a:spcBef>
            <a:spcAft>
              <a:spcPct val="35000"/>
            </a:spcAft>
          </a:pPr>
          <a:r>
            <a:rPr lang="en-GB" sz="900" kern="1200" dirty="0" smtClean="0"/>
            <a:t>Composite risers</a:t>
          </a:r>
          <a:endParaRPr lang="en-GB" sz="900" kern="1200" dirty="0"/>
        </a:p>
      </dsp:txBody>
      <dsp:txXfrm>
        <a:off x="2562274" y="1845984"/>
        <a:ext cx="574662" cy="574662"/>
      </dsp:txXfrm>
    </dsp:sp>
    <dsp:sp modelId="{2136DDA1-4A2B-4E41-A114-2F16A8642528}">
      <dsp:nvSpPr>
        <dsp:cNvPr id="0" name=""/>
        <dsp:cNvSpPr/>
      </dsp:nvSpPr>
      <dsp:spPr>
        <a:xfrm rot="3788133">
          <a:off x="1796583" y="2579089"/>
          <a:ext cx="260994" cy="0"/>
        </a:xfrm>
        <a:custGeom>
          <a:avLst/>
          <a:gdLst/>
          <a:ahLst/>
          <a:cxnLst/>
          <a:rect l="0" t="0" r="0" b="0"/>
          <a:pathLst>
            <a:path>
              <a:moveTo>
                <a:pt x="0" y="0"/>
              </a:moveTo>
              <a:lnTo>
                <a:pt x="260994" y="0"/>
              </a:lnTo>
            </a:path>
          </a:pathLst>
        </a:custGeom>
        <a:noFill/>
        <a:ln w="25400" cap="flat" cmpd="sng" algn="ctr">
          <a:solidFill>
            <a:schemeClr val="accent6">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728D9D1C-7992-4ED5-9C7F-81442FAC10DF}">
      <dsp:nvSpPr>
        <dsp:cNvPr id="0" name=""/>
        <dsp:cNvSpPr/>
      </dsp:nvSpPr>
      <dsp:spPr>
        <a:xfrm>
          <a:off x="1828926" y="2695503"/>
          <a:ext cx="636838" cy="636838"/>
        </a:xfrm>
        <a:prstGeom prst="roundRect">
          <a:avLst/>
        </a:prstGeom>
        <a:solidFill>
          <a:schemeClr val="accent5">
            <a:hueOff val="-5676501"/>
            <a:satOff val="22749"/>
            <a:lumOff val="493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533400">
            <a:lnSpc>
              <a:spcPct val="90000"/>
            </a:lnSpc>
            <a:spcBef>
              <a:spcPct val="0"/>
            </a:spcBef>
            <a:spcAft>
              <a:spcPct val="35000"/>
            </a:spcAft>
          </a:pPr>
          <a:r>
            <a:rPr lang="en-GB" sz="1200" kern="1200" dirty="0" smtClean="0"/>
            <a:t>Pull tube Risers</a:t>
          </a:r>
          <a:endParaRPr lang="en-GB" sz="1200" kern="1200" dirty="0"/>
        </a:p>
      </dsp:txBody>
      <dsp:txXfrm>
        <a:off x="1860014" y="2726591"/>
        <a:ext cx="574662" cy="574662"/>
      </dsp:txXfrm>
    </dsp:sp>
    <dsp:sp modelId="{822DF9DF-625B-471F-8477-E5905C9015A6}">
      <dsp:nvSpPr>
        <dsp:cNvPr id="0" name=""/>
        <dsp:cNvSpPr/>
      </dsp:nvSpPr>
      <dsp:spPr>
        <a:xfrm rot="7234251">
          <a:off x="1142660" y="2579089"/>
          <a:ext cx="270415" cy="0"/>
        </a:xfrm>
        <a:custGeom>
          <a:avLst/>
          <a:gdLst/>
          <a:ahLst/>
          <a:cxnLst/>
          <a:rect l="0" t="0" r="0" b="0"/>
          <a:pathLst>
            <a:path>
              <a:moveTo>
                <a:pt x="0" y="0"/>
              </a:moveTo>
              <a:lnTo>
                <a:pt x="270415" y="0"/>
              </a:lnTo>
            </a:path>
          </a:pathLst>
        </a:custGeom>
        <a:noFill/>
        <a:ln w="25400" cap="flat" cmpd="sng" algn="ctr">
          <a:solidFill>
            <a:schemeClr val="accent6">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A2E8BDC8-4C61-4315-A6BF-0EEE45AB5199}">
      <dsp:nvSpPr>
        <dsp:cNvPr id="0" name=""/>
        <dsp:cNvSpPr/>
      </dsp:nvSpPr>
      <dsp:spPr>
        <a:xfrm>
          <a:off x="702587" y="2695503"/>
          <a:ext cx="636838" cy="636838"/>
        </a:xfrm>
        <a:prstGeom prst="roundRect">
          <a:avLst/>
        </a:prstGeom>
        <a:solidFill>
          <a:schemeClr val="accent5">
            <a:hueOff val="-7095626"/>
            <a:satOff val="28436"/>
            <a:lumOff val="6163"/>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488950">
            <a:lnSpc>
              <a:spcPct val="90000"/>
            </a:lnSpc>
            <a:spcBef>
              <a:spcPct val="0"/>
            </a:spcBef>
            <a:spcAft>
              <a:spcPct val="35000"/>
            </a:spcAft>
          </a:pPr>
          <a:r>
            <a:rPr lang="en-GB" sz="1100" kern="1200" dirty="0" smtClean="0"/>
            <a:t>Steel Catenary Risers</a:t>
          </a:r>
          <a:endParaRPr lang="en-GB" sz="1100" kern="1200" dirty="0"/>
        </a:p>
      </dsp:txBody>
      <dsp:txXfrm>
        <a:off x="733675" y="2726591"/>
        <a:ext cx="574662" cy="574662"/>
      </dsp:txXfrm>
    </dsp:sp>
    <dsp:sp modelId="{C505CCC6-EFCD-4207-90C7-7FABF082C89C}">
      <dsp:nvSpPr>
        <dsp:cNvPr id="0" name=""/>
        <dsp:cNvSpPr/>
      </dsp:nvSpPr>
      <dsp:spPr>
        <a:xfrm rot="10418316">
          <a:off x="635570" y="2069111"/>
          <a:ext cx="518144" cy="0"/>
        </a:xfrm>
        <a:custGeom>
          <a:avLst/>
          <a:gdLst/>
          <a:ahLst/>
          <a:cxnLst/>
          <a:rect l="0" t="0" r="0" b="0"/>
          <a:pathLst>
            <a:path>
              <a:moveTo>
                <a:pt x="0" y="0"/>
              </a:moveTo>
              <a:lnTo>
                <a:pt x="518144" y="0"/>
              </a:lnTo>
            </a:path>
          </a:pathLst>
        </a:custGeom>
        <a:noFill/>
        <a:ln w="25400" cap="flat" cmpd="sng" algn="ctr">
          <a:solidFill>
            <a:schemeClr val="accent6">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DBD87DB3-A51B-4E36-829A-EC4F97191672}">
      <dsp:nvSpPr>
        <dsp:cNvPr id="0" name=""/>
        <dsp:cNvSpPr/>
      </dsp:nvSpPr>
      <dsp:spPr>
        <a:xfrm>
          <a:off x="327" y="1814896"/>
          <a:ext cx="636838" cy="636838"/>
        </a:xfrm>
        <a:prstGeom prst="roundRect">
          <a:avLst/>
        </a:prstGeom>
        <a:solidFill>
          <a:schemeClr val="accent5">
            <a:hueOff val="-8514751"/>
            <a:satOff val="34124"/>
            <a:lumOff val="7395"/>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444500">
            <a:lnSpc>
              <a:spcPct val="90000"/>
            </a:lnSpc>
            <a:spcBef>
              <a:spcPct val="0"/>
            </a:spcBef>
            <a:spcAft>
              <a:spcPct val="35000"/>
            </a:spcAft>
          </a:pPr>
          <a:r>
            <a:rPr lang="en-GB" sz="1000" kern="1200" dirty="0" smtClean="0"/>
            <a:t>Top-tensioned Risers</a:t>
          </a:r>
          <a:endParaRPr lang="en-GB" sz="1000" kern="1200" dirty="0"/>
        </a:p>
      </dsp:txBody>
      <dsp:txXfrm>
        <a:off x="31415" y="1845984"/>
        <a:ext cx="574662" cy="574662"/>
      </dsp:txXfrm>
    </dsp:sp>
    <dsp:sp modelId="{18FCC569-154B-44F8-B955-FA34B7AE4064}">
      <dsp:nvSpPr>
        <dsp:cNvPr id="0" name=""/>
        <dsp:cNvSpPr/>
      </dsp:nvSpPr>
      <dsp:spPr>
        <a:xfrm rot="13319255">
          <a:off x="842155" y="1440743"/>
          <a:ext cx="355608" cy="0"/>
        </a:xfrm>
        <a:custGeom>
          <a:avLst/>
          <a:gdLst/>
          <a:ahLst/>
          <a:cxnLst/>
          <a:rect l="0" t="0" r="0" b="0"/>
          <a:pathLst>
            <a:path>
              <a:moveTo>
                <a:pt x="0" y="0"/>
              </a:moveTo>
              <a:lnTo>
                <a:pt x="355608" y="0"/>
              </a:lnTo>
            </a:path>
          </a:pathLst>
        </a:custGeom>
        <a:noFill/>
        <a:ln w="25400" cap="flat" cmpd="sng" algn="ctr">
          <a:solidFill>
            <a:schemeClr val="accent6">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7A99E47E-73FA-40EA-B7FB-9BDE4DFEC64B}">
      <dsp:nvSpPr>
        <dsp:cNvPr id="0" name=""/>
        <dsp:cNvSpPr/>
      </dsp:nvSpPr>
      <dsp:spPr>
        <a:xfrm>
          <a:off x="250961" y="716797"/>
          <a:ext cx="636838" cy="636838"/>
        </a:xfrm>
        <a:prstGeom prst="roundRect">
          <a:avLst/>
        </a:prstGeom>
        <a:solidFill>
          <a:schemeClr val="accent5">
            <a:hueOff val="-9933876"/>
            <a:satOff val="39811"/>
            <a:lumOff val="8628"/>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a:lnSpc>
              <a:spcPct val="90000"/>
            </a:lnSpc>
            <a:spcBef>
              <a:spcPct val="0"/>
            </a:spcBef>
            <a:spcAft>
              <a:spcPct val="35000"/>
            </a:spcAft>
          </a:pPr>
          <a:r>
            <a:rPr lang="en-GB" sz="1400" kern="1200" dirty="0" smtClean="0"/>
            <a:t>Riser towers</a:t>
          </a:r>
          <a:endParaRPr lang="en-GB" sz="1400" kern="1200" dirty="0"/>
        </a:p>
      </dsp:txBody>
      <dsp:txXfrm>
        <a:off x="282049" y="747885"/>
        <a:ext cx="574662" cy="574662"/>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2CDB6F-9360-4AC5-A1A4-B746F8B27D7E}" type="datetimeFigureOut">
              <a:rPr lang="en-GB" smtClean="0"/>
              <a:pPr/>
              <a:t>27/11/2018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C8AF62-0413-459D-A055-9BD345497D1F}" type="slidenum">
              <a:rPr lang="en-GB" smtClean="0"/>
              <a:pPr/>
              <a:t>‹#›</a:t>
            </a:fld>
            <a:endParaRPr lang="en-GB"/>
          </a:p>
        </p:txBody>
      </p:sp>
    </p:spTree>
    <p:extLst>
      <p:ext uri="{BB962C8B-B14F-4D97-AF65-F5344CB8AC3E}">
        <p14:creationId xmlns:p14="http://schemas.microsoft.com/office/powerpoint/2010/main" val="37731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pPr eaLnBrk="1" hangingPunct="1"/>
            <a:r>
              <a:rPr lang="en-US" sz="1200" b="1" kern="1200" dirty="0" smtClean="0">
                <a:solidFill>
                  <a:schemeClr val="tx1"/>
                </a:solidFill>
                <a:latin typeface="Lucida Grande" pitchFamily="80" charset="0"/>
                <a:ea typeface="ＭＳ Ｐゴシック" charset="-128"/>
                <a:cs typeface="+mn-cs"/>
              </a:rPr>
              <a:t>LANCASTER UNIVERSITY POWERPOINT TEMPLATES</a:t>
            </a:r>
          </a:p>
          <a:p>
            <a:pPr eaLnBrk="1" hangingPunct="1"/>
            <a:r>
              <a:rPr lang="en-US" sz="1200" kern="1200" baseline="0" dirty="0" smtClean="0">
                <a:solidFill>
                  <a:schemeClr val="tx1"/>
                </a:solidFill>
                <a:latin typeface="Lucida Grande" pitchFamily="80" charset="0"/>
                <a:ea typeface="ＭＳ Ｐゴシック" charset="-128"/>
                <a:cs typeface="+mn-cs"/>
              </a:rPr>
              <a:t>These PowerPoint templates are for use by all Lancaster University staff. Please see below for further information regarding the use of these templates. Should you have any further queries, please contact the marketing team via marketing-services@lancaster.ac.uk</a:t>
            </a:r>
          </a:p>
          <a:p>
            <a:pPr eaLnBrk="1" hangingPunct="1"/>
            <a:endParaRPr lang="en-US" sz="1200" kern="1200" dirty="0" smtClean="0">
              <a:solidFill>
                <a:srgbClr val="731F43"/>
              </a:solidFill>
              <a:latin typeface="Lucida Grande" pitchFamily="80" charset="0"/>
              <a:ea typeface="ＭＳ Ｐゴシック" charset="-128"/>
              <a:cs typeface="+mn-cs"/>
            </a:endParaRPr>
          </a:p>
          <a:p>
            <a:pPr eaLnBrk="1" hangingPunct="1"/>
            <a:r>
              <a:rPr lang="en-US" sz="1200" b="1" kern="1200" dirty="0" smtClean="0">
                <a:solidFill>
                  <a:srgbClr val="731F43"/>
                </a:solidFill>
                <a:latin typeface="Lucida Grande" pitchFamily="80" charset="0"/>
                <a:ea typeface="ＭＳ Ｐゴシック" charset="-128"/>
                <a:cs typeface="+mn-cs"/>
              </a:rPr>
              <a:t>Template slide 3: Insert a new slide</a:t>
            </a:r>
          </a:p>
          <a:p>
            <a:pPr eaLnBrk="1" hangingPunct="1"/>
            <a:r>
              <a:rPr lang="en-US" sz="1200" kern="1200" dirty="0" smtClean="0">
                <a:solidFill>
                  <a:srgbClr val="731F43"/>
                </a:solidFill>
                <a:latin typeface="Lucida Grande" pitchFamily="80" charset="0"/>
                <a:ea typeface="ＭＳ Ｐゴシック" charset="-128"/>
                <a:cs typeface="+mn-cs"/>
              </a:rPr>
              <a:t>If you need to insert a new slide, from </a:t>
            </a:r>
            <a:r>
              <a:rPr lang="en-US" sz="1200" kern="1200" baseline="0" dirty="0" smtClean="0">
                <a:solidFill>
                  <a:srgbClr val="666666"/>
                </a:solidFill>
                <a:latin typeface="Lucida Grande" pitchFamily="80" charset="0"/>
                <a:ea typeface="ＭＳ Ｐゴシック" charset="-128"/>
                <a:cs typeface="+mn-cs"/>
              </a:rPr>
              <a:t>the ‘home’ toolbar, click on ‘new slide’ and select from the templates the style you require from the dropdown box.</a:t>
            </a:r>
            <a:endParaRPr lang="en-US" sz="1200" kern="1200" dirty="0" smtClean="0">
              <a:solidFill>
                <a:srgbClr val="731F43"/>
              </a:solidFill>
              <a:latin typeface="Lucida Grande" pitchFamily="80" charset="0"/>
              <a:ea typeface="ＭＳ Ｐゴシック" charset="-128"/>
              <a:cs typeface="+mn-cs"/>
            </a:endParaRPr>
          </a:p>
          <a:p>
            <a:pPr eaLnBrk="1" hangingPunct="1"/>
            <a:endParaRPr lang="en-US" sz="1200" kern="1200" dirty="0" smtClean="0">
              <a:solidFill>
                <a:srgbClr val="731F43"/>
              </a:solidFill>
              <a:latin typeface="Lucida Grande" pitchFamily="80" charset="0"/>
              <a:ea typeface="ＭＳ Ｐゴシック" charset="-128"/>
              <a:cs typeface="+mn-cs"/>
            </a:endParaRPr>
          </a:p>
          <a:p>
            <a:pPr eaLnBrk="1" hangingPunct="1"/>
            <a:r>
              <a:rPr lang="en-US" sz="1200" b="1" kern="1200" dirty="0" smtClean="0">
                <a:solidFill>
                  <a:srgbClr val="731F43"/>
                </a:solidFill>
                <a:latin typeface="Lucida Grande" pitchFamily="80" charset="0"/>
                <a:ea typeface="ＭＳ Ｐゴシック" charset="-128"/>
                <a:cs typeface="+mn-cs"/>
              </a:rPr>
              <a:t>Template slide 4: </a:t>
            </a:r>
            <a:r>
              <a:rPr lang="en-US" sz="1200" b="1" kern="1200" baseline="0" dirty="0" smtClean="0">
                <a:solidFill>
                  <a:schemeClr val="tx1"/>
                </a:solidFill>
                <a:latin typeface="Lucida Grande" pitchFamily="80" charset="0"/>
                <a:ea typeface="ＭＳ Ｐゴシック" charset="-128"/>
                <a:cs typeface="+mn-cs"/>
              </a:rPr>
              <a:t>Typing new text and copying text from another document</a:t>
            </a:r>
          </a:p>
          <a:p>
            <a:pPr eaLnBrk="1" hangingPunct="1"/>
            <a:r>
              <a:rPr lang="en-US" sz="1200" kern="1200" baseline="0" dirty="0" smtClean="0">
                <a:solidFill>
                  <a:schemeClr val="tx1"/>
                </a:solidFill>
                <a:latin typeface="Lucida Grande" pitchFamily="80" charset="0"/>
                <a:ea typeface="ＭＳ Ｐゴシック" charset="-128"/>
                <a:cs typeface="+mn-cs"/>
              </a:rPr>
              <a:t>New text</a:t>
            </a:r>
            <a:r>
              <a:rPr lang="en-US" sz="1200" kern="1200" dirty="0" smtClean="0">
                <a:solidFill>
                  <a:schemeClr val="tx1"/>
                </a:solidFill>
                <a:latin typeface="Lucida Grande" pitchFamily="80" charset="0"/>
                <a:ea typeface="ＭＳ Ｐゴシック" charset="-128"/>
                <a:cs typeface="+mn-cs"/>
              </a:rPr>
              <a:t> should be typed over the</a:t>
            </a:r>
            <a:r>
              <a:rPr lang="en-US" sz="1200" kern="1200" baseline="0" dirty="0" smtClean="0">
                <a:solidFill>
                  <a:schemeClr val="tx1"/>
                </a:solidFill>
                <a:latin typeface="Lucida Grande" pitchFamily="80" charset="0"/>
                <a:ea typeface="ＭＳ Ｐゴシック" charset="-128"/>
                <a:cs typeface="+mn-cs"/>
              </a:rPr>
              <a:t> text </a:t>
            </a:r>
            <a:r>
              <a:rPr lang="en-US" sz="1200" kern="1200" dirty="0" smtClean="0">
                <a:solidFill>
                  <a:schemeClr val="tx1"/>
                </a:solidFill>
                <a:latin typeface="Lucida Grande" pitchFamily="80" charset="0"/>
                <a:ea typeface="ＭＳ Ｐゴシック" charset="-128"/>
                <a:cs typeface="+mn-cs"/>
              </a:rPr>
              <a:t>in the appropriate template. Copy and pasting text from another document will result in changing the style of the typography and layout. This is unavoidable as it is part of the Microsoft</a:t>
            </a:r>
            <a:r>
              <a:rPr lang="en-US" sz="1200" kern="1200" baseline="0" dirty="0" smtClean="0">
                <a:solidFill>
                  <a:schemeClr val="tx1"/>
                </a:solidFill>
                <a:latin typeface="Lucida Grande" pitchFamily="80" charset="0"/>
                <a:ea typeface="ＭＳ Ｐゴシック" charset="-128"/>
                <a:cs typeface="+mn-cs"/>
              </a:rPr>
              <a:t> software</a:t>
            </a:r>
            <a:r>
              <a:rPr lang="en-US" sz="1200" kern="1200" dirty="0" smtClean="0">
                <a:solidFill>
                  <a:schemeClr val="tx1"/>
                </a:solidFill>
                <a:latin typeface="Lucida Grande" pitchFamily="80" charset="0"/>
                <a:ea typeface="ＭＳ Ｐゴシック" charset="-128"/>
                <a:cs typeface="+mn-cs"/>
              </a:rPr>
              <a:t>. We</a:t>
            </a:r>
            <a:r>
              <a:rPr lang="en-US" sz="1200" kern="1200" baseline="0" dirty="0" smtClean="0">
                <a:solidFill>
                  <a:schemeClr val="tx1"/>
                </a:solidFill>
                <a:latin typeface="Lucida Grande" pitchFamily="80" charset="0"/>
                <a:ea typeface="ＭＳ Ｐゴシック" charset="-128"/>
                <a:cs typeface="+mn-cs"/>
              </a:rPr>
              <a:t> appreciate that in sometimes you will need to copy text from another document into this template. Once you have pasted the existing text into the template, you will need to change the formatting so that they typefaces, sizes, </a:t>
            </a:r>
            <a:r>
              <a:rPr lang="en-US" sz="1200" kern="1200" baseline="0" dirty="0" err="1" smtClean="0">
                <a:solidFill>
                  <a:schemeClr val="tx1"/>
                </a:solidFill>
                <a:latin typeface="Lucida Grande" pitchFamily="80" charset="0"/>
                <a:ea typeface="ＭＳ Ｐゴシック" charset="-128"/>
                <a:cs typeface="+mn-cs"/>
              </a:rPr>
              <a:t>colour</a:t>
            </a:r>
            <a:r>
              <a:rPr lang="en-US" sz="1200" kern="1200" baseline="0" dirty="0" smtClean="0">
                <a:solidFill>
                  <a:schemeClr val="tx1"/>
                </a:solidFill>
                <a:latin typeface="Lucida Grande" pitchFamily="80" charset="0"/>
                <a:ea typeface="ＭＳ Ｐゴシック" charset="-128"/>
                <a:cs typeface="+mn-cs"/>
              </a:rPr>
              <a:t>, line spacing and alignment are consistent with the rest of the template.</a:t>
            </a:r>
            <a:endParaRPr lang="en-US" sz="1200" kern="1200" dirty="0" smtClean="0">
              <a:solidFill>
                <a:schemeClr val="tx1"/>
              </a:solidFill>
              <a:latin typeface="Lucida Grande" pitchFamily="80" charset="0"/>
              <a:ea typeface="ＭＳ Ｐゴシック" charset="-128"/>
              <a:cs typeface="+mn-cs"/>
            </a:endParaRPr>
          </a:p>
          <a:p>
            <a:pPr eaLnBrk="1" hangingPunct="1"/>
            <a:endParaRPr lang="en-US" sz="1200" kern="1200" dirty="0" smtClean="0">
              <a:solidFill>
                <a:srgbClr val="731F43"/>
              </a:solidFill>
              <a:latin typeface="Lucida Grande" pitchFamily="80" charset="0"/>
              <a:ea typeface="ＭＳ Ｐゴシック" charset="-128"/>
              <a:cs typeface="+mn-cs"/>
            </a:endParaRPr>
          </a:p>
          <a:p>
            <a:pPr eaLnBrk="1" hangingPunct="1"/>
            <a:r>
              <a:rPr lang="en-US" sz="1200" b="1" kern="1200" dirty="0" smtClean="0">
                <a:solidFill>
                  <a:srgbClr val="731F43"/>
                </a:solidFill>
                <a:latin typeface="Lucida Grande" pitchFamily="80" charset="0"/>
                <a:ea typeface="ＭＳ Ｐゴシック" charset="-128"/>
                <a:cs typeface="+mn-cs"/>
              </a:rPr>
              <a:t>Template slide 5: Inserting images</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aseline="0" dirty="0" smtClean="0">
                <a:solidFill>
                  <a:srgbClr val="666666"/>
                </a:solidFill>
                <a:latin typeface="Calibri" pitchFamily="80" charset="0"/>
              </a:rPr>
              <a:t>There are three choices of templates with images already inserted. Please use the template with the relevant image size and positioning. </a:t>
            </a:r>
            <a:r>
              <a:rPr lang="en-US" sz="1200" kern="1200" dirty="0" smtClean="0">
                <a:solidFill>
                  <a:srgbClr val="731F43"/>
                </a:solidFill>
                <a:latin typeface="Lucida Grande" pitchFamily="80" charset="0"/>
                <a:ea typeface="ＭＳ Ｐゴシック" charset="-128"/>
                <a:cs typeface="+mn-cs"/>
              </a:rPr>
              <a:t>To</a:t>
            </a:r>
            <a:r>
              <a:rPr lang="en-US" sz="1200" kern="1200" baseline="0" dirty="0" smtClean="0">
                <a:solidFill>
                  <a:srgbClr val="731F43"/>
                </a:solidFill>
                <a:latin typeface="Lucida Grande" pitchFamily="80" charset="0"/>
                <a:ea typeface="ＭＳ Ｐゴシック" charset="-128"/>
                <a:cs typeface="+mn-cs"/>
              </a:rPr>
              <a:t> insert an i</a:t>
            </a:r>
            <a:r>
              <a:rPr lang="en-US" sz="1200" kern="1200" dirty="0" smtClean="0">
                <a:solidFill>
                  <a:srgbClr val="731F43"/>
                </a:solidFill>
                <a:latin typeface="Lucida Grande" pitchFamily="80" charset="0"/>
                <a:ea typeface="ＭＳ Ｐゴシック" charset="-128"/>
                <a:cs typeface="+mn-cs"/>
              </a:rPr>
              <a:t>mage,</a:t>
            </a:r>
            <a:r>
              <a:rPr lang="en-US" sz="1200" kern="1200" baseline="0" dirty="0" smtClean="0">
                <a:solidFill>
                  <a:srgbClr val="731F43"/>
                </a:solidFill>
                <a:latin typeface="Lucida Grande" pitchFamily="80" charset="0"/>
                <a:ea typeface="ＭＳ Ｐゴシック" charset="-128"/>
                <a:cs typeface="+mn-cs"/>
              </a:rPr>
              <a:t> please go to ‘insert’ then ‘picture’ and find your image, highlight it and ‘insert’. Resize the image and position as per the example template.</a:t>
            </a:r>
            <a:endParaRPr lang="en-US" sz="1200" kern="1200" dirty="0" smtClean="0">
              <a:solidFill>
                <a:srgbClr val="731F43"/>
              </a:solidFill>
              <a:latin typeface="Lucida Grande" pitchFamily="80" charset="0"/>
              <a:ea typeface="ＭＳ Ｐゴシック" charset="-128"/>
              <a:cs typeface="+mn-cs"/>
            </a:endParaRPr>
          </a:p>
          <a:p>
            <a:pPr eaLnBrk="1" hangingPunct="1"/>
            <a:endParaRPr lang="en-US" sz="1200" kern="1200" dirty="0" smtClean="0">
              <a:solidFill>
                <a:srgbClr val="731F43"/>
              </a:solidFill>
              <a:latin typeface="Lucida Grande" pitchFamily="80" charset="0"/>
              <a:ea typeface="ＭＳ Ｐゴシック" charset="-128"/>
              <a:cs typeface="+mn-cs"/>
            </a:endParaRPr>
          </a:p>
          <a:p>
            <a:pPr eaLnBrk="1" hangingPunct="1"/>
            <a:r>
              <a:rPr lang="en-US" sz="1200" b="1" kern="1200" dirty="0" smtClean="0">
                <a:solidFill>
                  <a:srgbClr val="731F43"/>
                </a:solidFill>
                <a:latin typeface="Lucida Grande" pitchFamily="80" charset="0"/>
                <a:ea typeface="ＭＳ Ｐゴシック" charset="-128"/>
                <a:cs typeface="+mn-cs"/>
              </a:rPr>
              <a:t>Template slide 6: </a:t>
            </a:r>
            <a:r>
              <a:rPr lang="en-GB" sz="1200" b="1" kern="1200" dirty="0" smtClean="0">
                <a:solidFill>
                  <a:schemeClr val="tx1"/>
                </a:solidFill>
                <a:latin typeface="Lucida Grande" pitchFamily="80" charset="0"/>
                <a:ea typeface="ＭＳ Ｐゴシック" charset="-128"/>
                <a:cs typeface="+mn-cs"/>
              </a:rPr>
              <a:t>Text boxes</a:t>
            </a:r>
          </a:p>
          <a:p>
            <a:pPr eaLnBrk="1" hangingPunct="1"/>
            <a:r>
              <a:rPr lang="en-GB" sz="1200" kern="1200" dirty="0" smtClean="0">
                <a:solidFill>
                  <a:schemeClr val="tx1"/>
                </a:solidFill>
                <a:latin typeface="Lucida Grande" pitchFamily="80" charset="0"/>
                <a:ea typeface="ＭＳ Ｐゴシック" charset="-128"/>
                <a:cs typeface="+mn-cs"/>
              </a:rPr>
              <a:t>If</a:t>
            </a:r>
            <a:r>
              <a:rPr lang="en-GB" sz="1200" kern="1200" baseline="0" dirty="0" smtClean="0">
                <a:solidFill>
                  <a:schemeClr val="tx1"/>
                </a:solidFill>
                <a:latin typeface="Lucida Grande" pitchFamily="80" charset="0"/>
                <a:ea typeface="ＭＳ Ｐゴシック" charset="-128"/>
                <a:cs typeface="+mn-cs"/>
              </a:rPr>
              <a:t> a text box is deleted, either insert a new slide (using the appropriate template) or go to another slide and copy a text box. To select a text box for copying, please click on the outer edge of the text box so that the line goes solid (not dashed). Right click your mouse and select ‘copy’, then go back and ‘paste’ it into the slide where the text box is missing which should paste into the correct position on the slide.</a:t>
            </a:r>
          </a:p>
          <a:p>
            <a:pPr eaLnBrk="1" hangingPunct="1"/>
            <a:endParaRPr lang="en-US" sz="1200" kern="1200" dirty="0" smtClean="0">
              <a:solidFill>
                <a:srgbClr val="731F43"/>
              </a:solidFill>
              <a:latin typeface="Lucida Grande" pitchFamily="80" charset="0"/>
              <a:ea typeface="ＭＳ Ｐゴシック" charset="-128"/>
              <a:cs typeface="+mn-cs"/>
            </a:endParaRPr>
          </a:p>
          <a:p>
            <a:pPr eaLnBrk="1" hangingPunct="1"/>
            <a:r>
              <a:rPr lang="en-US" sz="1200" b="1" kern="1200" dirty="0" smtClean="0">
                <a:solidFill>
                  <a:srgbClr val="731F43"/>
                </a:solidFill>
                <a:latin typeface="Lucida Grande" pitchFamily="80" charset="0"/>
                <a:ea typeface="ＭＳ Ｐゴシック" charset="-128"/>
                <a:cs typeface="+mn-cs"/>
              </a:rPr>
              <a:t>Template slide 7: Other information</a:t>
            </a:r>
          </a:p>
          <a:p>
            <a:pPr eaLnBrk="1" hangingPunct="1"/>
            <a:endParaRPr lang="en-US" sz="1200" kern="1200" dirty="0" smtClean="0">
              <a:solidFill>
                <a:srgbClr val="731F43"/>
              </a:solidFill>
              <a:latin typeface="Lucida Grande" pitchFamily="80" charset="0"/>
              <a:ea typeface="ＭＳ Ｐゴシック" charset="-128"/>
              <a:cs typeface="+mn-cs"/>
            </a:endParaRPr>
          </a:p>
          <a:p>
            <a:pPr eaLnBrk="1" hangingPunct="1"/>
            <a:r>
              <a:rPr lang="en-GB" sz="1200" b="1" kern="1200" dirty="0" smtClean="0">
                <a:solidFill>
                  <a:schemeClr val="tx1"/>
                </a:solidFill>
                <a:latin typeface="Lucida Grande" pitchFamily="80" charset="0"/>
                <a:ea typeface="ＭＳ Ｐゴシック" charset="-128"/>
                <a:cs typeface="+mn-cs"/>
              </a:rPr>
              <a:t>Typefaces, sizes</a:t>
            </a:r>
            <a:r>
              <a:rPr lang="en-GB" sz="1200" b="1" kern="1200" baseline="0" dirty="0" smtClean="0">
                <a:solidFill>
                  <a:schemeClr val="tx1"/>
                </a:solidFill>
                <a:latin typeface="Lucida Grande" pitchFamily="80" charset="0"/>
                <a:ea typeface="ＭＳ Ｐゴシック" charset="-128"/>
                <a:cs typeface="+mn-cs"/>
              </a:rPr>
              <a:t> and colours</a:t>
            </a:r>
            <a:r>
              <a:rPr lang="en-GB" sz="1200" kern="1200" dirty="0" smtClean="0">
                <a:solidFill>
                  <a:schemeClr val="tx1"/>
                </a:solidFill>
                <a:latin typeface="Lucida Grande" pitchFamily="80" charset="0"/>
                <a:ea typeface="ＭＳ Ｐゴシック" charset="-128"/>
                <a:cs typeface="+mn-cs"/>
              </a:rPr>
              <a:t/>
            </a:r>
            <a:br>
              <a:rPr lang="en-GB" sz="1200" kern="1200" dirty="0" smtClean="0">
                <a:solidFill>
                  <a:schemeClr val="tx1"/>
                </a:solidFill>
                <a:latin typeface="Lucida Grande" pitchFamily="80" charset="0"/>
                <a:ea typeface="ＭＳ Ｐゴシック" charset="-128"/>
                <a:cs typeface="+mn-cs"/>
              </a:rPr>
            </a:br>
            <a:r>
              <a:rPr lang="en-GB" sz="1200" kern="1200" dirty="0" smtClean="0">
                <a:solidFill>
                  <a:schemeClr val="tx1"/>
                </a:solidFill>
                <a:latin typeface="Lucida Grande" pitchFamily="80" charset="0"/>
                <a:ea typeface="ＭＳ Ｐゴシック" charset="-128"/>
                <a:cs typeface="+mn-cs"/>
              </a:rPr>
              <a:t>All copy is Calibri.</a:t>
            </a:r>
          </a:p>
          <a:p>
            <a:pPr eaLnBrk="1" hangingPunct="1"/>
            <a:endParaRPr lang="en-GB" sz="1200" kern="1200" dirty="0" smtClean="0">
              <a:solidFill>
                <a:schemeClr val="tx1"/>
              </a:solidFill>
              <a:latin typeface="Lucida Grande" pitchFamily="80" charset="0"/>
              <a:ea typeface="ＭＳ Ｐゴシック" charset="-128"/>
              <a:cs typeface="+mn-cs"/>
            </a:endParaRPr>
          </a:p>
          <a:p>
            <a:pPr eaLnBrk="1" hangingPunct="1"/>
            <a:r>
              <a:rPr lang="en-GB" sz="1200" kern="1200" dirty="0" smtClean="0">
                <a:solidFill>
                  <a:schemeClr val="tx1"/>
                </a:solidFill>
                <a:latin typeface="Lucida Grande" pitchFamily="80" charset="0"/>
                <a:ea typeface="ＭＳ Ｐゴシック" charset="-128"/>
                <a:cs typeface="+mn-cs"/>
              </a:rPr>
              <a:t>Slide</a:t>
            </a:r>
            <a:r>
              <a:rPr lang="en-GB" sz="1200" kern="1200" baseline="0" dirty="0" smtClean="0">
                <a:solidFill>
                  <a:schemeClr val="tx1"/>
                </a:solidFill>
                <a:latin typeface="Lucida Grande" pitchFamily="80" charset="0"/>
                <a:ea typeface="ＭＳ Ｐゴシック" charset="-128"/>
                <a:cs typeface="+mn-cs"/>
              </a:rPr>
              <a:t> title</a:t>
            </a:r>
            <a:r>
              <a:rPr lang="en-GB" sz="1200" kern="1200" dirty="0" smtClean="0">
                <a:solidFill>
                  <a:schemeClr val="tx1"/>
                </a:solidFill>
                <a:latin typeface="Lucida Grande" pitchFamily="80" charset="0"/>
                <a:ea typeface="ＭＳ Ｐゴシック" charset="-128"/>
                <a:cs typeface="+mn-cs"/>
              </a:rPr>
              <a:t> copy throughout:</a:t>
            </a:r>
          </a:p>
          <a:p>
            <a:pPr eaLnBrk="1" hangingPunct="1"/>
            <a:r>
              <a:rPr lang="en-GB" sz="1200" i="1" kern="1200" dirty="0" smtClean="0">
                <a:solidFill>
                  <a:schemeClr val="tx1"/>
                </a:solidFill>
                <a:latin typeface="Lucida Grande" pitchFamily="80" charset="0"/>
                <a:ea typeface="ＭＳ Ｐゴシック" charset="-128"/>
                <a:cs typeface="+mn-cs"/>
              </a:rPr>
              <a:t>Size:  </a:t>
            </a:r>
            <a:r>
              <a:rPr lang="en-GB" sz="1200" i="0" kern="1200" dirty="0" smtClean="0">
                <a:solidFill>
                  <a:schemeClr val="tx1"/>
                </a:solidFill>
                <a:latin typeface="Lucida Grande" pitchFamily="80" charset="0"/>
                <a:ea typeface="ＭＳ Ｐゴシック" charset="-128"/>
                <a:cs typeface="+mn-cs"/>
              </a:rPr>
              <a:t>36 point</a:t>
            </a:r>
            <a:endParaRPr lang="en-GB" sz="1200" kern="1200" dirty="0" smtClean="0">
              <a:solidFill>
                <a:schemeClr val="tx1"/>
              </a:solidFill>
              <a:latin typeface="Lucida Grande" pitchFamily="80" charset="0"/>
              <a:ea typeface="ＭＳ Ｐゴシック" charset="-128"/>
              <a:cs typeface="+mn-cs"/>
            </a:endParaRPr>
          </a:p>
          <a:p>
            <a:pPr eaLnBrk="1" hangingPunct="1"/>
            <a:r>
              <a:rPr lang="en-GB" sz="1200" i="1" kern="1200" dirty="0" smtClean="0">
                <a:solidFill>
                  <a:schemeClr val="tx1"/>
                </a:solidFill>
                <a:latin typeface="Lucida Grande" pitchFamily="80" charset="0"/>
                <a:ea typeface="ＭＳ Ｐゴシック" charset="-128"/>
                <a:cs typeface="+mn-cs"/>
              </a:rPr>
              <a:t>Colour Lancaster University red:  </a:t>
            </a:r>
            <a:r>
              <a:rPr lang="en-GB" sz="1200" kern="1200" dirty="0" smtClean="0">
                <a:solidFill>
                  <a:schemeClr val="tx1"/>
                </a:solidFill>
                <a:latin typeface="Lucida Grande" pitchFamily="80" charset="0"/>
                <a:ea typeface="ＭＳ Ｐゴシック" charset="-128"/>
                <a:cs typeface="+mn-cs"/>
              </a:rPr>
              <a:t>(RGB) R: 181 G: 18 B: 27 (recent</a:t>
            </a:r>
            <a:r>
              <a:rPr lang="en-GB" sz="1200" kern="1200" baseline="0" dirty="0" smtClean="0">
                <a:solidFill>
                  <a:schemeClr val="tx1"/>
                </a:solidFill>
                <a:latin typeface="Lucida Grande" pitchFamily="80" charset="0"/>
                <a:ea typeface="ＭＳ Ｐゴシック" charset="-128"/>
                <a:cs typeface="+mn-cs"/>
              </a:rPr>
              <a:t> colours on PowerPoint)</a:t>
            </a:r>
            <a:r>
              <a:rPr lang="en-GB" sz="1200" kern="1200" dirty="0" smtClean="0">
                <a:solidFill>
                  <a:schemeClr val="tx1"/>
                </a:solidFill>
                <a:latin typeface="Lucida Grande" pitchFamily="80" charset="0"/>
                <a:ea typeface="ＭＳ Ｐゴシック" charset="-128"/>
                <a:cs typeface="+mn-cs"/>
              </a:rPr>
              <a:t/>
            </a:r>
            <a:br>
              <a:rPr lang="en-GB" sz="1200" kern="1200" dirty="0" smtClean="0">
                <a:solidFill>
                  <a:schemeClr val="tx1"/>
                </a:solidFill>
                <a:latin typeface="Lucida Grande" pitchFamily="80" charset="0"/>
                <a:ea typeface="ＭＳ Ｐゴシック" charset="-128"/>
                <a:cs typeface="+mn-cs"/>
              </a:rPr>
            </a:br>
            <a:r>
              <a:rPr lang="en-GB" sz="1200" kern="1200" dirty="0" smtClean="0">
                <a:solidFill>
                  <a:schemeClr val="tx1"/>
                </a:solidFill>
                <a:latin typeface="Lucida Grande" pitchFamily="80" charset="0"/>
                <a:ea typeface="ＭＳ Ｐゴシック" charset="-128"/>
                <a:cs typeface="+mn-cs"/>
              </a:rPr>
              <a:t/>
            </a:r>
            <a:br>
              <a:rPr lang="en-GB" sz="1200" kern="1200" dirty="0" smtClean="0">
                <a:solidFill>
                  <a:schemeClr val="tx1"/>
                </a:solidFill>
                <a:latin typeface="Lucida Grande" pitchFamily="80" charset="0"/>
                <a:ea typeface="ＭＳ Ｐゴシック" charset="-128"/>
                <a:cs typeface="+mn-cs"/>
              </a:rPr>
            </a:br>
            <a:r>
              <a:rPr lang="en-GB" sz="1200" kern="1200" dirty="0" smtClean="0">
                <a:solidFill>
                  <a:schemeClr val="tx1"/>
                </a:solidFill>
                <a:latin typeface="Lucida Grande" pitchFamily="80" charset="0"/>
                <a:ea typeface="ＭＳ Ｐゴシック" charset="-128"/>
                <a:cs typeface="+mn-cs"/>
              </a:rPr>
              <a:t>Small copy on first and last slide:</a:t>
            </a:r>
            <a:br>
              <a:rPr lang="en-GB" sz="1200" kern="1200" dirty="0" smtClean="0">
                <a:solidFill>
                  <a:schemeClr val="tx1"/>
                </a:solidFill>
                <a:latin typeface="Lucida Grande" pitchFamily="80" charset="0"/>
                <a:ea typeface="ＭＳ Ｐゴシック" charset="-128"/>
                <a:cs typeface="+mn-cs"/>
              </a:rPr>
            </a:br>
            <a:r>
              <a:rPr lang="en-GB" sz="1200" i="1" kern="1200" dirty="0" smtClean="0">
                <a:solidFill>
                  <a:schemeClr val="tx1"/>
                </a:solidFill>
                <a:latin typeface="Lucida Grande" pitchFamily="80" charset="0"/>
                <a:ea typeface="ＭＳ Ｐゴシック" charset="-128"/>
                <a:cs typeface="+mn-cs"/>
              </a:rPr>
              <a:t>Size:  </a:t>
            </a:r>
            <a:r>
              <a:rPr lang="en-GB" sz="1200" kern="1200" dirty="0" smtClean="0">
                <a:solidFill>
                  <a:schemeClr val="tx1"/>
                </a:solidFill>
                <a:latin typeface="Lucida Grande" pitchFamily="80" charset="0"/>
                <a:ea typeface="ＭＳ Ｐゴシック" charset="-128"/>
                <a:cs typeface="+mn-cs"/>
              </a:rPr>
              <a:t>16 point</a:t>
            </a:r>
            <a:br>
              <a:rPr lang="en-GB" sz="1200" kern="1200" dirty="0" smtClean="0">
                <a:solidFill>
                  <a:schemeClr val="tx1"/>
                </a:solidFill>
                <a:latin typeface="Lucida Grande" pitchFamily="80" charset="0"/>
                <a:ea typeface="ＭＳ Ｐゴシック" charset="-128"/>
                <a:cs typeface="+mn-cs"/>
              </a:rPr>
            </a:br>
            <a:r>
              <a:rPr lang="en-GB" sz="1200" i="1" kern="1200" dirty="0" smtClean="0">
                <a:solidFill>
                  <a:schemeClr val="tx1"/>
                </a:solidFill>
                <a:latin typeface="Lucida Grande" pitchFamily="80" charset="0"/>
                <a:ea typeface="ＭＳ Ｐゴシック" charset="-128"/>
                <a:cs typeface="+mn-cs"/>
              </a:rPr>
              <a:t>Colour</a:t>
            </a:r>
            <a:r>
              <a:rPr lang="en-GB" sz="1200" i="1" kern="1200" baseline="0" dirty="0" smtClean="0">
                <a:solidFill>
                  <a:schemeClr val="tx1"/>
                </a:solidFill>
                <a:latin typeface="Lucida Grande" pitchFamily="80" charset="0"/>
                <a:ea typeface="ＭＳ Ｐゴシック" charset="-128"/>
                <a:cs typeface="+mn-cs"/>
              </a:rPr>
              <a:t> </a:t>
            </a:r>
            <a:r>
              <a:rPr lang="en-GB" sz="1200" i="1" kern="1200" dirty="0" smtClean="0">
                <a:solidFill>
                  <a:schemeClr val="tx1"/>
                </a:solidFill>
                <a:latin typeface="Lucida Grande" pitchFamily="80" charset="0"/>
                <a:ea typeface="ＭＳ Ｐゴシック" charset="-128"/>
                <a:cs typeface="+mn-cs"/>
              </a:rPr>
              <a:t>grey:  </a:t>
            </a:r>
            <a:r>
              <a:rPr lang="en-GB" sz="1200" kern="1200" dirty="0" smtClean="0">
                <a:solidFill>
                  <a:schemeClr val="tx1"/>
                </a:solidFill>
                <a:latin typeface="Lucida Grande" pitchFamily="80" charset="0"/>
                <a:ea typeface="ＭＳ Ｐゴシック" charset="-128"/>
                <a:cs typeface="+mn-cs"/>
              </a:rPr>
              <a:t>(RGB) R: 102 G: 102 B: 102 (recent</a:t>
            </a:r>
            <a:r>
              <a:rPr lang="en-GB" sz="1200" kern="1200" baseline="0" dirty="0" smtClean="0">
                <a:solidFill>
                  <a:schemeClr val="tx1"/>
                </a:solidFill>
                <a:latin typeface="Lucida Grande" pitchFamily="80" charset="0"/>
                <a:ea typeface="ＭＳ Ｐゴシック" charset="-128"/>
                <a:cs typeface="+mn-cs"/>
              </a:rPr>
              <a:t> colours on PowerPoint)</a:t>
            </a:r>
            <a:r>
              <a:rPr lang="en-GB" sz="1200" kern="1200" dirty="0" smtClean="0">
                <a:solidFill>
                  <a:schemeClr val="tx1"/>
                </a:solidFill>
                <a:latin typeface="Lucida Grande" pitchFamily="80" charset="0"/>
                <a:ea typeface="ＭＳ Ｐゴシック" charset="-128"/>
                <a:cs typeface="+mn-cs"/>
              </a:rPr>
              <a:t/>
            </a:r>
            <a:br>
              <a:rPr lang="en-GB" sz="1200" kern="1200" dirty="0" smtClean="0">
                <a:solidFill>
                  <a:schemeClr val="tx1"/>
                </a:solidFill>
                <a:latin typeface="Lucida Grande" pitchFamily="80" charset="0"/>
                <a:ea typeface="ＭＳ Ｐゴシック" charset="-128"/>
                <a:cs typeface="+mn-cs"/>
              </a:rPr>
            </a:br>
            <a:endParaRPr lang="en-GB" sz="1200" kern="1200" dirty="0" smtClean="0">
              <a:solidFill>
                <a:schemeClr val="tx1"/>
              </a:solidFill>
              <a:latin typeface="Lucida Grande" pitchFamily="80" charset="0"/>
              <a:ea typeface="ＭＳ Ｐゴシック" charset="-128"/>
              <a:cs typeface="+mn-cs"/>
            </a:endParaRPr>
          </a:p>
          <a:p>
            <a:pPr eaLnBrk="1" hangingPunct="1"/>
            <a:r>
              <a:rPr lang="en-GB" sz="1200" kern="1200" dirty="0" smtClean="0">
                <a:solidFill>
                  <a:schemeClr val="tx1"/>
                </a:solidFill>
                <a:latin typeface="Lucida Grande" pitchFamily="80" charset="0"/>
                <a:ea typeface="ＭＳ Ｐゴシック" charset="-128"/>
                <a:cs typeface="+mn-cs"/>
              </a:rPr>
              <a:t>Sub-heading</a:t>
            </a:r>
            <a:r>
              <a:rPr lang="en-GB" sz="1200" kern="1200" baseline="0" dirty="0" smtClean="0">
                <a:solidFill>
                  <a:schemeClr val="tx1"/>
                </a:solidFill>
                <a:latin typeface="Lucida Grande" pitchFamily="80" charset="0"/>
                <a:ea typeface="ＭＳ Ｐゴシック" charset="-128"/>
                <a:cs typeface="+mn-cs"/>
              </a:rPr>
              <a:t>s</a:t>
            </a:r>
            <a:r>
              <a:rPr lang="en-GB" sz="1200" kern="1200" dirty="0" smtClean="0">
                <a:solidFill>
                  <a:schemeClr val="tx1"/>
                </a:solidFill>
                <a:latin typeface="Lucida Grande" pitchFamily="80" charset="0"/>
                <a:ea typeface="ＭＳ Ｐゴシック" charset="-128"/>
                <a:cs typeface="+mn-cs"/>
              </a:rPr>
              <a:t>:</a:t>
            </a:r>
            <a:br>
              <a:rPr lang="en-GB" sz="1200" kern="1200" dirty="0" smtClean="0">
                <a:solidFill>
                  <a:schemeClr val="tx1"/>
                </a:solidFill>
                <a:latin typeface="Lucida Grande" pitchFamily="80" charset="0"/>
                <a:ea typeface="ＭＳ Ｐゴシック" charset="-128"/>
                <a:cs typeface="+mn-cs"/>
              </a:rPr>
            </a:br>
            <a:r>
              <a:rPr lang="en-GB" sz="1200" i="1" kern="1200" dirty="0" smtClean="0">
                <a:solidFill>
                  <a:schemeClr val="tx1"/>
                </a:solidFill>
                <a:latin typeface="Lucida Grande" pitchFamily="80" charset="0"/>
                <a:ea typeface="ＭＳ Ｐゴシック" charset="-128"/>
                <a:cs typeface="+mn-cs"/>
              </a:rPr>
              <a:t>Size:  </a:t>
            </a:r>
            <a:r>
              <a:rPr lang="en-GB" sz="1200" i="0" kern="1200" dirty="0" smtClean="0">
                <a:solidFill>
                  <a:schemeClr val="tx1"/>
                </a:solidFill>
                <a:latin typeface="Lucida Grande" pitchFamily="80" charset="0"/>
                <a:ea typeface="ＭＳ Ｐゴシック" charset="-128"/>
                <a:cs typeface="+mn-cs"/>
              </a:rPr>
              <a:t>24 point – italics</a:t>
            </a:r>
            <a:r>
              <a:rPr lang="en-GB" sz="1200" kern="1200" dirty="0" smtClean="0">
                <a:solidFill>
                  <a:schemeClr val="tx1"/>
                </a:solidFill>
                <a:latin typeface="Lucida Grande" pitchFamily="80" charset="0"/>
                <a:ea typeface="ＭＳ Ｐゴシック" charset="-128"/>
                <a:cs typeface="+mn-cs"/>
              </a:rPr>
              <a:t/>
            </a:r>
            <a:br>
              <a:rPr lang="en-GB" sz="1200" kern="1200" dirty="0" smtClean="0">
                <a:solidFill>
                  <a:schemeClr val="tx1"/>
                </a:solidFill>
                <a:latin typeface="Lucida Grande" pitchFamily="80" charset="0"/>
                <a:ea typeface="ＭＳ Ｐゴシック" charset="-128"/>
                <a:cs typeface="+mn-cs"/>
              </a:rPr>
            </a:br>
            <a:r>
              <a:rPr lang="en-GB" sz="1200" i="1" kern="1200" dirty="0" smtClean="0">
                <a:solidFill>
                  <a:schemeClr val="tx1"/>
                </a:solidFill>
                <a:latin typeface="Lucida Grande" pitchFamily="80" charset="0"/>
                <a:ea typeface="ＭＳ Ｐゴシック" charset="-128"/>
                <a:cs typeface="+mn-cs"/>
              </a:rPr>
              <a:t>Colour</a:t>
            </a:r>
            <a:r>
              <a:rPr lang="en-GB" sz="1200" i="1" kern="1200" baseline="0" dirty="0" smtClean="0">
                <a:solidFill>
                  <a:schemeClr val="tx1"/>
                </a:solidFill>
                <a:latin typeface="Lucida Grande" pitchFamily="80" charset="0"/>
                <a:ea typeface="ＭＳ Ｐゴシック" charset="-128"/>
                <a:cs typeface="+mn-cs"/>
              </a:rPr>
              <a:t> </a:t>
            </a:r>
            <a:r>
              <a:rPr lang="en-GB" sz="1200" i="1" kern="1200" dirty="0" smtClean="0">
                <a:solidFill>
                  <a:schemeClr val="tx1"/>
                </a:solidFill>
                <a:latin typeface="Lucida Grande" pitchFamily="80" charset="0"/>
                <a:ea typeface="ＭＳ Ｐゴシック" charset="-128"/>
                <a:cs typeface="+mn-cs"/>
              </a:rPr>
              <a:t>grey:  </a:t>
            </a:r>
            <a:r>
              <a:rPr lang="en-GB" sz="1200" kern="1200" dirty="0" smtClean="0">
                <a:solidFill>
                  <a:schemeClr val="tx1"/>
                </a:solidFill>
                <a:latin typeface="Lucida Grande" pitchFamily="80" charset="0"/>
                <a:ea typeface="ＭＳ Ｐゴシック" charset="-128"/>
                <a:cs typeface="+mn-cs"/>
              </a:rPr>
              <a:t>(RGB) R: 102 G: 102 B: 102 (recent</a:t>
            </a:r>
            <a:r>
              <a:rPr lang="en-GB" sz="1200" kern="1200" baseline="0" dirty="0" smtClean="0">
                <a:solidFill>
                  <a:schemeClr val="tx1"/>
                </a:solidFill>
                <a:latin typeface="Lucida Grande" pitchFamily="80" charset="0"/>
                <a:ea typeface="ＭＳ Ｐゴシック" charset="-128"/>
                <a:cs typeface="+mn-cs"/>
              </a:rPr>
              <a:t> colours on PowerPoint)</a:t>
            </a:r>
            <a:endParaRPr lang="en-GB" sz="1200" kern="1200" dirty="0" smtClean="0">
              <a:solidFill>
                <a:schemeClr val="tx1"/>
              </a:solidFill>
              <a:latin typeface="Lucida Grande" pitchFamily="80" charset="0"/>
              <a:ea typeface="ＭＳ Ｐゴシック" charset="-128"/>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GB" sz="1200" kern="1200" dirty="0" smtClean="0">
                <a:solidFill>
                  <a:schemeClr val="tx1"/>
                </a:solidFill>
                <a:latin typeface="Lucida Grande" pitchFamily="80" charset="0"/>
                <a:ea typeface="ＭＳ Ｐゴシック" charset="-128"/>
                <a:cs typeface="+mn-cs"/>
              </a:rPr>
              <a:t/>
            </a:r>
            <a:br>
              <a:rPr lang="en-GB" sz="1200" kern="1200" dirty="0" smtClean="0">
                <a:solidFill>
                  <a:schemeClr val="tx1"/>
                </a:solidFill>
                <a:latin typeface="Lucida Grande" pitchFamily="80" charset="0"/>
                <a:ea typeface="ＭＳ Ｐゴシック" charset="-128"/>
                <a:cs typeface="+mn-cs"/>
              </a:rPr>
            </a:br>
            <a:r>
              <a:rPr lang="en-GB" sz="1200" kern="1200" dirty="0" smtClean="0">
                <a:solidFill>
                  <a:schemeClr val="tx1"/>
                </a:solidFill>
                <a:latin typeface="Lucida Grande" pitchFamily="80" charset="0"/>
                <a:ea typeface="ＭＳ Ｐゴシック" charset="-128"/>
                <a:cs typeface="+mn-cs"/>
              </a:rPr>
              <a:t>Bullets copy and body copy:</a:t>
            </a:r>
            <a:br>
              <a:rPr lang="en-GB" sz="1200" kern="1200" dirty="0" smtClean="0">
                <a:solidFill>
                  <a:schemeClr val="tx1"/>
                </a:solidFill>
                <a:latin typeface="Lucida Grande" pitchFamily="80" charset="0"/>
                <a:ea typeface="ＭＳ Ｐゴシック" charset="-128"/>
                <a:cs typeface="+mn-cs"/>
              </a:rPr>
            </a:br>
            <a:r>
              <a:rPr lang="en-GB" sz="1200" i="1" kern="1200" dirty="0" smtClean="0">
                <a:solidFill>
                  <a:schemeClr val="tx1"/>
                </a:solidFill>
                <a:latin typeface="Lucida Grande" pitchFamily="80" charset="0"/>
                <a:ea typeface="ＭＳ Ｐゴシック" charset="-128"/>
                <a:cs typeface="+mn-cs"/>
              </a:rPr>
              <a:t>Size:</a:t>
            </a:r>
            <a:r>
              <a:rPr lang="en-GB" sz="1200" i="1" kern="1200" baseline="0" dirty="0" smtClean="0">
                <a:solidFill>
                  <a:schemeClr val="tx1"/>
                </a:solidFill>
                <a:latin typeface="Lucida Grande" pitchFamily="80" charset="0"/>
                <a:ea typeface="ＭＳ Ｐゴシック" charset="-128"/>
                <a:cs typeface="+mn-cs"/>
              </a:rPr>
              <a:t>  </a:t>
            </a:r>
            <a:r>
              <a:rPr lang="en-GB" sz="1200" kern="1200" dirty="0" smtClean="0">
                <a:solidFill>
                  <a:schemeClr val="tx1"/>
                </a:solidFill>
                <a:latin typeface="Lucida Grande" pitchFamily="80" charset="0"/>
                <a:ea typeface="ＭＳ Ｐゴシック" charset="-128"/>
                <a:cs typeface="+mn-cs"/>
              </a:rPr>
              <a:t>24 point</a:t>
            </a:r>
            <a:r>
              <a:rPr lang="en-GB" sz="1200" kern="1200" baseline="0" dirty="0" smtClean="0">
                <a:solidFill>
                  <a:schemeClr val="tx1"/>
                </a:solidFill>
                <a:latin typeface="Lucida Grande" pitchFamily="80" charset="0"/>
                <a:ea typeface="ＭＳ Ｐゴシック" charset="-128"/>
                <a:cs typeface="+mn-cs"/>
              </a:rPr>
              <a:t> </a:t>
            </a:r>
            <a:r>
              <a:rPr lang="en-GB" sz="1200" kern="1200" dirty="0" smtClean="0">
                <a:solidFill>
                  <a:schemeClr val="tx1"/>
                </a:solidFill>
                <a:latin typeface="Lucida Grande" pitchFamily="80" charset="0"/>
                <a:ea typeface="ＭＳ Ｐゴシック" charset="-128"/>
                <a:cs typeface="+mn-cs"/>
              </a:rPr>
              <a:t>(see below for a further option)</a:t>
            </a:r>
            <a:br>
              <a:rPr lang="en-GB" sz="1200" kern="1200" dirty="0" smtClean="0">
                <a:solidFill>
                  <a:schemeClr val="tx1"/>
                </a:solidFill>
                <a:latin typeface="Lucida Grande" pitchFamily="80" charset="0"/>
                <a:ea typeface="ＭＳ Ｐゴシック" charset="-128"/>
                <a:cs typeface="+mn-cs"/>
              </a:rPr>
            </a:br>
            <a:r>
              <a:rPr lang="en-GB" sz="1200" i="1" kern="1200" dirty="0" smtClean="0">
                <a:solidFill>
                  <a:schemeClr val="tx1"/>
                </a:solidFill>
                <a:latin typeface="Lucida Grande" pitchFamily="80" charset="0"/>
                <a:ea typeface="ＭＳ Ｐゴシック" charset="-128"/>
                <a:cs typeface="+mn-cs"/>
              </a:rPr>
              <a:t>Colour grey:  </a:t>
            </a:r>
            <a:r>
              <a:rPr lang="en-GB" sz="1200" kern="1200" dirty="0" smtClean="0">
                <a:solidFill>
                  <a:schemeClr val="tx1"/>
                </a:solidFill>
                <a:latin typeface="Lucida Grande" pitchFamily="80" charset="0"/>
                <a:ea typeface="ＭＳ Ｐゴシック" charset="-128"/>
                <a:cs typeface="+mn-cs"/>
              </a:rPr>
              <a:t>(RGB) R: 102 G: 102 B: 102 (recent</a:t>
            </a:r>
            <a:r>
              <a:rPr lang="en-GB" sz="1200" kern="1200" baseline="0" dirty="0" smtClean="0">
                <a:solidFill>
                  <a:schemeClr val="tx1"/>
                </a:solidFill>
                <a:latin typeface="Lucida Grande" pitchFamily="80" charset="0"/>
                <a:ea typeface="ＭＳ Ｐゴシック" charset="-128"/>
                <a:cs typeface="+mn-cs"/>
              </a:rPr>
              <a:t> colours on PowerPoint)</a:t>
            </a:r>
            <a:endParaRPr lang="en-GB" sz="1200" kern="1200" dirty="0" smtClean="0">
              <a:solidFill>
                <a:schemeClr val="tx1"/>
              </a:solidFill>
              <a:latin typeface="Lucida Grande" pitchFamily="80" charset="0"/>
              <a:ea typeface="ＭＳ Ｐゴシック" charset="-128"/>
              <a:cs typeface="+mn-cs"/>
            </a:endParaRPr>
          </a:p>
          <a:p>
            <a:pPr eaLnBrk="1" hangingPunct="1"/>
            <a:r>
              <a:rPr lang="en-GB" sz="1200" kern="1200" dirty="0" smtClean="0">
                <a:solidFill>
                  <a:schemeClr val="tx1"/>
                </a:solidFill>
                <a:latin typeface="Lucida Grande" pitchFamily="80" charset="0"/>
                <a:ea typeface="ＭＳ Ｐゴシック" charset="-128"/>
                <a:cs typeface="+mn-cs"/>
              </a:rPr>
              <a:t>It</a:t>
            </a:r>
            <a:r>
              <a:rPr lang="en-GB" sz="1200" kern="1200" baseline="0" dirty="0" smtClean="0">
                <a:solidFill>
                  <a:schemeClr val="tx1"/>
                </a:solidFill>
                <a:latin typeface="Lucida Grande" pitchFamily="80" charset="0"/>
                <a:ea typeface="ＭＳ Ｐゴシック" charset="-128"/>
                <a:cs typeface="+mn-cs"/>
              </a:rPr>
              <a:t> isn’t advisable to have too much text on a slide, however on rare occasions it may be necessary, therefore there is a slide using 20 point bullet pointed text.</a:t>
            </a:r>
            <a:endParaRPr lang="en-US" sz="1200" kern="1200" dirty="0" smtClean="0">
              <a:solidFill>
                <a:schemeClr val="tx1"/>
              </a:solidFill>
              <a:latin typeface="Lucida Grande" pitchFamily="80" charset="0"/>
              <a:ea typeface="ＭＳ Ｐゴシック" charset="-128"/>
              <a:cs typeface="+mn-cs"/>
            </a:endParaRPr>
          </a:p>
          <a:p>
            <a:pPr eaLnBrk="1" hangingPunct="1"/>
            <a:endParaRPr lang="en-US" sz="1200" kern="1200" dirty="0" smtClean="0">
              <a:solidFill>
                <a:schemeClr val="tx1"/>
              </a:solidFill>
              <a:latin typeface="Lucida Grande" pitchFamily="80" charset="0"/>
              <a:ea typeface="ＭＳ Ｐゴシック" charset="-128"/>
              <a:cs typeface="+mn-cs"/>
            </a:endParaRPr>
          </a:p>
          <a:p>
            <a:pPr eaLnBrk="1" hangingPunct="1"/>
            <a:r>
              <a:rPr lang="en-US" sz="1200" b="1" kern="1200" dirty="0" smtClean="0">
                <a:solidFill>
                  <a:schemeClr val="tx1"/>
                </a:solidFill>
                <a:latin typeface="Lucida Grande" pitchFamily="80" charset="0"/>
                <a:ea typeface="ＭＳ Ｐゴシック" charset="-128"/>
                <a:cs typeface="+mn-cs"/>
              </a:rPr>
              <a:t>Line</a:t>
            </a:r>
            <a:r>
              <a:rPr lang="en-US" sz="1200" b="1" kern="1200" baseline="0" dirty="0" smtClean="0">
                <a:solidFill>
                  <a:schemeClr val="tx1"/>
                </a:solidFill>
                <a:latin typeface="Lucida Grande" pitchFamily="80" charset="0"/>
                <a:ea typeface="ＭＳ Ｐゴシック" charset="-128"/>
                <a:cs typeface="+mn-cs"/>
              </a:rPr>
              <a:t> spacing and alignment</a:t>
            </a:r>
          </a:p>
          <a:p>
            <a:pPr eaLnBrk="1" hangingPunct="1"/>
            <a:r>
              <a:rPr lang="en-US" sz="1200" kern="1200" baseline="0" dirty="0" smtClean="0">
                <a:solidFill>
                  <a:schemeClr val="tx1"/>
                </a:solidFill>
                <a:latin typeface="Lucida Grande" pitchFamily="80" charset="0"/>
                <a:ea typeface="ＭＳ Ｐゴシック" charset="-128"/>
                <a:cs typeface="+mn-cs"/>
              </a:rPr>
              <a:t>Single line spacing (apart from the main headings which is ‘exactly 35 point’)</a:t>
            </a:r>
          </a:p>
          <a:p>
            <a:pPr eaLnBrk="1" hangingPunct="1"/>
            <a:r>
              <a:rPr lang="en-US" sz="1200" kern="1200" baseline="0" dirty="0" smtClean="0">
                <a:solidFill>
                  <a:schemeClr val="tx1"/>
                </a:solidFill>
                <a:latin typeface="Lucida Grande" pitchFamily="80" charset="0"/>
                <a:ea typeface="ＭＳ Ｐゴシック" charset="-128"/>
                <a:cs typeface="+mn-cs"/>
              </a:rPr>
              <a:t>All text is aligned left</a:t>
            </a:r>
            <a:endParaRPr lang="en-US" sz="1200" kern="1200" dirty="0" smtClean="0">
              <a:solidFill>
                <a:schemeClr val="tx1"/>
              </a:solidFill>
              <a:latin typeface="Lucida Grande" pitchFamily="80" charset="0"/>
              <a:ea typeface="ＭＳ Ｐゴシック" charset="-128"/>
              <a:cs typeface="+mn-cs"/>
            </a:endParaRPr>
          </a:p>
          <a:p>
            <a:pPr eaLnBrk="1" hangingPunct="1"/>
            <a:endParaRPr lang="en-US" sz="1200" kern="1200" dirty="0" smtClean="0">
              <a:solidFill>
                <a:srgbClr val="731F43"/>
              </a:solidFill>
              <a:latin typeface="Lucida Grande" pitchFamily="80" charset="0"/>
              <a:ea typeface="ＭＳ Ｐゴシック" charset="-128"/>
              <a:cs typeface="+mn-cs"/>
            </a:endParaRPr>
          </a:p>
          <a:p>
            <a:pPr eaLnBrk="1" hangingPunct="1"/>
            <a:r>
              <a:rPr lang="en-US" sz="1200" b="1" kern="1200" baseline="0" dirty="0" smtClean="0">
                <a:solidFill>
                  <a:srgbClr val="731F43"/>
                </a:solidFill>
                <a:latin typeface="Lucida Grande" pitchFamily="80" charset="0"/>
                <a:ea typeface="ＭＳ Ｐゴシック" charset="-128"/>
                <a:cs typeface="+mn-cs"/>
              </a:rPr>
              <a:t>Slide title options</a:t>
            </a:r>
          </a:p>
          <a:p>
            <a:pPr eaLnBrk="1" hangingPunct="1"/>
            <a:r>
              <a:rPr lang="en-US" sz="1200" kern="1200" baseline="0" dirty="0" smtClean="0">
                <a:solidFill>
                  <a:srgbClr val="731F43"/>
                </a:solidFill>
                <a:latin typeface="Lucida Grande" pitchFamily="80" charset="0"/>
                <a:ea typeface="ＭＳ Ｐゴシック" charset="-128"/>
                <a:cs typeface="+mn-cs"/>
              </a:rPr>
              <a:t>There are two options for titles on the slides – one line or two lines for longer titles. Ideally, the one line title should be used, however on rare occasions a two line title maybe needed.</a:t>
            </a:r>
            <a:endParaRPr lang="en-US" sz="1200" kern="1200" dirty="0" smtClean="0">
              <a:solidFill>
                <a:srgbClr val="731F43"/>
              </a:solidFill>
              <a:latin typeface="Lucida Grande" pitchFamily="80" charset="0"/>
              <a:ea typeface="ＭＳ Ｐゴシック" charset="-128"/>
              <a:cs typeface="+mn-cs"/>
            </a:endParaRPr>
          </a:p>
        </p:txBody>
      </p:sp>
      <p:sp>
        <p:nvSpPr>
          <p:cNvPr id="4" name="Slide Number Placeholder 3"/>
          <p:cNvSpPr>
            <a:spLocks noGrp="1"/>
          </p:cNvSpPr>
          <p:nvPr>
            <p:ph type="sldNum" sz="quarter" idx="10"/>
          </p:nvPr>
        </p:nvSpPr>
        <p:spPr/>
        <p:txBody>
          <a:bodyPr/>
          <a:lstStyle/>
          <a:p>
            <a:fld id="{0EC8AF62-0413-459D-A055-9BD345497D1F}" type="slidenum">
              <a:rPr lang="en-GB" smtClean="0"/>
              <a:pPr/>
              <a:t>1</a:t>
            </a:fld>
            <a:endParaRPr lang="en-GB"/>
          </a:p>
        </p:txBody>
      </p:sp>
    </p:spTree>
    <p:extLst>
      <p:ext uri="{BB962C8B-B14F-4D97-AF65-F5344CB8AC3E}">
        <p14:creationId xmlns:p14="http://schemas.microsoft.com/office/powerpoint/2010/main" val="3833069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EC8AF62-0413-459D-A055-9BD345497D1F}" type="slidenum">
              <a:rPr lang="en-GB" smtClean="0"/>
              <a:pPr/>
              <a:t>4</a:t>
            </a:fld>
            <a:endParaRPr lang="en-GB"/>
          </a:p>
        </p:txBody>
      </p:sp>
    </p:spTree>
    <p:extLst>
      <p:ext uri="{BB962C8B-B14F-4D97-AF65-F5344CB8AC3E}">
        <p14:creationId xmlns:p14="http://schemas.microsoft.com/office/powerpoint/2010/main" val="26350993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EC8AF62-0413-459D-A055-9BD345497D1F}" type="slidenum">
              <a:rPr lang="en-GB" smtClean="0"/>
              <a:pPr/>
              <a:t>6</a:t>
            </a:fld>
            <a:endParaRPr lang="en-GB"/>
          </a:p>
        </p:txBody>
      </p:sp>
    </p:spTree>
    <p:extLst>
      <p:ext uri="{BB962C8B-B14F-4D97-AF65-F5344CB8AC3E}">
        <p14:creationId xmlns:p14="http://schemas.microsoft.com/office/powerpoint/2010/main" val="11562959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EC8AF62-0413-459D-A055-9BD345497D1F}" type="slidenum">
              <a:rPr lang="en-GB" smtClean="0"/>
              <a:pPr/>
              <a:t>10</a:t>
            </a:fld>
            <a:endParaRPr lang="en-GB"/>
          </a:p>
        </p:txBody>
      </p:sp>
    </p:spTree>
    <p:extLst>
      <p:ext uri="{BB962C8B-B14F-4D97-AF65-F5344CB8AC3E}">
        <p14:creationId xmlns:p14="http://schemas.microsoft.com/office/powerpoint/2010/main" val="36141319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EC8AF62-0413-459D-A055-9BD345497D1F}" type="slidenum">
              <a:rPr lang="en-GB" smtClean="0"/>
              <a:pPr/>
              <a:t>23</a:t>
            </a:fld>
            <a:endParaRPr lang="en-GB"/>
          </a:p>
        </p:txBody>
      </p:sp>
    </p:spTree>
    <p:extLst>
      <p:ext uri="{BB962C8B-B14F-4D97-AF65-F5344CB8AC3E}">
        <p14:creationId xmlns:p14="http://schemas.microsoft.com/office/powerpoint/2010/main" val="28940751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1: presentation title">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Slide 9: discussion">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2: text only">
    <p:spTree>
      <p:nvGrpSpPr>
        <p:cNvPr id="1" name=""/>
        <p:cNvGrpSpPr/>
        <p:nvPr/>
      </p:nvGrpSpPr>
      <p:grpSpPr>
        <a:xfrm>
          <a:off x="0" y="0"/>
          <a:ext cx="0" cy="0"/>
          <a:chOff x="0" y="0"/>
          <a:chExt cx="0" cy="0"/>
        </a:xfrm>
      </p:grpSpPr>
      <p:sp>
        <p:nvSpPr>
          <p:cNvPr id="2"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
        <p:nvSpPr>
          <p:cNvPr id="4"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dirty="0"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3: text using bullet point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
        <p:nvSpPr>
          <p:cNvPr id="5"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4: smaller text using bullet point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
        <p:nvSpPr>
          <p:cNvPr id="5"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5: text with bullet points &amp; 1 image">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
        <p:nvSpPr>
          <p:cNvPr id="5" name="Text Placeholder 7"/>
          <p:cNvSpPr>
            <a:spLocks noGrp="1"/>
          </p:cNvSpPr>
          <p:nvPr>
            <p:ph type="body" sz="quarter" idx="14"/>
          </p:nvPr>
        </p:nvSpPr>
        <p:spPr>
          <a:xfrm>
            <a:off x="395289" y="1844675"/>
            <a:ext cx="5400847"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dirty="0" smtClean="0"/>
              <a:t>Click to edit Master text styles</a:t>
            </a:r>
          </a:p>
        </p:txBody>
      </p:sp>
      <p:sp>
        <p:nvSpPr>
          <p:cNvPr id="2" name="TextBox 1"/>
          <p:cNvSpPr txBox="1"/>
          <p:nvPr userDrawn="1"/>
        </p:nvSpPr>
        <p:spPr>
          <a:xfrm>
            <a:off x="3234022" y="3660229"/>
            <a:ext cx="184666" cy="369332"/>
          </a:xfrm>
          <a:prstGeom prst="rect">
            <a:avLst/>
          </a:prstGeom>
          <a:noFill/>
        </p:spPr>
        <p:txBody>
          <a:bodyPr wrap="none" rtlCol="0">
            <a:spAutoFit/>
          </a:body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6: text with bullet points &amp; 2 image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
        <p:nvSpPr>
          <p:cNvPr id="8" name="Text Placeholder 7"/>
          <p:cNvSpPr>
            <a:spLocks noGrp="1"/>
          </p:cNvSpPr>
          <p:nvPr>
            <p:ph type="body" sz="quarter" idx="14"/>
          </p:nvPr>
        </p:nvSpPr>
        <p:spPr>
          <a:xfrm>
            <a:off x="395289" y="1844675"/>
            <a:ext cx="5400847"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ide 7: image only">
    <p:spTree>
      <p:nvGrpSpPr>
        <p:cNvPr id="1" name=""/>
        <p:cNvGrpSpPr/>
        <p:nvPr/>
      </p:nvGrpSpPr>
      <p:grpSpPr>
        <a:xfrm>
          <a:off x="0" y="0"/>
          <a:ext cx="0" cy="0"/>
          <a:chOff x="0" y="0"/>
          <a:chExt cx="0" cy="0"/>
        </a:xfrm>
      </p:grpSpPr>
      <p:sp>
        <p:nvSpPr>
          <p:cNvPr id="3"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lide 8: blank slide">
    <p:spTree>
      <p:nvGrpSpPr>
        <p:cNvPr id="1" name=""/>
        <p:cNvGrpSpPr/>
        <p:nvPr/>
      </p:nvGrpSpPr>
      <p:grpSpPr>
        <a:xfrm>
          <a:off x="0" y="0"/>
          <a:ext cx="0" cy="0"/>
          <a:chOff x="0" y="0"/>
          <a:chExt cx="0" cy="0"/>
        </a:xfrm>
      </p:grpSpPr>
      <p:sp>
        <p:nvSpPr>
          <p:cNvPr id="3"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5"/>
          <p:cNvPicPr>
            <a:picLocks noChangeAspect="1" noChangeArrowheads="1"/>
          </p:cNvPicPr>
          <p:nvPr userDrawn="1"/>
        </p:nvPicPr>
        <p:blipFill>
          <a:blip r:embed="rId4">
            <a:extLst>
              <a:ext uri="{28A0092B-C50C-407E-A947-70E740481C1C}">
                <a14:useLocalDpi xmlns:a14="http://schemas.microsoft.com/office/drawing/2010/main" val="0"/>
              </a:ext>
            </a:extLst>
          </a:blip>
          <a:stretch>
            <a:fillRect/>
          </a:stretch>
        </p:blipFill>
        <p:spPr bwMode="auto">
          <a:xfrm>
            <a:off x="1" y="1101"/>
            <a:ext cx="9143998" cy="686214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68"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8"/>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5522" y="3879"/>
            <a:ext cx="9132955" cy="686214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920807"/>
            <a:ext cx="8892479" cy="576064"/>
          </a:xfrm>
        </p:spPr>
        <p:txBody>
          <a:bodyPr/>
          <a:lstStyle/>
          <a:p>
            <a:r>
              <a:rPr lang="en-GB" sz="2400" dirty="0" err="1" smtClean="0"/>
              <a:t>Modeling</a:t>
            </a:r>
            <a:r>
              <a:rPr lang="en-GB" sz="2400" dirty="0" smtClean="0"/>
              <a:t> and Characterization of Novel </a:t>
            </a:r>
            <a:r>
              <a:rPr lang="en-GB" sz="2400" err="1" smtClean="0"/>
              <a:t>Deepwater</a:t>
            </a:r>
            <a:r>
              <a:rPr lang="en-GB" sz="2400" smtClean="0"/>
              <a:t> </a:t>
            </a:r>
            <a:r>
              <a:rPr lang="en-GB" sz="2400" smtClean="0"/>
              <a:t>Marine </a:t>
            </a:r>
            <a:r>
              <a:rPr lang="en-GB" sz="2400" dirty="0" smtClean="0"/>
              <a:t>Risers</a:t>
            </a:r>
            <a:endParaRPr lang="en-GB" sz="2400" dirty="0"/>
          </a:p>
        </p:txBody>
      </p:sp>
      <p:sp>
        <p:nvSpPr>
          <p:cNvPr id="3" name="Subtitle 2"/>
          <p:cNvSpPr>
            <a:spLocks noGrp="1"/>
          </p:cNvSpPr>
          <p:nvPr>
            <p:ph type="subTitle" idx="1"/>
          </p:nvPr>
        </p:nvSpPr>
        <p:spPr>
          <a:xfrm>
            <a:off x="1385391" y="1769193"/>
            <a:ext cx="6624736" cy="1440160"/>
          </a:xfrm>
        </p:spPr>
        <p:txBody>
          <a:bodyPr/>
          <a:lstStyle/>
          <a:p>
            <a:pPr algn="ctr"/>
            <a:r>
              <a:rPr lang="en-GB" sz="4400" dirty="0" smtClean="0">
                <a:solidFill>
                  <a:schemeClr val="accent5">
                    <a:lumMod val="75000"/>
                  </a:schemeClr>
                </a:solidFill>
              </a:rPr>
              <a:t>LUPGRC 2017</a:t>
            </a:r>
          </a:p>
          <a:p>
            <a:pPr algn="ctr">
              <a:spcBef>
                <a:spcPts val="0"/>
              </a:spcBef>
            </a:pPr>
            <a:endParaRPr lang="en-GB" dirty="0" smtClean="0">
              <a:solidFill>
                <a:schemeClr val="bg2">
                  <a:lumMod val="10000"/>
                </a:schemeClr>
              </a:solidFill>
            </a:endParaRPr>
          </a:p>
          <a:p>
            <a:pPr algn="ctr">
              <a:spcBef>
                <a:spcPts val="0"/>
              </a:spcBef>
            </a:pPr>
            <a:r>
              <a:rPr lang="en-GB" sz="1800" b="1" dirty="0" err="1" smtClean="0">
                <a:solidFill>
                  <a:schemeClr val="bg2">
                    <a:lumMod val="10000"/>
                  </a:schemeClr>
                </a:solidFill>
              </a:rPr>
              <a:t>Amaechi</a:t>
            </a:r>
            <a:r>
              <a:rPr lang="en-GB" sz="1800" b="1" dirty="0" smtClean="0">
                <a:solidFill>
                  <a:schemeClr val="bg2">
                    <a:lumMod val="10000"/>
                  </a:schemeClr>
                </a:solidFill>
              </a:rPr>
              <a:t> Chiemela Victor</a:t>
            </a:r>
            <a:endParaRPr lang="en-GB" sz="1800" b="1" dirty="0">
              <a:solidFill>
                <a:schemeClr val="bg2">
                  <a:lumMod val="10000"/>
                </a:schemeClr>
              </a:solidFill>
            </a:endParaRPr>
          </a:p>
        </p:txBody>
      </p:sp>
      <p:sp>
        <p:nvSpPr>
          <p:cNvPr id="4" name="Rectangle 3"/>
          <p:cNvSpPr/>
          <p:nvPr/>
        </p:nvSpPr>
        <p:spPr>
          <a:xfrm>
            <a:off x="477285" y="5793544"/>
            <a:ext cx="4536504" cy="600164"/>
          </a:xfrm>
          <a:prstGeom prst="rect">
            <a:avLst/>
          </a:prstGeom>
        </p:spPr>
        <p:txBody>
          <a:bodyPr wrap="square">
            <a:spAutoFit/>
          </a:bodyPr>
          <a:lstStyle/>
          <a:p>
            <a:r>
              <a:rPr lang="en-GB" sz="1100" dirty="0">
                <a:solidFill>
                  <a:schemeClr val="bg1"/>
                </a:solidFill>
                <a:latin typeface="+mj-lt"/>
              </a:rPr>
              <a:t>Research Sponsors:  </a:t>
            </a:r>
          </a:p>
          <a:p>
            <a:r>
              <a:rPr lang="en-GB" sz="1100" dirty="0">
                <a:solidFill>
                  <a:schemeClr val="bg1"/>
                </a:solidFill>
                <a:latin typeface="+mj-lt"/>
              </a:rPr>
              <a:t>1. NDDC (Niger Delta Development Commission), Nigeria.</a:t>
            </a:r>
          </a:p>
          <a:p>
            <a:r>
              <a:rPr lang="en-GB" sz="1100" dirty="0">
                <a:solidFill>
                  <a:schemeClr val="bg1"/>
                </a:solidFill>
                <a:latin typeface="+mj-lt"/>
              </a:rPr>
              <a:t>2. Engineering Department, Lancaster University, Lancaster, UK.</a:t>
            </a:r>
          </a:p>
        </p:txBody>
      </p:sp>
      <p:sp>
        <p:nvSpPr>
          <p:cNvPr id="5" name="Rectangle 4"/>
          <p:cNvSpPr/>
          <p:nvPr/>
        </p:nvSpPr>
        <p:spPr>
          <a:xfrm>
            <a:off x="539552" y="3645024"/>
            <a:ext cx="5904656" cy="1754326"/>
          </a:xfrm>
          <a:prstGeom prst="rect">
            <a:avLst/>
          </a:prstGeom>
        </p:spPr>
        <p:txBody>
          <a:bodyPr wrap="square">
            <a:spAutoFit/>
          </a:bodyPr>
          <a:lstStyle/>
          <a:p>
            <a:r>
              <a:rPr lang="en-GB" dirty="0" smtClean="0"/>
              <a:t>			      Date: 6</a:t>
            </a:r>
            <a:r>
              <a:rPr lang="en-GB" baseline="30000" dirty="0" smtClean="0"/>
              <a:t>th</a:t>
            </a:r>
            <a:r>
              <a:rPr lang="en-GB" dirty="0" smtClean="0"/>
              <a:t> May, 2017</a:t>
            </a:r>
          </a:p>
          <a:p>
            <a:endParaRPr lang="en-GB" dirty="0" smtClean="0"/>
          </a:p>
          <a:p>
            <a:endParaRPr lang="en-GB" dirty="0"/>
          </a:p>
          <a:p>
            <a:r>
              <a:rPr lang="en-GB" dirty="0" smtClean="0"/>
              <a:t>Year: 2</a:t>
            </a:r>
            <a:r>
              <a:rPr lang="en-GB" baseline="30000" dirty="0" smtClean="0"/>
              <a:t>nd</a:t>
            </a:r>
            <a:r>
              <a:rPr lang="en-GB" dirty="0" smtClean="0"/>
              <a:t> Year PhD Student</a:t>
            </a:r>
          </a:p>
          <a:p>
            <a:r>
              <a:rPr lang="en-GB" dirty="0" smtClean="0"/>
              <a:t>Department: Engineering Department</a:t>
            </a:r>
          </a:p>
          <a:p>
            <a:r>
              <a:rPr lang="en-GB" dirty="0" smtClean="0"/>
              <a:t>Supervisor</a:t>
            </a:r>
            <a:r>
              <a:rPr lang="en-GB" dirty="0"/>
              <a:t>: </a:t>
            </a:r>
            <a:r>
              <a:rPr lang="en-GB" dirty="0" err="1"/>
              <a:t>Prof.</a:t>
            </a:r>
            <a:r>
              <a:rPr lang="en-GB" dirty="0"/>
              <a:t> Jianqiao Ye</a:t>
            </a:r>
          </a:p>
        </p:txBody>
      </p:sp>
      <p:pic>
        <p:nvPicPr>
          <p:cNvPr id="6" name="Picture 5"/>
          <p:cNvPicPr/>
          <p:nvPr/>
        </p:nvPicPr>
        <p:blipFill>
          <a:blip r:embed="rId3">
            <a:extLst>
              <a:ext uri="{28A0092B-C50C-407E-A947-70E740481C1C}">
                <a14:useLocalDpi xmlns:a14="http://schemas.microsoft.com/office/drawing/2010/main" val="0"/>
              </a:ext>
            </a:extLst>
          </a:blip>
          <a:srcRect/>
          <a:stretch>
            <a:fillRect/>
          </a:stretch>
        </p:blipFill>
        <p:spPr bwMode="auto">
          <a:xfrm>
            <a:off x="477285" y="202430"/>
            <a:ext cx="2736304" cy="576064"/>
          </a:xfrm>
          <a:prstGeom prst="rect">
            <a:avLst/>
          </a:prstGeom>
          <a:noFill/>
          <a:ln>
            <a:noFill/>
          </a:ln>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37593" y="5630730"/>
            <a:ext cx="2224824" cy="511424"/>
          </a:xfrm>
          <a:prstGeom prst="rect">
            <a:avLst/>
          </a:prstGeom>
        </p:spPr>
      </p:pic>
      <p:pic>
        <p:nvPicPr>
          <p:cNvPr id="15" name="Picture 14"/>
          <p:cNvPicPr>
            <a:picLocks noChangeAspect="1"/>
          </p:cNvPicPr>
          <p:nvPr/>
        </p:nvPicPr>
        <p:blipFill>
          <a:blip r:embed="rId5"/>
          <a:stretch>
            <a:fillRect/>
          </a:stretch>
        </p:blipFill>
        <p:spPr>
          <a:xfrm>
            <a:off x="6292641" y="6174932"/>
            <a:ext cx="1514728" cy="266829"/>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91880" y="706971"/>
            <a:ext cx="2088232" cy="489781"/>
          </a:xfrm>
        </p:spPr>
        <p:txBody>
          <a:bodyPr/>
          <a:lstStyle/>
          <a:p>
            <a:r>
              <a:rPr lang="en-GB" dirty="0" smtClean="0"/>
              <a:t>Outline</a:t>
            </a:r>
            <a:endParaRPr lang="en-GB" dirty="0"/>
          </a:p>
        </p:txBody>
      </p:sp>
      <p:sp>
        <p:nvSpPr>
          <p:cNvPr id="3" name="Text Placeholder 2"/>
          <p:cNvSpPr>
            <a:spLocks noGrp="1"/>
          </p:cNvSpPr>
          <p:nvPr>
            <p:ph type="body" sz="quarter" idx="14"/>
          </p:nvPr>
        </p:nvSpPr>
        <p:spPr>
          <a:xfrm>
            <a:off x="395536" y="1700808"/>
            <a:ext cx="3096344" cy="4320480"/>
          </a:xfrm>
        </p:spPr>
        <p:txBody>
          <a:bodyPr/>
          <a:lstStyle/>
          <a:p>
            <a:pPr>
              <a:lnSpc>
                <a:spcPct val="150000"/>
              </a:lnSpc>
            </a:pPr>
            <a:r>
              <a:rPr lang="en-GB" sz="1600" b="1" dirty="0" smtClean="0">
                <a:solidFill>
                  <a:schemeClr val="tx1"/>
                </a:solidFill>
                <a:latin typeface="Times New Roman" panose="02020603050405020304" pitchFamily="18" charset="0"/>
                <a:cs typeface="Times New Roman" panose="02020603050405020304" pitchFamily="18" charset="0"/>
              </a:rPr>
              <a:t>Outline</a:t>
            </a:r>
          </a:p>
          <a:p>
            <a:pPr>
              <a:lnSpc>
                <a:spcPct val="150000"/>
              </a:lnSpc>
            </a:pPr>
            <a:r>
              <a:rPr lang="en-GB" sz="1600" b="1" dirty="0" smtClean="0">
                <a:solidFill>
                  <a:schemeClr val="tx1"/>
                </a:solidFill>
                <a:latin typeface="Times New Roman" panose="02020603050405020304" pitchFamily="18" charset="0"/>
                <a:cs typeface="Times New Roman" panose="02020603050405020304" pitchFamily="18" charset="0"/>
              </a:rPr>
              <a:t>Risers Overview</a:t>
            </a:r>
          </a:p>
          <a:p>
            <a:pPr>
              <a:lnSpc>
                <a:spcPct val="150000"/>
              </a:lnSpc>
            </a:pPr>
            <a:r>
              <a:rPr lang="en-GB" sz="1600" b="1" dirty="0" smtClean="0">
                <a:solidFill>
                  <a:schemeClr val="tx1"/>
                </a:solidFill>
                <a:latin typeface="Times New Roman" panose="02020603050405020304" pitchFamily="18" charset="0"/>
                <a:cs typeface="Times New Roman" panose="02020603050405020304" pitchFamily="18" charset="0"/>
              </a:rPr>
              <a:t>Brief Discussion</a:t>
            </a:r>
          </a:p>
          <a:p>
            <a:pPr>
              <a:lnSpc>
                <a:spcPct val="150000"/>
              </a:lnSpc>
            </a:pPr>
            <a:r>
              <a:rPr lang="en-GB" sz="1600" b="1" dirty="0" smtClean="0">
                <a:solidFill>
                  <a:schemeClr val="tx1"/>
                </a:solidFill>
                <a:latin typeface="Times New Roman" panose="02020603050405020304" pitchFamily="18" charset="0"/>
                <a:cs typeface="Times New Roman" panose="02020603050405020304" pitchFamily="18" charset="0"/>
              </a:rPr>
              <a:t>Current Work (Update)</a:t>
            </a:r>
          </a:p>
          <a:p>
            <a:pPr>
              <a:lnSpc>
                <a:spcPct val="150000"/>
              </a:lnSpc>
            </a:pPr>
            <a:r>
              <a:rPr lang="en-GB" sz="1600" b="1" dirty="0" smtClean="0">
                <a:solidFill>
                  <a:schemeClr val="tx1"/>
                </a:solidFill>
                <a:latin typeface="Times New Roman" panose="02020603050405020304" pitchFamily="18" charset="0"/>
                <a:cs typeface="Times New Roman" panose="02020603050405020304" pitchFamily="18" charset="0"/>
              </a:rPr>
              <a:t>Riser Configurations</a:t>
            </a:r>
          </a:p>
          <a:p>
            <a:pPr>
              <a:lnSpc>
                <a:spcPct val="150000"/>
              </a:lnSpc>
            </a:pPr>
            <a:r>
              <a:rPr lang="en-GB" sz="1600" b="1" dirty="0" smtClean="0">
                <a:solidFill>
                  <a:schemeClr val="tx1"/>
                </a:solidFill>
                <a:latin typeface="Times New Roman" panose="02020603050405020304" pitchFamily="18" charset="0"/>
                <a:cs typeface="Times New Roman" panose="02020603050405020304" pitchFamily="18" charset="0"/>
              </a:rPr>
              <a:t>Catenary Equation</a:t>
            </a:r>
          </a:p>
          <a:p>
            <a:pPr>
              <a:lnSpc>
                <a:spcPct val="150000"/>
              </a:lnSpc>
            </a:pPr>
            <a:r>
              <a:rPr lang="en-GB" sz="1600" b="1" dirty="0" smtClean="0">
                <a:solidFill>
                  <a:schemeClr val="tx1"/>
                </a:solidFill>
                <a:latin typeface="Times New Roman" panose="02020603050405020304" pitchFamily="18" charset="0"/>
                <a:cs typeface="Times New Roman" panose="02020603050405020304" pitchFamily="18" charset="0"/>
              </a:rPr>
              <a:t>Loads on Risers </a:t>
            </a:r>
          </a:p>
          <a:p>
            <a:pPr>
              <a:lnSpc>
                <a:spcPct val="150000"/>
              </a:lnSpc>
            </a:pPr>
            <a:r>
              <a:rPr lang="en-GB" sz="1600" b="1" dirty="0" err="1" smtClean="0">
                <a:solidFill>
                  <a:schemeClr val="tx1"/>
                </a:solidFill>
                <a:latin typeface="Times New Roman" panose="02020603050405020304" pitchFamily="18" charset="0"/>
                <a:cs typeface="Times New Roman" panose="02020603050405020304" pitchFamily="18" charset="0"/>
              </a:rPr>
              <a:t>Orcaflex</a:t>
            </a:r>
            <a:r>
              <a:rPr lang="en-GB" sz="1600" b="1" dirty="0" smtClean="0">
                <a:solidFill>
                  <a:schemeClr val="tx1"/>
                </a:solidFill>
                <a:latin typeface="Times New Roman" panose="02020603050405020304" pitchFamily="18" charset="0"/>
                <a:cs typeface="Times New Roman" panose="02020603050405020304" pitchFamily="18" charset="0"/>
              </a:rPr>
              <a:t> Model</a:t>
            </a:r>
            <a:endParaRPr lang="en-GB" sz="1600" b="1" dirty="0">
              <a:solidFill>
                <a:schemeClr val="tx1"/>
              </a:solidFill>
              <a:latin typeface="Times New Roman" panose="02020603050405020304" pitchFamily="18" charset="0"/>
              <a:cs typeface="Times New Roman" panose="02020603050405020304" pitchFamily="18" charset="0"/>
            </a:endParaRPr>
          </a:p>
          <a:p>
            <a:pPr>
              <a:lnSpc>
                <a:spcPct val="150000"/>
              </a:lnSpc>
            </a:pPr>
            <a:r>
              <a:rPr lang="en-GB" sz="1600" b="1" dirty="0" smtClean="0">
                <a:solidFill>
                  <a:schemeClr val="tx1"/>
                </a:solidFill>
                <a:latin typeface="Times New Roman" panose="02020603050405020304" pitchFamily="18" charset="0"/>
                <a:cs typeface="Times New Roman" panose="02020603050405020304" pitchFamily="18" charset="0"/>
              </a:rPr>
              <a:t>Analysis / Discussion</a:t>
            </a:r>
          </a:p>
          <a:p>
            <a:pPr>
              <a:lnSpc>
                <a:spcPct val="150000"/>
              </a:lnSpc>
            </a:pPr>
            <a:r>
              <a:rPr lang="en-GB" sz="1600" b="1" dirty="0" smtClean="0">
                <a:solidFill>
                  <a:schemeClr val="tx1"/>
                </a:solidFill>
                <a:latin typeface="Times New Roman" panose="02020603050405020304" pitchFamily="18" charset="0"/>
                <a:cs typeface="Times New Roman" panose="02020603050405020304" pitchFamily="18" charset="0"/>
              </a:rPr>
              <a:t>Works Done</a:t>
            </a:r>
            <a:endParaRPr lang="en-GB" sz="1600" b="1" dirty="0">
              <a:solidFill>
                <a:schemeClr val="tx1"/>
              </a:solidFill>
              <a:latin typeface="Times New Roman" panose="02020603050405020304" pitchFamily="18" charset="0"/>
              <a:cs typeface="Times New Roman" panose="02020603050405020304" pitchFamily="18" charset="0"/>
            </a:endParaRPr>
          </a:p>
          <a:p>
            <a:pPr>
              <a:lnSpc>
                <a:spcPct val="150000"/>
              </a:lnSpc>
            </a:pPr>
            <a:r>
              <a:rPr lang="en-GB" sz="1600" b="1" dirty="0" smtClean="0">
                <a:solidFill>
                  <a:schemeClr val="tx1"/>
                </a:solidFill>
                <a:latin typeface="Times New Roman" panose="02020603050405020304" pitchFamily="18" charset="0"/>
                <a:cs typeface="Times New Roman" panose="02020603050405020304" pitchFamily="18" charset="0"/>
              </a:rPr>
              <a:t>Next Steps</a:t>
            </a:r>
          </a:p>
          <a:p>
            <a:pPr>
              <a:lnSpc>
                <a:spcPct val="150000"/>
              </a:lnSpc>
            </a:pPr>
            <a:r>
              <a:rPr lang="en-GB" sz="1600" b="1" dirty="0" smtClean="0">
                <a:solidFill>
                  <a:schemeClr val="tx1"/>
                </a:solidFill>
                <a:latin typeface="Times New Roman" panose="02020603050405020304" pitchFamily="18" charset="0"/>
                <a:cs typeface="Times New Roman" panose="02020603050405020304" pitchFamily="18" charset="0"/>
              </a:rPr>
              <a:t>Conclusion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9912" y="1729062"/>
            <a:ext cx="4896544" cy="3356121"/>
          </a:xfrm>
          <a:prstGeom prst="rect">
            <a:avLst/>
          </a:prstGeom>
        </p:spPr>
      </p:pic>
    </p:spTree>
    <p:extLst>
      <p:ext uri="{BB962C8B-B14F-4D97-AF65-F5344CB8AC3E}">
        <p14:creationId xmlns:p14="http://schemas.microsoft.com/office/powerpoint/2010/main" val="22321021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39752" y="693355"/>
            <a:ext cx="4536504" cy="648072"/>
          </a:xfrm>
        </p:spPr>
        <p:txBody>
          <a:bodyPr/>
          <a:lstStyle/>
          <a:p>
            <a:r>
              <a:rPr lang="en-GB" dirty="0" smtClean="0"/>
              <a:t>Brief on Research</a:t>
            </a:r>
            <a:endParaRPr lang="en-GB" dirty="0"/>
          </a:p>
        </p:txBody>
      </p:sp>
      <p:sp>
        <p:nvSpPr>
          <p:cNvPr id="4" name="Rounded Rectangle 3"/>
          <p:cNvSpPr/>
          <p:nvPr/>
        </p:nvSpPr>
        <p:spPr>
          <a:xfrm>
            <a:off x="1069663" y="1883563"/>
            <a:ext cx="2376264" cy="57606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dirty="0" smtClean="0"/>
              <a:t>Oil and Gas </a:t>
            </a:r>
            <a:r>
              <a:rPr lang="en-GB" dirty="0"/>
              <a:t>I</a:t>
            </a:r>
            <a:r>
              <a:rPr lang="en-GB" dirty="0" smtClean="0"/>
              <a:t>ndustry</a:t>
            </a:r>
            <a:endParaRPr lang="en-GB" dirty="0"/>
          </a:p>
        </p:txBody>
      </p:sp>
      <p:sp>
        <p:nvSpPr>
          <p:cNvPr id="7" name="Rectangle 6"/>
          <p:cNvSpPr/>
          <p:nvPr/>
        </p:nvSpPr>
        <p:spPr>
          <a:xfrm>
            <a:off x="2390782" y="3090332"/>
            <a:ext cx="1389130" cy="54006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GB" dirty="0" smtClean="0"/>
              <a:t>Mainstream</a:t>
            </a:r>
            <a:endParaRPr lang="en-GB" dirty="0"/>
          </a:p>
        </p:txBody>
      </p:sp>
      <p:sp>
        <p:nvSpPr>
          <p:cNvPr id="8" name="Rectangle 7"/>
          <p:cNvSpPr/>
          <p:nvPr/>
        </p:nvSpPr>
        <p:spPr>
          <a:xfrm>
            <a:off x="1547663" y="3701792"/>
            <a:ext cx="1616569" cy="504056"/>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dirty="0" smtClean="0"/>
              <a:t>Offshore</a:t>
            </a:r>
            <a:endParaRPr lang="en-GB" dirty="0"/>
          </a:p>
        </p:txBody>
      </p:sp>
      <p:sp>
        <p:nvSpPr>
          <p:cNvPr id="9" name="Rounded Rectangle 8"/>
          <p:cNvSpPr/>
          <p:nvPr/>
        </p:nvSpPr>
        <p:spPr>
          <a:xfrm>
            <a:off x="3419748" y="4850914"/>
            <a:ext cx="1395959" cy="428290"/>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GB" dirty="0" smtClean="0"/>
              <a:t>Risers </a:t>
            </a:r>
          </a:p>
        </p:txBody>
      </p:sp>
      <p:sp>
        <p:nvSpPr>
          <p:cNvPr id="13" name="Rectangle 12"/>
          <p:cNvSpPr/>
          <p:nvPr/>
        </p:nvSpPr>
        <p:spPr>
          <a:xfrm>
            <a:off x="3181623" y="2521303"/>
            <a:ext cx="1325366" cy="54006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GB" dirty="0" smtClean="0"/>
              <a:t>Onshore</a:t>
            </a:r>
            <a:endParaRPr lang="en-GB" dirty="0"/>
          </a:p>
        </p:txBody>
      </p:sp>
      <p:sp>
        <p:nvSpPr>
          <p:cNvPr id="15" name="Down Arrow 14"/>
          <p:cNvSpPr/>
          <p:nvPr/>
        </p:nvSpPr>
        <p:spPr>
          <a:xfrm>
            <a:off x="1769943" y="2469533"/>
            <a:ext cx="140690" cy="123225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Down Arrow 15"/>
          <p:cNvSpPr/>
          <p:nvPr/>
        </p:nvSpPr>
        <p:spPr>
          <a:xfrm rot="18684231">
            <a:off x="2900679" y="2423698"/>
            <a:ext cx="116915" cy="4901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ounded Rectangle 16"/>
          <p:cNvSpPr/>
          <p:nvPr/>
        </p:nvSpPr>
        <p:spPr>
          <a:xfrm>
            <a:off x="458287" y="4813991"/>
            <a:ext cx="1614811" cy="429074"/>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dirty="0" smtClean="0"/>
              <a:t>Mooring lines</a:t>
            </a:r>
            <a:endParaRPr lang="en-GB" dirty="0"/>
          </a:p>
        </p:txBody>
      </p:sp>
      <p:sp>
        <p:nvSpPr>
          <p:cNvPr id="18" name="Rounded Rectangle 17"/>
          <p:cNvSpPr/>
          <p:nvPr/>
        </p:nvSpPr>
        <p:spPr>
          <a:xfrm>
            <a:off x="1247716" y="5527139"/>
            <a:ext cx="1271002" cy="42829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GB" dirty="0" smtClean="0"/>
              <a:t>Platforms</a:t>
            </a:r>
          </a:p>
        </p:txBody>
      </p:sp>
      <p:sp>
        <p:nvSpPr>
          <p:cNvPr id="19" name="Rounded Rectangle 18"/>
          <p:cNvSpPr/>
          <p:nvPr/>
        </p:nvSpPr>
        <p:spPr>
          <a:xfrm>
            <a:off x="2627660" y="5506940"/>
            <a:ext cx="1636535" cy="417106"/>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GB" dirty="0" smtClean="0"/>
              <a:t>Pipelines, etc.</a:t>
            </a:r>
            <a:endParaRPr lang="en-GB" dirty="0"/>
          </a:p>
        </p:txBody>
      </p:sp>
      <p:sp>
        <p:nvSpPr>
          <p:cNvPr id="21" name="Down Arrow 20"/>
          <p:cNvSpPr/>
          <p:nvPr/>
        </p:nvSpPr>
        <p:spPr>
          <a:xfrm rot="2284160" flipH="1">
            <a:off x="1386941" y="4157610"/>
            <a:ext cx="107912" cy="7410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Down Arrow 21"/>
          <p:cNvSpPr/>
          <p:nvPr/>
        </p:nvSpPr>
        <p:spPr>
          <a:xfrm rot="19176789">
            <a:off x="3307886" y="4110403"/>
            <a:ext cx="92692" cy="78663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Down Arrow 22"/>
          <p:cNvSpPr/>
          <p:nvPr/>
        </p:nvSpPr>
        <p:spPr>
          <a:xfrm>
            <a:off x="2718371" y="4203160"/>
            <a:ext cx="119351" cy="12899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Down Arrow 23"/>
          <p:cNvSpPr/>
          <p:nvPr/>
        </p:nvSpPr>
        <p:spPr>
          <a:xfrm>
            <a:off x="2123728" y="4227328"/>
            <a:ext cx="119351" cy="12899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ight Arrow 4"/>
          <p:cNvSpPr/>
          <p:nvPr/>
        </p:nvSpPr>
        <p:spPr>
          <a:xfrm>
            <a:off x="4830485" y="5150636"/>
            <a:ext cx="1181675" cy="1285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ight Arrow 19"/>
          <p:cNvSpPr/>
          <p:nvPr/>
        </p:nvSpPr>
        <p:spPr>
          <a:xfrm rot="20493111">
            <a:off x="4777243" y="4823295"/>
            <a:ext cx="1230432" cy="2281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ight Arrow 24"/>
          <p:cNvSpPr/>
          <p:nvPr/>
        </p:nvSpPr>
        <p:spPr>
          <a:xfrm rot="801522">
            <a:off x="4751296" y="5343726"/>
            <a:ext cx="1299261" cy="1802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p:cNvSpPr/>
          <p:nvPr/>
        </p:nvSpPr>
        <p:spPr>
          <a:xfrm>
            <a:off x="5980124" y="4634474"/>
            <a:ext cx="1760227" cy="26453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dirty="0" smtClean="0"/>
              <a:t>Flexible Risers</a:t>
            </a:r>
            <a:endParaRPr lang="en-GB" dirty="0"/>
          </a:p>
        </p:txBody>
      </p:sp>
      <p:sp>
        <p:nvSpPr>
          <p:cNvPr id="27" name="Rectangle 26"/>
          <p:cNvSpPr/>
          <p:nvPr/>
        </p:nvSpPr>
        <p:spPr>
          <a:xfrm>
            <a:off x="6016728" y="5065059"/>
            <a:ext cx="1723623" cy="22065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dirty="0" smtClean="0"/>
              <a:t>Rigid Risers</a:t>
            </a:r>
            <a:endParaRPr lang="en-GB" dirty="0"/>
          </a:p>
        </p:txBody>
      </p:sp>
      <p:sp>
        <p:nvSpPr>
          <p:cNvPr id="28" name="Rectangle 27"/>
          <p:cNvSpPr/>
          <p:nvPr/>
        </p:nvSpPr>
        <p:spPr>
          <a:xfrm>
            <a:off x="6035264" y="5437874"/>
            <a:ext cx="1705088" cy="23372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dirty="0" smtClean="0"/>
              <a:t>Hybrid Risers</a:t>
            </a:r>
            <a:endParaRPr lang="en-GB" dirty="0"/>
          </a:p>
        </p:txBody>
      </p:sp>
      <p:sp>
        <p:nvSpPr>
          <p:cNvPr id="29" name="Right Arrow 28"/>
          <p:cNvSpPr/>
          <p:nvPr/>
        </p:nvSpPr>
        <p:spPr>
          <a:xfrm rot="1601371">
            <a:off x="4589634" y="5521905"/>
            <a:ext cx="1524398" cy="2295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p:cNvSpPr/>
          <p:nvPr/>
        </p:nvSpPr>
        <p:spPr>
          <a:xfrm>
            <a:off x="6012160" y="5843028"/>
            <a:ext cx="1853784" cy="34472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dirty="0" smtClean="0"/>
              <a:t>Composite Risers</a:t>
            </a:r>
            <a:endParaRPr lang="en-GB" dirty="0"/>
          </a:p>
        </p:txBody>
      </p:sp>
      <p:sp>
        <p:nvSpPr>
          <p:cNvPr id="6" name="Rectangle 5"/>
          <p:cNvSpPr/>
          <p:nvPr/>
        </p:nvSpPr>
        <p:spPr>
          <a:xfrm>
            <a:off x="4502631" y="1756722"/>
            <a:ext cx="4572000" cy="2363724"/>
          </a:xfrm>
          <a:prstGeom prst="rect">
            <a:avLst/>
          </a:prstGeom>
        </p:spPr>
        <p:txBody>
          <a:bodyPr>
            <a:spAutoFit/>
          </a:bodyPr>
          <a:lstStyle/>
          <a:p>
            <a:pPr marL="685800" lvl="0" indent="-685800">
              <a:spcBef>
                <a:spcPct val="20000"/>
              </a:spcBef>
              <a:buFont typeface="Arial" pitchFamily="34" charset="0"/>
              <a:buChar char="•"/>
            </a:pPr>
            <a:r>
              <a:rPr lang="en-GB" dirty="0">
                <a:solidFill>
                  <a:srgbClr val="4BACC6">
                    <a:lumMod val="75000"/>
                  </a:srgbClr>
                </a:solidFill>
              </a:rPr>
              <a:t>The scope of the research work</a:t>
            </a:r>
          </a:p>
          <a:p>
            <a:pPr marL="685800" lvl="0" indent="-685800">
              <a:spcBef>
                <a:spcPct val="20000"/>
              </a:spcBef>
              <a:buFont typeface="Arial" pitchFamily="34" charset="0"/>
              <a:buChar char="•"/>
            </a:pPr>
            <a:r>
              <a:rPr lang="en-GB" dirty="0">
                <a:solidFill>
                  <a:srgbClr val="4BACC6">
                    <a:lumMod val="75000"/>
                  </a:srgbClr>
                </a:solidFill>
              </a:rPr>
              <a:t>The research output and update</a:t>
            </a:r>
          </a:p>
          <a:p>
            <a:pPr marL="685800" lvl="0" indent="-685800">
              <a:spcBef>
                <a:spcPct val="20000"/>
              </a:spcBef>
              <a:buFont typeface="Arial" pitchFamily="34" charset="0"/>
              <a:buChar char="•"/>
            </a:pPr>
            <a:r>
              <a:rPr lang="en-GB" dirty="0">
                <a:solidFill>
                  <a:srgbClr val="4BACC6">
                    <a:lumMod val="75000"/>
                  </a:srgbClr>
                </a:solidFill>
              </a:rPr>
              <a:t>The timelines to meet &amp; any challenges</a:t>
            </a:r>
          </a:p>
          <a:p>
            <a:pPr marL="685800" lvl="0" indent="-685800">
              <a:spcBef>
                <a:spcPct val="20000"/>
              </a:spcBef>
              <a:buFont typeface="Arial" pitchFamily="34" charset="0"/>
              <a:buChar char="•"/>
            </a:pPr>
            <a:r>
              <a:rPr lang="en-GB" dirty="0">
                <a:solidFill>
                  <a:srgbClr val="4BACC6">
                    <a:lumMod val="75000"/>
                  </a:srgbClr>
                </a:solidFill>
              </a:rPr>
              <a:t>The expected output on next steps</a:t>
            </a:r>
          </a:p>
          <a:p>
            <a:pPr marL="685800" lvl="0" indent="-685800">
              <a:spcBef>
                <a:spcPct val="20000"/>
              </a:spcBef>
              <a:buFont typeface="Arial" pitchFamily="34" charset="0"/>
              <a:buChar char="•"/>
            </a:pPr>
            <a:r>
              <a:rPr lang="en-GB" dirty="0">
                <a:solidFill>
                  <a:srgbClr val="4BACC6">
                    <a:lumMod val="75000"/>
                  </a:srgbClr>
                </a:solidFill>
              </a:rPr>
              <a:t>Considerations on present research </a:t>
            </a:r>
            <a:endParaRPr lang="en-GB" dirty="0" smtClean="0">
              <a:solidFill>
                <a:srgbClr val="4BACC6">
                  <a:lumMod val="75000"/>
                </a:srgbClr>
              </a:solidFill>
            </a:endParaRPr>
          </a:p>
          <a:p>
            <a:pPr marL="685800" lvl="0" indent="-685800">
              <a:spcBef>
                <a:spcPct val="20000"/>
              </a:spcBef>
              <a:buFont typeface="Arial" pitchFamily="34" charset="0"/>
              <a:buChar char="•"/>
            </a:pPr>
            <a:r>
              <a:rPr lang="en-GB" dirty="0" smtClean="0">
                <a:solidFill>
                  <a:srgbClr val="4BACC6">
                    <a:lumMod val="75000"/>
                  </a:srgbClr>
                </a:solidFill>
              </a:rPr>
              <a:t>Present </a:t>
            </a:r>
            <a:r>
              <a:rPr lang="en-GB" dirty="0">
                <a:solidFill>
                  <a:srgbClr val="4BACC6">
                    <a:lumMod val="75000"/>
                  </a:srgbClr>
                </a:solidFill>
              </a:rPr>
              <a:t>Results of research</a:t>
            </a:r>
          </a:p>
          <a:p>
            <a:pPr marL="685800" lvl="0" indent="-685800">
              <a:spcBef>
                <a:spcPct val="20000"/>
              </a:spcBef>
              <a:buFont typeface="Arial" pitchFamily="34" charset="0"/>
              <a:buChar char="•"/>
            </a:pPr>
            <a:r>
              <a:rPr lang="en-GB" dirty="0">
                <a:solidFill>
                  <a:srgbClr val="4BACC6">
                    <a:lumMod val="75000"/>
                  </a:srgbClr>
                </a:solidFill>
              </a:rPr>
              <a:t>Understand the result interpretation.</a:t>
            </a:r>
          </a:p>
        </p:txBody>
      </p:sp>
      <p:sp>
        <p:nvSpPr>
          <p:cNvPr id="31" name="Down Arrow 30"/>
          <p:cNvSpPr/>
          <p:nvPr/>
        </p:nvSpPr>
        <p:spPr>
          <a:xfrm rot="18684231">
            <a:off x="2336338" y="2381836"/>
            <a:ext cx="125324" cy="79553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990987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691680" y="764704"/>
            <a:ext cx="4608512" cy="648072"/>
          </a:xfrm>
        </p:spPr>
        <p:txBody>
          <a:bodyPr/>
          <a:lstStyle/>
          <a:p>
            <a:r>
              <a:rPr lang="en-US" dirty="0" smtClean="0">
                <a:latin typeface="Calibri" pitchFamily="80" charset="0"/>
              </a:rPr>
              <a:t>Current Work (Update)</a:t>
            </a:r>
            <a:endParaRPr lang="en-GB" dirty="0"/>
          </a:p>
        </p:txBody>
      </p:sp>
      <p:sp>
        <p:nvSpPr>
          <p:cNvPr id="2" name="Subtitle 1"/>
          <p:cNvSpPr>
            <a:spLocks noGrp="1"/>
          </p:cNvSpPr>
          <p:nvPr>
            <p:ph type="body" sz="quarter" idx="14"/>
          </p:nvPr>
        </p:nvSpPr>
        <p:spPr>
          <a:xfrm>
            <a:off x="395536" y="1556792"/>
            <a:ext cx="8425184" cy="5184576"/>
          </a:xfrm>
          <a:prstGeom prst="rect">
            <a:avLst/>
          </a:prstGeom>
        </p:spPr>
        <p:txBody>
          <a:bodyPr/>
          <a:lstStyle/>
          <a:p>
            <a:pPr marL="365125" indent="-365125">
              <a:lnSpc>
                <a:spcPct val="150000"/>
              </a:lnSpc>
            </a:pPr>
            <a:r>
              <a:rPr lang="en-GB" sz="1800" dirty="0" smtClean="0">
                <a:solidFill>
                  <a:schemeClr val="accent5">
                    <a:lumMod val="50000"/>
                  </a:schemeClr>
                </a:solidFill>
              </a:rPr>
              <a:t>Following your advise, I have started working on Steel, using Steel Catenary Risers.</a:t>
            </a:r>
          </a:p>
          <a:p>
            <a:pPr marL="365125" indent="-365125">
              <a:lnSpc>
                <a:spcPct val="150000"/>
              </a:lnSpc>
            </a:pPr>
            <a:r>
              <a:rPr lang="en-GB" sz="1800" dirty="0" smtClean="0">
                <a:solidFill>
                  <a:schemeClr val="accent5">
                    <a:lumMod val="50000"/>
                  </a:schemeClr>
                </a:solidFill>
              </a:rPr>
              <a:t>Had to run some simulation on </a:t>
            </a:r>
            <a:r>
              <a:rPr lang="en-GB" sz="1800" dirty="0" err="1" smtClean="0">
                <a:solidFill>
                  <a:schemeClr val="accent5">
                    <a:lumMod val="50000"/>
                  </a:schemeClr>
                </a:solidFill>
              </a:rPr>
              <a:t>Orcaflex</a:t>
            </a:r>
            <a:r>
              <a:rPr lang="en-GB" sz="1800" dirty="0" smtClean="0">
                <a:solidFill>
                  <a:schemeClr val="accent5">
                    <a:lumMod val="50000"/>
                  </a:schemeClr>
                </a:solidFill>
              </a:rPr>
              <a:t> and try to interpret it.</a:t>
            </a:r>
          </a:p>
          <a:p>
            <a:pPr marL="365125" indent="-365125">
              <a:lnSpc>
                <a:spcPct val="150000"/>
              </a:lnSpc>
            </a:pPr>
            <a:r>
              <a:rPr lang="en-GB" sz="1800" dirty="0" smtClean="0">
                <a:solidFill>
                  <a:schemeClr val="accent5">
                    <a:lumMod val="50000"/>
                  </a:schemeClr>
                </a:solidFill>
              </a:rPr>
              <a:t>This also made me to also look at Pipe-laying operations, as they also have similar behaviour in installation from an offshore vessel.</a:t>
            </a:r>
          </a:p>
          <a:p>
            <a:pPr marL="365125" indent="-365125">
              <a:lnSpc>
                <a:spcPct val="150000"/>
              </a:lnSpc>
            </a:pPr>
            <a:r>
              <a:rPr lang="en-GB" sz="1800" dirty="0" smtClean="0">
                <a:solidFill>
                  <a:schemeClr val="accent5">
                    <a:lumMod val="50000"/>
                  </a:schemeClr>
                </a:solidFill>
              </a:rPr>
              <a:t>I have run an </a:t>
            </a:r>
            <a:r>
              <a:rPr lang="en-GB" sz="1800" dirty="0" err="1" smtClean="0">
                <a:solidFill>
                  <a:schemeClr val="accent5">
                    <a:lumMod val="50000"/>
                  </a:schemeClr>
                </a:solidFill>
              </a:rPr>
              <a:t>Orcaflex</a:t>
            </a:r>
            <a:r>
              <a:rPr lang="en-GB" sz="1800" dirty="0" smtClean="0">
                <a:solidFill>
                  <a:schemeClr val="accent5">
                    <a:lumMod val="50000"/>
                  </a:schemeClr>
                </a:solidFill>
              </a:rPr>
              <a:t> model of the riser on </a:t>
            </a:r>
            <a:r>
              <a:rPr lang="en-GB" sz="1800" dirty="0" err="1" smtClean="0">
                <a:solidFill>
                  <a:schemeClr val="accent5">
                    <a:lumMod val="50000"/>
                  </a:schemeClr>
                </a:solidFill>
              </a:rPr>
              <a:t>Orcaflex</a:t>
            </a:r>
            <a:r>
              <a:rPr lang="en-GB" sz="1800" dirty="0" smtClean="0">
                <a:solidFill>
                  <a:schemeClr val="accent5">
                    <a:lumMod val="50000"/>
                  </a:schemeClr>
                </a:solidFill>
              </a:rPr>
              <a:t>.</a:t>
            </a:r>
          </a:p>
          <a:p>
            <a:pPr marL="365125" indent="-365125">
              <a:lnSpc>
                <a:spcPct val="150000"/>
              </a:lnSpc>
            </a:pPr>
            <a:r>
              <a:rPr lang="en-GB" sz="1800" dirty="0" smtClean="0">
                <a:solidFill>
                  <a:schemeClr val="accent5">
                    <a:lumMod val="50000"/>
                  </a:schemeClr>
                </a:solidFill>
              </a:rPr>
              <a:t>Will develop it and incorporate the vessel motion generated from ANSYS </a:t>
            </a:r>
            <a:r>
              <a:rPr lang="en-GB" sz="1800" dirty="0" err="1" smtClean="0">
                <a:solidFill>
                  <a:schemeClr val="accent5">
                    <a:lumMod val="50000"/>
                  </a:schemeClr>
                </a:solidFill>
              </a:rPr>
              <a:t>Aqwa</a:t>
            </a:r>
            <a:r>
              <a:rPr lang="en-GB" sz="1800" dirty="0" smtClean="0">
                <a:solidFill>
                  <a:schemeClr val="accent5">
                    <a:lumMod val="50000"/>
                  </a:schemeClr>
                </a:solidFill>
              </a:rPr>
              <a:t>.</a:t>
            </a:r>
          </a:p>
          <a:p>
            <a:pPr marL="365125" indent="-365125">
              <a:lnSpc>
                <a:spcPct val="150000"/>
              </a:lnSpc>
            </a:pPr>
            <a:r>
              <a:rPr lang="en-GB" sz="1800" dirty="0" smtClean="0">
                <a:solidFill>
                  <a:schemeClr val="accent5">
                    <a:lumMod val="50000"/>
                  </a:schemeClr>
                </a:solidFill>
              </a:rPr>
              <a:t>Had to study more on Ocean conditions, as I was wrongly using the wrong wave spectrum for </a:t>
            </a:r>
            <a:r>
              <a:rPr lang="en-GB" sz="1800" dirty="0" err="1" smtClean="0">
                <a:solidFill>
                  <a:schemeClr val="accent5">
                    <a:lumMod val="50000"/>
                  </a:schemeClr>
                </a:solidFill>
              </a:rPr>
              <a:t>deepwater</a:t>
            </a:r>
            <a:r>
              <a:rPr lang="en-GB" sz="1800" dirty="0" smtClean="0">
                <a:solidFill>
                  <a:schemeClr val="accent5">
                    <a:lumMod val="50000"/>
                  </a:schemeClr>
                </a:solidFill>
              </a:rPr>
              <a:t> conditions.</a:t>
            </a:r>
          </a:p>
          <a:p>
            <a:pPr marL="365125" indent="-365125">
              <a:lnSpc>
                <a:spcPct val="150000"/>
              </a:lnSpc>
            </a:pPr>
            <a:r>
              <a:rPr lang="en-GB" sz="1800" dirty="0" smtClean="0">
                <a:solidFill>
                  <a:schemeClr val="accent5">
                    <a:lumMod val="50000"/>
                  </a:schemeClr>
                </a:solidFill>
              </a:rPr>
              <a:t>Currently am studying the analytical behaviour of the Catenary Risers.</a:t>
            </a:r>
          </a:p>
          <a:p>
            <a:pPr marL="365125" indent="-365125">
              <a:lnSpc>
                <a:spcPct val="150000"/>
              </a:lnSpc>
            </a:pPr>
            <a:r>
              <a:rPr lang="en-GB" sz="1800" dirty="0" smtClean="0">
                <a:solidFill>
                  <a:schemeClr val="accent5">
                    <a:lumMod val="50000"/>
                  </a:schemeClr>
                </a:solidFill>
              </a:rPr>
              <a:t>I have also extended the design from the Hydrodynamic model on Charles Hull, by modelling risers on it.</a:t>
            </a:r>
          </a:p>
        </p:txBody>
      </p:sp>
    </p:spTree>
    <p:extLst>
      <p:ext uri="{BB962C8B-B14F-4D97-AF65-F5344CB8AC3E}">
        <p14:creationId xmlns:p14="http://schemas.microsoft.com/office/powerpoint/2010/main" val="7673041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44618" y="659446"/>
            <a:ext cx="4316461" cy="856125"/>
          </a:xfrm>
        </p:spPr>
        <p:txBody>
          <a:bodyPr/>
          <a:lstStyle/>
          <a:p>
            <a:r>
              <a:rPr lang="en-GB" dirty="0" smtClean="0"/>
              <a:t>Riser Configurations</a:t>
            </a:r>
            <a:endParaRPr lang="en-GB" dirty="0"/>
          </a:p>
        </p:txBody>
      </p:sp>
      <p:grpSp>
        <p:nvGrpSpPr>
          <p:cNvPr id="5" name="Group 4"/>
          <p:cNvGrpSpPr/>
          <p:nvPr/>
        </p:nvGrpSpPr>
        <p:grpSpPr>
          <a:xfrm>
            <a:off x="684015" y="1682252"/>
            <a:ext cx="3638550" cy="876300"/>
            <a:chOff x="0" y="0"/>
            <a:chExt cx="3639185" cy="1285875"/>
          </a:xfrm>
        </p:grpSpPr>
        <p:cxnSp>
          <p:nvCxnSpPr>
            <p:cNvPr id="6" name="Straight Connector 5"/>
            <p:cNvCxnSpPr/>
            <p:nvPr/>
          </p:nvCxnSpPr>
          <p:spPr>
            <a:xfrm flipV="1">
              <a:off x="0" y="1257300"/>
              <a:ext cx="3639185" cy="8255"/>
            </a:xfrm>
            <a:prstGeom prst="line">
              <a:avLst/>
            </a:prstGeom>
          </p:spPr>
          <p:style>
            <a:lnRef idx="1">
              <a:schemeClr val="accent1"/>
            </a:lnRef>
            <a:fillRef idx="0">
              <a:schemeClr val="accent1"/>
            </a:fillRef>
            <a:effectRef idx="0">
              <a:schemeClr val="accent1"/>
            </a:effectRef>
            <a:fontRef idx="minor">
              <a:schemeClr val="tx1"/>
            </a:fontRef>
          </p:style>
        </p:cxnSp>
        <p:grpSp>
          <p:nvGrpSpPr>
            <p:cNvPr id="7" name="Group 6"/>
            <p:cNvGrpSpPr/>
            <p:nvPr/>
          </p:nvGrpSpPr>
          <p:grpSpPr>
            <a:xfrm>
              <a:off x="9525" y="0"/>
              <a:ext cx="3505200" cy="442433"/>
              <a:chOff x="0" y="0"/>
              <a:chExt cx="3505200" cy="442433"/>
            </a:xfrm>
          </p:grpSpPr>
          <p:grpSp>
            <p:nvGrpSpPr>
              <p:cNvPr id="10" name="Group 9"/>
              <p:cNvGrpSpPr/>
              <p:nvPr/>
            </p:nvGrpSpPr>
            <p:grpSpPr>
              <a:xfrm>
                <a:off x="342900" y="0"/>
                <a:ext cx="1752600" cy="442433"/>
                <a:chOff x="0" y="0"/>
                <a:chExt cx="2400300" cy="1114425"/>
              </a:xfrm>
            </p:grpSpPr>
            <p:grpSp>
              <p:nvGrpSpPr>
                <p:cNvPr id="17" name="Group 16"/>
                <p:cNvGrpSpPr/>
                <p:nvPr/>
              </p:nvGrpSpPr>
              <p:grpSpPr>
                <a:xfrm>
                  <a:off x="1733550" y="581025"/>
                  <a:ext cx="666750" cy="533400"/>
                  <a:chOff x="0" y="0"/>
                  <a:chExt cx="666750" cy="533400"/>
                </a:xfrm>
              </p:grpSpPr>
              <p:cxnSp>
                <p:nvCxnSpPr>
                  <p:cNvPr id="48" name="Straight Connector 47"/>
                  <p:cNvCxnSpPr/>
                  <p:nvPr/>
                </p:nvCxnSpPr>
                <p:spPr>
                  <a:xfrm flipH="1">
                    <a:off x="342900" y="85725"/>
                    <a:ext cx="323850" cy="361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342900" y="438150"/>
                    <a:ext cx="66675" cy="95250"/>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V="1">
                    <a:off x="0" y="66675"/>
                    <a:ext cx="666750" cy="66675"/>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9525" y="0"/>
                    <a:ext cx="635635" cy="66675"/>
                  </a:xfrm>
                  <a:prstGeom prst="line">
                    <a:avLst/>
                  </a:prstGeom>
                </p:spPr>
                <p:style>
                  <a:lnRef idx="1">
                    <a:schemeClr val="accent1"/>
                  </a:lnRef>
                  <a:fillRef idx="0">
                    <a:schemeClr val="accent1"/>
                  </a:fillRef>
                  <a:effectRef idx="0">
                    <a:schemeClr val="accent1"/>
                  </a:effectRef>
                  <a:fontRef idx="minor">
                    <a:schemeClr val="tx1"/>
                  </a:fontRef>
                </p:style>
              </p:cxnSp>
              <p:sp>
                <p:nvSpPr>
                  <p:cNvPr id="52" name="Right Bracket 51"/>
                  <p:cNvSpPr/>
                  <p:nvPr/>
                </p:nvSpPr>
                <p:spPr>
                  <a:xfrm>
                    <a:off x="600075" y="0"/>
                    <a:ext cx="45719" cy="104775"/>
                  </a:xfrm>
                  <a:prstGeom prst="rightBracket">
                    <a:avLst/>
                  </a:prstGeom>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18" name="Group 17"/>
                <p:cNvGrpSpPr/>
                <p:nvPr/>
              </p:nvGrpSpPr>
              <p:grpSpPr>
                <a:xfrm>
                  <a:off x="0" y="0"/>
                  <a:ext cx="2143125" cy="1114425"/>
                  <a:chOff x="0" y="0"/>
                  <a:chExt cx="2143125" cy="1114425"/>
                </a:xfrm>
              </p:grpSpPr>
              <p:cxnSp>
                <p:nvCxnSpPr>
                  <p:cNvPr id="19" name="Straight Connector 18"/>
                  <p:cNvCxnSpPr/>
                  <p:nvPr/>
                </p:nvCxnSpPr>
                <p:spPr>
                  <a:xfrm>
                    <a:off x="1571625" y="723900"/>
                    <a:ext cx="0" cy="390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1600200" y="723900"/>
                    <a:ext cx="0" cy="390525"/>
                  </a:xfrm>
                  <a:prstGeom prst="line">
                    <a:avLst/>
                  </a:prstGeom>
                </p:spPr>
                <p:style>
                  <a:lnRef idx="1">
                    <a:schemeClr val="accent1"/>
                  </a:lnRef>
                  <a:fillRef idx="0">
                    <a:schemeClr val="accent1"/>
                  </a:fillRef>
                  <a:effectRef idx="0">
                    <a:schemeClr val="accent1"/>
                  </a:effectRef>
                  <a:fontRef idx="minor">
                    <a:schemeClr val="tx1"/>
                  </a:fontRef>
                </p:style>
              </p:cxnSp>
              <p:grpSp>
                <p:nvGrpSpPr>
                  <p:cNvPr id="21" name="Group 20"/>
                  <p:cNvGrpSpPr/>
                  <p:nvPr/>
                </p:nvGrpSpPr>
                <p:grpSpPr>
                  <a:xfrm>
                    <a:off x="0" y="0"/>
                    <a:ext cx="2143125" cy="1114425"/>
                    <a:chOff x="0" y="0"/>
                    <a:chExt cx="2143125" cy="1114425"/>
                  </a:xfrm>
                </p:grpSpPr>
                <p:grpSp>
                  <p:nvGrpSpPr>
                    <p:cNvPr id="22" name="Group 21"/>
                    <p:cNvGrpSpPr/>
                    <p:nvPr/>
                  </p:nvGrpSpPr>
                  <p:grpSpPr>
                    <a:xfrm>
                      <a:off x="0" y="0"/>
                      <a:ext cx="2143125" cy="1114425"/>
                      <a:chOff x="0" y="0"/>
                      <a:chExt cx="2143125" cy="1114425"/>
                    </a:xfrm>
                  </p:grpSpPr>
                  <p:cxnSp>
                    <p:nvCxnSpPr>
                      <p:cNvPr id="39" name="Straight Connector 38"/>
                      <p:cNvCxnSpPr/>
                      <p:nvPr/>
                    </p:nvCxnSpPr>
                    <p:spPr>
                      <a:xfrm>
                        <a:off x="0" y="723900"/>
                        <a:ext cx="17335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0" y="1114425"/>
                        <a:ext cx="21431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723900"/>
                        <a:ext cx="0" cy="390525"/>
                      </a:xfrm>
                      <a:prstGeom prst="line">
                        <a:avLst/>
                      </a:prstGeom>
                    </p:spPr>
                    <p:style>
                      <a:lnRef idx="1">
                        <a:schemeClr val="accent1"/>
                      </a:lnRef>
                      <a:fillRef idx="0">
                        <a:schemeClr val="accent1"/>
                      </a:fillRef>
                      <a:effectRef idx="0">
                        <a:schemeClr val="accent1"/>
                      </a:effectRef>
                      <a:fontRef idx="minor">
                        <a:schemeClr val="tx1"/>
                      </a:fontRef>
                    </p:style>
                  </p:cxnSp>
                  <p:sp>
                    <p:nvSpPr>
                      <p:cNvPr id="42" name="Rectangle 41"/>
                      <p:cNvSpPr/>
                      <p:nvPr/>
                    </p:nvSpPr>
                    <p:spPr>
                      <a:xfrm>
                        <a:off x="1019175" y="600075"/>
                        <a:ext cx="180975" cy="1238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3" name="Rectangle 42"/>
                      <p:cNvSpPr/>
                      <p:nvPr/>
                    </p:nvSpPr>
                    <p:spPr>
                      <a:xfrm>
                        <a:off x="104775" y="409575"/>
                        <a:ext cx="428625" cy="3143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44" name="Group 43"/>
                      <p:cNvGrpSpPr/>
                      <p:nvPr/>
                    </p:nvGrpSpPr>
                    <p:grpSpPr>
                      <a:xfrm>
                        <a:off x="142875" y="0"/>
                        <a:ext cx="142875" cy="438150"/>
                        <a:chOff x="0" y="0"/>
                        <a:chExt cx="142875" cy="438150"/>
                      </a:xfrm>
                    </p:grpSpPr>
                    <p:cxnSp>
                      <p:nvCxnSpPr>
                        <p:cNvPr id="45" name="Straight Connector 44"/>
                        <p:cNvCxnSpPr/>
                        <p:nvPr/>
                      </p:nvCxnSpPr>
                      <p:spPr>
                        <a:xfrm flipH="1">
                          <a:off x="0" y="0"/>
                          <a:ext cx="19050" cy="419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19050" y="0"/>
                          <a:ext cx="571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76200" y="0"/>
                          <a:ext cx="66675" cy="43815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23" name="Group 22"/>
                    <p:cNvGrpSpPr/>
                    <p:nvPr/>
                  </p:nvGrpSpPr>
                  <p:grpSpPr>
                    <a:xfrm>
                      <a:off x="1419225" y="152400"/>
                      <a:ext cx="342900" cy="571500"/>
                      <a:chOff x="0" y="0"/>
                      <a:chExt cx="342900" cy="571500"/>
                    </a:xfrm>
                  </p:grpSpPr>
                  <p:cxnSp>
                    <p:nvCxnSpPr>
                      <p:cNvPr id="26" name="Straight Connector 25"/>
                      <p:cNvCxnSpPr/>
                      <p:nvPr/>
                    </p:nvCxnSpPr>
                    <p:spPr>
                      <a:xfrm>
                        <a:off x="66675" y="190500"/>
                        <a:ext cx="17145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7" name="Group 26"/>
                      <p:cNvGrpSpPr/>
                      <p:nvPr/>
                    </p:nvGrpSpPr>
                    <p:grpSpPr>
                      <a:xfrm>
                        <a:off x="0" y="0"/>
                        <a:ext cx="342900" cy="571500"/>
                        <a:chOff x="0" y="0"/>
                        <a:chExt cx="342900" cy="571500"/>
                      </a:xfrm>
                    </p:grpSpPr>
                    <p:cxnSp>
                      <p:nvCxnSpPr>
                        <p:cNvPr id="28" name="Straight Connector 27"/>
                        <p:cNvCxnSpPr/>
                        <p:nvPr/>
                      </p:nvCxnSpPr>
                      <p:spPr>
                        <a:xfrm>
                          <a:off x="28575" y="371475"/>
                          <a:ext cx="257175"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9" name="Group 28"/>
                        <p:cNvGrpSpPr/>
                        <p:nvPr/>
                      </p:nvGrpSpPr>
                      <p:grpSpPr>
                        <a:xfrm>
                          <a:off x="0" y="0"/>
                          <a:ext cx="342900" cy="571500"/>
                          <a:chOff x="0" y="0"/>
                          <a:chExt cx="342900" cy="571500"/>
                        </a:xfrm>
                      </p:grpSpPr>
                      <p:cxnSp>
                        <p:nvCxnSpPr>
                          <p:cNvPr id="30" name="Straight Connector 29"/>
                          <p:cNvCxnSpPr/>
                          <p:nvPr/>
                        </p:nvCxnSpPr>
                        <p:spPr>
                          <a:xfrm flipV="1">
                            <a:off x="0" y="9525"/>
                            <a:ext cx="85725" cy="561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flipV="1">
                            <a:off x="190500" y="0"/>
                            <a:ext cx="152400" cy="571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85725" y="9525"/>
                            <a:ext cx="1047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38100" y="190500"/>
                            <a:ext cx="200025"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19050" y="381000"/>
                            <a:ext cx="257175"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57150" y="180975"/>
                            <a:ext cx="228600" cy="190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8100" y="371475"/>
                            <a:ext cx="285750"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85725" y="19050"/>
                            <a:ext cx="152400" cy="161925"/>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76200" y="9525"/>
                            <a:ext cx="123825" cy="161925"/>
                          </a:xfrm>
                          <a:prstGeom prst="line">
                            <a:avLst/>
                          </a:prstGeom>
                        </p:spPr>
                        <p:style>
                          <a:lnRef idx="1">
                            <a:schemeClr val="accent1"/>
                          </a:lnRef>
                          <a:fillRef idx="0">
                            <a:schemeClr val="accent1"/>
                          </a:fillRef>
                          <a:effectRef idx="0">
                            <a:schemeClr val="accent1"/>
                          </a:effectRef>
                          <a:fontRef idx="minor">
                            <a:schemeClr val="tx1"/>
                          </a:fontRef>
                        </p:style>
                      </p:cxnSp>
                    </p:grpSp>
                  </p:grpSp>
                </p:grpSp>
                <p:cxnSp>
                  <p:nvCxnSpPr>
                    <p:cNvPr id="24" name="Straight Connector 23"/>
                    <p:cNvCxnSpPr/>
                    <p:nvPr/>
                  </p:nvCxnSpPr>
                  <p:spPr>
                    <a:xfrm>
                      <a:off x="1485900" y="723900"/>
                      <a:ext cx="0" cy="390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1685925" y="723900"/>
                      <a:ext cx="0" cy="390525"/>
                    </a:xfrm>
                    <a:prstGeom prst="line">
                      <a:avLst/>
                    </a:prstGeom>
                  </p:spPr>
                  <p:style>
                    <a:lnRef idx="1">
                      <a:schemeClr val="accent1"/>
                    </a:lnRef>
                    <a:fillRef idx="0">
                      <a:schemeClr val="accent1"/>
                    </a:fillRef>
                    <a:effectRef idx="0">
                      <a:schemeClr val="accent1"/>
                    </a:effectRef>
                    <a:fontRef idx="minor">
                      <a:schemeClr val="tx1"/>
                    </a:fontRef>
                  </p:style>
                </p:cxnSp>
              </p:grpSp>
            </p:grpSp>
          </p:grpSp>
          <p:grpSp>
            <p:nvGrpSpPr>
              <p:cNvPr id="11" name="Group 10"/>
              <p:cNvGrpSpPr/>
              <p:nvPr/>
            </p:nvGrpSpPr>
            <p:grpSpPr>
              <a:xfrm>
                <a:off x="0" y="361950"/>
                <a:ext cx="3505200" cy="8849"/>
                <a:chOff x="0" y="0"/>
                <a:chExt cx="3505200" cy="9525"/>
              </a:xfrm>
            </p:grpSpPr>
            <p:cxnSp>
              <p:nvCxnSpPr>
                <p:cNvPr id="12" name="Straight Connector 11"/>
                <p:cNvCxnSpPr/>
                <p:nvPr/>
              </p:nvCxnSpPr>
              <p:spPr>
                <a:xfrm flipV="1">
                  <a:off x="0" y="9525"/>
                  <a:ext cx="6191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742950" y="0"/>
                  <a:ext cx="60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1609725" y="0"/>
                  <a:ext cx="60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2343150" y="9525"/>
                  <a:ext cx="533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3019425" y="0"/>
                  <a:ext cx="485775" cy="0"/>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8" name="Freeform 7"/>
            <p:cNvSpPr/>
            <p:nvPr/>
          </p:nvSpPr>
          <p:spPr>
            <a:xfrm>
              <a:off x="1495425" y="419100"/>
              <a:ext cx="1771650" cy="847725"/>
            </a:xfrm>
            <a:custGeom>
              <a:avLst/>
              <a:gdLst>
                <a:gd name="connsiteX0" fmla="*/ 0 w 1771650"/>
                <a:gd name="connsiteY0" fmla="*/ 0 h 892454"/>
                <a:gd name="connsiteX1" fmla="*/ 257175 w 1771650"/>
                <a:gd name="connsiteY1" fmla="*/ 676275 h 892454"/>
                <a:gd name="connsiteX2" fmla="*/ 657225 w 1771650"/>
                <a:gd name="connsiteY2" fmla="*/ 857250 h 892454"/>
                <a:gd name="connsiteX3" fmla="*/ 1771650 w 1771650"/>
                <a:gd name="connsiteY3" fmla="*/ 866775 h 892454"/>
              </a:gdLst>
              <a:ahLst/>
              <a:cxnLst>
                <a:cxn ang="0">
                  <a:pos x="connsiteX0" y="connsiteY0"/>
                </a:cxn>
                <a:cxn ang="0">
                  <a:pos x="connsiteX1" y="connsiteY1"/>
                </a:cxn>
                <a:cxn ang="0">
                  <a:pos x="connsiteX2" y="connsiteY2"/>
                </a:cxn>
                <a:cxn ang="0">
                  <a:pos x="connsiteX3" y="connsiteY3"/>
                </a:cxn>
              </a:cxnLst>
              <a:rect l="l" t="t" r="r" b="b"/>
              <a:pathLst>
                <a:path w="1771650" h="892454">
                  <a:moveTo>
                    <a:pt x="0" y="0"/>
                  </a:moveTo>
                  <a:cubicBezTo>
                    <a:pt x="73819" y="266700"/>
                    <a:pt x="147638" y="533400"/>
                    <a:pt x="257175" y="676275"/>
                  </a:cubicBezTo>
                  <a:cubicBezTo>
                    <a:pt x="366713" y="819150"/>
                    <a:pt x="404813" y="825500"/>
                    <a:pt x="657225" y="857250"/>
                  </a:cubicBezTo>
                  <a:cubicBezTo>
                    <a:pt x="909637" y="889000"/>
                    <a:pt x="1601788" y="912813"/>
                    <a:pt x="1771650" y="866775"/>
                  </a:cubicBezTo>
                </a:path>
              </a:pathLst>
            </a:custGeom>
            <a:noFill/>
            <a:ln w="25400"/>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 name="Rectangle 8"/>
            <p:cNvSpPr/>
            <p:nvPr/>
          </p:nvSpPr>
          <p:spPr>
            <a:xfrm>
              <a:off x="3152775" y="1228725"/>
              <a:ext cx="123825" cy="571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53" name="Group 52"/>
          <p:cNvGrpSpPr/>
          <p:nvPr/>
        </p:nvGrpSpPr>
        <p:grpSpPr>
          <a:xfrm>
            <a:off x="4718339" y="2739428"/>
            <a:ext cx="3676650" cy="1055687"/>
            <a:chOff x="0" y="0"/>
            <a:chExt cx="3677285" cy="1330960"/>
          </a:xfrm>
        </p:grpSpPr>
        <p:grpSp>
          <p:nvGrpSpPr>
            <p:cNvPr id="54" name="Group 53"/>
            <p:cNvGrpSpPr/>
            <p:nvPr/>
          </p:nvGrpSpPr>
          <p:grpSpPr>
            <a:xfrm>
              <a:off x="0" y="0"/>
              <a:ext cx="3677285" cy="1314450"/>
              <a:chOff x="0" y="0"/>
              <a:chExt cx="3677285" cy="1314450"/>
            </a:xfrm>
          </p:grpSpPr>
          <p:grpSp>
            <p:nvGrpSpPr>
              <p:cNvPr id="63" name="Group 62"/>
              <p:cNvGrpSpPr/>
              <p:nvPr/>
            </p:nvGrpSpPr>
            <p:grpSpPr>
              <a:xfrm>
                <a:off x="285750" y="0"/>
                <a:ext cx="1752600" cy="476250"/>
                <a:chOff x="0" y="0"/>
                <a:chExt cx="2400300" cy="1114425"/>
              </a:xfrm>
            </p:grpSpPr>
            <p:grpSp>
              <p:nvGrpSpPr>
                <p:cNvPr id="71" name="Group 70"/>
                <p:cNvGrpSpPr/>
                <p:nvPr/>
              </p:nvGrpSpPr>
              <p:grpSpPr>
                <a:xfrm>
                  <a:off x="1733550" y="581025"/>
                  <a:ext cx="666750" cy="533400"/>
                  <a:chOff x="0" y="0"/>
                  <a:chExt cx="666750" cy="533400"/>
                </a:xfrm>
              </p:grpSpPr>
              <p:cxnSp>
                <p:nvCxnSpPr>
                  <p:cNvPr id="102" name="Straight Connector 101"/>
                  <p:cNvCxnSpPr/>
                  <p:nvPr/>
                </p:nvCxnSpPr>
                <p:spPr>
                  <a:xfrm flipH="1">
                    <a:off x="342900" y="85725"/>
                    <a:ext cx="323850" cy="361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342900" y="438150"/>
                    <a:ext cx="66675" cy="952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flipV="1">
                    <a:off x="0" y="66675"/>
                    <a:ext cx="666750" cy="666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V="1">
                    <a:off x="9525" y="0"/>
                    <a:ext cx="635635" cy="66675"/>
                  </a:xfrm>
                  <a:prstGeom prst="line">
                    <a:avLst/>
                  </a:prstGeom>
                </p:spPr>
                <p:style>
                  <a:lnRef idx="1">
                    <a:schemeClr val="accent1"/>
                  </a:lnRef>
                  <a:fillRef idx="0">
                    <a:schemeClr val="accent1"/>
                  </a:fillRef>
                  <a:effectRef idx="0">
                    <a:schemeClr val="accent1"/>
                  </a:effectRef>
                  <a:fontRef idx="minor">
                    <a:schemeClr val="tx1"/>
                  </a:fontRef>
                </p:style>
              </p:cxnSp>
              <p:sp>
                <p:nvSpPr>
                  <p:cNvPr id="106" name="Right Bracket 105"/>
                  <p:cNvSpPr/>
                  <p:nvPr/>
                </p:nvSpPr>
                <p:spPr>
                  <a:xfrm>
                    <a:off x="600075" y="0"/>
                    <a:ext cx="45719" cy="104775"/>
                  </a:xfrm>
                  <a:prstGeom prst="rightBracket">
                    <a:avLst/>
                  </a:prstGeom>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72" name="Group 71"/>
                <p:cNvGrpSpPr/>
                <p:nvPr/>
              </p:nvGrpSpPr>
              <p:grpSpPr>
                <a:xfrm>
                  <a:off x="0" y="0"/>
                  <a:ext cx="2143125" cy="1114425"/>
                  <a:chOff x="0" y="0"/>
                  <a:chExt cx="2143125" cy="1114425"/>
                </a:xfrm>
              </p:grpSpPr>
              <p:cxnSp>
                <p:nvCxnSpPr>
                  <p:cNvPr id="73" name="Straight Connector 72"/>
                  <p:cNvCxnSpPr/>
                  <p:nvPr/>
                </p:nvCxnSpPr>
                <p:spPr>
                  <a:xfrm>
                    <a:off x="1571625" y="723900"/>
                    <a:ext cx="0" cy="390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1600200" y="723900"/>
                    <a:ext cx="0" cy="390525"/>
                  </a:xfrm>
                  <a:prstGeom prst="line">
                    <a:avLst/>
                  </a:prstGeom>
                </p:spPr>
                <p:style>
                  <a:lnRef idx="1">
                    <a:schemeClr val="accent1"/>
                  </a:lnRef>
                  <a:fillRef idx="0">
                    <a:schemeClr val="accent1"/>
                  </a:fillRef>
                  <a:effectRef idx="0">
                    <a:schemeClr val="accent1"/>
                  </a:effectRef>
                  <a:fontRef idx="minor">
                    <a:schemeClr val="tx1"/>
                  </a:fontRef>
                </p:style>
              </p:cxnSp>
              <p:grpSp>
                <p:nvGrpSpPr>
                  <p:cNvPr id="75" name="Group 74"/>
                  <p:cNvGrpSpPr/>
                  <p:nvPr/>
                </p:nvGrpSpPr>
                <p:grpSpPr>
                  <a:xfrm>
                    <a:off x="0" y="0"/>
                    <a:ext cx="2143125" cy="1114425"/>
                    <a:chOff x="0" y="0"/>
                    <a:chExt cx="2143125" cy="1114425"/>
                  </a:xfrm>
                </p:grpSpPr>
                <p:grpSp>
                  <p:nvGrpSpPr>
                    <p:cNvPr id="76" name="Group 75"/>
                    <p:cNvGrpSpPr/>
                    <p:nvPr/>
                  </p:nvGrpSpPr>
                  <p:grpSpPr>
                    <a:xfrm>
                      <a:off x="0" y="0"/>
                      <a:ext cx="2143125" cy="1114425"/>
                      <a:chOff x="0" y="0"/>
                      <a:chExt cx="2143125" cy="1114425"/>
                    </a:xfrm>
                  </p:grpSpPr>
                  <p:cxnSp>
                    <p:nvCxnSpPr>
                      <p:cNvPr id="93" name="Straight Connector 92"/>
                      <p:cNvCxnSpPr/>
                      <p:nvPr/>
                    </p:nvCxnSpPr>
                    <p:spPr>
                      <a:xfrm>
                        <a:off x="0" y="723900"/>
                        <a:ext cx="17335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flipV="1">
                        <a:off x="0" y="1114425"/>
                        <a:ext cx="21431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0" y="723900"/>
                        <a:ext cx="0" cy="390525"/>
                      </a:xfrm>
                      <a:prstGeom prst="line">
                        <a:avLst/>
                      </a:prstGeom>
                    </p:spPr>
                    <p:style>
                      <a:lnRef idx="1">
                        <a:schemeClr val="accent1"/>
                      </a:lnRef>
                      <a:fillRef idx="0">
                        <a:schemeClr val="accent1"/>
                      </a:fillRef>
                      <a:effectRef idx="0">
                        <a:schemeClr val="accent1"/>
                      </a:effectRef>
                      <a:fontRef idx="minor">
                        <a:schemeClr val="tx1"/>
                      </a:fontRef>
                    </p:style>
                  </p:cxnSp>
                  <p:sp>
                    <p:nvSpPr>
                      <p:cNvPr id="96" name="Rectangle 95"/>
                      <p:cNvSpPr/>
                      <p:nvPr/>
                    </p:nvSpPr>
                    <p:spPr>
                      <a:xfrm>
                        <a:off x="1019175" y="600075"/>
                        <a:ext cx="180975" cy="1238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7" name="Rectangle 96"/>
                      <p:cNvSpPr/>
                      <p:nvPr/>
                    </p:nvSpPr>
                    <p:spPr>
                      <a:xfrm>
                        <a:off x="104775" y="409575"/>
                        <a:ext cx="428625" cy="3143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98" name="Group 97"/>
                      <p:cNvGrpSpPr/>
                      <p:nvPr/>
                    </p:nvGrpSpPr>
                    <p:grpSpPr>
                      <a:xfrm>
                        <a:off x="142875" y="0"/>
                        <a:ext cx="142875" cy="438150"/>
                        <a:chOff x="0" y="0"/>
                        <a:chExt cx="142875" cy="438150"/>
                      </a:xfrm>
                    </p:grpSpPr>
                    <p:cxnSp>
                      <p:nvCxnSpPr>
                        <p:cNvPr id="99" name="Straight Connector 98"/>
                        <p:cNvCxnSpPr/>
                        <p:nvPr/>
                      </p:nvCxnSpPr>
                      <p:spPr>
                        <a:xfrm flipH="1">
                          <a:off x="0" y="0"/>
                          <a:ext cx="19050" cy="419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19050" y="0"/>
                          <a:ext cx="571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76200" y="0"/>
                          <a:ext cx="66675" cy="43815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77" name="Group 76"/>
                    <p:cNvGrpSpPr/>
                    <p:nvPr/>
                  </p:nvGrpSpPr>
                  <p:grpSpPr>
                    <a:xfrm>
                      <a:off x="1419225" y="152400"/>
                      <a:ext cx="342900" cy="571500"/>
                      <a:chOff x="0" y="0"/>
                      <a:chExt cx="342900" cy="571500"/>
                    </a:xfrm>
                  </p:grpSpPr>
                  <p:cxnSp>
                    <p:nvCxnSpPr>
                      <p:cNvPr id="80" name="Straight Connector 79"/>
                      <p:cNvCxnSpPr/>
                      <p:nvPr/>
                    </p:nvCxnSpPr>
                    <p:spPr>
                      <a:xfrm>
                        <a:off x="66675" y="190500"/>
                        <a:ext cx="17145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81" name="Group 80"/>
                      <p:cNvGrpSpPr/>
                      <p:nvPr/>
                    </p:nvGrpSpPr>
                    <p:grpSpPr>
                      <a:xfrm>
                        <a:off x="0" y="0"/>
                        <a:ext cx="342900" cy="571500"/>
                        <a:chOff x="0" y="0"/>
                        <a:chExt cx="342900" cy="571500"/>
                      </a:xfrm>
                    </p:grpSpPr>
                    <p:cxnSp>
                      <p:nvCxnSpPr>
                        <p:cNvPr id="82" name="Straight Connector 81"/>
                        <p:cNvCxnSpPr/>
                        <p:nvPr/>
                      </p:nvCxnSpPr>
                      <p:spPr>
                        <a:xfrm>
                          <a:off x="28575" y="371475"/>
                          <a:ext cx="257175"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83" name="Group 82"/>
                        <p:cNvGrpSpPr/>
                        <p:nvPr/>
                      </p:nvGrpSpPr>
                      <p:grpSpPr>
                        <a:xfrm>
                          <a:off x="0" y="0"/>
                          <a:ext cx="342900" cy="571500"/>
                          <a:chOff x="0" y="0"/>
                          <a:chExt cx="342900" cy="571500"/>
                        </a:xfrm>
                      </p:grpSpPr>
                      <p:cxnSp>
                        <p:nvCxnSpPr>
                          <p:cNvPr id="84" name="Straight Connector 83"/>
                          <p:cNvCxnSpPr/>
                          <p:nvPr/>
                        </p:nvCxnSpPr>
                        <p:spPr>
                          <a:xfrm flipV="1">
                            <a:off x="0" y="9525"/>
                            <a:ext cx="85725" cy="561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H="1" flipV="1">
                            <a:off x="190500" y="0"/>
                            <a:ext cx="152400" cy="571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V="1">
                            <a:off x="85725" y="9525"/>
                            <a:ext cx="1047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H="1">
                            <a:off x="38100" y="190500"/>
                            <a:ext cx="200025"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flipH="1">
                            <a:off x="19050" y="381000"/>
                            <a:ext cx="257175"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57150" y="180975"/>
                            <a:ext cx="228600" cy="190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38100" y="371475"/>
                            <a:ext cx="285750"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85725" y="19050"/>
                            <a:ext cx="152400" cy="161925"/>
                          </a:xfrm>
                          <a:prstGeom prst="line">
                            <a:avLst/>
                          </a:prstGeom>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H="1">
                            <a:off x="76200" y="9525"/>
                            <a:ext cx="123825" cy="161925"/>
                          </a:xfrm>
                          <a:prstGeom prst="line">
                            <a:avLst/>
                          </a:prstGeom>
                        </p:spPr>
                        <p:style>
                          <a:lnRef idx="1">
                            <a:schemeClr val="accent1"/>
                          </a:lnRef>
                          <a:fillRef idx="0">
                            <a:schemeClr val="accent1"/>
                          </a:fillRef>
                          <a:effectRef idx="0">
                            <a:schemeClr val="accent1"/>
                          </a:effectRef>
                          <a:fontRef idx="minor">
                            <a:schemeClr val="tx1"/>
                          </a:fontRef>
                        </p:style>
                      </p:cxnSp>
                    </p:grpSp>
                  </p:grpSp>
                </p:grpSp>
                <p:cxnSp>
                  <p:nvCxnSpPr>
                    <p:cNvPr id="78" name="Straight Connector 77"/>
                    <p:cNvCxnSpPr/>
                    <p:nvPr/>
                  </p:nvCxnSpPr>
                  <p:spPr>
                    <a:xfrm>
                      <a:off x="1485900" y="723900"/>
                      <a:ext cx="0" cy="390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685925" y="723900"/>
                      <a:ext cx="0" cy="390525"/>
                    </a:xfrm>
                    <a:prstGeom prst="line">
                      <a:avLst/>
                    </a:prstGeom>
                  </p:spPr>
                  <p:style>
                    <a:lnRef idx="1">
                      <a:schemeClr val="accent1"/>
                    </a:lnRef>
                    <a:fillRef idx="0">
                      <a:schemeClr val="accent1"/>
                    </a:fillRef>
                    <a:effectRef idx="0">
                      <a:schemeClr val="accent1"/>
                    </a:effectRef>
                    <a:fontRef idx="minor">
                      <a:schemeClr val="tx1"/>
                    </a:fontRef>
                  </p:style>
                </p:cxnSp>
              </p:grpSp>
            </p:grpSp>
          </p:grpSp>
          <p:cxnSp>
            <p:nvCxnSpPr>
              <p:cNvPr id="64" name="Straight Connector 63"/>
              <p:cNvCxnSpPr/>
              <p:nvPr/>
            </p:nvCxnSpPr>
            <p:spPr>
              <a:xfrm flipV="1">
                <a:off x="38100" y="1304925"/>
                <a:ext cx="3639185" cy="9525"/>
              </a:xfrm>
              <a:prstGeom prst="line">
                <a:avLst/>
              </a:prstGeom>
            </p:spPr>
            <p:style>
              <a:lnRef idx="1">
                <a:schemeClr val="accent1"/>
              </a:lnRef>
              <a:fillRef idx="0">
                <a:schemeClr val="accent1"/>
              </a:fillRef>
              <a:effectRef idx="0">
                <a:schemeClr val="accent1"/>
              </a:effectRef>
              <a:fontRef idx="minor">
                <a:schemeClr val="tx1"/>
              </a:fontRef>
            </p:style>
          </p:cxnSp>
          <p:grpSp>
            <p:nvGrpSpPr>
              <p:cNvPr id="65" name="Group 64"/>
              <p:cNvGrpSpPr/>
              <p:nvPr/>
            </p:nvGrpSpPr>
            <p:grpSpPr>
              <a:xfrm>
                <a:off x="0" y="409575"/>
                <a:ext cx="3505200" cy="9525"/>
                <a:chOff x="0" y="0"/>
                <a:chExt cx="3505200" cy="9525"/>
              </a:xfrm>
            </p:grpSpPr>
            <p:cxnSp>
              <p:nvCxnSpPr>
                <p:cNvPr id="66" name="Straight Connector 65"/>
                <p:cNvCxnSpPr/>
                <p:nvPr/>
              </p:nvCxnSpPr>
              <p:spPr>
                <a:xfrm flipV="1">
                  <a:off x="0" y="9525"/>
                  <a:ext cx="6191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742950" y="0"/>
                  <a:ext cx="60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1609725" y="0"/>
                  <a:ext cx="60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2343150" y="9525"/>
                  <a:ext cx="533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3019425" y="0"/>
                  <a:ext cx="485775" cy="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55" name="Group 54"/>
            <p:cNvGrpSpPr/>
            <p:nvPr/>
          </p:nvGrpSpPr>
          <p:grpSpPr>
            <a:xfrm>
              <a:off x="1438275" y="466725"/>
              <a:ext cx="1676400" cy="864235"/>
              <a:chOff x="0" y="0"/>
              <a:chExt cx="1676400" cy="864235"/>
            </a:xfrm>
          </p:grpSpPr>
          <p:sp>
            <p:nvSpPr>
              <p:cNvPr id="56" name="Freeform 55"/>
              <p:cNvSpPr/>
              <p:nvPr/>
            </p:nvSpPr>
            <p:spPr>
              <a:xfrm>
                <a:off x="0" y="0"/>
                <a:ext cx="1676400" cy="838200"/>
              </a:xfrm>
              <a:custGeom>
                <a:avLst/>
                <a:gdLst>
                  <a:gd name="connsiteX0" fmla="*/ 0 w 1714500"/>
                  <a:gd name="connsiteY0" fmla="*/ 0 h 842796"/>
                  <a:gd name="connsiteX1" fmla="*/ 333375 w 1714500"/>
                  <a:gd name="connsiteY1" fmla="*/ 695325 h 842796"/>
                  <a:gd name="connsiteX2" fmla="*/ 666750 w 1714500"/>
                  <a:gd name="connsiteY2" fmla="*/ 542925 h 842796"/>
                  <a:gd name="connsiteX3" fmla="*/ 942975 w 1714500"/>
                  <a:gd name="connsiteY3" fmla="*/ 800100 h 842796"/>
                  <a:gd name="connsiteX4" fmla="*/ 1714500 w 1714500"/>
                  <a:gd name="connsiteY4" fmla="*/ 838200 h 8427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0" h="842796">
                    <a:moveTo>
                      <a:pt x="0" y="0"/>
                    </a:moveTo>
                    <a:cubicBezTo>
                      <a:pt x="111125" y="302419"/>
                      <a:pt x="222250" y="604838"/>
                      <a:pt x="333375" y="695325"/>
                    </a:cubicBezTo>
                    <a:cubicBezTo>
                      <a:pt x="444500" y="785813"/>
                      <a:pt x="565150" y="525463"/>
                      <a:pt x="666750" y="542925"/>
                    </a:cubicBezTo>
                    <a:cubicBezTo>
                      <a:pt x="768350" y="560387"/>
                      <a:pt x="768350" y="750888"/>
                      <a:pt x="942975" y="800100"/>
                    </a:cubicBezTo>
                    <a:cubicBezTo>
                      <a:pt x="1117600" y="849313"/>
                      <a:pt x="1536700" y="846137"/>
                      <a:pt x="1714500" y="838200"/>
                    </a:cubicBezTo>
                  </a:path>
                </a:pathLst>
              </a:custGeom>
              <a:noFill/>
              <a:ln w="25400"/>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7" name="Rectangle 56"/>
              <p:cNvSpPr/>
              <p:nvPr/>
            </p:nvSpPr>
            <p:spPr>
              <a:xfrm>
                <a:off x="600075" y="819150"/>
                <a:ext cx="123825" cy="450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cxnSp>
            <p:nvCxnSpPr>
              <p:cNvPr id="58" name="Straight Connector 57"/>
              <p:cNvCxnSpPr/>
              <p:nvPr/>
            </p:nvCxnSpPr>
            <p:spPr>
              <a:xfrm flipH="1">
                <a:off x="647700" y="647700"/>
                <a:ext cx="114935" cy="190500"/>
              </a:xfrm>
              <a:prstGeom prst="line">
                <a:avLst/>
              </a:prstGeom>
            </p:spPr>
            <p:style>
              <a:lnRef idx="1">
                <a:schemeClr val="accent1"/>
              </a:lnRef>
              <a:fillRef idx="0">
                <a:schemeClr val="accent1"/>
              </a:fillRef>
              <a:effectRef idx="0">
                <a:schemeClr val="accent1"/>
              </a:effectRef>
              <a:fontRef idx="minor">
                <a:schemeClr val="tx1"/>
              </a:fontRef>
            </p:style>
          </p:cxnSp>
          <p:sp>
            <p:nvSpPr>
              <p:cNvPr id="59" name="Flowchart: Terminator 58"/>
              <p:cNvSpPr/>
              <p:nvPr/>
            </p:nvSpPr>
            <p:spPr>
              <a:xfrm>
                <a:off x="523875" y="533400"/>
                <a:ext cx="45085" cy="85725"/>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0" name="Flowchart: Terminator 59"/>
              <p:cNvSpPr/>
              <p:nvPr/>
            </p:nvSpPr>
            <p:spPr>
              <a:xfrm>
                <a:off x="590550" y="476250"/>
                <a:ext cx="45085" cy="104775"/>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1" name="Flowchart: Terminator 60"/>
              <p:cNvSpPr/>
              <p:nvPr/>
            </p:nvSpPr>
            <p:spPr>
              <a:xfrm>
                <a:off x="666750" y="523875"/>
                <a:ext cx="45085" cy="85725"/>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cxnSp>
            <p:nvCxnSpPr>
              <p:cNvPr id="62" name="Straight Connector 61"/>
              <p:cNvCxnSpPr/>
              <p:nvPr/>
            </p:nvCxnSpPr>
            <p:spPr>
              <a:xfrm flipV="1">
                <a:off x="685800" y="809625"/>
                <a:ext cx="307340" cy="9525"/>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107" name="Group 106"/>
          <p:cNvGrpSpPr/>
          <p:nvPr/>
        </p:nvGrpSpPr>
        <p:grpSpPr>
          <a:xfrm>
            <a:off x="4684907" y="1580073"/>
            <a:ext cx="3638550" cy="914400"/>
            <a:chOff x="0" y="0"/>
            <a:chExt cx="3639185" cy="1285875"/>
          </a:xfrm>
        </p:grpSpPr>
        <p:grpSp>
          <p:nvGrpSpPr>
            <p:cNvPr id="108" name="Group 107"/>
            <p:cNvGrpSpPr/>
            <p:nvPr/>
          </p:nvGrpSpPr>
          <p:grpSpPr>
            <a:xfrm>
              <a:off x="0" y="0"/>
              <a:ext cx="3639185" cy="1285875"/>
              <a:chOff x="0" y="0"/>
              <a:chExt cx="3639185" cy="1285875"/>
            </a:xfrm>
          </p:grpSpPr>
          <p:cxnSp>
            <p:nvCxnSpPr>
              <p:cNvPr id="114" name="Straight Connector 113"/>
              <p:cNvCxnSpPr/>
              <p:nvPr/>
            </p:nvCxnSpPr>
            <p:spPr>
              <a:xfrm flipV="1">
                <a:off x="0" y="1257300"/>
                <a:ext cx="3639185" cy="8255"/>
              </a:xfrm>
              <a:prstGeom prst="line">
                <a:avLst/>
              </a:prstGeom>
              <a:noFill/>
              <a:ln w="6350" cap="flat" cmpd="sng" algn="ctr">
                <a:solidFill>
                  <a:srgbClr val="5B9BD5"/>
                </a:solidFill>
                <a:prstDash val="solid"/>
                <a:miter lim="800000"/>
              </a:ln>
              <a:effectLst/>
            </p:spPr>
          </p:cxnSp>
          <p:grpSp>
            <p:nvGrpSpPr>
              <p:cNvPr id="115" name="Group 114"/>
              <p:cNvGrpSpPr/>
              <p:nvPr/>
            </p:nvGrpSpPr>
            <p:grpSpPr>
              <a:xfrm>
                <a:off x="9525" y="0"/>
                <a:ext cx="3505200" cy="442433"/>
                <a:chOff x="0" y="0"/>
                <a:chExt cx="3505200" cy="442433"/>
              </a:xfrm>
            </p:grpSpPr>
            <p:grpSp>
              <p:nvGrpSpPr>
                <p:cNvPr id="117" name="Group 116"/>
                <p:cNvGrpSpPr/>
                <p:nvPr/>
              </p:nvGrpSpPr>
              <p:grpSpPr>
                <a:xfrm>
                  <a:off x="342900" y="0"/>
                  <a:ext cx="1752600" cy="442433"/>
                  <a:chOff x="0" y="0"/>
                  <a:chExt cx="2400300" cy="1114425"/>
                </a:xfrm>
              </p:grpSpPr>
              <p:grpSp>
                <p:nvGrpSpPr>
                  <p:cNvPr id="124" name="Group 123"/>
                  <p:cNvGrpSpPr/>
                  <p:nvPr/>
                </p:nvGrpSpPr>
                <p:grpSpPr>
                  <a:xfrm>
                    <a:off x="1733550" y="581025"/>
                    <a:ext cx="666750" cy="533400"/>
                    <a:chOff x="0" y="0"/>
                    <a:chExt cx="666750" cy="533400"/>
                  </a:xfrm>
                </p:grpSpPr>
                <p:cxnSp>
                  <p:nvCxnSpPr>
                    <p:cNvPr id="155" name="Straight Connector 154"/>
                    <p:cNvCxnSpPr/>
                    <p:nvPr/>
                  </p:nvCxnSpPr>
                  <p:spPr>
                    <a:xfrm flipH="1">
                      <a:off x="342900" y="85725"/>
                      <a:ext cx="323850" cy="361950"/>
                    </a:xfrm>
                    <a:prstGeom prst="line">
                      <a:avLst/>
                    </a:prstGeom>
                    <a:noFill/>
                    <a:ln w="6350" cap="flat" cmpd="sng" algn="ctr">
                      <a:solidFill>
                        <a:srgbClr val="5B9BD5"/>
                      </a:solidFill>
                      <a:prstDash val="solid"/>
                      <a:miter lim="800000"/>
                    </a:ln>
                    <a:effectLst/>
                  </p:spPr>
                </p:cxnSp>
                <p:cxnSp>
                  <p:nvCxnSpPr>
                    <p:cNvPr id="156" name="Straight Connector 155"/>
                    <p:cNvCxnSpPr/>
                    <p:nvPr/>
                  </p:nvCxnSpPr>
                  <p:spPr>
                    <a:xfrm>
                      <a:off x="342900" y="438150"/>
                      <a:ext cx="66675" cy="95250"/>
                    </a:xfrm>
                    <a:prstGeom prst="line">
                      <a:avLst/>
                    </a:prstGeom>
                    <a:noFill/>
                    <a:ln w="6350" cap="flat" cmpd="sng" algn="ctr">
                      <a:solidFill>
                        <a:srgbClr val="5B9BD5"/>
                      </a:solidFill>
                      <a:prstDash val="solid"/>
                      <a:miter lim="800000"/>
                    </a:ln>
                    <a:effectLst/>
                  </p:spPr>
                </p:cxnSp>
                <p:cxnSp>
                  <p:nvCxnSpPr>
                    <p:cNvPr id="157" name="Straight Connector 156"/>
                    <p:cNvCxnSpPr/>
                    <p:nvPr/>
                  </p:nvCxnSpPr>
                  <p:spPr>
                    <a:xfrm flipV="1">
                      <a:off x="0" y="66675"/>
                      <a:ext cx="666750" cy="66675"/>
                    </a:xfrm>
                    <a:prstGeom prst="line">
                      <a:avLst/>
                    </a:prstGeom>
                    <a:noFill/>
                    <a:ln w="6350" cap="flat" cmpd="sng" algn="ctr">
                      <a:solidFill>
                        <a:srgbClr val="5B9BD5"/>
                      </a:solidFill>
                      <a:prstDash val="solid"/>
                      <a:miter lim="800000"/>
                    </a:ln>
                    <a:effectLst/>
                  </p:spPr>
                </p:cxnSp>
                <p:cxnSp>
                  <p:nvCxnSpPr>
                    <p:cNvPr id="158" name="Straight Connector 157"/>
                    <p:cNvCxnSpPr/>
                    <p:nvPr/>
                  </p:nvCxnSpPr>
                  <p:spPr>
                    <a:xfrm flipV="1">
                      <a:off x="9525" y="0"/>
                      <a:ext cx="635635" cy="66675"/>
                    </a:xfrm>
                    <a:prstGeom prst="line">
                      <a:avLst/>
                    </a:prstGeom>
                    <a:noFill/>
                    <a:ln w="6350" cap="flat" cmpd="sng" algn="ctr">
                      <a:solidFill>
                        <a:srgbClr val="5B9BD5"/>
                      </a:solidFill>
                      <a:prstDash val="solid"/>
                      <a:miter lim="800000"/>
                    </a:ln>
                    <a:effectLst/>
                  </p:spPr>
                </p:cxnSp>
                <p:sp>
                  <p:nvSpPr>
                    <p:cNvPr id="159" name="Right Bracket 158"/>
                    <p:cNvSpPr/>
                    <p:nvPr/>
                  </p:nvSpPr>
                  <p:spPr>
                    <a:xfrm>
                      <a:off x="600075" y="0"/>
                      <a:ext cx="45719" cy="104775"/>
                    </a:xfrm>
                    <a:prstGeom prst="rightBracket">
                      <a:avLst/>
                    </a:prstGeom>
                    <a:noFill/>
                    <a:ln w="6350" cap="flat" cmpd="sng" algn="ctr">
                      <a:solidFill>
                        <a:srgbClr val="5B9BD5"/>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125" name="Group 124"/>
                  <p:cNvGrpSpPr/>
                  <p:nvPr/>
                </p:nvGrpSpPr>
                <p:grpSpPr>
                  <a:xfrm>
                    <a:off x="0" y="0"/>
                    <a:ext cx="2143125" cy="1114425"/>
                    <a:chOff x="0" y="0"/>
                    <a:chExt cx="2143125" cy="1114425"/>
                  </a:xfrm>
                </p:grpSpPr>
                <p:cxnSp>
                  <p:nvCxnSpPr>
                    <p:cNvPr id="126" name="Straight Connector 125"/>
                    <p:cNvCxnSpPr/>
                    <p:nvPr/>
                  </p:nvCxnSpPr>
                  <p:spPr>
                    <a:xfrm>
                      <a:off x="1571625" y="723900"/>
                      <a:ext cx="0" cy="390525"/>
                    </a:xfrm>
                    <a:prstGeom prst="line">
                      <a:avLst/>
                    </a:prstGeom>
                    <a:noFill/>
                    <a:ln w="6350" cap="flat" cmpd="sng" algn="ctr">
                      <a:solidFill>
                        <a:srgbClr val="5B9BD5"/>
                      </a:solidFill>
                      <a:prstDash val="solid"/>
                      <a:miter lim="800000"/>
                    </a:ln>
                    <a:effectLst/>
                  </p:spPr>
                </p:cxnSp>
                <p:cxnSp>
                  <p:nvCxnSpPr>
                    <p:cNvPr id="127" name="Straight Connector 126"/>
                    <p:cNvCxnSpPr/>
                    <p:nvPr/>
                  </p:nvCxnSpPr>
                  <p:spPr>
                    <a:xfrm>
                      <a:off x="1600200" y="723900"/>
                      <a:ext cx="0" cy="390525"/>
                    </a:xfrm>
                    <a:prstGeom prst="line">
                      <a:avLst/>
                    </a:prstGeom>
                    <a:noFill/>
                    <a:ln w="6350" cap="flat" cmpd="sng" algn="ctr">
                      <a:solidFill>
                        <a:srgbClr val="5B9BD5"/>
                      </a:solidFill>
                      <a:prstDash val="solid"/>
                      <a:miter lim="800000"/>
                    </a:ln>
                    <a:effectLst/>
                  </p:spPr>
                </p:cxnSp>
                <p:grpSp>
                  <p:nvGrpSpPr>
                    <p:cNvPr id="128" name="Group 127"/>
                    <p:cNvGrpSpPr/>
                    <p:nvPr/>
                  </p:nvGrpSpPr>
                  <p:grpSpPr>
                    <a:xfrm>
                      <a:off x="0" y="0"/>
                      <a:ext cx="2143125" cy="1114425"/>
                      <a:chOff x="0" y="0"/>
                      <a:chExt cx="2143125" cy="1114425"/>
                    </a:xfrm>
                  </p:grpSpPr>
                  <p:grpSp>
                    <p:nvGrpSpPr>
                      <p:cNvPr id="129" name="Group 128"/>
                      <p:cNvGrpSpPr/>
                      <p:nvPr/>
                    </p:nvGrpSpPr>
                    <p:grpSpPr>
                      <a:xfrm>
                        <a:off x="0" y="0"/>
                        <a:ext cx="2143125" cy="1114425"/>
                        <a:chOff x="0" y="0"/>
                        <a:chExt cx="2143125" cy="1114425"/>
                      </a:xfrm>
                    </p:grpSpPr>
                    <p:cxnSp>
                      <p:nvCxnSpPr>
                        <p:cNvPr id="146" name="Straight Connector 145"/>
                        <p:cNvCxnSpPr/>
                        <p:nvPr/>
                      </p:nvCxnSpPr>
                      <p:spPr>
                        <a:xfrm>
                          <a:off x="0" y="723900"/>
                          <a:ext cx="1733550" cy="0"/>
                        </a:xfrm>
                        <a:prstGeom prst="line">
                          <a:avLst/>
                        </a:prstGeom>
                        <a:noFill/>
                        <a:ln w="6350" cap="flat" cmpd="sng" algn="ctr">
                          <a:solidFill>
                            <a:srgbClr val="5B9BD5"/>
                          </a:solidFill>
                          <a:prstDash val="solid"/>
                          <a:miter lim="800000"/>
                        </a:ln>
                        <a:effectLst/>
                      </p:spPr>
                    </p:cxnSp>
                    <p:cxnSp>
                      <p:nvCxnSpPr>
                        <p:cNvPr id="147" name="Straight Connector 146"/>
                        <p:cNvCxnSpPr/>
                        <p:nvPr/>
                      </p:nvCxnSpPr>
                      <p:spPr>
                        <a:xfrm flipV="1">
                          <a:off x="0" y="1114425"/>
                          <a:ext cx="2143125" cy="0"/>
                        </a:xfrm>
                        <a:prstGeom prst="line">
                          <a:avLst/>
                        </a:prstGeom>
                        <a:noFill/>
                        <a:ln w="6350" cap="flat" cmpd="sng" algn="ctr">
                          <a:solidFill>
                            <a:srgbClr val="5B9BD5"/>
                          </a:solidFill>
                          <a:prstDash val="solid"/>
                          <a:miter lim="800000"/>
                        </a:ln>
                        <a:effectLst/>
                      </p:spPr>
                    </p:cxnSp>
                    <p:cxnSp>
                      <p:nvCxnSpPr>
                        <p:cNvPr id="148" name="Straight Connector 147"/>
                        <p:cNvCxnSpPr/>
                        <p:nvPr/>
                      </p:nvCxnSpPr>
                      <p:spPr>
                        <a:xfrm>
                          <a:off x="0" y="723900"/>
                          <a:ext cx="0" cy="390525"/>
                        </a:xfrm>
                        <a:prstGeom prst="line">
                          <a:avLst/>
                        </a:prstGeom>
                        <a:noFill/>
                        <a:ln w="6350" cap="flat" cmpd="sng" algn="ctr">
                          <a:solidFill>
                            <a:srgbClr val="5B9BD5"/>
                          </a:solidFill>
                          <a:prstDash val="solid"/>
                          <a:miter lim="800000"/>
                        </a:ln>
                        <a:effectLst/>
                      </p:spPr>
                    </p:cxnSp>
                    <p:sp>
                      <p:nvSpPr>
                        <p:cNvPr id="149" name="Rectangle 148"/>
                        <p:cNvSpPr/>
                        <p:nvPr/>
                      </p:nvSpPr>
                      <p:spPr>
                        <a:xfrm>
                          <a:off x="1019175" y="600075"/>
                          <a:ext cx="180975" cy="123825"/>
                        </a:xfrm>
                        <a:prstGeom prst="rect">
                          <a:avLst/>
                        </a:prstGeom>
                        <a:solidFill>
                          <a:srgbClr val="5B9BD5"/>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0" name="Rectangle 149"/>
                        <p:cNvSpPr/>
                        <p:nvPr/>
                      </p:nvSpPr>
                      <p:spPr>
                        <a:xfrm>
                          <a:off x="104775" y="409575"/>
                          <a:ext cx="428625" cy="314325"/>
                        </a:xfrm>
                        <a:prstGeom prst="rect">
                          <a:avLst/>
                        </a:prstGeom>
                        <a:solidFill>
                          <a:srgbClr val="5B9BD5"/>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151" name="Group 150"/>
                        <p:cNvGrpSpPr/>
                        <p:nvPr/>
                      </p:nvGrpSpPr>
                      <p:grpSpPr>
                        <a:xfrm>
                          <a:off x="142875" y="0"/>
                          <a:ext cx="142875" cy="438150"/>
                          <a:chOff x="0" y="0"/>
                          <a:chExt cx="142875" cy="438150"/>
                        </a:xfrm>
                      </p:grpSpPr>
                      <p:cxnSp>
                        <p:nvCxnSpPr>
                          <p:cNvPr id="152" name="Straight Connector 151"/>
                          <p:cNvCxnSpPr/>
                          <p:nvPr/>
                        </p:nvCxnSpPr>
                        <p:spPr>
                          <a:xfrm flipH="1">
                            <a:off x="0" y="0"/>
                            <a:ext cx="19050" cy="419100"/>
                          </a:xfrm>
                          <a:prstGeom prst="line">
                            <a:avLst/>
                          </a:prstGeom>
                          <a:noFill/>
                          <a:ln w="6350" cap="flat" cmpd="sng" algn="ctr">
                            <a:solidFill>
                              <a:srgbClr val="5B9BD5"/>
                            </a:solidFill>
                            <a:prstDash val="solid"/>
                            <a:miter lim="800000"/>
                          </a:ln>
                          <a:effectLst/>
                        </p:spPr>
                      </p:cxnSp>
                      <p:cxnSp>
                        <p:nvCxnSpPr>
                          <p:cNvPr id="153" name="Straight Connector 152"/>
                          <p:cNvCxnSpPr/>
                          <p:nvPr/>
                        </p:nvCxnSpPr>
                        <p:spPr>
                          <a:xfrm>
                            <a:off x="19050" y="0"/>
                            <a:ext cx="57150" cy="0"/>
                          </a:xfrm>
                          <a:prstGeom prst="line">
                            <a:avLst/>
                          </a:prstGeom>
                          <a:noFill/>
                          <a:ln w="6350" cap="flat" cmpd="sng" algn="ctr">
                            <a:solidFill>
                              <a:srgbClr val="5B9BD5"/>
                            </a:solidFill>
                            <a:prstDash val="solid"/>
                            <a:miter lim="800000"/>
                          </a:ln>
                          <a:effectLst/>
                        </p:spPr>
                      </p:cxnSp>
                      <p:cxnSp>
                        <p:nvCxnSpPr>
                          <p:cNvPr id="154" name="Straight Connector 153"/>
                          <p:cNvCxnSpPr/>
                          <p:nvPr/>
                        </p:nvCxnSpPr>
                        <p:spPr>
                          <a:xfrm>
                            <a:off x="76200" y="0"/>
                            <a:ext cx="66675" cy="438150"/>
                          </a:xfrm>
                          <a:prstGeom prst="line">
                            <a:avLst/>
                          </a:prstGeom>
                          <a:noFill/>
                          <a:ln w="6350" cap="flat" cmpd="sng" algn="ctr">
                            <a:solidFill>
                              <a:srgbClr val="5B9BD5"/>
                            </a:solidFill>
                            <a:prstDash val="solid"/>
                            <a:miter lim="800000"/>
                          </a:ln>
                          <a:effectLst/>
                        </p:spPr>
                      </p:cxnSp>
                    </p:grpSp>
                  </p:grpSp>
                  <p:grpSp>
                    <p:nvGrpSpPr>
                      <p:cNvPr id="130" name="Group 129"/>
                      <p:cNvGrpSpPr/>
                      <p:nvPr/>
                    </p:nvGrpSpPr>
                    <p:grpSpPr>
                      <a:xfrm>
                        <a:off x="1419225" y="152400"/>
                        <a:ext cx="342900" cy="571500"/>
                        <a:chOff x="0" y="0"/>
                        <a:chExt cx="342900" cy="571500"/>
                      </a:xfrm>
                    </p:grpSpPr>
                    <p:cxnSp>
                      <p:nvCxnSpPr>
                        <p:cNvPr id="133" name="Straight Connector 132"/>
                        <p:cNvCxnSpPr/>
                        <p:nvPr/>
                      </p:nvCxnSpPr>
                      <p:spPr>
                        <a:xfrm>
                          <a:off x="66675" y="190500"/>
                          <a:ext cx="171450" cy="0"/>
                        </a:xfrm>
                        <a:prstGeom prst="line">
                          <a:avLst/>
                        </a:prstGeom>
                        <a:noFill/>
                        <a:ln w="6350" cap="flat" cmpd="sng" algn="ctr">
                          <a:solidFill>
                            <a:srgbClr val="5B9BD5"/>
                          </a:solidFill>
                          <a:prstDash val="solid"/>
                          <a:miter lim="800000"/>
                        </a:ln>
                        <a:effectLst/>
                      </p:spPr>
                    </p:cxnSp>
                    <p:grpSp>
                      <p:nvGrpSpPr>
                        <p:cNvPr id="134" name="Group 133"/>
                        <p:cNvGrpSpPr/>
                        <p:nvPr/>
                      </p:nvGrpSpPr>
                      <p:grpSpPr>
                        <a:xfrm>
                          <a:off x="0" y="0"/>
                          <a:ext cx="342900" cy="571500"/>
                          <a:chOff x="0" y="0"/>
                          <a:chExt cx="342900" cy="571500"/>
                        </a:xfrm>
                      </p:grpSpPr>
                      <p:cxnSp>
                        <p:nvCxnSpPr>
                          <p:cNvPr id="135" name="Straight Connector 134"/>
                          <p:cNvCxnSpPr/>
                          <p:nvPr/>
                        </p:nvCxnSpPr>
                        <p:spPr>
                          <a:xfrm>
                            <a:off x="28575" y="371475"/>
                            <a:ext cx="257175" cy="0"/>
                          </a:xfrm>
                          <a:prstGeom prst="line">
                            <a:avLst/>
                          </a:prstGeom>
                          <a:noFill/>
                          <a:ln w="6350" cap="flat" cmpd="sng" algn="ctr">
                            <a:solidFill>
                              <a:srgbClr val="5B9BD5"/>
                            </a:solidFill>
                            <a:prstDash val="solid"/>
                            <a:miter lim="800000"/>
                          </a:ln>
                          <a:effectLst/>
                        </p:spPr>
                      </p:cxnSp>
                      <p:grpSp>
                        <p:nvGrpSpPr>
                          <p:cNvPr id="136" name="Group 135"/>
                          <p:cNvGrpSpPr/>
                          <p:nvPr/>
                        </p:nvGrpSpPr>
                        <p:grpSpPr>
                          <a:xfrm>
                            <a:off x="0" y="0"/>
                            <a:ext cx="342900" cy="571500"/>
                            <a:chOff x="0" y="0"/>
                            <a:chExt cx="342900" cy="571500"/>
                          </a:xfrm>
                        </p:grpSpPr>
                        <p:cxnSp>
                          <p:nvCxnSpPr>
                            <p:cNvPr id="137" name="Straight Connector 136"/>
                            <p:cNvCxnSpPr/>
                            <p:nvPr/>
                          </p:nvCxnSpPr>
                          <p:spPr>
                            <a:xfrm flipV="1">
                              <a:off x="0" y="9525"/>
                              <a:ext cx="85725" cy="561975"/>
                            </a:xfrm>
                            <a:prstGeom prst="line">
                              <a:avLst/>
                            </a:prstGeom>
                            <a:noFill/>
                            <a:ln w="6350" cap="flat" cmpd="sng" algn="ctr">
                              <a:solidFill>
                                <a:srgbClr val="5B9BD5"/>
                              </a:solidFill>
                              <a:prstDash val="solid"/>
                              <a:miter lim="800000"/>
                            </a:ln>
                            <a:effectLst/>
                          </p:spPr>
                        </p:cxnSp>
                        <p:cxnSp>
                          <p:nvCxnSpPr>
                            <p:cNvPr id="138" name="Straight Connector 137"/>
                            <p:cNvCxnSpPr/>
                            <p:nvPr/>
                          </p:nvCxnSpPr>
                          <p:spPr>
                            <a:xfrm flipH="1" flipV="1">
                              <a:off x="190500" y="0"/>
                              <a:ext cx="152400" cy="571500"/>
                            </a:xfrm>
                            <a:prstGeom prst="line">
                              <a:avLst/>
                            </a:prstGeom>
                            <a:noFill/>
                            <a:ln w="6350" cap="flat" cmpd="sng" algn="ctr">
                              <a:solidFill>
                                <a:srgbClr val="5B9BD5"/>
                              </a:solidFill>
                              <a:prstDash val="solid"/>
                              <a:miter lim="800000"/>
                            </a:ln>
                            <a:effectLst/>
                          </p:spPr>
                        </p:cxnSp>
                        <p:cxnSp>
                          <p:nvCxnSpPr>
                            <p:cNvPr id="139" name="Straight Connector 138"/>
                            <p:cNvCxnSpPr/>
                            <p:nvPr/>
                          </p:nvCxnSpPr>
                          <p:spPr>
                            <a:xfrm flipV="1">
                              <a:off x="85725" y="9525"/>
                              <a:ext cx="104775" cy="0"/>
                            </a:xfrm>
                            <a:prstGeom prst="line">
                              <a:avLst/>
                            </a:prstGeom>
                            <a:noFill/>
                            <a:ln w="6350" cap="flat" cmpd="sng" algn="ctr">
                              <a:solidFill>
                                <a:srgbClr val="5B9BD5"/>
                              </a:solidFill>
                              <a:prstDash val="solid"/>
                              <a:miter lim="800000"/>
                            </a:ln>
                            <a:effectLst/>
                          </p:spPr>
                        </p:cxnSp>
                        <p:cxnSp>
                          <p:nvCxnSpPr>
                            <p:cNvPr id="140" name="Straight Connector 139"/>
                            <p:cNvCxnSpPr/>
                            <p:nvPr/>
                          </p:nvCxnSpPr>
                          <p:spPr>
                            <a:xfrm flipH="1">
                              <a:off x="38100" y="190500"/>
                              <a:ext cx="200025" cy="180975"/>
                            </a:xfrm>
                            <a:prstGeom prst="line">
                              <a:avLst/>
                            </a:prstGeom>
                            <a:noFill/>
                            <a:ln w="6350" cap="flat" cmpd="sng" algn="ctr">
                              <a:solidFill>
                                <a:srgbClr val="5B9BD5"/>
                              </a:solidFill>
                              <a:prstDash val="solid"/>
                              <a:miter lim="800000"/>
                            </a:ln>
                            <a:effectLst/>
                          </p:spPr>
                        </p:cxnSp>
                        <p:cxnSp>
                          <p:nvCxnSpPr>
                            <p:cNvPr id="141" name="Straight Connector 140"/>
                            <p:cNvCxnSpPr/>
                            <p:nvPr/>
                          </p:nvCxnSpPr>
                          <p:spPr>
                            <a:xfrm flipH="1">
                              <a:off x="19050" y="381000"/>
                              <a:ext cx="257175" cy="180975"/>
                            </a:xfrm>
                            <a:prstGeom prst="line">
                              <a:avLst/>
                            </a:prstGeom>
                            <a:noFill/>
                            <a:ln w="6350" cap="flat" cmpd="sng" algn="ctr">
                              <a:solidFill>
                                <a:srgbClr val="5B9BD5"/>
                              </a:solidFill>
                              <a:prstDash val="solid"/>
                              <a:miter lim="800000"/>
                            </a:ln>
                            <a:effectLst/>
                          </p:spPr>
                        </p:cxnSp>
                        <p:cxnSp>
                          <p:nvCxnSpPr>
                            <p:cNvPr id="142" name="Straight Connector 141"/>
                            <p:cNvCxnSpPr/>
                            <p:nvPr/>
                          </p:nvCxnSpPr>
                          <p:spPr>
                            <a:xfrm>
                              <a:off x="57150" y="180975"/>
                              <a:ext cx="228600" cy="190500"/>
                            </a:xfrm>
                            <a:prstGeom prst="line">
                              <a:avLst/>
                            </a:prstGeom>
                            <a:noFill/>
                            <a:ln w="6350" cap="flat" cmpd="sng" algn="ctr">
                              <a:solidFill>
                                <a:srgbClr val="5B9BD5"/>
                              </a:solidFill>
                              <a:prstDash val="solid"/>
                              <a:miter lim="800000"/>
                            </a:ln>
                            <a:effectLst/>
                          </p:spPr>
                        </p:cxnSp>
                        <p:cxnSp>
                          <p:nvCxnSpPr>
                            <p:cNvPr id="143" name="Straight Connector 142"/>
                            <p:cNvCxnSpPr/>
                            <p:nvPr/>
                          </p:nvCxnSpPr>
                          <p:spPr>
                            <a:xfrm>
                              <a:off x="38100" y="371475"/>
                              <a:ext cx="285750" cy="180975"/>
                            </a:xfrm>
                            <a:prstGeom prst="line">
                              <a:avLst/>
                            </a:prstGeom>
                            <a:noFill/>
                            <a:ln w="6350" cap="flat" cmpd="sng" algn="ctr">
                              <a:solidFill>
                                <a:srgbClr val="5B9BD5"/>
                              </a:solidFill>
                              <a:prstDash val="solid"/>
                              <a:miter lim="800000"/>
                            </a:ln>
                            <a:effectLst/>
                          </p:spPr>
                        </p:cxnSp>
                        <p:cxnSp>
                          <p:nvCxnSpPr>
                            <p:cNvPr id="144" name="Straight Connector 143"/>
                            <p:cNvCxnSpPr/>
                            <p:nvPr/>
                          </p:nvCxnSpPr>
                          <p:spPr>
                            <a:xfrm>
                              <a:off x="85725" y="19050"/>
                              <a:ext cx="152400" cy="161925"/>
                            </a:xfrm>
                            <a:prstGeom prst="line">
                              <a:avLst/>
                            </a:prstGeom>
                            <a:noFill/>
                            <a:ln w="6350" cap="flat" cmpd="sng" algn="ctr">
                              <a:solidFill>
                                <a:srgbClr val="5B9BD5"/>
                              </a:solidFill>
                              <a:prstDash val="solid"/>
                              <a:miter lim="800000"/>
                            </a:ln>
                            <a:effectLst/>
                          </p:spPr>
                        </p:cxnSp>
                        <p:cxnSp>
                          <p:nvCxnSpPr>
                            <p:cNvPr id="145" name="Straight Connector 144"/>
                            <p:cNvCxnSpPr/>
                            <p:nvPr/>
                          </p:nvCxnSpPr>
                          <p:spPr>
                            <a:xfrm flipH="1">
                              <a:off x="76200" y="9525"/>
                              <a:ext cx="123825" cy="161925"/>
                            </a:xfrm>
                            <a:prstGeom prst="line">
                              <a:avLst/>
                            </a:prstGeom>
                            <a:noFill/>
                            <a:ln w="6350" cap="flat" cmpd="sng" algn="ctr">
                              <a:solidFill>
                                <a:srgbClr val="5B9BD5"/>
                              </a:solidFill>
                              <a:prstDash val="solid"/>
                              <a:miter lim="800000"/>
                            </a:ln>
                            <a:effectLst/>
                          </p:spPr>
                        </p:cxnSp>
                      </p:grpSp>
                    </p:grpSp>
                  </p:grpSp>
                  <p:cxnSp>
                    <p:nvCxnSpPr>
                      <p:cNvPr id="131" name="Straight Connector 130"/>
                      <p:cNvCxnSpPr/>
                      <p:nvPr/>
                    </p:nvCxnSpPr>
                    <p:spPr>
                      <a:xfrm>
                        <a:off x="1485900" y="723900"/>
                        <a:ext cx="0" cy="390525"/>
                      </a:xfrm>
                      <a:prstGeom prst="line">
                        <a:avLst/>
                      </a:prstGeom>
                      <a:noFill/>
                      <a:ln w="6350" cap="flat" cmpd="sng" algn="ctr">
                        <a:solidFill>
                          <a:srgbClr val="5B9BD5"/>
                        </a:solidFill>
                        <a:prstDash val="solid"/>
                        <a:miter lim="800000"/>
                      </a:ln>
                      <a:effectLst/>
                    </p:spPr>
                  </p:cxnSp>
                  <p:cxnSp>
                    <p:nvCxnSpPr>
                      <p:cNvPr id="132" name="Straight Connector 131"/>
                      <p:cNvCxnSpPr/>
                      <p:nvPr/>
                    </p:nvCxnSpPr>
                    <p:spPr>
                      <a:xfrm>
                        <a:off x="1685925" y="723900"/>
                        <a:ext cx="0" cy="390525"/>
                      </a:xfrm>
                      <a:prstGeom prst="line">
                        <a:avLst/>
                      </a:prstGeom>
                      <a:noFill/>
                      <a:ln w="6350" cap="flat" cmpd="sng" algn="ctr">
                        <a:solidFill>
                          <a:srgbClr val="5B9BD5"/>
                        </a:solidFill>
                        <a:prstDash val="solid"/>
                        <a:miter lim="800000"/>
                      </a:ln>
                      <a:effectLst/>
                    </p:spPr>
                  </p:cxnSp>
                </p:grpSp>
              </p:grpSp>
            </p:grpSp>
            <p:grpSp>
              <p:nvGrpSpPr>
                <p:cNvPr id="118" name="Group 117"/>
                <p:cNvGrpSpPr/>
                <p:nvPr/>
              </p:nvGrpSpPr>
              <p:grpSpPr>
                <a:xfrm>
                  <a:off x="0" y="361950"/>
                  <a:ext cx="3505200" cy="8849"/>
                  <a:chOff x="0" y="0"/>
                  <a:chExt cx="3505200" cy="9525"/>
                </a:xfrm>
              </p:grpSpPr>
              <p:cxnSp>
                <p:nvCxnSpPr>
                  <p:cNvPr id="119" name="Straight Connector 118"/>
                  <p:cNvCxnSpPr/>
                  <p:nvPr/>
                </p:nvCxnSpPr>
                <p:spPr>
                  <a:xfrm flipV="1">
                    <a:off x="0" y="9525"/>
                    <a:ext cx="619125" cy="0"/>
                  </a:xfrm>
                  <a:prstGeom prst="line">
                    <a:avLst/>
                  </a:prstGeom>
                  <a:noFill/>
                  <a:ln w="6350" cap="flat" cmpd="sng" algn="ctr">
                    <a:solidFill>
                      <a:srgbClr val="5B9BD5"/>
                    </a:solidFill>
                    <a:prstDash val="solid"/>
                    <a:miter lim="800000"/>
                  </a:ln>
                  <a:effectLst/>
                </p:spPr>
              </p:cxnSp>
              <p:cxnSp>
                <p:nvCxnSpPr>
                  <p:cNvPr id="120" name="Straight Connector 119"/>
                  <p:cNvCxnSpPr/>
                  <p:nvPr/>
                </p:nvCxnSpPr>
                <p:spPr>
                  <a:xfrm flipV="1">
                    <a:off x="742950" y="0"/>
                    <a:ext cx="609600" cy="0"/>
                  </a:xfrm>
                  <a:prstGeom prst="line">
                    <a:avLst/>
                  </a:prstGeom>
                  <a:noFill/>
                  <a:ln w="6350" cap="flat" cmpd="sng" algn="ctr">
                    <a:solidFill>
                      <a:srgbClr val="5B9BD5"/>
                    </a:solidFill>
                    <a:prstDash val="solid"/>
                    <a:miter lim="800000"/>
                  </a:ln>
                  <a:effectLst/>
                </p:spPr>
              </p:cxnSp>
              <p:cxnSp>
                <p:nvCxnSpPr>
                  <p:cNvPr id="121" name="Straight Connector 120"/>
                  <p:cNvCxnSpPr/>
                  <p:nvPr/>
                </p:nvCxnSpPr>
                <p:spPr>
                  <a:xfrm flipV="1">
                    <a:off x="1609725" y="0"/>
                    <a:ext cx="609600" cy="0"/>
                  </a:xfrm>
                  <a:prstGeom prst="line">
                    <a:avLst/>
                  </a:prstGeom>
                  <a:noFill/>
                  <a:ln w="6350" cap="flat" cmpd="sng" algn="ctr">
                    <a:solidFill>
                      <a:srgbClr val="5B9BD5"/>
                    </a:solidFill>
                    <a:prstDash val="solid"/>
                    <a:miter lim="800000"/>
                  </a:ln>
                  <a:effectLst/>
                </p:spPr>
              </p:cxnSp>
              <p:cxnSp>
                <p:nvCxnSpPr>
                  <p:cNvPr id="122" name="Straight Connector 121"/>
                  <p:cNvCxnSpPr/>
                  <p:nvPr/>
                </p:nvCxnSpPr>
                <p:spPr>
                  <a:xfrm>
                    <a:off x="2343150" y="9525"/>
                    <a:ext cx="533400" cy="0"/>
                  </a:xfrm>
                  <a:prstGeom prst="line">
                    <a:avLst/>
                  </a:prstGeom>
                  <a:noFill/>
                  <a:ln w="6350" cap="flat" cmpd="sng" algn="ctr">
                    <a:solidFill>
                      <a:srgbClr val="5B9BD5"/>
                    </a:solidFill>
                    <a:prstDash val="solid"/>
                    <a:miter lim="800000"/>
                  </a:ln>
                  <a:effectLst/>
                </p:spPr>
              </p:cxnSp>
              <p:cxnSp>
                <p:nvCxnSpPr>
                  <p:cNvPr id="123" name="Straight Connector 122"/>
                  <p:cNvCxnSpPr/>
                  <p:nvPr/>
                </p:nvCxnSpPr>
                <p:spPr>
                  <a:xfrm flipV="1">
                    <a:off x="3019425" y="0"/>
                    <a:ext cx="485775" cy="0"/>
                  </a:xfrm>
                  <a:prstGeom prst="line">
                    <a:avLst/>
                  </a:prstGeom>
                  <a:noFill/>
                  <a:ln w="6350" cap="flat" cmpd="sng" algn="ctr">
                    <a:solidFill>
                      <a:srgbClr val="5B9BD5"/>
                    </a:solidFill>
                    <a:prstDash val="solid"/>
                    <a:miter lim="800000"/>
                  </a:ln>
                  <a:effectLst/>
                </p:spPr>
              </p:cxnSp>
            </p:grpSp>
          </p:grpSp>
          <p:sp>
            <p:nvSpPr>
              <p:cNvPr id="116" name="Rectangle 115"/>
              <p:cNvSpPr/>
              <p:nvPr/>
            </p:nvSpPr>
            <p:spPr>
              <a:xfrm>
                <a:off x="3076575" y="1228725"/>
                <a:ext cx="123825" cy="57150"/>
              </a:xfrm>
              <a:prstGeom prst="rect">
                <a:avLst/>
              </a:prstGeom>
              <a:solidFill>
                <a:srgbClr val="5B9BD5"/>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109" name="Group 108"/>
            <p:cNvGrpSpPr/>
            <p:nvPr/>
          </p:nvGrpSpPr>
          <p:grpSpPr>
            <a:xfrm>
              <a:off x="1514475" y="428625"/>
              <a:ext cx="1676400" cy="836931"/>
              <a:chOff x="0" y="0"/>
              <a:chExt cx="1676400" cy="836931"/>
            </a:xfrm>
          </p:grpSpPr>
          <p:sp>
            <p:nvSpPr>
              <p:cNvPr id="110" name="Freeform 109"/>
              <p:cNvSpPr/>
              <p:nvPr/>
            </p:nvSpPr>
            <p:spPr>
              <a:xfrm>
                <a:off x="0" y="0"/>
                <a:ext cx="1676400" cy="836931"/>
              </a:xfrm>
              <a:custGeom>
                <a:avLst/>
                <a:gdLst>
                  <a:gd name="connsiteX0" fmla="*/ 0 w 1714500"/>
                  <a:gd name="connsiteY0" fmla="*/ 0 h 842796"/>
                  <a:gd name="connsiteX1" fmla="*/ 333375 w 1714500"/>
                  <a:gd name="connsiteY1" fmla="*/ 695325 h 842796"/>
                  <a:gd name="connsiteX2" fmla="*/ 666750 w 1714500"/>
                  <a:gd name="connsiteY2" fmla="*/ 542925 h 842796"/>
                  <a:gd name="connsiteX3" fmla="*/ 942975 w 1714500"/>
                  <a:gd name="connsiteY3" fmla="*/ 800100 h 842796"/>
                  <a:gd name="connsiteX4" fmla="*/ 1714500 w 1714500"/>
                  <a:gd name="connsiteY4" fmla="*/ 838200 h 8427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0" h="842796">
                    <a:moveTo>
                      <a:pt x="0" y="0"/>
                    </a:moveTo>
                    <a:cubicBezTo>
                      <a:pt x="111125" y="302419"/>
                      <a:pt x="222250" y="604838"/>
                      <a:pt x="333375" y="695325"/>
                    </a:cubicBezTo>
                    <a:cubicBezTo>
                      <a:pt x="444500" y="785813"/>
                      <a:pt x="565150" y="525463"/>
                      <a:pt x="666750" y="542925"/>
                    </a:cubicBezTo>
                    <a:cubicBezTo>
                      <a:pt x="768350" y="560387"/>
                      <a:pt x="768350" y="750888"/>
                      <a:pt x="942975" y="800100"/>
                    </a:cubicBezTo>
                    <a:cubicBezTo>
                      <a:pt x="1117600" y="849313"/>
                      <a:pt x="1536700" y="846137"/>
                      <a:pt x="1714500" y="838200"/>
                    </a:cubicBezTo>
                  </a:path>
                </a:pathLst>
              </a:custGeom>
              <a:noFill/>
              <a:ln w="25400"/>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1" name="Flowchart: Terminator 110"/>
              <p:cNvSpPr/>
              <p:nvPr/>
            </p:nvSpPr>
            <p:spPr>
              <a:xfrm>
                <a:off x="533400" y="523875"/>
                <a:ext cx="45719" cy="95250"/>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2" name="Flowchart: Terminator 111"/>
              <p:cNvSpPr/>
              <p:nvPr/>
            </p:nvSpPr>
            <p:spPr>
              <a:xfrm>
                <a:off x="628650" y="476250"/>
                <a:ext cx="45085" cy="104775"/>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3" name="Flowchart: Terminator 112"/>
              <p:cNvSpPr/>
              <p:nvPr/>
            </p:nvSpPr>
            <p:spPr>
              <a:xfrm>
                <a:off x="714375" y="542925"/>
                <a:ext cx="45719" cy="95250"/>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grpSp>
        <p:nvGrpSpPr>
          <p:cNvPr id="160" name="Group 159"/>
          <p:cNvGrpSpPr/>
          <p:nvPr/>
        </p:nvGrpSpPr>
        <p:grpSpPr>
          <a:xfrm>
            <a:off x="748165" y="2781697"/>
            <a:ext cx="3638550" cy="1020762"/>
            <a:chOff x="0" y="0"/>
            <a:chExt cx="3639185" cy="1323975"/>
          </a:xfrm>
        </p:grpSpPr>
        <p:cxnSp>
          <p:nvCxnSpPr>
            <p:cNvPr id="161" name="Straight Connector 160"/>
            <p:cNvCxnSpPr/>
            <p:nvPr/>
          </p:nvCxnSpPr>
          <p:spPr>
            <a:xfrm flipV="1">
              <a:off x="0" y="1314450"/>
              <a:ext cx="3639185" cy="9525"/>
            </a:xfrm>
            <a:prstGeom prst="line">
              <a:avLst/>
            </a:prstGeom>
          </p:spPr>
          <p:style>
            <a:lnRef idx="1">
              <a:schemeClr val="accent1"/>
            </a:lnRef>
            <a:fillRef idx="0">
              <a:schemeClr val="accent1"/>
            </a:fillRef>
            <a:effectRef idx="0">
              <a:schemeClr val="accent1"/>
            </a:effectRef>
            <a:fontRef idx="minor">
              <a:schemeClr val="tx1"/>
            </a:fontRef>
          </p:style>
        </p:cxnSp>
        <p:grpSp>
          <p:nvGrpSpPr>
            <p:cNvPr id="162" name="Group 161"/>
            <p:cNvGrpSpPr/>
            <p:nvPr/>
          </p:nvGrpSpPr>
          <p:grpSpPr>
            <a:xfrm>
              <a:off x="19050" y="409575"/>
              <a:ext cx="3505200" cy="9525"/>
              <a:chOff x="0" y="0"/>
              <a:chExt cx="3505200" cy="9525"/>
            </a:xfrm>
          </p:grpSpPr>
          <p:cxnSp>
            <p:nvCxnSpPr>
              <p:cNvPr id="207" name="Straight Connector 206"/>
              <p:cNvCxnSpPr/>
              <p:nvPr/>
            </p:nvCxnSpPr>
            <p:spPr>
              <a:xfrm flipV="1">
                <a:off x="0" y="9525"/>
                <a:ext cx="6191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a:xfrm flipV="1">
                <a:off x="742950" y="0"/>
                <a:ext cx="60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flipV="1">
                <a:off x="1609725" y="0"/>
                <a:ext cx="60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a:off x="2343150" y="9525"/>
                <a:ext cx="533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flipV="1">
                <a:off x="3019425" y="0"/>
                <a:ext cx="485775"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63" name="Group 162"/>
            <p:cNvGrpSpPr/>
            <p:nvPr/>
          </p:nvGrpSpPr>
          <p:grpSpPr>
            <a:xfrm>
              <a:off x="304800" y="0"/>
              <a:ext cx="2219325" cy="1312544"/>
              <a:chOff x="0" y="0"/>
              <a:chExt cx="2219325" cy="1312544"/>
            </a:xfrm>
          </p:grpSpPr>
          <p:grpSp>
            <p:nvGrpSpPr>
              <p:cNvPr id="164" name="Group 163"/>
              <p:cNvGrpSpPr/>
              <p:nvPr/>
            </p:nvGrpSpPr>
            <p:grpSpPr>
              <a:xfrm>
                <a:off x="0" y="0"/>
                <a:ext cx="1752600" cy="476250"/>
                <a:chOff x="0" y="0"/>
                <a:chExt cx="2400300" cy="1114425"/>
              </a:xfrm>
            </p:grpSpPr>
            <p:grpSp>
              <p:nvGrpSpPr>
                <p:cNvPr id="171" name="Group 170"/>
                <p:cNvGrpSpPr/>
                <p:nvPr/>
              </p:nvGrpSpPr>
              <p:grpSpPr>
                <a:xfrm>
                  <a:off x="1733550" y="581025"/>
                  <a:ext cx="666750" cy="533400"/>
                  <a:chOff x="0" y="0"/>
                  <a:chExt cx="666750" cy="533400"/>
                </a:xfrm>
              </p:grpSpPr>
              <p:cxnSp>
                <p:nvCxnSpPr>
                  <p:cNvPr id="202" name="Straight Connector 201"/>
                  <p:cNvCxnSpPr/>
                  <p:nvPr/>
                </p:nvCxnSpPr>
                <p:spPr>
                  <a:xfrm flipH="1">
                    <a:off x="342900" y="85725"/>
                    <a:ext cx="323850" cy="361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a:off x="342900" y="438150"/>
                    <a:ext cx="66675" cy="9525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a:xfrm flipV="1">
                    <a:off x="0" y="66675"/>
                    <a:ext cx="666750" cy="666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a:xfrm flipV="1">
                    <a:off x="9525" y="0"/>
                    <a:ext cx="635635" cy="66675"/>
                  </a:xfrm>
                  <a:prstGeom prst="line">
                    <a:avLst/>
                  </a:prstGeom>
                </p:spPr>
                <p:style>
                  <a:lnRef idx="1">
                    <a:schemeClr val="accent1"/>
                  </a:lnRef>
                  <a:fillRef idx="0">
                    <a:schemeClr val="accent1"/>
                  </a:fillRef>
                  <a:effectRef idx="0">
                    <a:schemeClr val="accent1"/>
                  </a:effectRef>
                  <a:fontRef idx="minor">
                    <a:schemeClr val="tx1"/>
                  </a:fontRef>
                </p:style>
              </p:cxnSp>
              <p:sp>
                <p:nvSpPr>
                  <p:cNvPr id="206" name="Right Bracket 205"/>
                  <p:cNvSpPr/>
                  <p:nvPr/>
                </p:nvSpPr>
                <p:spPr>
                  <a:xfrm>
                    <a:off x="600075" y="0"/>
                    <a:ext cx="45719" cy="104775"/>
                  </a:xfrm>
                  <a:prstGeom prst="rightBracket">
                    <a:avLst/>
                  </a:prstGeom>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172" name="Group 171"/>
                <p:cNvGrpSpPr/>
                <p:nvPr/>
              </p:nvGrpSpPr>
              <p:grpSpPr>
                <a:xfrm>
                  <a:off x="0" y="0"/>
                  <a:ext cx="2143125" cy="1114425"/>
                  <a:chOff x="0" y="0"/>
                  <a:chExt cx="2143125" cy="1114425"/>
                </a:xfrm>
              </p:grpSpPr>
              <p:cxnSp>
                <p:nvCxnSpPr>
                  <p:cNvPr id="173" name="Straight Connector 172"/>
                  <p:cNvCxnSpPr/>
                  <p:nvPr/>
                </p:nvCxnSpPr>
                <p:spPr>
                  <a:xfrm>
                    <a:off x="1571625" y="723900"/>
                    <a:ext cx="0" cy="390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a:off x="1600200" y="723900"/>
                    <a:ext cx="0" cy="390525"/>
                  </a:xfrm>
                  <a:prstGeom prst="line">
                    <a:avLst/>
                  </a:prstGeom>
                </p:spPr>
                <p:style>
                  <a:lnRef idx="1">
                    <a:schemeClr val="accent1"/>
                  </a:lnRef>
                  <a:fillRef idx="0">
                    <a:schemeClr val="accent1"/>
                  </a:fillRef>
                  <a:effectRef idx="0">
                    <a:schemeClr val="accent1"/>
                  </a:effectRef>
                  <a:fontRef idx="minor">
                    <a:schemeClr val="tx1"/>
                  </a:fontRef>
                </p:style>
              </p:cxnSp>
              <p:grpSp>
                <p:nvGrpSpPr>
                  <p:cNvPr id="175" name="Group 174"/>
                  <p:cNvGrpSpPr/>
                  <p:nvPr/>
                </p:nvGrpSpPr>
                <p:grpSpPr>
                  <a:xfrm>
                    <a:off x="0" y="0"/>
                    <a:ext cx="2143125" cy="1114425"/>
                    <a:chOff x="0" y="0"/>
                    <a:chExt cx="2143125" cy="1114425"/>
                  </a:xfrm>
                </p:grpSpPr>
                <p:grpSp>
                  <p:nvGrpSpPr>
                    <p:cNvPr id="176" name="Group 175"/>
                    <p:cNvGrpSpPr/>
                    <p:nvPr/>
                  </p:nvGrpSpPr>
                  <p:grpSpPr>
                    <a:xfrm>
                      <a:off x="0" y="0"/>
                      <a:ext cx="2143125" cy="1114425"/>
                      <a:chOff x="0" y="0"/>
                      <a:chExt cx="2143125" cy="1114425"/>
                    </a:xfrm>
                  </p:grpSpPr>
                  <p:cxnSp>
                    <p:nvCxnSpPr>
                      <p:cNvPr id="193" name="Straight Connector 192"/>
                      <p:cNvCxnSpPr/>
                      <p:nvPr/>
                    </p:nvCxnSpPr>
                    <p:spPr>
                      <a:xfrm>
                        <a:off x="0" y="723900"/>
                        <a:ext cx="17335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a:xfrm flipV="1">
                        <a:off x="0" y="1114425"/>
                        <a:ext cx="21431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a:off x="0" y="723900"/>
                        <a:ext cx="0" cy="390525"/>
                      </a:xfrm>
                      <a:prstGeom prst="line">
                        <a:avLst/>
                      </a:prstGeom>
                    </p:spPr>
                    <p:style>
                      <a:lnRef idx="1">
                        <a:schemeClr val="accent1"/>
                      </a:lnRef>
                      <a:fillRef idx="0">
                        <a:schemeClr val="accent1"/>
                      </a:fillRef>
                      <a:effectRef idx="0">
                        <a:schemeClr val="accent1"/>
                      </a:effectRef>
                      <a:fontRef idx="minor">
                        <a:schemeClr val="tx1"/>
                      </a:fontRef>
                    </p:style>
                  </p:cxnSp>
                  <p:sp>
                    <p:nvSpPr>
                      <p:cNvPr id="196" name="Rectangle 195"/>
                      <p:cNvSpPr/>
                      <p:nvPr/>
                    </p:nvSpPr>
                    <p:spPr>
                      <a:xfrm>
                        <a:off x="1019175" y="600075"/>
                        <a:ext cx="180975" cy="1238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97" name="Rectangle 196"/>
                      <p:cNvSpPr/>
                      <p:nvPr/>
                    </p:nvSpPr>
                    <p:spPr>
                      <a:xfrm>
                        <a:off x="104775" y="409575"/>
                        <a:ext cx="428625" cy="3143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198" name="Group 197"/>
                      <p:cNvGrpSpPr/>
                      <p:nvPr/>
                    </p:nvGrpSpPr>
                    <p:grpSpPr>
                      <a:xfrm>
                        <a:off x="142875" y="0"/>
                        <a:ext cx="142875" cy="438150"/>
                        <a:chOff x="0" y="0"/>
                        <a:chExt cx="142875" cy="438150"/>
                      </a:xfrm>
                    </p:grpSpPr>
                    <p:cxnSp>
                      <p:nvCxnSpPr>
                        <p:cNvPr id="199" name="Straight Connector 198"/>
                        <p:cNvCxnSpPr/>
                        <p:nvPr/>
                      </p:nvCxnSpPr>
                      <p:spPr>
                        <a:xfrm flipH="1">
                          <a:off x="0" y="0"/>
                          <a:ext cx="19050" cy="419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a:off x="19050" y="0"/>
                          <a:ext cx="571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1" name="Straight Connector 200"/>
                        <p:cNvCxnSpPr/>
                        <p:nvPr/>
                      </p:nvCxnSpPr>
                      <p:spPr>
                        <a:xfrm>
                          <a:off x="76200" y="0"/>
                          <a:ext cx="66675" cy="43815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177" name="Group 176"/>
                    <p:cNvGrpSpPr/>
                    <p:nvPr/>
                  </p:nvGrpSpPr>
                  <p:grpSpPr>
                    <a:xfrm>
                      <a:off x="1419225" y="152400"/>
                      <a:ext cx="342900" cy="571500"/>
                      <a:chOff x="0" y="0"/>
                      <a:chExt cx="342900" cy="571500"/>
                    </a:xfrm>
                  </p:grpSpPr>
                  <p:cxnSp>
                    <p:nvCxnSpPr>
                      <p:cNvPr id="180" name="Straight Connector 179"/>
                      <p:cNvCxnSpPr/>
                      <p:nvPr/>
                    </p:nvCxnSpPr>
                    <p:spPr>
                      <a:xfrm>
                        <a:off x="66675" y="190500"/>
                        <a:ext cx="17145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81" name="Group 180"/>
                      <p:cNvGrpSpPr/>
                      <p:nvPr/>
                    </p:nvGrpSpPr>
                    <p:grpSpPr>
                      <a:xfrm>
                        <a:off x="0" y="0"/>
                        <a:ext cx="342900" cy="571500"/>
                        <a:chOff x="0" y="0"/>
                        <a:chExt cx="342900" cy="571500"/>
                      </a:xfrm>
                    </p:grpSpPr>
                    <p:cxnSp>
                      <p:nvCxnSpPr>
                        <p:cNvPr id="182" name="Straight Connector 181"/>
                        <p:cNvCxnSpPr/>
                        <p:nvPr/>
                      </p:nvCxnSpPr>
                      <p:spPr>
                        <a:xfrm>
                          <a:off x="28575" y="371475"/>
                          <a:ext cx="257175"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83" name="Group 182"/>
                        <p:cNvGrpSpPr/>
                        <p:nvPr/>
                      </p:nvGrpSpPr>
                      <p:grpSpPr>
                        <a:xfrm>
                          <a:off x="0" y="0"/>
                          <a:ext cx="342900" cy="571500"/>
                          <a:chOff x="0" y="0"/>
                          <a:chExt cx="342900" cy="571500"/>
                        </a:xfrm>
                      </p:grpSpPr>
                      <p:cxnSp>
                        <p:nvCxnSpPr>
                          <p:cNvPr id="184" name="Straight Connector 183"/>
                          <p:cNvCxnSpPr/>
                          <p:nvPr/>
                        </p:nvCxnSpPr>
                        <p:spPr>
                          <a:xfrm flipV="1">
                            <a:off x="0" y="9525"/>
                            <a:ext cx="85725" cy="561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flipH="1" flipV="1">
                            <a:off x="190500" y="0"/>
                            <a:ext cx="152400" cy="571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flipV="1">
                            <a:off x="85725" y="9525"/>
                            <a:ext cx="1047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flipH="1">
                            <a:off x="38100" y="190500"/>
                            <a:ext cx="200025"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flipH="1">
                            <a:off x="19050" y="381000"/>
                            <a:ext cx="257175"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57150" y="180975"/>
                            <a:ext cx="228600" cy="190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38100" y="371475"/>
                            <a:ext cx="285750"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85725" y="19050"/>
                            <a:ext cx="152400" cy="161925"/>
                          </a:xfrm>
                          <a:prstGeom prst="line">
                            <a:avLst/>
                          </a:prstGeom>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flipH="1">
                            <a:off x="76200" y="9525"/>
                            <a:ext cx="123825" cy="161925"/>
                          </a:xfrm>
                          <a:prstGeom prst="line">
                            <a:avLst/>
                          </a:prstGeom>
                        </p:spPr>
                        <p:style>
                          <a:lnRef idx="1">
                            <a:schemeClr val="accent1"/>
                          </a:lnRef>
                          <a:fillRef idx="0">
                            <a:schemeClr val="accent1"/>
                          </a:fillRef>
                          <a:effectRef idx="0">
                            <a:schemeClr val="accent1"/>
                          </a:effectRef>
                          <a:fontRef idx="minor">
                            <a:schemeClr val="tx1"/>
                          </a:fontRef>
                        </p:style>
                      </p:cxnSp>
                    </p:grpSp>
                  </p:grpSp>
                </p:grpSp>
                <p:cxnSp>
                  <p:nvCxnSpPr>
                    <p:cNvPr id="178" name="Straight Connector 177"/>
                    <p:cNvCxnSpPr/>
                    <p:nvPr/>
                  </p:nvCxnSpPr>
                  <p:spPr>
                    <a:xfrm>
                      <a:off x="1485900" y="723900"/>
                      <a:ext cx="0" cy="390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1685925" y="723900"/>
                      <a:ext cx="0" cy="390525"/>
                    </a:xfrm>
                    <a:prstGeom prst="line">
                      <a:avLst/>
                    </a:prstGeom>
                  </p:spPr>
                  <p:style>
                    <a:lnRef idx="1">
                      <a:schemeClr val="accent1"/>
                    </a:lnRef>
                    <a:fillRef idx="0">
                      <a:schemeClr val="accent1"/>
                    </a:fillRef>
                    <a:effectRef idx="0">
                      <a:schemeClr val="accent1"/>
                    </a:effectRef>
                    <a:fontRef idx="minor">
                      <a:schemeClr val="tx1"/>
                    </a:fontRef>
                  </p:style>
                </p:cxnSp>
              </p:grpSp>
            </p:grpSp>
          </p:grpSp>
          <p:sp>
            <p:nvSpPr>
              <p:cNvPr id="165" name="Freeform 164"/>
              <p:cNvSpPr/>
              <p:nvPr/>
            </p:nvSpPr>
            <p:spPr>
              <a:xfrm>
                <a:off x="1162050" y="466725"/>
                <a:ext cx="1000125" cy="819150"/>
              </a:xfrm>
              <a:custGeom>
                <a:avLst/>
                <a:gdLst>
                  <a:gd name="connsiteX0" fmla="*/ 0 w 1000125"/>
                  <a:gd name="connsiteY0" fmla="*/ 0 h 819150"/>
                  <a:gd name="connsiteX1" fmla="*/ 352425 w 1000125"/>
                  <a:gd name="connsiteY1" fmla="*/ 704850 h 819150"/>
                  <a:gd name="connsiteX2" fmla="*/ 666750 w 1000125"/>
                  <a:gd name="connsiteY2" fmla="*/ 447675 h 819150"/>
                  <a:gd name="connsiteX3" fmla="*/ 838200 w 1000125"/>
                  <a:gd name="connsiteY3" fmla="*/ 419100 h 819150"/>
                  <a:gd name="connsiteX4" fmla="*/ 1000125 w 1000125"/>
                  <a:gd name="connsiteY4" fmla="*/ 819150 h 819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125" h="819150">
                    <a:moveTo>
                      <a:pt x="0" y="0"/>
                    </a:moveTo>
                    <a:cubicBezTo>
                      <a:pt x="120650" y="315119"/>
                      <a:pt x="241300" y="630238"/>
                      <a:pt x="352425" y="704850"/>
                    </a:cubicBezTo>
                    <a:cubicBezTo>
                      <a:pt x="463550" y="779462"/>
                      <a:pt x="585788" y="495300"/>
                      <a:pt x="666750" y="447675"/>
                    </a:cubicBezTo>
                    <a:cubicBezTo>
                      <a:pt x="747713" y="400050"/>
                      <a:pt x="782638" y="357188"/>
                      <a:pt x="838200" y="419100"/>
                    </a:cubicBezTo>
                    <a:cubicBezTo>
                      <a:pt x="893763" y="481013"/>
                      <a:pt x="955675" y="744537"/>
                      <a:pt x="1000125" y="819150"/>
                    </a:cubicBezTo>
                  </a:path>
                </a:pathLst>
              </a:custGeom>
              <a:noFill/>
              <a:ln w="25400"/>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166" name="Group 165"/>
              <p:cNvGrpSpPr/>
              <p:nvPr/>
            </p:nvGrpSpPr>
            <p:grpSpPr>
              <a:xfrm>
                <a:off x="1819275" y="819150"/>
                <a:ext cx="400050" cy="493394"/>
                <a:chOff x="0" y="0"/>
                <a:chExt cx="400050" cy="493394"/>
              </a:xfrm>
            </p:grpSpPr>
            <p:sp>
              <p:nvSpPr>
                <p:cNvPr id="167" name="Flowchart: Terminator 166"/>
                <p:cNvSpPr/>
                <p:nvPr/>
              </p:nvSpPr>
              <p:spPr>
                <a:xfrm>
                  <a:off x="0" y="28575"/>
                  <a:ext cx="45719" cy="95250"/>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8" name="Rectangle 167"/>
                <p:cNvSpPr/>
                <p:nvPr/>
              </p:nvSpPr>
              <p:spPr>
                <a:xfrm>
                  <a:off x="276225" y="447675"/>
                  <a:ext cx="123825"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9" name="Flowchart: Terminator 168"/>
                <p:cNvSpPr/>
                <p:nvPr/>
              </p:nvSpPr>
              <p:spPr>
                <a:xfrm>
                  <a:off x="85725" y="0"/>
                  <a:ext cx="45085" cy="104775"/>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70" name="Flowchart: Terminator 169"/>
                <p:cNvSpPr/>
                <p:nvPr/>
              </p:nvSpPr>
              <p:spPr>
                <a:xfrm>
                  <a:off x="171450" y="38100"/>
                  <a:ext cx="45719" cy="104775"/>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grpSp>
      <p:grpSp>
        <p:nvGrpSpPr>
          <p:cNvPr id="212" name="Group 211"/>
          <p:cNvGrpSpPr/>
          <p:nvPr/>
        </p:nvGrpSpPr>
        <p:grpSpPr>
          <a:xfrm>
            <a:off x="4756432" y="4197545"/>
            <a:ext cx="3638550" cy="1143000"/>
            <a:chOff x="0" y="0"/>
            <a:chExt cx="3639185" cy="1143000"/>
          </a:xfrm>
        </p:grpSpPr>
        <p:grpSp>
          <p:nvGrpSpPr>
            <p:cNvPr id="213" name="Group 212"/>
            <p:cNvGrpSpPr/>
            <p:nvPr/>
          </p:nvGrpSpPr>
          <p:grpSpPr>
            <a:xfrm>
              <a:off x="0" y="0"/>
              <a:ext cx="3639185" cy="1143000"/>
              <a:chOff x="-17841" y="0"/>
              <a:chExt cx="3639185" cy="1242000"/>
            </a:xfrm>
          </p:grpSpPr>
          <p:grpSp>
            <p:nvGrpSpPr>
              <p:cNvPr id="229" name="Group 228"/>
              <p:cNvGrpSpPr/>
              <p:nvPr/>
            </p:nvGrpSpPr>
            <p:grpSpPr>
              <a:xfrm>
                <a:off x="285750" y="0"/>
                <a:ext cx="1752600" cy="476250"/>
                <a:chOff x="0" y="0"/>
                <a:chExt cx="2400300" cy="1114425"/>
              </a:xfrm>
            </p:grpSpPr>
            <p:grpSp>
              <p:nvGrpSpPr>
                <p:cNvPr id="237" name="Group 236"/>
                <p:cNvGrpSpPr/>
                <p:nvPr/>
              </p:nvGrpSpPr>
              <p:grpSpPr>
                <a:xfrm>
                  <a:off x="1733550" y="581025"/>
                  <a:ext cx="666750" cy="533400"/>
                  <a:chOff x="0" y="0"/>
                  <a:chExt cx="666750" cy="533400"/>
                </a:xfrm>
              </p:grpSpPr>
              <p:cxnSp>
                <p:nvCxnSpPr>
                  <p:cNvPr id="268" name="Straight Connector 267"/>
                  <p:cNvCxnSpPr/>
                  <p:nvPr/>
                </p:nvCxnSpPr>
                <p:spPr>
                  <a:xfrm flipH="1">
                    <a:off x="342900" y="85725"/>
                    <a:ext cx="323850" cy="361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9" name="Straight Connector 268"/>
                  <p:cNvCxnSpPr/>
                  <p:nvPr/>
                </p:nvCxnSpPr>
                <p:spPr>
                  <a:xfrm>
                    <a:off x="342900" y="438150"/>
                    <a:ext cx="66675" cy="9525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flipV="1">
                    <a:off x="0" y="66675"/>
                    <a:ext cx="666750" cy="666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flipV="1">
                    <a:off x="9525" y="0"/>
                    <a:ext cx="635635" cy="66675"/>
                  </a:xfrm>
                  <a:prstGeom prst="line">
                    <a:avLst/>
                  </a:prstGeom>
                </p:spPr>
                <p:style>
                  <a:lnRef idx="1">
                    <a:schemeClr val="accent1"/>
                  </a:lnRef>
                  <a:fillRef idx="0">
                    <a:schemeClr val="accent1"/>
                  </a:fillRef>
                  <a:effectRef idx="0">
                    <a:schemeClr val="accent1"/>
                  </a:effectRef>
                  <a:fontRef idx="minor">
                    <a:schemeClr val="tx1"/>
                  </a:fontRef>
                </p:style>
              </p:cxnSp>
              <p:sp>
                <p:nvSpPr>
                  <p:cNvPr id="272" name="Right Bracket 271"/>
                  <p:cNvSpPr/>
                  <p:nvPr/>
                </p:nvSpPr>
                <p:spPr>
                  <a:xfrm>
                    <a:off x="600075" y="0"/>
                    <a:ext cx="45719" cy="104775"/>
                  </a:xfrm>
                  <a:prstGeom prst="rightBracket">
                    <a:avLst/>
                  </a:prstGeom>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238" name="Group 237"/>
                <p:cNvGrpSpPr/>
                <p:nvPr/>
              </p:nvGrpSpPr>
              <p:grpSpPr>
                <a:xfrm>
                  <a:off x="0" y="0"/>
                  <a:ext cx="2143125" cy="1114425"/>
                  <a:chOff x="0" y="0"/>
                  <a:chExt cx="2143125" cy="1114425"/>
                </a:xfrm>
              </p:grpSpPr>
              <p:cxnSp>
                <p:nvCxnSpPr>
                  <p:cNvPr id="239" name="Straight Connector 238"/>
                  <p:cNvCxnSpPr/>
                  <p:nvPr/>
                </p:nvCxnSpPr>
                <p:spPr>
                  <a:xfrm>
                    <a:off x="1571625" y="723900"/>
                    <a:ext cx="0" cy="390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a:off x="1600200" y="723900"/>
                    <a:ext cx="0" cy="390525"/>
                  </a:xfrm>
                  <a:prstGeom prst="line">
                    <a:avLst/>
                  </a:prstGeom>
                </p:spPr>
                <p:style>
                  <a:lnRef idx="1">
                    <a:schemeClr val="accent1"/>
                  </a:lnRef>
                  <a:fillRef idx="0">
                    <a:schemeClr val="accent1"/>
                  </a:fillRef>
                  <a:effectRef idx="0">
                    <a:schemeClr val="accent1"/>
                  </a:effectRef>
                  <a:fontRef idx="minor">
                    <a:schemeClr val="tx1"/>
                  </a:fontRef>
                </p:style>
              </p:cxnSp>
              <p:grpSp>
                <p:nvGrpSpPr>
                  <p:cNvPr id="241" name="Group 240"/>
                  <p:cNvGrpSpPr/>
                  <p:nvPr/>
                </p:nvGrpSpPr>
                <p:grpSpPr>
                  <a:xfrm>
                    <a:off x="0" y="0"/>
                    <a:ext cx="2143125" cy="1114425"/>
                    <a:chOff x="0" y="0"/>
                    <a:chExt cx="2143125" cy="1114425"/>
                  </a:xfrm>
                </p:grpSpPr>
                <p:grpSp>
                  <p:nvGrpSpPr>
                    <p:cNvPr id="242" name="Group 241"/>
                    <p:cNvGrpSpPr/>
                    <p:nvPr/>
                  </p:nvGrpSpPr>
                  <p:grpSpPr>
                    <a:xfrm>
                      <a:off x="0" y="0"/>
                      <a:ext cx="2143125" cy="1114425"/>
                      <a:chOff x="0" y="0"/>
                      <a:chExt cx="2143125" cy="1114425"/>
                    </a:xfrm>
                  </p:grpSpPr>
                  <p:cxnSp>
                    <p:nvCxnSpPr>
                      <p:cNvPr id="259" name="Straight Connector 258"/>
                      <p:cNvCxnSpPr/>
                      <p:nvPr/>
                    </p:nvCxnSpPr>
                    <p:spPr>
                      <a:xfrm>
                        <a:off x="0" y="723900"/>
                        <a:ext cx="17335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flipV="1">
                        <a:off x="0" y="1114425"/>
                        <a:ext cx="21431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a:off x="0" y="723900"/>
                        <a:ext cx="0" cy="390525"/>
                      </a:xfrm>
                      <a:prstGeom prst="line">
                        <a:avLst/>
                      </a:prstGeom>
                    </p:spPr>
                    <p:style>
                      <a:lnRef idx="1">
                        <a:schemeClr val="accent1"/>
                      </a:lnRef>
                      <a:fillRef idx="0">
                        <a:schemeClr val="accent1"/>
                      </a:fillRef>
                      <a:effectRef idx="0">
                        <a:schemeClr val="accent1"/>
                      </a:effectRef>
                      <a:fontRef idx="minor">
                        <a:schemeClr val="tx1"/>
                      </a:fontRef>
                    </p:style>
                  </p:cxnSp>
                  <p:sp>
                    <p:nvSpPr>
                      <p:cNvPr id="262" name="Rectangle 261"/>
                      <p:cNvSpPr/>
                      <p:nvPr/>
                    </p:nvSpPr>
                    <p:spPr>
                      <a:xfrm>
                        <a:off x="1019175" y="600075"/>
                        <a:ext cx="180975" cy="1238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63" name="Rectangle 262"/>
                      <p:cNvSpPr/>
                      <p:nvPr/>
                    </p:nvSpPr>
                    <p:spPr>
                      <a:xfrm>
                        <a:off x="104775" y="409575"/>
                        <a:ext cx="428625" cy="3143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264" name="Group 263"/>
                      <p:cNvGrpSpPr/>
                      <p:nvPr/>
                    </p:nvGrpSpPr>
                    <p:grpSpPr>
                      <a:xfrm>
                        <a:off x="142875" y="0"/>
                        <a:ext cx="142875" cy="438150"/>
                        <a:chOff x="0" y="0"/>
                        <a:chExt cx="142875" cy="438150"/>
                      </a:xfrm>
                    </p:grpSpPr>
                    <p:cxnSp>
                      <p:nvCxnSpPr>
                        <p:cNvPr id="265" name="Straight Connector 264"/>
                        <p:cNvCxnSpPr/>
                        <p:nvPr/>
                      </p:nvCxnSpPr>
                      <p:spPr>
                        <a:xfrm flipH="1">
                          <a:off x="0" y="0"/>
                          <a:ext cx="19050" cy="419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a:off x="19050" y="0"/>
                          <a:ext cx="571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a:off x="76200" y="0"/>
                          <a:ext cx="66675" cy="43815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243" name="Group 242"/>
                    <p:cNvGrpSpPr/>
                    <p:nvPr/>
                  </p:nvGrpSpPr>
                  <p:grpSpPr>
                    <a:xfrm>
                      <a:off x="1419225" y="152400"/>
                      <a:ext cx="342900" cy="571500"/>
                      <a:chOff x="0" y="0"/>
                      <a:chExt cx="342900" cy="571500"/>
                    </a:xfrm>
                  </p:grpSpPr>
                  <p:cxnSp>
                    <p:nvCxnSpPr>
                      <p:cNvPr id="246" name="Straight Connector 245"/>
                      <p:cNvCxnSpPr/>
                      <p:nvPr/>
                    </p:nvCxnSpPr>
                    <p:spPr>
                      <a:xfrm>
                        <a:off x="66675" y="190500"/>
                        <a:ext cx="17145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47" name="Group 246"/>
                      <p:cNvGrpSpPr/>
                      <p:nvPr/>
                    </p:nvGrpSpPr>
                    <p:grpSpPr>
                      <a:xfrm>
                        <a:off x="0" y="0"/>
                        <a:ext cx="342900" cy="571500"/>
                        <a:chOff x="0" y="0"/>
                        <a:chExt cx="342900" cy="571500"/>
                      </a:xfrm>
                    </p:grpSpPr>
                    <p:cxnSp>
                      <p:nvCxnSpPr>
                        <p:cNvPr id="248" name="Straight Connector 247"/>
                        <p:cNvCxnSpPr/>
                        <p:nvPr/>
                      </p:nvCxnSpPr>
                      <p:spPr>
                        <a:xfrm>
                          <a:off x="28575" y="371475"/>
                          <a:ext cx="257175"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49" name="Group 248"/>
                        <p:cNvGrpSpPr/>
                        <p:nvPr/>
                      </p:nvGrpSpPr>
                      <p:grpSpPr>
                        <a:xfrm>
                          <a:off x="0" y="0"/>
                          <a:ext cx="342900" cy="571500"/>
                          <a:chOff x="0" y="0"/>
                          <a:chExt cx="342900" cy="571500"/>
                        </a:xfrm>
                      </p:grpSpPr>
                      <p:cxnSp>
                        <p:nvCxnSpPr>
                          <p:cNvPr id="250" name="Straight Connector 249"/>
                          <p:cNvCxnSpPr/>
                          <p:nvPr/>
                        </p:nvCxnSpPr>
                        <p:spPr>
                          <a:xfrm flipV="1">
                            <a:off x="0" y="9525"/>
                            <a:ext cx="85725" cy="561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flipH="1" flipV="1">
                            <a:off x="190500" y="0"/>
                            <a:ext cx="152400" cy="571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flipV="1">
                            <a:off x="85725" y="9525"/>
                            <a:ext cx="1047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flipH="1">
                            <a:off x="38100" y="190500"/>
                            <a:ext cx="200025"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flipH="1">
                            <a:off x="19050" y="381000"/>
                            <a:ext cx="257175"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a:off x="57150" y="180975"/>
                            <a:ext cx="228600" cy="190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6" name="Straight Connector 255"/>
                          <p:cNvCxnSpPr/>
                          <p:nvPr/>
                        </p:nvCxnSpPr>
                        <p:spPr>
                          <a:xfrm>
                            <a:off x="38100" y="371475"/>
                            <a:ext cx="285750"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a:off x="85725" y="19050"/>
                            <a:ext cx="152400" cy="161925"/>
                          </a:xfrm>
                          <a:prstGeom prst="line">
                            <a:avLst/>
                          </a:prstGeom>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flipH="1">
                            <a:off x="76200" y="9525"/>
                            <a:ext cx="123825" cy="161925"/>
                          </a:xfrm>
                          <a:prstGeom prst="line">
                            <a:avLst/>
                          </a:prstGeom>
                        </p:spPr>
                        <p:style>
                          <a:lnRef idx="1">
                            <a:schemeClr val="accent1"/>
                          </a:lnRef>
                          <a:fillRef idx="0">
                            <a:schemeClr val="accent1"/>
                          </a:fillRef>
                          <a:effectRef idx="0">
                            <a:schemeClr val="accent1"/>
                          </a:effectRef>
                          <a:fontRef idx="minor">
                            <a:schemeClr val="tx1"/>
                          </a:fontRef>
                        </p:style>
                      </p:cxnSp>
                    </p:grpSp>
                  </p:grpSp>
                </p:grpSp>
                <p:cxnSp>
                  <p:nvCxnSpPr>
                    <p:cNvPr id="244" name="Straight Connector 243"/>
                    <p:cNvCxnSpPr/>
                    <p:nvPr/>
                  </p:nvCxnSpPr>
                  <p:spPr>
                    <a:xfrm>
                      <a:off x="1485900" y="723900"/>
                      <a:ext cx="0" cy="390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a:off x="1685925" y="723900"/>
                      <a:ext cx="0" cy="390525"/>
                    </a:xfrm>
                    <a:prstGeom prst="line">
                      <a:avLst/>
                    </a:prstGeom>
                  </p:spPr>
                  <p:style>
                    <a:lnRef idx="1">
                      <a:schemeClr val="accent1"/>
                    </a:lnRef>
                    <a:fillRef idx="0">
                      <a:schemeClr val="accent1"/>
                    </a:fillRef>
                    <a:effectRef idx="0">
                      <a:schemeClr val="accent1"/>
                    </a:effectRef>
                    <a:fontRef idx="minor">
                      <a:schemeClr val="tx1"/>
                    </a:fontRef>
                  </p:style>
                </p:cxnSp>
              </p:grpSp>
            </p:grpSp>
          </p:grpSp>
          <p:cxnSp>
            <p:nvCxnSpPr>
              <p:cNvPr id="230" name="Straight Connector 229"/>
              <p:cNvCxnSpPr/>
              <p:nvPr/>
            </p:nvCxnSpPr>
            <p:spPr>
              <a:xfrm flipV="1">
                <a:off x="-17841" y="1232475"/>
                <a:ext cx="3639185" cy="9525"/>
              </a:xfrm>
              <a:prstGeom prst="line">
                <a:avLst/>
              </a:prstGeom>
            </p:spPr>
            <p:style>
              <a:lnRef idx="1">
                <a:schemeClr val="accent1"/>
              </a:lnRef>
              <a:fillRef idx="0">
                <a:schemeClr val="accent1"/>
              </a:fillRef>
              <a:effectRef idx="0">
                <a:schemeClr val="accent1"/>
              </a:effectRef>
              <a:fontRef idx="minor">
                <a:schemeClr val="tx1"/>
              </a:fontRef>
            </p:style>
          </p:cxnSp>
          <p:grpSp>
            <p:nvGrpSpPr>
              <p:cNvPr id="231" name="Group 230"/>
              <p:cNvGrpSpPr/>
              <p:nvPr/>
            </p:nvGrpSpPr>
            <p:grpSpPr>
              <a:xfrm>
                <a:off x="0" y="409575"/>
                <a:ext cx="3505200" cy="9525"/>
                <a:chOff x="0" y="0"/>
                <a:chExt cx="3505200" cy="9525"/>
              </a:xfrm>
            </p:grpSpPr>
            <p:cxnSp>
              <p:nvCxnSpPr>
                <p:cNvPr id="232" name="Straight Connector 231"/>
                <p:cNvCxnSpPr/>
                <p:nvPr/>
              </p:nvCxnSpPr>
              <p:spPr>
                <a:xfrm flipV="1">
                  <a:off x="0" y="9525"/>
                  <a:ext cx="6191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3" name="Straight Connector 232"/>
                <p:cNvCxnSpPr/>
                <p:nvPr/>
              </p:nvCxnSpPr>
              <p:spPr>
                <a:xfrm flipV="1">
                  <a:off x="742950" y="0"/>
                  <a:ext cx="60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4" name="Straight Connector 233"/>
                <p:cNvCxnSpPr/>
                <p:nvPr/>
              </p:nvCxnSpPr>
              <p:spPr>
                <a:xfrm flipV="1">
                  <a:off x="1609725" y="0"/>
                  <a:ext cx="60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5" name="Straight Connector 234"/>
                <p:cNvCxnSpPr/>
                <p:nvPr/>
              </p:nvCxnSpPr>
              <p:spPr>
                <a:xfrm>
                  <a:off x="2343150" y="9525"/>
                  <a:ext cx="533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6" name="Straight Connector 235"/>
                <p:cNvCxnSpPr/>
                <p:nvPr/>
              </p:nvCxnSpPr>
              <p:spPr>
                <a:xfrm flipV="1">
                  <a:off x="3019425" y="0"/>
                  <a:ext cx="485775" cy="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214" name="Group 213"/>
            <p:cNvGrpSpPr/>
            <p:nvPr/>
          </p:nvGrpSpPr>
          <p:grpSpPr>
            <a:xfrm>
              <a:off x="1009650" y="428625"/>
              <a:ext cx="1581150" cy="714375"/>
              <a:chOff x="0" y="0"/>
              <a:chExt cx="1581150" cy="714375"/>
            </a:xfrm>
          </p:grpSpPr>
          <p:grpSp>
            <p:nvGrpSpPr>
              <p:cNvPr id="215" name="Group 214"/>
              <p:cNvGrpSpPr/>
              <p:nvPr/>
            </p:nvGrpSpPr>
            <p:grpSpPr>
              <a:xfrm>
                <a:off x="0" y="0"/>
                <a:ext cx="1457325" cy="712469"/>
                <a:chOff x="0" y="0"/>
                <a:chExt cx="1457325" cy="712469"/>
              </a:xfrm>
            </p:grpSpPr>
            <p:sp>
              <p:nvSpPr>
                <p:cNvPr id="224" name="Freeform 223"/>
                <p:cNvSpPr/>
                <p:nvPr/>
              </p:nvSpPr>
              <p:spPr>
                <a:xfrm>
                  <a:off x="457200" y="0"/>
                  <a:ext cx="1000125" cy="631355"/>
                </a:xfrm>
                <a:custGeom>
                  <a:avLst/>
                  <a:gdLst>
                    <a:gd name="connsiteX0" fmla="*/ 0 w 1000125"/>
                    <a:gd name="connsiteY0" fmla="*/ 0 h 819150"/>
                    <a:gd name="connsiteX1" fmla="*/ 352425 w 1000125"/>
                    <a:gd name="connsiteY1" fmla="*/ 704850 h 819150"/>
                    <a:gd name="connsiteX2" fmla="*/ 666750 w 1000125"/>
                    <a:gd name="connsiteY2" fmla="*/ 447675 h 819150"/>
                    <a:gd name="connsiteX3" fmla="*/ 838200 w 1000125"/>
                    <a:gd name="connsiteY3" fmla="*/ 419100 h 819150"/>
                    <a:gd name="connsiteX4" fmla="*/ 1000125 w 1000125"/>
                    <a:gd name="connsiteY4" fmla="*/ 819150 h 819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125" h="819150">
                      <a:moveTo>
                        <a:pt x="0" y="0"/>
                      </a:moveTo>
                      <a:cubicBezTo>
                        <a:pt x="120650" y="315119"/>
                        <a:pt x="241300" y="630238"/>
                        <a:pt x="352425" y="704850"/>
                      </a:cubicBezTo>
                      <a:cubicBezTo>
                        <a:pt x="463550" y="779462"/>
                        <a:pt x="585788" y="495300"/>
                        <a:pt x="666750" y="447675"/>
                      </a:cubicBezTo>
                      <a:cubicBezTo>
                        <a:pt x="747713" y="400050"/>
                        <a:pt x="782638" y="357188"/>
                        <a:pt x="838200" y="419100"/>
                      </a:cubicBezTo>
                      <a:cubicBezTo>
                        <a:pt x="893763" y="481013"/>
                        <a:pt x="955675" y="744537"/>
                        <a:pt x="1000125" y="819150"/>
                      </a:cubicBezTo>
                    </a:path>
                  </a:pathLst>
                </a:custGeom>
                <a:noFill/>
                <a:ln w="25400"/>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25" name="Oval 224"/>
                <p:cNvSpPr/>
                <p:nvPr/>
              </p:nvSpPr>
              <p:spPr>
                <a:xfrm>
                  <a:off x="1162050" y="295275"/>
                  <a:ext cx="95250" cy="1047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26" name="Rectangle 225"/>
                <p:cNvSpPr/>
                <p:nvPr/>
              </p:nvSpPr>
              <p:spPr>
                <a:xfrm>
                  <a:off x="1123950" y="257175"/>
                  <a:ext cx="161925"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27" name="Rectangle 226"/>
                <p:cNvSpPr/>
                <p:nvPr/>
              </p:nvSpPr>
              <p:spPr>
                <a:xfrm>
                  <a:off x="0" y="666750"/>
                  <a:ext cx="13335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28" name="Freeform 227"/>
                <p:cNvSpPr/>
                <p:nvPr/>
              </p:nvSpPr>
              <p:spPr>
                <a:xfrm>
                  <a:off x="47625" y="619125"/>
                  <a:ext cx="1400175" cy="83185"/>
                </a:xfrm>
                <a:custGeom>
                  <a:avLst/>
                  <a:gdLst>
                    <a:gd name="connsiteX0" fmla="*/ 0 w 1695450"/>
                    <a:gd name="connsiteY0" fmla="*/ 104775 h 104775"/>
                    <a:gd name="connsiteX1" fmla="*/ 1400175 w 1695450"/>
                    <a:gd name="connsiteY1" fmla="*/ 95250 h 104775"/>
                    <a:gd name="connsiteX2" fmla="*/ 1695450 w 1695450"/>
                    <a:gd name="connsiteY2" fmla="*/ 0 h 104775"/>
                  </a:gdLst>
                  <a:ahLst/>
                  <a:cxnLst>
                    <a:cxn ang="0">
                      <a:pos x="connsiteX0" y="connsiteY0"/>
                    </a:cxn>
                    <a:cxn ang="0">
                      <a:pos x="connsiteX1" y="connsiteY1"/>
                    </a:cxn>
                    <a:cxn ang="0">
                      <a:pos x="connsiteX2" y="connsiteY2"/>
                    </a:cxn>
                  </a:cxnLst>
                  <a:rect l="l" t="t" r="r" b="b"/>
                  <a:pathLst>
                    <a:path w="1695450" h="104775">
                      <a:moveTo>
                        <a:pt x="0" y="104775"/>
                      </a:moveTo>
                      <a:lnTo>
                        <a:pt x="1400175" y="95250"/>
                      </a:lnTo>
                      <a:cubicBezTo>
                        <a:pt x="1682750" y="77788"/>
                        <a:pt x="1660525" y="30162"/>
                        <a:pt x="1695450" y="0"/>
                      </a:cubicBezTo>
                    </a:path>
                  </a:pathLst>
                </a:custGeom>
                <a:noFill/>
                <a:ln w="25400"/>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216" name="Group 215"/>
              <p:cNvGrpSpPr/>
              <p:nvPr/>
            </p:nvGrpSpPr>
            <p:grpSpPr>
              <a:xfrm>
                <a:off x="1371600" y="571500"/>
                <a:ext cx="209550" cy="142875"/>
                <a:chOff x="0" y="0"/>
                <a:chExt cx="209550" cy="142875"/>
              </a:xfrm>
            </p:grpSpPr>
            <p:grpSp>
              <p:nvGrpSpPr>
                <p:cNvPr id="217" name="Group 216"/>
                <p:cNvGrpSpPr/>
                <p:nvPr/>
              </p:nvGrpSpPr>
              <p:grpSpPr>
                <a:xfrm>
                  <a:off x="0" y="0"/>
                  <a:ext cx="209550" cy="142875"/>
                  <a:chOff x="0" y="0"/>
                  <a:chExt cx="209550" cy="142875"/>
                </a:xfrm>
              </p:grpSpPr>
              <p:cxnSp>
                <p:nvCxnSpPr>
                  <p:cNvPr id="219" name="Straight Connector 218"/>
                  <p:cNvCxnSpPr/>
                  <p:nvPr/>
                </p:nvCxnSpPr>
                <p:spPr>
                  <a:xfrm flipH="1">
                    <a:off x="9525" y="0"/>
                    <a:ext cx="38100" cy="1428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a:off x="104775" y="9525"/>
                    <a:ext cx="50165" cy="133350"/>
                  </a:xfrm>
                  <a:prstGeom prst="line">
                    <a:avLst/>
                  </a:prstGeom>
                </p:spPr>
                <p:style>
                  <a:lnRef idx="1">
                    <a:schemeClr val="accent1"/>
                  </a:lnRef>
                  <a:fillRef idx="0">
                    <a:schemeClr val="accent1"/>
                  </a:fillRef>
                  <a:effectRef idx="0">
                    <a:schemeClr val="accent1"/>
                  </a:effectRef>
                  <a:fontRef idx="minor">
                    <a:schemeClr val="tx1"/>
                  </a:fontRef>
                </p:style>
              </p:cxnSp>
              <p:sp>
                <p:nvSpPr>
                  <p:cNvPr id="221" name="Arc 220"/>
                  <p:cNvSpPr/>
                  <p:nvPr/>
                </p:nvSpPr>
                <p:spPr>
                  <a:xfrm>
                    <a:off x="28575" y="9525"/>
                    <a:ext cx="95250" cy="45719"/>
                  </a:xfrm>
                  <a:prstGeom prst="arc">
                    <a:avLst/>
                  </a:prstGeom>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cxnSp>
                <p:nvCxnSpPr>
                  <p:cNvPr id="222" name="Straight Connector 221"/>
                  <p:cNvCxnSpPr/>
                  <p:nvPr/>
                </p:nvCxnSpPr>
                <p:spPr>
                  <a:xfrm flipV="1">
                    <a:off x="0" y="85725"/>
                    <a:ext cx="209550" cy="9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a:off x="209550" y="85725"/>
                    <a:ext cx="0" cy="48384"/>
                  </a:xfrm>
                  <a:prstGeom prst="line">
                    <a:avLst/>
                  </a:prstGeom>
                </p:spPr>
                <p:style>
                  <a:lnRef idx="1">
                    <a:schemeClr val="accent1"/>
                  </a:lnRef>
                  <a:fillRef idx="0">
                    <a:schemeClr val="accent1"/>
                  </a:fillRef>
                  <a:effectRef idx="0">
                    <a:schemeClr val="accent1"/>
                  </a:effectRef>
                  <a:fontRef idx="minor">
                    <a:schemeClr val="tx1"/>
                  </a:fontRef>
                </p:style>
              </p:cxnSp>
            </p:grpSp>
            <p:sp>
              <p:nvSpPr>
                <p:cNvPr id="218" name="Oval 217"/>
                <p:cNvSpPr/>
                <p:nvPr/>
              </p:nvSpPr>
              <p:spPr>
                <a:xfrm>
                  <a:off x="57150" y="38100"/>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grpSp>
      <p:grpSp>
        <p:nvGrpSpPr>
          <p:cNvPr id="273" name="Group 272"/>
          <p:cNvGrpSpPr/>
          <p:nvPr/>
        </p:nvGrpSpPr>
        <p:grpSpPr>
          <a:xfrm>
            <a:off x="814433" y="4114028"/>
            <a:ext cx="3638550" cy="1133475"/>
            <a:chOff x="0" y="0"/>
            <a:chExt cx="3639185" cy="1133475"/>
          </a:xfrm>
        </p:grpSpPr>
        <p:grpSp>
          <p:nvGrpSpPr>
            <p:cNvPr id="274" name="Group 273"/>
            <p:cNvGrpSpPr/>
            <p:nvPr/>
          </p:nvGrpSpPr>
          <p:grpSpPr>
            <a:xfrm>
              <a:off x="0" y="0"/>
              <a:ext cx="3639185" cy="1123950"/>
              <a:chOff x="0" y="0"/>
              <a:chExt cx="3639185" cy="1304925"/>
            </a:xfrm>
          </p:grpSpPr>
          <p:grpSp>
            <p:nvGrpSpPr>
              <p:cNvPr id="281" name="Group 280"/>
              <p:cNvGrpSpPr/>
              <p:nvPr/>
            </p:nvGrpSpPr>
            <p:grpSpPr>
              <a:xfrm>
                <a:off x="285750" y="0"/>
                <a:ext cx="1752600" cy="476250"/>
                <a:chOff x="0" y="0"/>
                <a:chExt cx="2400300" cy="1114425"/>
              </a:xfrm>
            </p:grpSpPr>
            <p:grpSp>
              <p:nvGrpSpPr>
                <p:cNvPr id="289" name="Group 288"/>
                <p:cNvGrpSpPr/>
                <p:nvPr/>
              </p:nvGrpSpPr>
              <p:grpSpPr>
                <a:xfrm>
                  <a:off x="1733550" y="581025"/>
                  <a:ext cx="666750" cy="533400"/>
                  <a:chOff x="0" y="0"/>
                  <a:chExt cx="666750" cy="533400"/>
                </a:xfrm>
              </p:grpSpPr>
              <p:cxnSp>
                <p:nvCxnSpPr>
                  <p:cNvPr id="320" name="Straight Connector 319"/>
                  <p:cNvCxnSpPr/>
                  <p:nvPr/>
                </p:nvCxnSpPr>
                <p:spPr>
                  <a:xfrm flipH="1">
                    <a:off x="342900" y="85725"/>
                    <a:ext cx="323850" cy="361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1" name="Straight Connector 320"/>
                  <p:cNvCxnSpPr/>
                  <p:nvPr/>
                </p:nvCxnSpPr>
                <p:spPr>
                  <a:xfrm>
                    <a:off x="342900" y="438150"/>
                    <a:ext cx="66675" cy="9525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2" name="Straight Connector 321"/>
                  <p:cNvCxnSpPr/>
                  <p:nvPr/>
                </p:nvCxnSpPr>
                <p:spPr>
                  <a:xfrm flipV="1">
                    <a:off x="0" y="66675"/>
                    <a:ext cx="666750" cy="666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23" name="Straight Connector 322"/>
                  <p:cNvCxnSpPr/>
                  <p:nvPr/>
                </p:nvCxnSpPr>
                <p:spPr>
                  <a:xfrm flipV="1">
                    <a:off x="9525" y="0"/>
                    <a:ext cx="635635" cy="66675"/>
                  </a:xfrm>
                  <a:prstGeom prst="line">
                    <a:avLst/>
                  </a:prstGeom>
                </p:spPr>
                <p:style>
                  <a:lnRef idx="1">
                    <a:schemeClr val="accent1"/>
                  </a:lnRef>
                  <a:fillRef idx="0">
                    <a:schemeClr val="accent1"/>
                  </a:fillRef>
                  <a:effectRef idx="0">
                    <a:schemeClr val="accent1"/>
                  </a:effectRef>
                  <a:fontRef idx="minor">
                    <a:schemeClr val="tx1"/>
                  </a:fontRef>
                </p:style>
              </p:cxnSp>
              <p:sp>
                <p:nvSpPr>
                  <p:cNvPr id="324" name="Right Bracket 323"/>
                  <p:cNvSpPr/>
                  <p:nvPr/>
                </p:nvSpPr>
                <p:spPr>
                  <a:xfrm>
                    <a:off x="600075" y="0"/>
                    <a:ext cx="45719" cy="104775"/>
                  </a:xfrm>
                  <a:prstGeom prst="rightBracket">
                    <a:avLst/>
                  </a:prstGeom>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290" name="Group 289"/>
                <p:cNvGrpSpPr/>
                <p:nvPr/>
              </p:nvGrpSpPr>
              <p:grpSpPr>
                <a:xfrm>
                  <a:off x="0" y="0"/>
                  <a:ext cx="2143125" cy="1114425"/>
                  <a:chOff x="0" y="0"/>
                  <a:chExt cx="2143125" cy="1114425"/>
                </a:xfrm>
              </p:grpSpPr>
              <p:cxnSp>
                <p:nvCxnSpPr>
                  <p:cNvPr id="291" name="Straight Connector 290"/>
                  <p:cNvCxnSpPr/>
                  <p:nvPr/>
                </p:nvCxnSpPr>
                <p:spPr>
                  <a:xfrm>
                    <a:off x="1571625" y="723900"/>
                    <a:ext cx="0" cy="390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a:off x="1600200" y="723900"/>
                    <a:ext cx="0" cy="390525"/>
                  </a:xfrm>
                  <a:prstGeom prst="line">
                    <a:avLst/>
                  </a:prstGeom>
                </p:spPr>
                <p:style>
                  <a:lnRef idx="1">
                    <a:schemeClr val="accent1"/>
                  </a:lnRef>
                  <a:fillRef idx="0">
                    <a:schemeClr val="accent1"/>
                  </a:fillRef>
                  <a:effectRef idx="0">
                    <a:schemeClr val="accent1"/>
                  </a:effectRef>
                  <a:fontRef idx="minor">
                    <a:schemeClr val="tx1"/>
                  </a:fontRef>
                </p:style>
              </p:cxnSp>
              <p:grpSp>
                <p:nvGrpSpPr>
                  <p:cNvPr id="293" name="Group 292"/>
                  <p:cNvGrpSpPr/>
                  <p:nvPr/>
                </p:nvGrpSpPr>
                <p:grpSpPr>
                  <a:xfrm>
                    <a:off x="0" y="0"/>
                    <a:ext cx="2143125" cy="1114425"/>
                    <a:chOff x="0" y="0"/>
                    <a:chExt cx="2143125" cy="1114425"/>
                  </a:xfrm>
                </p:grpSpPr>
                <p:grpSp>
                  <p:nvGrpSpPr>
                    <p:cNvPr id="294" name="Group 293"/>
                    <p:cNvGrpSpPr/>
                    <p:nvPr/>
                  </p:nvGrpSpPr>
                  <p:grpSpPr>
                    <a:xfrm>
                      <a:off x="0" y="0"/>
                      <a:ext cx="2143125" cy="1114425"/>
                      <a:chOff x="0" y="0"/>
                      <a:chExt cx="2143125" cy="1114425"/>
                    </a:xfrm>
                  </p:grpSpPr>
                  <p:cxnSp>
                    <p:nvCxnSpPr>
                      <p:cNvPr id="311" name="Straight Connector 310"/>
                      <p:cNvCxnSpPr/>
                      <p:nvPr/>
                    </p:nvCxnSpPr>
                    <p:spPr>
                      <a:xfrm>
                        <a:off x="0" y="723900"/>
                        <a:ext cx="17335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2" name="Straight Connector 311"/>
                      <p:cNvCxnSpPr/>
                      <p:nvPr/>
                    </p:nvCxnSpPr>
                    <p:spPr>
                      <a:xfrm flipV="1">
                        <a:off x="0" y="1114425"/>
                        <a:ext cx="21431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3" name="Straight Connector 312"/>
                      <p:cNvCxnSpPr/>
                      <p:nvPr/>
                    </p:nvCxnSpPr>
                    <p:spPr>
                      <a:xfrm>
                        <a:off x="0" y="723900"/>
                        <a:ext cx="0" cy="390525"/>
                      </a:xfrm>
                      <a:prstGeom prst="line">
                        <a:avLst/>
                      </a:prstGeom>
                    </p:spPr>
                    <p:style>
                      <a:lnRef idx="1">
                        <a:schemeClr val="accent1"/>
                      </a:lnRef>
                      <a:fillRef idx="0">
                        <a:schemeClr val="accent1"/>
                      </a:fillRef>
                      <a:effectRef idx="0">
                        <a:schemeClr val="accent1"/>
                      </a:effectRef>
                      <a:fontRef idx="minor">
                        <a:schemeClr val="tx1"/>
                      </a:fontRef>
                    </p:style>
                  </p:cxnSp>
                  <p:sp>
                    <p:nvSpPr>
                      <p:cNvPr id="314" name="Rectangle 313"/>
                      <p:cNvSpPr/>
                      <p:nvPr/>
                    </p:nvSpPr>
                    <p:spPr>
                      <a:xfrm>
                        <a:off x="1019175" y="600075"/>
                        <a:ext cx="180975" cy="1238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15" name="Rectangle 314"/>
                      <p:cNvSpPr/>
                      <p:nvPr/>
                    </p:nvSpPr>
                    <p:spPr>
                      <a:xfrm>
                        <a:off x="104775" y="409575"/>
                        <a:ext cx="428625" cy="3143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316" name="Group 315"/>
                      <p:cNvGrpSpPr/>
                      <p:nvPr/>
                    </p:nvGrpSpPr>
                    <p:grpSpPr>
                      <a:xfrm>
                        <a:off x="142875" y="0"/>
                        <a:ext cx="142875" cy="438150"/>
                        <a:chOff x="0" y="0"/>
                        <a:chExt cx="142875" cy="438150"/>
                      </a:xfrm>
                    </p:grpSpPr>
                    <p:cxnSp>
                      <p:nvCxnSpPr>
                        <p:cNvPr id="317" name="Straight Connector 316"/>
                        <p:cNvCxnSpPr/>
                        <p:nvPr/>
                      </p:nvCxnSpPr>
                      <p:spPr>
                        <a:xfrm flipH="1">
                          <a:off x="0" y="0"/>
                          <a:ext cx="19050" cy="419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8" name="Straight Connector 317"/>
                        <p:cNvCxnSpPr/>
                        <p:nvPr/>
                      </p:nvCxnSpPr>
                      <p:spPr>
                        <a:xfrm>
                          <a:off x="19050" y="0"/>
                          <a:ext cx="571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9" name="Straight Connector 318"/>
                        <p:cNvCxnSpPr/>
                        <p:nvPr/>
                      </p:nvCxnSpPr>
                      <p:spPr>
                        <a:xfrm>
                          <a:off x="76200" y="0"/>
                          <a:ext cx="66675" cy="43815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295" name="Group 294"/>
                    <p:cNvGrpSpPr/>
                    <p:nvPr/>
                  </p:nvGrpSpPr>
                  <p:grpSpPr>
                    <a:xfrm>
                      <a:off x="1419225" y="152400"/>
                      <a:ext cx="342900" cy="571500"/>
                      <a:chOff x="0" y="0"/>
                      <a:chExt cx="342900" cy="571500"/>
                    </a:xfrm>
                  </p:grpSpPr>
                  <p:cxnSp>
                    <p:nvCxnSpPr>
                      <p:cNvPr id="298" name="Straight Connector 297"/>
                      <p:cNvCxnSpPr/>
                      <p:nvPr/>
                    </p:nvCxnSpPr>
                    <p:spPr>
                      <a:xfrm>
                        <a:off x="66675" y="190500"/>
                        <a:ext cx="17145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99" name="Group 298"/>
                      <p:cNvGrpSpPr/>
                      <p:nvPr/>
                    </p:nvGrpSpPr>
                    <p:grpSpPr>
                      <a:xfrm>
                        <a:off x="0" y="0"/>
                        <a:ext cx="342900" cy="571500"/>
                        <a:chOff x="0" y="0"/>
                        <a:chExt cx="342900" cy="571500"/>
                      </a:xfrm>
                    </p:grpSpPr>
                    <p:cxnSp>
                      <p:nvCxnSpPr>
                        <p:cNvPr id="300" name="Straight Connector 299"/>
                        <p:cNvCxnSpPr/>
                        <p:nvPr/>
                      </p:nvCxnSpPr>
                      <p:spPr>
                        <a:xfrm>
                          <a:off x="28575" y="371475"/>
                          <a:ext cx="257175"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301" name="Group 300"/>
                        <p:cNvGrpSpPr/>
                        <p:nvPr/>
                      </p:nvGrpSpPr>
                      <p:grpSpPr>
                        <a:xfrm>
                          <a:off x="0" y="0"/>
                          <a:ext cx="342900" cy="571500"/>
                          <a:chOff x="0" y="0"/>
                          <a:chExt cx="342900" cy="571500"/>
                        </a:xfrm>
                      </p:grpSpPr>
                      <p:cxnSp>
                        <p:nvCxnSpPr>
                          <p:cNvPr id="302" name="Straight Connector 301"/>
                          <p:cNvCxnSpPr/>
                          <p:nvPr/>
                        </p:nvCxnSpPr>
                        <p:spPr>
                          <a:xfrm flipV="1">
                            <a:off x="0" y="9525"/>
                            <a:ext cx="85725" cy="561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03" name="Straight Connector 302"/>
                          <p:cNvCxnSpPr/>
                          <p:nvPr/>
                        </p:nvCxnSpPr>
                        <p:spPr>
                          <a:xfrm flipH="1" flipV="1">
                            <a:off x="190500" y="0"/>
                            <a:ext cx="152400" cy="571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4" name="Straight Connector 303"/>
                          <p:cNvCxnSpPr/>
                          <p:nvPr/>
                        </p:nvCxnSpPr>
                        <p:spPr>
                          <a:xfrm flipV="1">
                            <a:off x="85725" y="9525"/>
                            <a:ext cx="1047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5" name="Straight Connector 304"/>
                          <p:cNvCxnSpPr/>
                          <p:nvPr/>
                        </p:nvCxnSpPr>
                        <p:spPr>
                          <a:xfrm flipH="1">
                            <a:off x="38100" y="190500"/>
                            <a:ext cx="200025"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06" name="Straight Connector 305"/>
                          <p:cNvCxnSpPr/>
                          <p:nvPr/>
                        </p:nvCxnSpPr>
                        <p:spPr>
                          <a:xfrm flipH="1">
                            <a:off x="19050" y="381000"/>
                            <a:ext cx="257175"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a:off x="57150" y="180975"/>
                            <a:ext cx="228600" cy="190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8" name="Straight Connector 307"/>
                          <p:cNvCxnSpPr/>
                          <p:nvPr/>
                        </p:nvCxnSpPr>
                        <p:spPr>
                          <a:xfrm>
                            <a:off x="38100" y="371475"/>
                            <a:ext cx="285750"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09" name="Straight Connector 308"/>
                          <p:cNvCxnSpPr/>
                          <p:nvPr/>
                        </p:nvCxnSpPr>
                        <p:spPr>
                          <a:xfrm>
                            <a:off x="85725" y="19050"/>
                            <a:ext cx="152400" cy="161925"/>
                          </a:xfrm>
                          <a:prstGeom prst="line">
                            <a:avLst/>
                          </a:prstGeom>
                        </p:spPr>
                        <p:style>
                          <a:lnRef idx="1">
                            <a:schemeClr val="accent1"/>
                          </a:lnRef>
                          <a:fillRef idx="0">
                            <a:schemeClr val="accent1"/>
                          </a:fillRef>
                          <a:effectRef idx="0">
                            <a:schemeClr val="accent1"/>
                          </a:effectRef>
                          <a:fontRef idx="minor">
                            <a:schemeClr val="tx1"/>
                          </a:fontRef>
                        </p:style>
                      </p:cxnSp>
                      <p:cxnSp>
                        <p:nvCxnSpPr>
                          <p:cNvPr id="310" name="Straight Connector 309"/>
                          <p:cNvCxnSpPr/>
                          <p:nvPr/>
                        </p:nvCxnSpPr>
                        <p:spPr>
                          <a:xfrm flipH="1">
                            <a:off x="76200" y="9525"/>
                            <a:ext cx="123825" cy="161925"/>
                          </a:xfrm>
                          <a:prstGeom prst="line">
                            <a:avLst/>
                          </a:prstGeom>
                        </p:spPr>
                        <p:style>
                          <a:lnRef idx="1">
                            <a:schemeClr val="accent1"/>
                          </a:lnRef>
                          <a:fillRef idx="0">
                            <a:schemeClr val="accent1"/>
                          </a:fillRef>
                          <a:effectRef idx="0">
                            <a:schemeClr val="accent1"/>
                          </a:effectRef>
                          <a:fontRef idx="minor">
                            <a:schemeClr val="tx1"/>
                          </a:fontRef>
                        </p:style>
                      </p:cxnSp>
                    </p:grpSp>
                  </p:grpSp>
                </p:grpSp>
                <p:cxnSp>
                  <p:nvCxnSpPr>
                    <p:cNvPr id="296" name="Straight Connector 295"/>
                    <p:cNvCxnSpPr/>
                    <p:nvPr/>
                  </p:nvCxnSpPr>
                  <p:spPr>
                    <a:xfrm>
                      <a:off x="1485900" y="723900"/>
                      <a:ext cx="0" cy="390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297" name="Straight Connector 296"/>
                    <p:cNvCxnSpPr/>
                    <p:nvPr/>
                  </p:nvCxnSpPr>
                  <p:spPr>
                    <a:xfrm>
                      <a:off x="1685925" y="723900"/>
                      <a:ext cx="0" cy="390525"/>
                    </a:xfrm>
                    <a:prstGeom prst="line">
                      <a:avLst/>
                    </a:prstGeom>
                  </p:spPr>
                  <p:style>
                    <a:lnRef idx="1">
                      <a:schemeClr val="accent1"/>
                    </a:lnRef>
                    <a:fillRef idx="0">
                      <a:schemeClr val="accent1"/>
                    </a:fillRef>
                    <a:effectRef idx="0">
                      <a:schemeClr val="accent1"/>
                    </a:effectRef>
                    <a:fontRef idx="minor">
                      <a:schemeClr val="tx1"/>
                    </a:fontRef>
                  </p:style>
                </p:cxnSp>
              </p:grpSp>
            </p:grpSp>
          </p:grpSp>
          <p:cxnSp>
            <p:nvCxnSpPr>
              <p:cNvPr id="282" name="Straight Connector 281"/>
              <p:cNvCxnSpPr/>
              <p:nvPr/>
            </p:nvCxnSpPr>
            <p:spPr>
              <a:xfrm flipV="1">
                <a:off x="0" y="1295400"/>
                <a:ext cx="3639185" cy="9525"/>
              </a:xfrm>
              <a:prstGeom prst="line">
                <a:avLst/>
              </a:prstGeom>
            </p:spPr>
            <p:style>
              <a:lnRef idx="1">
                <a:schemeClr val="accent1"/>
              </a:lnRef>
              <a:fillRef idx="0">
                <a:schemeClr val="accent1"/>
              </a:fillRef>
              <a:effectRef idx="0">
                <a:schemeClr val="accent1"/>
              </a:effectRef>
              <a:fontRef idx="minor">
                <a:schemeClr val="tx1"/>
              </a:fontRef>
            </p:style>
          </p:cxnSp>
          <p:grpSp>
            <p:nvGrpSpPr>
              <p:cNvPr id="283" name="Group 282"/>
              <p:cNvGrpSpPr/>
              <p:nvPr/>
            </p:nvGrpSpPr>
            <p:grpSpPr>
              <a:xfrm>
                <a:off x="0" y="409575"/>
                <a:ext cx="3505200" cy="9525"/>
                <a:chOff x="0" y="0"/>
                <a:chExt cx="3505200" cy="9525"/>
              </a:xfrm>
            </p:grpSpPr>
            <p:cxnSp>
              <p:nvCxnSpPr>
                <p:cNvPr id="284" name="Straight Connector 283"/>
                <p:cNvCxnSpPr/>
                <p:nvPr/>
              </p:nvCxnSpPr>
              <p:spPr>
                <a:xfrm flipV="1">
                  <a:off x="0" y="9525"/>
                  <a:ext cx="6191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5" name="Straight Connector 284"/>
                <p:cNvCxnSpPr/>
                <p:nvPr/>
              </p:nvCxnSpPr>
              <p:spPr>
                <a:xfrm flipV="1">
                  <a:off x="742950" y="0"/>
                  <a:ext cx="60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6" name="Straight Connector 285"/>
                <p:cNvCxnSpPr/>
                <p:nvPr/>
              </p:nvCxnSpPr>
              <p:spPr>
                <a:xfrm flipV="1">
                  <a:off x="1609725" y="0"/>
                  <a:ext cx="60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7" name="Straight Connector 286"/>
                <p:cNvCxnSpPr/>
                <p:nvPr/>
              </p:nvCxnSpPr>
              <p:spPr>
                <a:xfrm>
                  <a:off x="2343150" y="9525"/>
                  <a:ext cx="533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8" name="Straight Connector 287"/>
                <p:cNvCxnSpPr/>
                <p:nvPr/>
              </p:nvCxnSpPr>
              <p:spPr>
                <a:xfrm flipV="1">
                  <a:off x="3019425" y="0"/>
                  <a:ext cx="485775" cy="0"/>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275" name="Freeform 274"/>
            <p:cNvSpPr/>
            <p:nvPr/>
          </p:nvSpPr>
          <p:spPr>
            <a:xfrm>
              <a:off x="1438275" y="400050"/>
              <a:ext cx="1676400" cy="695325"/>
            </a:xfrm>
            <a:custGeom>
              <a:avLst/>
              <a:gdLst>
                <a:gd name="connsiteX0" fmla="*/ 0 w 1714500"/>
                <a:gd name="connsiteY0" fmla="*/ 0 h 842796"/>
                <a:gd name="connsiteX1" fmla="*/ 333375 w 1714500"/>
                <a:gd name="connsiteY1" fmla="*/ 695325 h 842796"/>
                <a:gd name="connsiteX2" fmla="*/ 666750 w 1714500"/>
                <a:gd name="connsiteY2" fmla="*/ 542925 h 842796"/>
                <a:gd name="connsiteX3" fmla="*/ 942975 w 1714500"/>
                <a:gd name="connsiteY3" fmla="*/ 800100 h 842796"/>
                <a:gd name="connsiteX4" fmla="*/ 1714500 w 1714500"/>
                <a:gd name="connsiteY4" fmla="*/ 838200 h 8427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0" h="842796">
                  <a:moveTo>
                    <a:pt x="0" y="0"/>
                  </a:moveTo>
                  <a:cubicBezTo>
                    <a:pt x="111125" y="302419"/>
                    <a:pt x="222250" y="604838"/>
                    <a:pt x="333375" y="695325"/>
                  </a:cubicBezTo>
                  <a:cubicBezTo>
                    <a:pt x="444500" y="785813"/>
                    <a:pt x="565150" y="525463"/>
                    <a:pt x="666750" y="542925"/>
                  </a:cubicBezTo>
                  <a:cubicBezTo>
                    <a:pt x="768350" y="560387"/>
                    <a:pt x="768350" y="750888"/>
                    <a:pt x="942975" y="800100"/>
                  </a:cubicBezTo>
                  <a:cubicBezTo>
                    <a:pt x="1117600" y="849313"/>
                    <a:pt x="1536700" y="846137"/>
                    <a:pt x="1714500" y="838200"/>
                  </a:cubicBezTo>
                </a:path>
              </a:pathLst>
            </a:custGeom>
            <a:noFill/>
            <a:ln w="25400"/>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76" name="Oval 275"/>
            <p:cNvSpPr/>
            <p:nvPr/>
          </p:nvSpPr>
          <p:spPr>
            <a:xfrm>
              <a:off x="2038350" y="838200"/>
              <a:ext cx="95250" cy="1047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77" name="Rectangle 276"/>
            <p:cNvSpPr/>
            <p:nvPr/>
          </p:nvSpPr>
          <p:spPr>
            <a:xfrm>
              <a:off x="2009775" y="790575"/>
              <a:ext cx="161925"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cxnSp>
          <p:nvCxnSpPr>
            <p:cNvPr id="278" name="Straight Connector 277"/>
            <p:cNvCxnSpPr/>
            <p:nvPr/>
          </p:nvCxnSpPr>
          <p:spPr>
            <a:xfrm>
              <a:off x="2085975" y="942975"/>
              <a:ext cx="0" cy="190500"/>
            </a:xfrm>
            <a:prstGeom prst="line">
              <a:avLst/>
            </a:prstGeom>
          </p:spPr>
          <p:style>
            <a:lnRef idx="1">
              <a:schemeClr val="accent1"/>
            </a:lnRef>
            <a:fillRef idx="0">
              <a:schemeClr val="accent1"/>
            </a:fillRef>
            <a:effectRef idx="0">
              <a:schemeClr val="accent1"/>
            </a:effectRef>
            <a:fontRef idx="minor">
              <a:schemeClr val="tx1"/>
            </a:fontRef>
          </p:style>
        </p:cxnSp>
        <p:sp>
          <p:nvSpPr>
            <p:cNvPr id="279" name="Rectangle 278"/>
            <p:cNvSpPr/>
            <p:nvPr/>
          </p:nvSpPr>
          <p:spPr>
            <a:xfrm>
              <a:off x="2047875" y="1085850"/>
              <a:ext cx="89011"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80" name="Rectangle 279"/>
            <p:cNvSpPr/>
            <p:nvPr/>
          </p:nvSpPr>
          <p:spPr>
            <a:xfrm>
              <a:off x="2981325" y="1066800"/>
              <a:ext cx="133350" cy="456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325" name="Group 324"/>
          <p:cNvGrpSpPr/>
          <p:nvPr/>
        </p:nvGrpSpPr>
        <p:grpSpPr>
          <a:xfrm>
            <a:off x="814433" y="5375515"/>
            <a:ext cx="3638550" cy="1095375"/>
            <a:chOff x="0" y="0"/>
            <a:chExt cx="3639185" cy="1095375"/>
          </a:xfrm>
        </p:grpSpPr>
        <p:grpSp>
          <p:nvGrpSpPr>
            <p:cNvPr id="326" name="Group 325"/>
            <p:cNvGrpSpPr/>
            <p:nvPr/>
          </p:nvGrpSpPr>
          <p:grpSpPr>
            <a:xfrm>
              <a:off x="0" y="0"/>
              <a:ext cx="3639185" cy="1095375"/>
              <a:chOff x="-19050" y="0"/>
              <a:chExt cx="3639185" cy="1364240"/>
            </a:xfrm>
          </p:grpSpPr>
          <p:grpSp>
            <p:nvGrpSpPr>
              <p:cNvPr id="333" name="Group 332"/>
              <p:cNvGrpSpPr/>
              <p:nvPr/>
            </p:nvGrpSpPr>
            <p:grpSpPr>
              <a:xfrm>
                <a:off x="285750" y="0"/>
                <a:ext cx="1752600" cy="476250"/>
                <a:chOff x="0" y="0"/>
                <a:chExt cx="2400300" cy="1114425"/>
              </a:xfrm>
            </p:grpSpPr>
            <p:grpSp>
              <p:nvGrpSpPr>
                <p:cNvPr id="341" name="Group 340"/>
                <p:cNvGrpSpPr/>
                <p:nvPr/>
              </p:nvGrpSpPr>
              <p:grpSpPr>
                <a:xfrm>
                  <a:off x="1733550" y="581025"/>
                  <a:ext cx="666750" cy="533400"/>
                  <a:chOff x="0" y="0"/>
                  <a:chExt cx="666750" cy="533400"/>
                </a:xfrm>
              </p:grpSpPr>
              <p:cxnSp>
                <p:nvCxnSpPr>
                  <p:cNvPr id="372" name="Straight Connector 371"/>
                  <p:cNvCxnSpPr/>
                  <p:nvPr/>
                </p:nvCxnSpPr>
                <p:spPr>
                  <a:xfrm flipH="1">
                    <a:off x="342900" y="85725"/>
                    <a:ext cx="323850" cy="361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3" name="Straight Connector 372"/>
                  <p:cNvCxnSpPr/>
                  <p:nvPr/>
                </p:nvCxnSpPr>
                <p:spPr>
                  <a:xfrm>
                    <a:off x="342900" y="438150"/>
                    <a:ext cx="66675" cy="9525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4" name="Straight Connector 373"/>
                  <p:cNvCxnSpPr/>
                  <p:nvPr/>
                </p:nvCxnSpPr>
                <p:spPr>
                  <a:xfrm flipV="1">
                    <a:off x="0" y="66675"/>
                    <a:ext cx="666750" cy="666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75" name="Straight Connector 374"/>
                  <p:cNvCxnSpPr/>
                  <p:nvPr/>
                </p:nvCxnSpPr>
                <p:spPr>
                  <a:xfrm flipV="1">
                    <a:off x="9525" y="0"/>
                    <a:ext cx="635635" cy="66675"/>
                  </a:xfrm>
                  <a:prstGeom prst="line">
                    <a:avLst/>
                  </a:prstGeom>
                </p:spPr>
                <p:style>
                  <a:lnRef idx="1">
                    <a:schemeClr val="accent1"/>
                  </a:lnRef>
                  <a:fillRef idx="0">
                    <a:schemeClr val="accent1"/>
                  </a:fillRef>
                  <a:effectRef idx="0">
                    <a:schemeClr val="accent1"/>
                  </a:effectRef>
                  <a:fontRef idx="minor">
                    <a:schemeClr val="tx1"/>
                  </a:fontRef>
                </p:style>
              </p:cxnSp>
              <p:sp>
                <p:nvSpPr>
                  <p:cNvPr id="376" name="Right Bracket 375"/>
                  <p:cNvSpPr/>
                  <p:nvPr/>
                </p:nvSpPr>
                <p:spPr>
                  <a:xfrm>
                    <a:off x="600075" y="0"/>
                    <a:ext cx="45719" cy="104775"/>
                  </a:xfrm>
                  <a:prstGeom prst="rightBracket">
                    <a:avLst/>
                  </a:prstGeom>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342" name="Group 341"/>
                <p:cNvGrpSpPr/>
                <p:nvPr/>
              </p:nvGrpSpPr>
              <p:grpSpPr>
                <a:xfrm>
                  <a:off x="0" y="0"/>
                  <a:ext cx="2143125" cy="1114425"/>
                  <a:chOff x="0" y="0"/>
                  <a:chExt cx="2143125" cy="1114425"/>
                </a:xfrm>
              </p:grpSpPr>
              <p:cxnSp>
                <p:nvCxnSpPr>
                  <p:cNvPr id="343" name="Straight Connector 342"/>
                  <p:cNvCxnSpPr/>
                  <p:nvPr/>
                </p:nvCxnSpPr>
                <p:spPr>
                  <a:xfrm>
                    <a:off x="1571625" y="723900"/>
                    <a:ext cx="0" cy="390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344" name="Straight Connector 343"/>
                  <p:cNvCxnSpPr/>
                  <p:nvPr/>
                </p:nvCxnSpPr>
                <p:spPr>
                  <a:xfrm>
                    <a:off x="1600200" y="723900"/>
                    <a:ext cx="0" cy="390525"/>
                  </a:xfrm>
                  <a:prstGeom prst="line">
                    <a:avLst/>
                  </a:prstGeom>
                </p:spPr>
                <p:style>
                  <a:lnRef idx="1">
                    <a:schemeClr val="accent1"/>
                  </a:lnRef>
                  <a:fillRef idx="0">
                    <a:schemeClr val="accent1"/>
                  </a:fillRef>
                  <a:effectRef idx="0">
                    <a:schemeClr val="accent1"/>
                  </a:effectRef>
                  <a:fontRef idx="minor">
                    <a:schemeClr val="tx1"/>
                  </a:fontRef>
                </p:style>
              </p:cxnSp>
              <p:grpSp>
                <p:nvGrpSpPr>
                  <p:cNvPr id="345" name="Group 344"/>
                  <p:cNvGrpSpPr/>
                  <p:nvPr/>
                </p:nvGrpSpPr>
                <p:grpSpPr>
                  <a:xfrm>
                    <a:off x="0" y="0"/>
                    <a:ext cx="2143125" cy="1114425"/>
                    <a:chOff x="0" y="0"/>
                    <a:chExt cx="2143125" cy="1114425"/>
                  </a:xfrm>
                </p:grpSpPr>
                <p:grpSp>
                  <p:nvGrpSpPr>
                    <p:cNvPr id="346" name="Group 345"/>
                    <p:cNvGrpSpPr/>
                    <p:nvPr/>
                  </p:nvGrpSpPr>
                  <p:grpSpPr>
                    <a:xfrm>
                      <a:off x="0" y="0"/>
                      <a:ext cx="2143125" cy="1114425"/>
                      <a:chOff x="0" y="0"/>
                      <a:chExt cx="2143125" cy="1114425"/>
                    </a:xfrm>
                  </p:grpSpPr>
                  <p:cxnSp>
                    <p:nvCxnSpPr>
                      <p:cNvPr id="363" name="Straight Connector 362"/>
                      <p:cNvCxnSpPr/>
                      <p:nvPr/>
                    </p:nvCxnSpPr>
                    <p:spPr>
                      <a:xfrm>
                        <a:off x="0" y="723900"/>
                        <a:ext cx="17335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4" name="Straight Connector 363"/>
                      <p:cNvCxnSpPr/>
                      <p:nvPr/>
                    </p:nvCxnSpPr>
                    <p:spPr>
                      <a:xfrm flipV="1">
                        <a:off x="0" y="1114425"/>
                        <a:ext cx="21431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5" name="Straight Connector 364"/>
                      <p:cNvCxnSpPr/>
                      <p:nvPr/>
                    </p:nvCxnSpPr>
                    <p:spPr>
                      <a:xfrm>
                        <a:off x="0" y="723900"/>
                        <a:ext cx="0" cy="390525"/>
                      </a:xfrm>
                      <a:prstGeom prst="line">
                        <a:avLst/>
                      </a:prstGeom>
                    </p:spPr>
                    <p:style>
                      <a:lnRef idx="1">
                        <a:schemeClr val="accent1"/>
                      </a:lnRef>
                      <a:fillRef idx="0">
                        <a:schemeClr val="accent1"/>
                      </a:fillRef>
                      <a:effectRef idx="0">
                        <a:schemeClr val="accent1"/>
                      </a:effectRef>
                      <a:fontRef idx="minor">
                        <a:schemeClr val="tx1"/>
                      </a:fontRef>
                    </p:style>
                  </p:cxnSp>
                  <p:sp>
                    <p:nvSpPr>
                      <p:cNvPr id="366" name="Rectangle 365"/>
                      <p:cNvSpPr/>
                      <p:nvPr/>
                    </p:nvSpPr>
                    <p:spPr>
                      <a:xfrm>
                        <a:off x="1019175" y="600075"/>
                        <a:ext cx="180975" cy="1238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67" name="Rectangle 366"/>
                      <p:cNvSpPr/>
                      <p:nvPr/>
                    </p:nvSpPr>
                    <p:spPr>
                      <a:xfrm>
                        <a:off x="104775" y="409575"/>
                        <a:ext cx="428625" cy="3143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368" name="Group 367"/>
                      <p:cNvGrpSpPr/>
                      <p:nvPr/>
                    </p:nvGrpSpPr>
                    <p:grpSpPr>
                      <a:xfrm>
                        <a:off x="142875" y="0"/>
                        <a:ext cx="142875" cy="438150"/>
                        <a:chOff x="0" y="0"/>
                        <a:chExt cx="142875" cy="438150"/>
                      </a:xfrm>
                    </p:grpSpPr>
                    <p:cxnSp>
                      <p:nvCxnSpPr>
                        <p:cNvPr id="369" name="Straight Connector 368"/>
                        <p:cNvCxnSpPr/>
                        <p:nvPr/>
                      </p:nvCxnSpPr>
                      <p:spPr>
                        <a:xfrm flipH="1">
                          <a:off x="0" y="0"/>
                          <a:ext cx="19050" cy="419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0" name="Straight Connector 369"/>
                        <p:cNvCxnSpPr/>
                        <p:nvPr/>
                      </p:nvCxnSpPr>
                      <p:spPr>
                        <a:xfrm>
                          <a:off x="19050" y="0"/>
                          <a:ext cx="571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1" name="Straight Connector 370"/>
                        <p:cNvCxnSpPr/>
                        <p:nvPr/>
                      </p:nvCxnSpPr>
                      <p:spPr>
                        <a:xfrm>
                          <a:off x="76200" y="0"/>
                          <a:ext cx="66675" cy="43815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347" name="Group 346"/>
                    <p:cNvGrpSpPr/>
                    <p:nvPr/>
                  </p:nvGrpSpPr>
                  <p:grpSpPr>
                    <a:xfrm>
                      <a:off x="1419225" y="152400"/>
                      <a:ext cx="342900" cy="571500"/>
                      <a:chOff x="0" y="0"/>
                      <a:chExt cx="342900" cy="571500"/>
                    </a:xfrm>
                  </p:grpSpPr>
                  <p:cxnSp>
                    <p:nvCxnSpPr>
                      <p:cNvPr id="350" name="Straight Connector 349"/>
                      <p:cNvCxnSpPr/>
                      <p:nvPr/>
                    </p:nvCxnSpPr>
                    <p:spPr>
                      <a:xfrm>
                        <a:off x="66675" y="190500"/>
                        <a:ext cx="17145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351" name="Group 350"/>
                      <p:cNvGrpSpPr/>
                      <p:nvPr/>
                    </p:nvGrpSpPr>
                    <p:grpSpPr>
                      <a:xfrm>
                        <a:off x="0" y="0"/>
                        <a:ext cx="342900" cy="571500"/>
                        <a:chOff x="0" y="0"/>
                        <a:chExt cx="342900" cy="571500"/>
                      </a:xfrm>
                    </p:grpSpPr>
                    <p:cxnSp>
                      <p:nvCxnSpPr>
                        <p:cNvPr id="352" name="Straight Connector 351"/>
                        <p:cNvCxnSpPr/>
                        <p:nvPr/>
                      </p:nvCxnSpPr>
                      <p:spPr>
                        <a:xfrm>
                          <a:off x="28575" y="371475"/>
                          <a:ext cx="257175"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353" name="Group 352"/>
                        <p:cNvGrpSpPr/>
                        <p:nvPr/>
                      </p:nvGrpSpPr>
                      <p:grpSpPr>
                        <a:xfrm>
                          <a:off x="0" y="0"/>
                          <a:ext cx="342900" cy="571500"/>
                          <a:chOff x="0" y="0"/>
                          <a:chExt cx="342900" cy="571500"/>
                        </a:xfrm>
                      </p:grpSpPr>
                      <p:cxnSp>
                        <p:nvCxnSpPr>
                          <p:cNvPr id="354" name="Straight Connector 353"/>
                          <p:cNvCxnSpPr/>
                          <p:nvPr/>
                        </p:nvCxnSpPr>
                        <p:spPr>
                          <a:xfrm flipV="1">
                            <a:off x="0" y="9525"/>
                            <a:ext cx="85725" cy="561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55" name="Straight Connector 354"/>
                          <p:cNvCxnSpPr/>
                          <p:nvPr/>
                        </p:nvCxnSpPr>
                        <p:spPr>
                          <a:xfrm flipH="1" flipV="1">
                            <a:off x="190500" y="0"/>
                            <a:ext cx="152400" cy="571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6" name="Straight Connector 355"/>
                          <p:cNvCxnSpPr/>
                          <p:nvPr/>
                        </p:nvCxnSpPr>
                        <p:spPr>
                          <a:xfrm flipV="1">
                            <a:off x="85725" y="9525"/>
                            <a:ext cx="1047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7" name="Straight Connector 356"/>
                          <p:cNvCxnSpPr/>
                          <p:nvPr/>
                        </p:nvCxnSpPr>
                        <p:spPr>
                          <a:xfrm flipH="1">
                            <a:off x="38100" y="190500"/>
                            <a:ext cx="200025"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58" name="Straight Connector 357"/>
                          <p:cNvCxnSpPr/>
                          <p:nvPr/>
                        </p:nvCxnSpPr>
                        <p:spPr>
                          <a:xfrm flipH="1">
                            <a:off x="19050" y="381000"/>
                            <a:ext cx="257175"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59" name="Straight Connector 358"/>
                          <p:cNvCxnSpPr/>
                          <p:nvPr/>
                        </p:nvCxnSpPr>
                        <p:spPr>
                          <a:xfrm>
                            <a:off x="57150" y="180975"/>
                            <a:ext cx="228600" cy="190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0" name="Straight Connector 359"/>
                          <p:cNvCxnSpPr/>
                          <p:nvPr/>
                        </p:nvCxnSpPr>
                        <p:spPr>
                          <a:xfrm>
                            <a:off x="38100" y="371475"/>
                            <a:ext cx="285750"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61" name="Straight Connector 360"/>
                          <p:cNvCxnSpPr/>
                          <p:nvPr/>
                        </p:nvCxnSpPr>
                        <p:spPr>
                          <a:xfrm>
                            <a:off x="85725" y="19050"/>
                            <a:ext cx="152400" cy="161925"/>
                          </a:xfrm>
                          <a:prstGeom prst="line">
                            <a:avLst/>
                          </a:prstGeom>
                        </p:spPr>
                        <p:style>
                          <a:lnRef idx="1">
                            <a:schemeClr val="accent1"/>
                          </a:lnRef>
                          <a:fillRef idx="0">
                            <a:schemeClr val="accent1"/>
                          </a:fillRef>
                          <a:effectRef idx="0">
                            <a:schemeClr val="accent1"/>
                          </a:effectRef>
                          <a:fontRef idx="minor">
                            <a:schemeClr val="tx1"/>
                          </a:fontRef>
                        </p:style>
                      </p:cxnSp>
                      <p:cxnSp>
                        <p:nvCxnSpPr>
                          <p:cNvPr id="362" name="Straight Connector 361"/>
                          <p:cNvCxnSpPr/>
                          <p:nvPr/>
                        </p:nvCxnSpPr>
                        <p:spPr>
                          <a:xfrm flipH="1">
                            <a:off x="76200" y="9525"/>
                            <a:ext cx="123825" cy="161925"/>
                          </a:xfrm>
                          <a:prstGeom prst="line">
                            <a:avLst/>
                          </a:prstGeom>
                        </p:spPr>
                        <p:style>
                          <a:lnRef idx="1">
                            <a:schemeClr val="accent1"/>
                          </a:lnRef>
                          <a:fillRef idx="0">
                            <a:schemeClr val="accent1"/>
                          </a:fillRef>
                          <a:effectRef idx="0">
                            <a:schemeClr val="accent1"/>
                          </a:effectRef>
                          <a:fontRef idx="minor">
                            <a:schemeClr val="tx1"/>
                          </a:fontRef>
                        </p:style>
                      </p:cxnSp>
                    </p:grpSp>
                  </p:grpSp>
                </p:grpSp>
                <p:cxnSp>
                  <p:nvCxnSpPr>
                    <p:cNvPr id="348" name="Straight Connector 347"/>
                    <p:cNvCxnSpPr/>
                    <p:nvPr/>
                  </p:nvCxnSpPr>
                  <p:spPr>
                    <a:xfrm>
                      <a:off x="1485900" y="723900"/>
                      <a:ext cx="0" cy="390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349" name="Straight Connector 348"/>
                    <p:cNvCxnSpPr/>
                    <p:nvPr/>
                  </p:nvCxnSpPr>
                  <p:spPr>
                    <a:xfrm>
                      <a:off x="1685925" y="723900"/>
                      <a:ext cx="0" cy="390525"/>
                    </a:xfrm>
                    <a:prstGeom prst="line">
                      <a:avLst/>
                    </a:prstGeom>
                  </p:spPr>
                  <p:style>
                    <a:lnRef idx="1">
                      <a:schemeClr val="accent1"/>
                    </a:lnRef>
                    <a:fillRef idx="0">
                      <a:schemeClr val="accent1"/>
                    </a:fillRef>
                    <a:effectRef idx="0">
                      <a:schemeClr val="accent1"/>
                    </a:effectRef>
                    <a:fontRef idx="minor">
                      <a:schemeClr val="tx1"/>
                    </a:fontRef>
                  </p:style>
                </p:cxnSp>
              </p:grpSp>
            </p:grpSp>
          </p:grpSp>
          <p:cxnSp>
            <p:nvCxnSpPr>
              <p:cNvPr id="334" name="Straight Connector 333"/>
              <p:cNvCxnSpPr/>
              <p:nvPr/>
            </p:nvCxnSpPr>
            <p:spPr>
              <a:xfrm flipV="1">
                <a:off x="-19050" y="1354715"/>
                <a:ext cx="3639185" cy="9525"/>
              </a:xfrm>
              <a:prstGeom prst="line">
                <a:avLst/>
              </a:prstGeom>
            </p:spPr>
            <p:style>
              <a:lnRef idx="1">
                <a:schemeClr val="accent1"/>
              </a:lnRef>
              <a:fillRef idx="0">
                <a:schemeClr val="accent1"/>
              </a:fillRef>
              <a:effectRef idx="0">
                <a:schemeClr val="accent1"/>
              </a:effectRef>
              <a:fontRef idx="minor">
                <a:schemeClr val="tx1"/>
              </a:fontRef>
            </p:style>
          </p:cxnSp>
          <p:grpSp>
            <p:nvGrpSpPr>
              <p:cNvPr id="335" name="Group 334"/>
              <p:cNvGrpSpPr/>
              <p:nvPr/>
            </p:nvGrpSpPr>
            <p:grpSpPr>
              <a:xfrm>
                <a:off x="0" y="409575"/>
                <a:ext cx="3505200" cy="9525"/>
                <a:chOff x="0" y="0"/>
                <a:chExt cx="3505200" cy="9525"/>
              </a:xfrm>
            </p:grpSpPr>
            <p:cxnSp>
              <p:nvCxnSpPr>
                <p:cNvPr id="336" name="Straight Connector 335"/>
                <p:cNvCxnSpPr/>
                <p:nvPr/>
              </p:nvCxnSpPr>
              <p:spPr>
                <a:xfrm flipV="1">
                  <a:off x="0" y="9525"/>
                  <a:ext cx="6191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7" name="Straight Connector 336"/>
                <p:cNvCxnSpPr/>
                <p:nvPr/>
              </p:nvCxnSpPr>
              <p:spPr>
                <a:xfrm flipV="1">
                  <a:off x="742950" y="0"/>
                  <a:ext cx="60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8" name="Straight Connector 337"/>
                <p:cNvCxnSpPr/>
                <p:nvPr/>
              </p:nvCxnSpPr>
              <p:spPr>
                <a:xfrm flipV="1">
                  <a:off x="1609725" y="0"/>
                  <a:ext cx="60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9" name="Straight Connector 338"/>
                <p:cNvCxnSpPr/>
                <p:nvPr/>
              </p:nvCxnSpPr>
              <p:spPr>
                <a:xfrm>
                  <a:off x="2343150" y="9525"/>
                  <a:ext cx="533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0" name="Straight Connector 339"/>
                <p:cNvCxnSpPr/>
                <p:nvPr/>
              </p:nvCxnSpPr>
              <p:spPr>
                <a:xfrm flipV="1">
                  <a:off x="3019425" y="0"/>
                  <a:ext cx="485775" cy="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327" name="Group 326"/>
            <p:cNvGrpSpPr/>
            <p:nvPr/>
          </p:nvGrpSpPr>
          <p:grpSpPr>
            <a:xfrm>
              <a:off x="1447800" y="371475"/>
              <a:ext cx="1724025" cy="721360"/>
              <a:chOff x="0" y="0"/>
              <a:chExt cx="1724025" cy="721360"/>
            </a:xfrm>
          </p:grpSpPr>
          <p:sp>
            <p:nvSpPr>
              <p:cNvPr id="328" name="Freeform 327"/>
              <p:cNvSpPr/>
              <p:nvPr/>
            </p:nvSpPr>
            <p:spPr>
              <a:xfrm>
                <a:off x="0" y="0"/>
                <a:ext cx="1000125" cy="631355"/>
              </a:xfrm>
              <a:custGeom>
                <a:avLst/>
                <a:gdLst>
                  <a:gd name="connsiteX0" fmla="*/ 0 w 1000125"/>
                  <a:gd name="connsiteY0" fmla="*/ 0 h 819150"/>
                  <a:gd name="connsiteX1" fmla="*/ 352425 w 1000125"/>
                  <a:gd name="connsiteY1" fmla="*/ 704850 h 819150"/>
                  <a:gd name="connsiteX2" fmla="*/ 666750 w 1000125"/>
                  <a:gd name="connsiteY2" fmla="*/ 447675 h 819150"/>
                  <a:gd name="connsiteX3" fmla="*/ 838200 w 1000125"/>
                  <a:gd name="connsiteY3" fmla="*/ 419100 h 819150"/>
                  <a:gd name="connsiteX4" fmla="*/ 1000125 w 1000125"/>
                  <a:gd name="connsiteY4" fmla="*/ 819150 h 819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125" h="819150">
                    <a:moveTo>
                      <a:pt x="0" y="0"/>
                    </a:moveTo>
                    <a:cubicBezTo>
                      <a:pt x="120650" y="315119"/>
                      <a:pt x="241300" y="630238"/>
                      <a:pt x="352425" y="704850"/>
                    </a:cubicBezTo>
                    <a:cubicBezTo>
                      <a:pt x="463550" y="779462"/>
                      <a:pt x="585788" y="495300"/>
                      <a:pt x="666750" y="447675"/>
                    </a:cubicBezTo>
                    <a:cubicBezTo>
                      <a:pt x="747713" y="400050"/>
                      <a:pt x="782638" y="357188"/>
                      <a:pt x="838200" y="419100"/>
                    </a:cubicBezTo>
                    <a:cubicBezTo>
                      <a:pt x="893763" y="481013"/>
                      <a:pt x="955675" y="744537"/>
                      <a:pt x="1000125" y="819150"/>
                    </a:cubicBezTo>
                  </a:path>
                </a:pathLst>
              </a:custGeom>
              <a:noFill/>
              <a:ln w="25400"/>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cxnSp>
            <p:nvCxnSpPr>
              <p:cNvPr id="329" name="Straight Connector 328"/>
              <p:cNvCxnSpPr/>
              <p:nvPr/>
            </p:nvCxnSpPr>
            <p:spPr>
              <a:xfrm>
                <a:off x="914400" y="466725"/>
                <a:ext cx="9525" cy="24765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0" name="Straight Connector 329"/>
              <p:cNvCxnSpPr/>
              <p:nvPr/>
            </p:nvCxnSpPr>
            <p:spPr>
              <a:xfrm>
                <a:off x="876300" y="390525"/>
                <a:ext cx="19050" cy="323850"/>
              </a:xfrm>
              <a:prstGeom prst="line">
                <a:avLst/>
              </a:prstGeom>
            </p:spPr>
            <p:style>
              <a:lnRef idx="1">
                <a:schemeClr val="accent1"/>
              </a:lnRef>
              <a:fillRef idx="0">
                <a:schemeClr val="accent1"/>
              </a:fillRef>
              <a:effectRef idx="0">
                <a:schemeClr val="accent1"/>
              </a:effectRef>
              <a:fontRef idx="minor">
                <a:schemeClr val="tx1"/>
              </a:fontRef>
            </p:style>
          </p:cxnSp>
          <p:sp>
            <p:nvSpPr>
              <p:cNvPr id="331" name="Rectangle 330"/>
              <p:cNvSpPr/>
              <p:nvPr/>
            </p:nvSpPr>
            <p:spPr>
              <a:xfrm>
                <a:off x="1590675" y="676275"/>
                <a:ext cx="133350" cy="450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32" name="Freeform 331"/>
              <p:cNvSpPr/>
              <p:nvPr/>
            </p:nvSpPr>
            <p:spPr>
              <a:xfrm flipH="1">
                <a:off x="981075" y="581025"/>
                <a:ext cx="716728" cy="124548"/>
              </a:xfrm>
              <a:custGeom>
                <a:avLst/>
                <a:gdLst>
                  <a:gd name="connsiteX0" fmla="*/ 0 w 1695450"/>
                  <a:gd name="connsiteY0" fmla="*/ 104775 h 104775"/>
                  <a:gd name="connsiteX1" fmla="*/ 1400175 w 1695450"/>
                  <a:gd name="connsiteY1" fmla="*/ 95250 h 104775"/>
                  <a:gd name="connsiteX2" fmla="*/ 1695450 w 1695450"/>
                  <a:gd name="connsiteY2" fmla="*/ 0 h 104775"/>
                </a:gdLst>
                <a:ahLst/>
                <a:cxnLst>
                  <a:cxn ang="0">
                    <a:pos x="connsiteX0" y="connsiteY0"/>
                  </a:cxn>
                  <a:cxn ang="0">
                    <a:pos x="connsiteX1" y="connsiteY1"/>
                  </a:cxn>
                  <a:cxn ang="0">
                    <a:pos x="connsiteX2" y="connsiteY2"/>
                  </a:cxn>
                </a:cxnLst>
                <a:rect l="l" t="t" r="r" b="b"/>
                <a:pathLst>
                  <a:path w="1695450" h="104775">
                    <a:moveTo>
                      <a:pt x="0" y="104775"/>
                    </a:moveTo>
                    <a:lnTo>
                      <a:pt x="1400175" y="95250"/>
                    </a:lnTo>
                    <a:cubicBezTo>
                      <a:pt x="1682750" y="77788"/>
                      <a:pt x="1660525" y="30162"/>
                      <a:pt x="1695450" y="0"/>
                    </a:cubicBezTo>
                  </a:path>
                </a:pathLst>
              </a:custGeom>
              <a:noFill/>
              <a:ln w="25400"/>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sp>
        <p:nvSpPr>
          <p:cNvPr id="377" name="Rectangle 376"/>
          <p:cNvSpPr/>
          <p:nvPr/>
        </p:nvSpPr>
        <p:spPr>
          <a:xfrm>
            <a:off x="570349" y="2016405"/>
            <a:ext cx="2313390" cy="369332"/>
          </a:xfrm>
          <a:prstGeom prst="rect">
            <a:avLst/>
          </a:prstGeom>
        </p:spPr>
        <p:txBody>
          <a:bodyPr wrap="none">
            <a:spAutoFit/>
          </a:bodyPr>
          <a:lstStyle/>
          <a:p>
            <a:r>
              <a:rPr lang="en-GB" dirty="0">
                <a:latin typeface="Calibri" panose="020F0502020204030204" pitchFamily="34" charset="0"/>
                <a:ea typeface="Calibri" panose="020F0502020204030204" pitchFamily="34" charset="0"/>
                <a:cs typeface="Times New Roman" panose="02020603050405020304" pitchFamily="18" charset="0"/>
              </a:rPr>
              <a:t>Free Hanging Catenary</a:t>
            </a:r>
            <a:endParaRPr lang="en-GB" dirty="0"/>
          </a:p>
        </p:txBody>
      </p:sp>
      <p:sp>
        <p:nvSpPr>
          <p:cNvPr id="378" name="Rectangle 377"/>
          <p:cNvSpPr/>
          <p:nvPr/>
        </p:nvSpPr>
        <p:spPr>
          <a:xfrm>
            <a:off x="5066191" y="2013567"/>
            <a:ext cx="1160767" cy="369332"/>
          </a:xfrm>
          <a:prstGeom prst="rect">
            <a:avLst/>
          </a:prstGeom>
        </p:spPr>
        <p:txBody>
          <a:bodyPr wrap="none">
            <a:spAutoFit/>
          </a:bodyPr>
          <a:lstStyle/>
          <a:p>
            <a:r>
              <a:rPr lang="en-GB" dirty="0">
                <a:latin typeface="Calibri" panose="020F0502020204030204" pitchFamily="34" charset="0"/>
                <a:ea typeface="Calibri" panose="020F0502020204030204" pitchFamily="34" charset="0"/>
                <a:cs typeface="Times New Roman" panose="02020603050405020304" pitchFamily="18" charset="0"/>
              </a:rPr>
              <a:t>Lazy Wave</a:t>
            </a:r>
            <a:endParaRPr lang="en-GB" dirty="0"/>
          </a:p>
        </p:txBody>
      </p:sp>
      <p:sp>
        <p:nvSpPr>
          <p:cNvPr id="379" name="Rectangle 378"/>
          <p:cNvSpPr/>
          <p:nvPr/>
        </p:nvSpPr>
        <p:spPr>
          <a:xfrm>
            <a:off x="944418" y="3209830"/>
            <a:ext cx="1291764" cy="369332"/>
          </a:xfrm>
          <a:prstGeom prst="rect">
            <a:avLst/>
          </a:prstGeom>
        </p:spPr>
        <p:txBody>
          <a:bodyPr wrap="none">
            <a:spAutoFit/>
          </a:bodyPr>
          <a:lstStyle/>
          <a:p>
            <a:r>
              <a:rPr lang="en-GB" dirty="0">
                <a:latin typeface="Calibri" panose="020F0502020204030204" pitchFamily="34" charset="0"/>
                <a:ea typeface="Calibri" panose="020F0502020204030204" pitchFamily="34" charset="0"/>
                <a:cs typeface="Times New Roman" panose="02020603050405020304" pitchFamily="18" charset="0"/>
              </a:rPr>
              <a:t>Steep Wave</a:t>
            </a:r>
            <a:endParaRPr lang="en-GB" dirty="0"/>
          </a:p>
        </p:txBody>
      </p:sp>
      <p:sp>
        <p:nvSpPr>
          <p:cNvPr id="380" name="Rectangle 379"/>
          <p:cNvSpPr/>
          <p:nvPr/>
        </p:nvSpPr>
        <p:spPr>
          <a:xfrm>
            <a:off x="4534619" y="3192550"/>
            <a:ext cx="4273470" cy="375552"/>
          </a:xfrm>
          <a:prstGeom prst="rect">
            <a:avLst/>
          </a:prstGeom>
        </p:spPr>
        <p:txBody>
          <a:bodyPr wrap="square">
            <a:spAutoFit/>
          </a:bodyPr>
          <a:lstStyle/>
          <a:p>
            <a:pPr>
              <a:lnSpc>
                <a:spcPct val="107000"/>
              </a:lnSpc>
              <a:spcAft>
                <a:spcPts val="800"/>
              </a:spcAft>
            </a:pPr>
            <a:r>
              <a:rPr lang="en-GB" dirty="0">
                <a:latin typeface="Calibri" panose="020F0502020204030204" pitchFamily="34" charset="0"/>
                <a:ea typeface="Calibri" panose="020F0502020204030204" pitchFamily="34" charset="0"/>
                <a:cs typeface="Times New Roman" panose="02020603050405020304" pitchFamily="18" charset="0"/>
              </a:rPr>
              <a:t>Tethered Lazy </a:t>
            </a:r>
            <a:r>
              <a:rPr lang="en-GB" dirty="0" smtClean="0">
                <a:latin typeface="Calibri" panose="020F0502020204030204" pitchFamily="34" charset="0"/>
                <a:ea typeface="Calibri" panose="020F0502020204030204" pitchFamily="34" charset="0"/>
                <a:cs typeface="Times New Roman" panose="02020603050405020304" pitchFamily="18" charset="0"/>
              </a:rPr>
              <a:t>Wave </a:t>
            </a:r>
            <a:r>
              <a:rPr lang="en-GB" dirty="0">
                <a:latin typeface="Calibri" panose="020F0502020204030204" pitchFamily="34" charset="0"/>
                <a:ea typeface="Calibri" panose="020F0502020204030204" pitchFamily="34" charset="0"/>
                <a:cs typeface="Times New Roman" panose="02020603050405020304" pitchFamily="18" charset="0"/>
              </a:rPr>
              <a:t>/ Reverse Pliant Wave</a:t>
            </a:r>
            <a:endParaRPr lang="en-GB" dirty="0"/>
          </a:p>
        </p:txBody>
      </p:sp>
      <p:sp>
        <p:nvSpPr>
          <p:cNvPr id="381" name="Rectangle 380"/>
          <p:cNvSpPr/>
          <p:nvPr/>
        </p:nvSpPr>
        <p:spPr>
          <a:xfrm>
            <a:off x="1234343" y="4722905"/>
            <a:ext cx="762901" cy="369332"/>
          </a:xfrm>
          <a:prstGeom prst="rect">
            <a:avLst/>
          </a:prstGeom>
        </p:spPr>
        <p:txBody>
          <a:bodyPr wrap="none">
            <a:spAutoFit/>
          </a:bodyPr>
          <a:lstStyle/>
          <a:p>
            <a:r>
              <a:rPr lang="en-GB" dirty="0">
                <a:latin typeface="Calibri" panose="020F0502020204030204" pitchFamily="34" charset="0"/>
                <a:ea typeface="Calibri" panose="020F0502020204030204" pitchFamily="34" charset="0"/>
                <a:cs typeface="Times New Roman" panose="02020603050405020304" pitchFamily="18" charset="0"/>
              </a:rPr>
              <a:t>Lazy-S</a:t>
            </a:r>
            <a:endParaRPr lang="en-GB" dirty="0"/>
          </a:p>
        </p:txBody>
      </p:sp>
      <p:sp>
        <p:nvSpPr>
          <p:cNvPr id="382" name="Rectangle 381"/>
          <p:cNvSpPr/>
          <p:nvPr/>
        </p:nvSpPr>
        <p:spPr>
          <a:xfrm>
            <a:off x="5264431" y="4755707"/>
            <a:ext cx="893899" cy="369332"/>
          </a:xfrm>
          <a:prstGeom prst="rect">
            <a:avLst/>
          </a:prstGeom>
        </p:spPr>
        <p:txBody>
          <a:bodyPr wrap="none">
            <a:spAutoFit/>
          </a:bodyPr>
          <a:lstStyle/>
          <a:p>
            <a:r>
              <a:rPr lang="en-GB" dirty="0">
                <a:latin typeface="Calibri" panose="020F0502020204030204" pitchFamily="34" charset="0"/>
                <a:ea typeface="Calibri" panose="020F0502020204030204" pitchFamily="34" charset="0"/>
                <a:cs typeface="Times New Roman" panose="02020603050405020304" pitchFamily="18" charset="0"/>
              </a:rPr>
              <a:t>Steep-S</a:t>
            </a:r>
            <a:endParaRPr lang="en-GB" dirty="0"/>
          </a:p>
        </p:txBody>
      </p:sp>
      <p:sp>
        <p:nvSpPr>
          <p:cNvPr id="383" name="Rectangle 382"/>
          <p:cNvSpPr/>
          <p:nvPr/>
        </p:nvSpPr>
        <p:spPr>
          <a:xfrm>
            <a:off x="882736" y="5930108"/>
            <a:ext cx="1290546" cy="369332"/>
          </a:xfrm>
          <a:prstGeom prst="rect">
            <a:avLst/>
          </a:prstGeom>
        </p:spPr>
        <p:txBody>
          <a:bodyPr wrap="none">
            <a:spAutoFit/>
          </a:bodyPr>
          <a:lstStyle/>
          <a:p>
            <a:r>
              <a:rPr lang="en-GB" dirty="0">
                <a:latin typeface="Calibri" panose="020F0502020204030204" pitchFamily="34" charset="0"/>
                <a:ea typeface="Calibri" panose="020F0502020204030204" pitchFamily="34" charset="0"/>
                <a:cs typeface="Times New Roman" panose="02020603050405020304" pitchFamily="18" charset="0"/>
              </a:rPr>
              <a:t>Pliant Wave</a:t>
            </a:r>
            <a:endParaRPr lang="en-GB" dirty="0"/>
          </a:p>
        </p:txBody>
      </p:sp>
    </p:spTree>
    <p:extLst>
      <p:ext uri="{BB962C8B-B14F-4D97-AF65-F5344CB8AC3E}">
        <p14:creationId xmlns:p14="http://schemas.microsoft.com/office/powerpoint/2010/main" val="23812821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 Placeholder 2"/>
              <p:cNvSpPr>
                <a:spLocks noGrp="1"/>
              </p:cNvSpPr>
              <p:nvPr>
                <p:ph type="body" sz="quarter" idx="14"/>
              </p:nvPr>
            </p:nvSpPr>
            <p:spPr>
              <a:xfrm>
                <a:off x="926523" y="2132855"/>
                <a:ext cx="7173869" cy="4212548"/>
              </a:xfrm>
            </p:spPr>
            <p:txBody>
              <a:bodyPr/>
              <a:lstStyle/>
              <a:p>
                <a14:m>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m:t>
                    </m:r>
                    <m:r>
                      <a:rPr lang="en-GB" b="0" i="1" smtClean="0">
                        <a:latin typeface="Cambria Math" panose="02040503050406030204" pitchFamily="18" charset="0"/>
                      </a:rPr>
                      <m:t>𝐻</m:t>
                    </m:r>
                    <m:r>
                      <a:rPr lang="en-GB" b="0" i="1" smtClean="0">
                        <a:latin typeface="Cambria Math" panose="02040503050406030204" pitchFamily="18" charset="0"/>
                      </a:rPr>
                      <m:t>/</m:t>
                    </m:r>
                    <m:r>
                      <a:rPr lang="en-GB" b="0" i="1" smtClean="0">
                        <a:latin typeface="Cambria Math" panose="02040503050406030204" pitchFamily="18" charset="0"/>
                      </a:rPr>
                      <m:t>𝑤</m:t>
                    </m:r>
                    <m:r>
                      <a:rPr lang="en-GB" b="0" i="1" smtClean="0">
                        <a:latin typeface="Cambria Math" panose="02040503050406030204" pitchFamily="18" charset="0"/>
                      </a:rPr>
                      <m:t>[</m:t>
                    </m:r>
                    <m:func>
                      <m:funcPr>
                        <m:ctrlPr>
                          <a:rPr lang="en-GB" b="0" i="1" smtClean="0">
                            <a:latin typeface="Cambria Math" panose="02040503050406030204" pitchFamily="18" charset="0"/>
                          </a:rPr>
                        </m:ctrlPr>
                      </m:funcPr>
                      <m:fName>
                        <m:r>
                          <m:rPr>
                            <m:sty m:val="p"/>
                          </m:rPr>
                          <a:rPr lang="en-GB" b="0" i="0" smtClean="0">
                            <a:latin typeface="Cambria Math" panose="02040503050406030204" pitchFamily="18" charset="0"/>
                          </a:rPr>
                          <m:t>cosh</m:t>
                        </m:r>
                      </m:fName>
                      <m:e>
                        <m:d>
                          <m:dPr>
                            <m:ctrlPr>
                              <a:rPr lang="en-GB" b="0" i="1" smtClean="0">
                                <a:latin typeface="Cambria Math" panose="02040503050406030204" pitchFamily="18" charset="0"/>
                              </a:rPr>
                            </m:ctrlPr>
                          </m:dPr>
                          <m:e>
                            <m:f>
                              <m:fPr>
                                <m:ctrlPr>
                                  <a:rPr lang="en-GB" b="0" i="1" smtClean="0">
                                    <a:latin typeface="Cambria Math" panose="02040503050406030204" pitchFamily="18" charset="0"/>
                                  </a:rPr>
                                </m:ctrlPr>
                              </m:fPr>
                              <m:num>
                                <m:r>
                                  <a:rPr lang="en-GB" b="0" i="1" smtClean="0">
                                    <a:latin typeface="Cambria Math" panose="02040503050406030204" pitchFamily="18" charset="0"/>
                                  </a:rPr>
                                  <m:t>𝑤𝑥</m:t>
                                </m:r>
                              </m:num>
                              <m:den>
                                <m:r>
                                  <a:rPr lang="en-GB" b="0" i="1" smtClean="0">
                                    <a:latin typeface="Cambria Math" panose="02040503050406030204" pitchFamily="18" charset="0"/>
                                  </a:rPr>
                                  <m:t>𝐻</m:t>
                                </m:r>
                              </m:den>
                            </m:f>
                          </m:e>
                        </m:d>
                      </m:e>
                    </m:func>
                    <m:r>
                      <a:rPr lang="en-GB" b="0" i="1" smtClean="0">
                        <a:latin typeface="Cambria Math" panose="02040503050406030204" pitchFamily="18" charset="0"/>
                      </a:rPr>
                      <m:t>−1]</m:t>
                    </m:r>
                  </m:oMath>
                </a14:m>
                <a:endParaRPr lang="en-GB" dirty="0"/>
              </a:p>
            </p:txBody>
          </p:sp>
        </mc:Choice>
        <mc:Fallback xmlns="">
          <p:sp>
            <p:nvSpPr>
              <p:cNvPr id="3" name="Text Placeholder 2"/>
              <p:cNvSpPr>
                <a:spLocks noGrp="1" noRot="1" noChangeAspect="1" noMove="1" noResize="1" noEditPoints="1" noAdjustHandles="1" noChangeArrowheads="1" noChangeShapeType="1" noTextEdit="1"/>
              </p:cNvSpPr>
              <p:nvPr>
                <p:ph type="body" sz="quarter" idx="14"/>
              </p:nvPr>
            </p:nvSpPr>
            <p:spPr>
              <a:xfrm>
                <a:off x="926523" y="2132855"/>
                <a:ext cx="7173869" cy="4212548"/>
              </a:xfrm>
              <a:blipFill rotWithShape="0">
                <a:blip r:embed="rId3"/>
                <a:stretch>
                  <a:fillRect/>
                </a:stretch>
              </a:blipFill>
            </p:spPr>
            <p:txBody>
              <a:bodyPr/>
              <a:lstStyle/>
              <a:p>
                <a:r>
                  <a:rPr lang="en-GB">
                    <a:noFill/>
                  </a:rPr>
                  <a:t> </a:t>
                </a:r>
              </a:p>
            </p:txBody>
          </p:sp>
        </mc:Fallback>
      </mc:AlternateContent>
      <p:sp>
        <p:nvSpPr>
          <p:cNvPr id="5" name="Title 4"/>
          <p:cNvSpPr>
            <a:spLocks noGrp="1"/>
          </p:cNvSpPr>
          <p:nvPr>
            <p:ph type="ctrTitle"/>
          </p:nvPr>
        </p:nvSpPr>
        <p:spPr>
          <a:xfrm>
            <a:off x="1691680" y="834258"/>
            <a:ext cx="6048672" cy="648221"/>
          </a:xfrm>
        </p:spPr>
        <p:txBody>
          <a:bodyPr/>
          <a:lstStyle/>
          <a:p>
            <a:r>
              <a:rPr lang="en-GB" dirty="0" smtClean="0"/>
              <a:t>Catenary Equation</a:t>
            </a:r>
            <a:endParaRPr lang="en-GB" dirty="0"/>
          </a:p>
        </p:txBody>
      </p:sp>
      <p:sp>
        <p:nvSpPr>
          <p:cNvPr id="7" name="Arc 6"/>
          <p:cNvSpPr/>
          <p:nvPr/>
        </p:nvSpPr>
        <p:spPr>
          <a:xfrm rot="4649464">
            <a:off x="-1175960" y="-1810018"/>
            <a:ext cx="7800340" cy="7147560"/>
          </a:xfrm>
          <a:prstGeom prst="arc">
            <a:avLst>
              <a:gd name="adj1" fmla="val 17743508"/>
              <a:gd name="adj2" fmla="val 20878489"/>
            </a:avLst>
          </a:prstGeom>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 name="Arc 7"/>
          <p:cNvSpPr/>
          <p:nvPr/>
        </p:nvSpPr>
        <p:spPr>
          <a:xfrm rot="4708153">
            <a:off x="-1023560" y="-1657618"/>
            <a:ext cx="7800340" cy="7147560"/>
          </a:xfrm>
          <a:prstGeom prst="arc">
            <a:avLst>
              <a:gd name="adj1" fmla="val 17569000"/>
              <a:gd name="adj2" fmla="val 20913746"/>
            </a:avLst>
          </a:prstGeom>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cxnSp>
        <p:nvCxnSpPr>
          <p:cNvPr id="9" name="Straight Connector 8"/>
          <p:cNvCxnSpPr/>
          <p:nvPr/>
        </p:nvCxnSpPr>
        <p:spPr>
          <a:xfrm>
            <a:off x="5091490" y="4343132"/>
            <a:ext cx="409575" cy="31432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443915" y="3885932"/>
            <a:ext cx="409575" cy="314325"/>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3538915" y="5400407"/>
            <a:ext cx="876300" cy="95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6310690" y="2638157"/>
            <a:ext cx="876300" cy="95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Freeform 12"/>
          <p:cNvSpPr/>
          <p:nvPr/>
        </p:nvSpPr>
        <p:spPr>
          <a:xfrm>
            <a:off x="6242745" y="2574022"/>
            <a:ext cx="163830" cy="178435"/>
          </a:xfrm>
          <a:custGeom>
            <a:avLst/>
            <a:gdLst>
              <a:gd name="connsiteX0" fmla="*/ 880 w 164152"/>
              <a:gd name="connsiteY0" fmla="*/ 25447 h 179058"/>
              <a:gd name="connsiteX1" fmla="*/ 67555 w 164152"/>
              <a:gd name="connsiteY1" fmla="*/ 177847 h 179058"/>
              <a:gd name="connsiteX2" fmla="*/ 162805 w 164152"/>
              <a:gd name="connsiteY2" fmla="*/ 92122 h 179058"/>
              <a:gd name="connsiteX3" fmla="*/ 115180 w 164152"/>
              <a:gd name="connsiteY3" fmla="*/ 6397 h 179058"/>
              <a:gd name="connsiteX4" fmla="*/ 880 w 164152"/>
              <a:gd name="connsiteY4" fmla="*/ 25447 h 179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152" h="179058">
                <a:moveTo>
                  <a:pt x="880" y="25447"/>
                </a:moveTo>
                <a:cubicBezTo>
                  <a:pt x="-7058" y="54022"/>
                  <a:pt x="40568" y="166735"/>
                  <a:pt x="67555" y="177847"/>
                </a:cubicBezTo>
                <a:cubicBezTo>
                  <a:pt x="94542" y="188959"/>
                  <a:pt x="154867" y="120697"/>
                  <a:pt x="162805" y="92122"/>
                </a:cubicBezTo>
                <a:cubicBezTo>
                  <a:pt x="170743" y="63547"/>
                  <a:pt x="142167" y="17509"/>
                  <a:pt x="115180" y="6397"/>
                </a:cubicBezTo>
                <a:cubicBezTo>
                  <a:pt x="88193" y="-4715"/>
                  <a:pt x="8818" y="-3128"/>
                  <a:pt x="880" y="25447"/>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 name="Freeform 13"/>
          <p:cNvSpPr/>
          <p:nvPr/>
        </p:nvSpPr>
        <p:spPr>
          <a:xfrm>
            <a:off x="4297105" y="5293092"/>
            <a:ext cx="167005" cy="186690"/>
          </a:xfrm>
          <a:custGeom>
            <a:avLst/>
            <a:gdLst>
              <a:gd name="connsiteX0" fmla="*/ 41613 w 167294"/>
              <a:gd name="connsiteY0" fmla="*/ 2051 h 186838"/>
              <a:gd name="connsiteX1" fmla="*/ 165438 w 167294"/>
              <a:gd name="connsiteY1" fmla="*/ 68726 h 186838"/>
              <a:gd name="connsiteX2" fmla="*/ 108288 w 167294"/>
              <a:gd name="connsiteY2" fmla="*/ 183026 h 186838"/>
              <a:gd name="connsiteX3" fmla="*/ 3513 w 167294"/>
              <a:gd name="connsiteY3" fmla="*/ 144926 h 186838"/>
              <a:gd name="connsiteX4" fmla="*/ 41613 w 167294"/>
              <a:gd name="connsiteY4" fmla="*/ 2051 h 186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94" h="186838">
                <a:moveTo>
                  <a:pt x="41613" y="2051"/>
                </a:moveTo>
                <a:cubicBezTo>
                  <a:pt x="68600" y="-10649"/>
                  <a:pt x="154326" y="38564"/>
                  <a:pt x="165438" y="68726"/>
                </a:cubicBezTo>
                <a:cubicBezTo>
                  <a:pt x="176550" y="98888"/>
                  <a:pt x="135275" y="170326"/>
                  <a:pt x="108288" y="183026"/>
                </a:cubicBezTo>
                <a:cubicBezTo>
                  <a:pt x="81301" y="195726"/>
                  <a:pt x="16213" y="175089"/>
                  <a:pt x="3513" y="144926"/>
                </a:cubicBezTo>
                <a:cubicBezTo>
                  <a:pt x="-9187" y="114764"/>
                  <a:pt x="14626" y="14751"/>
                  <a:pt x="41613" y="2051"/>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cxnSp>
        <p:nvCxnSpPr>
          <p:cNvPr id="15" name="Elbow Connector 14"/>
          <p:cNvCxnSpPr/>
          <p:nvPr/>
        </p:nvCxnSpPr>
        <p:spPr>
          <a:xfrm>
            <a:off x="6660575" y="5009882"/>
            <a:ext cx="571500" cy="409575"/>
          </a:xfrm>
          <a:prstGeom prst="bentConnector3">
            <a:avLst>
              <a:gd name="adj1" fmla="val -602"/>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Text Box 2"/>
          <p:cNvSpPr txBox="1">
            <a:spLocks noChangeArrowheads="1"/>
          </p:cNvSpPr>
          <p:nvPr/>
        </p:nvSpPr>
        <p:spPr bwMode="auto">
          <a:xfrm>
            <a:off x="3909120" y="5829032"/>
            <a:ext cx="1057275" cy="386080"/>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a:lnSpc>
                <a:spcPct val="107000"/>
              </a:lnSpc>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Catenary Line</a:t>
            </a:r>
          </a:p>
        </p:txBody>
      </p:sp>
      <p:sp>
        <p:nvSpPr>
          <p:cNvPr id="17" name="Text Box 2"/>
          <p:cNvSpPr txBox="1">
            <a:spLocks noChangeArrowheads="1"/>
          </p:cNvSpPr>
          <p:nvPr/>
        </p:nvSpPr>
        <p:spPr bwMode="auto">
          <a:xfrm>
            <a:off x="6539290" y="4690477"/>
            <a:ext cx="228600" cy="262255"/>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1100">
                <a:effectLst/>
                <a:latin typeface="Calibri" panose="020F0502020204030204" pitchFamily="34" charset="0"/>
                <a:ea typeface="Calibri" panose="020F0502020204030204" pitchFamily="34" charset="0"/>
                <a:cs typeface="Times New Roman" panose="02020603050405020304" pitchFamily="18" charset="0"/>
              </a:rPr>
              <a:t>Y</a:t>
            </a:r>
          </a:p>
        </p:txBody>
      </p:sp>
      <p:sp>
        <p:nvSpPr>
          <p:cNvPr id="18" name="Text Box 2"/>
          <p:cNvSpPr txBox="1">
            <a:spLocks noChangeArrowheads="1"/>
          </p:cNvSpPr>
          <p:nvPr/>
        </p:nvSpPr>
        <p:spPr bwMode="auto">
          <a:xfrm>
            <a:off x="7308275" y="5305157"/>
            <a:ext cx="247650" cy="262255"/>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X</a:t>
            </a:r>
          </a:p>
        </p:txBody>
      </p:sp>
      <p:sp>
        <p:nvSpPr>
          <p:cNvPr id="19" name="Text Box 2"/>
          <p:cNvSpPr txBox="1">
            <a:spLocks noChangeArrowheads="1"/>
          </p:cNvSpPr>
          <p:nvPr/>
        </p:nvSpPr>
        <p:spPr bwMode="auto">
          <a:xfrm>
            <a:off x="7225090" y="2533382"/>
            <a:ext cx="228600" cy="262255"/>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1100">
                <a:effectLst/>
                <a:latin typeface="Calibri" panose="020F0502020204030204" pitchFamily="34" charset="0"/>
                <a:ea typeface="Calibri" panose="020F0502020204030204" pitchFamily="34" charset="0"/>
                <a:cs typeface="Times New Roman" panose="02020603050405020304" pitchFamily="18" charset="0"/>
              </a:rPr>
              <a:t>H</a:t>
            </a:r>
          </a:p>
        </p:txBody>
      </p:sp>
      <p:sp>
        <p:nvSpPr>
          <p:cNvPr id="20" name="Text Box 2"/>
          <p:cNvSpPr txBox="1">
            <a:spLocks noChangeArrowheads="1"/>
          </p:cNvSpPr>
          <p:nvPr/>
        </p:nvSpPr>
        <p:spPr bwMode="auto">
          <a:xfrm>
            <a:off x="3281740" y="5286107"/>
            <a:ext cx="228600" cy="262255"/>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1100">
                <a:effectLst/>
                <a:latin typeface="Calibri" panose="020F0502020204030204" pitchFamily="34" charset="0"/>
                <a:ea typeface="Calibri" panose="020F0502020204030204" pitchFamily="34" charset="0"/>
                <a:cs typeface="Times New Roman" panose="02020603050405020304" pitchFamily="18" charset="0"/>
              </a:rPr>
              <a:t>H</a:t>
            </a:r>
          </a:p>
        </p:txBody>
      </p:sp>
      <p:sp>
        <p:nvSpPr>
          <p:cNvPr id="21" name="Text Box 2"/>
          <p:cNvSpPr txBox="1">
            <a:spLocks noChangeArrowheads="1"/>
          </p:cNvSpPr>
          <p:nvPr/>
        </p:nvSpPr>
        <p:spPr bwMode="auto">
          <a:xfrm>
            <a:off x="5139115" y="4009757"/>
            <a:ext cx="361950" cy="262255"/>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1100">
                <a:effectLst/>
                <a:latin typeface="Calibri" panose="020F0502020204030204" pitchFamily="34" charset="0"/>
                <a:ea typeface="Calibri" panose="020F0502020204030204" pitchFamily="34" charset="0"/>
                <a:cs typeface="Times New Roman" panose="02020603050405020304" pitchFamily="18" charset="0"/>
              </a:rPr>
              <a:t>ds</a:t>
            </a:r>
          </a:p>
        </p:txBody>
      </p:sp>
      <p:sp>
        <p:nvSpPr>
          <p:cNvPr id="2" name="Rectangle 16"/>
          <p:cNvSpPr>
            <a:spLocks noChangeArrowheads="1"/>
          </p:cNvSpPr>
          <p:nvPr/>
        </p:nvSpPr>
        <p:spPr bwMode="auto">
          <a:xfrm>
            <a:off x="662365" y="-138139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4" name="Rectangle 17"/>
          <p:cNvSpPr>
            <a:spLocks noChangeArrowheads="1"/>
          </p:cNvSpPr>
          <p:nvPr/>
        </p:nvSpPr>
        <p:spPr bwMode="auto">
          <a:xfrm>
            <a:off x="662365" y="-92419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800" b="0" i="0" u="none" strike="noStrike" cap="none" normalizeH="0" baseline="0" smtClean="0">
                <a:ln>
                  <a:noFill/>
                </a:ln>
                <a:solidFill>
                  <a:schemeClr val="tx1"/>
                </a:solidFill>
                <a:effectLst/>
                <a:latin typeface="Arial" panose="020B0604020202020204" pitchFamily="34" charset="0"/>
              </a:rPr>
              <a:t/>
            </a:r>
            <a:br>
              <a:rPr kumimoji="0" lang="en-GB" sz="1800" b="0" i="0" u="none" strike="noStrike" cap="none" normalizeH="0" baseline="0" smtClean="0">
                <a:ln>
                  <a:noFill/>
                </a:ln>
                <a:solidFill>
                  <a:schemeClr val="tx1"/>
                </a:solidFill>
                <a:effectLst/>
                <a:latin typeface="Arial" panose="020B0604020202020204" pitchFamily="34" charset="0"/>
              </a:rPr>
            </a:br>
            <a:endParaRPr kumimoji="0" lang="en-GB" sz="1800" b="0" i="0" u="none" strike="noStrike" cap="none" normalizeH="0" baseline="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Arial" panose="020B0604020202020204" pitchFamily="34" charset="0"/>
            </a:endParaRPr>
          </a:p>
        </p:txBody>
      </p:sp>
      <p:sp>
        <p:nvSpPr>
          <p:cNvPr id="22" name="Rectangle 19"/>
          <p:cNvSpPr>
            <a:spLocks noChangeArrowheads="1"/>
          </p:cNvSpPr>
          <p:nvPr/>
        </p:nvSpPr>
        <p:spPr bwMode="auto">
          <a:xfrm>
            <a:off x="662365" y="-46699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sz="6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800" b="0" i="0" u="none" strike="noStrike" cap="none" normalizeH="0" baseline="0" smtClean="0">
                <a:ln>
                  <a:noFill/>
                </a:ln>
                <a:solidFill>
                  <a:schemeClr val="tx1"/>
                </a:solidFill>
                <a:effectLst/>
                <a:latin typeface="Arial" panose="020B0604020202020204" pitchFamily="34" charset="0"/>
              </a:rPr>
              <a:t/>
            </a:r>
            <a:br>
              <a:rPr kumimoji="0" lang="en-GB" sz="1800" b="0" i="0" u="none" strike="noStrike" cap="none" normalizeH="0" baseline="0" smtClean="0">
                <a:ln>
                  <a:noFill/>
                </a:ln>
                <a:solidFill>
                  <a:schemeClr val="tx1"/>
                </a:solidFill>
                <a:effectLst/>
                <a:latin typeface="Arial" panose="020B0604020202020204" pitchFamily="34" charset="0"/>
              </a:rPr>
            </a:br>
            <a:endParaRPr kumimoji="0" lang="en-GB" sz="1800" b="0" i="0" u="none" strike="noStrike" cap="none" normalizeH="0" baseline="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Arial" panose="020B0604020202020204" pitchFamily="34" charset="0"/>
            </a:endParaRPr>
          </a:p>
        </p:txBody>
      </p:sp>
      <p:sp>
        <p:nvSpPr>
          <p:cNvPr id="23" name="Rectangle 21"/>
          <p:cNvSpPr>
            <a:spLocks noChangeArrowheads="1"/>
          </p:cNvSpPr>
          <p:nvPr/>
        </p:nvSpPr>
        <p:spPr bwMode="auto">
          <a:xfrm>
            <a:off x="662365" y="-46699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sz="6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800" b="0" i="0" u="none" strike="noStrike" cap="none" normalizeH="0" baseline="0" smtClean="0">
                <a:ln>
                  <a:noFill/>
                </a:ln>
                <a:solidFill>
                  <a:schemeClr val="tx1"/>
                </a:solidFill>
                <a:effectLst/>
                <a:latin typeface="Arial" panose="020B0604020202020204" pitchFamily="34" charset="0"/>
              </a:rPr>
              <a:t/>
            </a:r>
            <a:br>
              <a:rPr kumimoji="0" lang="en-GB" sz="1800" b="0" i="0" u="none" strike="noStrike" cap="none" normalizeH="0" baseline="0" smtClean="0">
                <a:ln>
                  <a:noFill/>
                </a:ln>
                <a:solidFill>
                  <a:schemeClr val="tx1"/>
                </a:solidFill>
                <a:effectLst/>
                <a:latin typeface="Arial" panose="020B0604020202020204" pitchFamily="34" charset="0"/>
              </a:rPr>
            </a:br>
            <a:endParaRPr kumimoji="0" lang="en-GB" sz="1800" b="0" i="0" u="none" strike="noStrike" cap="none" normalizeH="0" baseline="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Arial" panose="020B0604020202020204" pitchFamily="34" charset="0"/>
            </a:endParaRPr>
          </a:p>
        </p:txBody>
      </p:sp>
      <p:sp>
        <p:nvSpPr>
          <p:cNvPr id="24" name="Rectangle 23"/>
          <p:cNvSpPr>
            <a:spLocks noChangeArrowheads="1"/>
          </p:cNvSpPr>
          <p:nvPr/>
        </p:nvSpPr>
        <p:spPr bwMode="auto">
          <a:xfrm>
            <a:off x="662365" y="-46699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sz="6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Arial" panose="020B0604020202020204" pitchFamily="34" charset="0"/>
            </a:endParaRPr>
          </a:p>
        </p:txBody>
      </p:sp>
      <p:sp>
        <p:nvSpPr>
          <p:cNvPr id="25" name="Rectangle 24"/>
          <p:cNvSpPr>
            <a:spLocks noChangeArrowheads="1"/>
          </p:cNvSpPr>
          <p:nvPr/>
        </p:nvSpPr>
        <p:spPr bwMode="auto">
          <a:xfrm>
            <a:off x="662365" y="-46699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800" b="0" i="0" u="none" strike="noStrike" cap="none" normalizeH="0" baseline="0" smtClean="0">
                <a:ln>
                  <a:noFill/>
                </a:ln>
                <a:solidFill>
                  <a:schemeClr val="tx1"/>
                </a:solidFill>
                <a:effectLst/>
                <a:latin typeface="Arial" panose="020B0604020202020204" pitchFamily="34" charset="0"/>
              </a:rPr>
              <a:t/>
            </a:r>
            <a:br>
              <a:rPr kumimoji="0" lang="en-GB" sz="1800" b="0" i="0" u="none" strike="noStrike" cap="none" normalizeH="0" baseline="0" smtClean="0">
                <a:ln>
                  <a:noFill/>
                </a:ln>
                <a:solidFill>
                  <a:schemeClr val="tx1"/>
                </a:solidFill>
                <a:effectLst/>
                <a:latin typeface="Arial" panose="020B0604020202020204" pitchFamily="34" charset="0"/>
              </a:rPr>
            </a:br>
            <a:endParaRPr kumimoji="0" lang="en-GB" sz="1800" b="0" i="0" u="none" strike="noStrike" cap="none" normalizeH="0" baseline="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Arial" panose="020B0604020202020204" pitchFamily="34" charset="0"/>
            </a:endParaRPr>
          </a:p>
        </p:txBody>
      </p:sp>
      <p:sp>
        <p:nvSpPr>
          <p:cNvPr id="26" name="Rectangle 27"/>
          <p:cNvSpPr>
            <a:spLocks noChangeArrowheads="1"/>
          </p:cNvSpPr>
          <p:nvPr/>
        </p:nvSpPr>
        <p:spPr bwMode="auto">
          <a:xfrm>
            <a:off x="662365" y="-46699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sz="6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800" b="0" i="0" u="none" strike="noStrike" cap="none" normalizeH="0" baseline="0" smtClean="0">
                <a:ln>
                  <a:noFill/>
                </a:ln>
                <a:solidFill>
                  <a:schemeClr val="tx1"/>
                </a:solidFill>
                <a:effectLst/>
                <a:latin typeface="Arial" panose="020B0604020202020204" pitchFamily="34" charset="0"/>
              </a:rPr>
              <a:t/>
            </a:r>
            <a:br>
              <a:rPr kumimoji="0" lang="en-GB" sz="1800" b="0" i="0" u="none" strike="noStrike" cap="none" normalizeH="0" baseline="0" smtClean="0">
                <a:ln>
                  <a:noFill/>
                </a:ln>
                <a:solidFill>
                  <a:schemeClr val="tx1"/>
                </a:solidFill>
                <a:effectLst/>
                <a:latin typeface="Arial" panose="020B0604020202020204" pitchFamily="34" charset="0"/>
              </a:rPr>
            </a:br>
            <a:endParaRPr kumimoji="0" lang="en-GB" sz="1800" b="0" i="0" u="none" strike="noStrike" cap="none" normalizeH="0" baseline="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Arial" panose="020B0604020202020204" pitchFamily="34" charset="0"/>
            </a:endParaRPr>
          </a:p>
        </p:txBody>
      </p:sp>
      <p:sp>
        <p:nvSpPr>
          <p:cNvPr id="27" name="Rectangle 29"/>
          <p:cNvSpPr>
            <a:spLocks noChangeArrowheads="1"/>
          </p:cNvSpPr>
          <p:nvPr/>
        </p:nvSpPr>
        <p:spPr bwMode="auto">
          <a:xfrm>
            <a:off x="662365" y="-46699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sz="6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7013854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44049" y="501489"/>
            <a:ext cx="3210550" cy="511748"/>
          </a:xfrm>
        </p:spPr>
        <p:txBody>
          <a:bodyPr/>
          <a:lstStyle/>
          <a:p>
            <a:r>
              <a:rPr lang="en-GB" dirty="0" smtClean="0"/>
              <a:t>Loads on Risers</a:t>
            </a:r>
            <a:endParaRPr lang="en-GB" dirty="0"/>
          </a:p>
        </p:txBody>
      </p:sp>
      <p:grpSp>
        <p:nvGrpSpPr>
          <p:cNvPr id="419" name="Group 418"/>
          <p:cNvGrpSpPr/>
          <p:nvPr/>
        </p:nvGrpSpPr>
        <p:grpSpPr>
          <a:xfrm>
            <a:off x="467544" y="620688"/>
            <a:ext cx="8568952" cy="5976663"/>
            <a:chOff x="0" y="0"/>
            <a:chExt cx="5314950" cy="4914900"/>
          </a:xfrm>
        </p:grpSpPr>
        <p:grpSp>
          <p:nvGrpSpPr>
            <p:cNvPr id="420" name="Group 419"/>
            <p:cNvGrpSpPr/>
            <p:nvPr/>
          </p:nvGrpSpPr>
          <p:grpSpPr>
            <a:xfrm>
              <a:off x="3276600" y="600075"/>
              <a:ext cx="1943100" cy="781050"/>
              <a:chOff x="0" y="0"/>
              <a:chExt cx="1943100" cy="781050"/>
            </a:xfrm>
          </p:grpSpPr>
          <p:cxnSp>
            <p:nvCxnSpPr>
              <p:cNvPr id="515" name="Straight Connector 514"/>
              <p:cNvCxnSpPr/>
              <p:nvPr/>
            </p:nvCxnSpPr>
            <p:spPr>
              <a:xfrm flipH="1" flipV="1">
                <a:off x="723900" y="219075"/>
                <a:ext cx="12192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516" name="Group 515"/>
              <p:cNvGrpSpPr/>
              <p:nvPr/>
            </p:nvGrpSpPr>
            <p:grpSpPr>
              <a:xfrm>
                <a:off x="1066800" y="0"/>
                <a:ext cx="314325" cy="323850"/>
                <a:chOff x="0" y="0"/>
                <a:chExt cx="314325" cy="323850"/>
              </a:xfrm>
            </p:grpSpPr>
            <p:sp>
              <p:nvSpPr>
                <p:cNvPr id="519" name="Isosceles Triangle 518"/>
                <p:cNvSpPr/>
                <p:nvPr/>
              </p:nvSpPr>
              <p:spPr>
                <a:xfrm rot="10800000">
                  <a:off x="9525" y="0"/>
                  <a:ext cx="266700" cy="209550"/>
                </a:xfrm>
                <a:prstGeom prst="triangle">
                  <a:avLst/>
                </a:prstGeom>
              </p:spPr>
              <p:style>
                <a:lnRef idx="2">
                  <a:schemeClr val="dk1"/>
                </a:lnRef>
                <a:fillRef idx="1">
                  <a:schemeClr val="lt1"/>
                </a:fillRef>
                <a:effectRef idx="0">
                  <a:schemeClr val="dk1"/>
                </a:effectRef>
                <a:fontRef idx="minor">
                  <a:schemeClr val="dk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4837">
                    <a:solidFill>
                      <a:prstClr val="black"/>
                    </a:solidFill>
                  </a:endParaRPr>
                </a:p>
              </p:txBody>
            </p:sp>
            <p:cxnSp>
              <p:nvCxnSpPr>
                <p:cNvPr id="520" name="Straight Connector 519"/>
                <p:cNvCxnSpPr/>
                <p:nvPr/>
              </p:nvCxnSpPr>
              <p:spPr>
                <a:xfrm flipV="1">
                  <a:off x="0" y="276225"/>
                  <a:ext cx="3048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1" name="Straight Connector 520"/>
                <p:cNvCxnSpPr/>
                <p:nvPr/>
              </p:nvCxnSpPr>
              <p:spPr>
                <a:xfrm flipV="1">
                  <a:off x="9525" y="323850"/>
                  <a:ext cx="3048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17" name="Straight Connector 516"/>
              <p:cNvCxnSpPr/>
              <p:nvPr/>
            </p:nvCxnSpPr>
            <p:spPr>
              <a:xfrm flipH="1" flipV="1">
                <a:off x="666750" y="361950"/>
                <a:ext cx="790575" cy="2190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8" name="Straight Connector 517"/>
              <p:cNvCxnSpPr/>
              <p:nvPr/>
            </p:nvCxnSpPr>
            <p:spPr>
              <a:xfrm flipH="1" flipV="1">
                <a:off x="0" y="485775"/>
                <a:ext cx="809625" cy="2952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21" name="Group 420"/>
            <p:cNvGrpSpPr/>
            <p:nvPr/>
          </p:nvGrpSpPr>
          <p:grpSpPr>
            <a:xfrm>
              <a:off x="0" y="0"/>
              <a:ext cx="5314950" cy="4914900"/>
              <a:chOff x="0" y="0"/>
              <a:chExt cx="5314950" cy="4914900"/>
            </a:xfrm>
          </p:grpSpPr>
          <p:cxnSp>
            <p:nvCxnSpPr>
              <p:cNvPr id="426" name="Straight Connector 425"/>
              <p:cNvCxnSpPr/>
              <p:nvPr/>
            </p:nvCxnSpPr>
            <p:spPr>
              <a:xfrm flipH="1">
                <a:off x="2009775" y="847725"/>
                <a:ext cx="28575" cy="386715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27" name="Group 426"/>
              <p:cNvGrpSpPr/>
              <p:nvPr/>
            </p:nvGrpSpPr>
            <p:grpSpPr>
              <a:xfrm>
                <a:off x="819150" y="4705350"/>
                <a:ext cx="2724150" cy="209550"/>
                <a:chOff x="0" y="0"/>
                <a:chExt cx="2724150" cy="209550"/>
              </a:xfrm>
            </p:grpSpPr>
            <p:cxnSp>
              <p:nvCxnSpPr>
                <p:cNvPr id="495" name="Straight Connector 494"/>
                <p:cNvCxnSpPr/>
                <p:nvPr/>
              </p:nvCxnSpPr>
              <p:spPr>
                <a:xfrm>
                  <a:off x="66675" y="0"/>
                  <a:ext cx="2657475" cy="952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96" name="Group 495"/>
                <p:cNvGrpSpPr/>
                <p:nvPr/>
              </p:nvGrpSpPr>
              <p:grpSpPr>
                <a:xfrm>
                  <a:off x="0" y="0"/>
                  <a:ext cx="2609850" cy="209550"/>
                  <a:chOff x="0" y="0"/>
                  <a:chExt cx="2609850" cy="209550"/>
                </a:xfrm>
              </p:grpSpPr>
              <p:cxnSp>
                <p:nvCxnSpPr>
                  <p:cNvPr id="497" name="Straight Connector 496"/>
                  <p:cNvCxnSpPr/>
                  <p:nvPr/>
                </p:nvCxnSpPr>
                <p:spPr>
                  <a:xfrm flipH="1">
                    <a:off x="0" y="0"/>
                    <a:ext cx="180975" cy="190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8" name="Straight Connector 497"/>
                  <p:cNvCxnSpPr/>
                  <p:nvPr/>
                </p:nvCxnSpPr>
                <p:spPr>
                  <a:xfrm flipH="1">
                    <a:off x="142875" y="9525"/>
                    <a:ext cx="180975" cy="190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9" name="Straight Connector 498"/>
                  <p:cNvCxnSpPr/>
                  <p:nvPr/>
                </p:nvCxnSpPr>
                <p:spPr>
                  <a:xfrm flipH="1">
                    <a:off x="266700" y="9525"/>
                    <a:ext cx="180975" cy="190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0" name="Straight Connector 499"/>
                  <p:cNvCxnSpPr/>
                  <p:nvPr/>
                </p:nvCxnSpPr>
                <p:spPr>
                  <a:xfrm flipH="1">
                    <a:off x="419100" y="9525"/>
                    <a:ext cx="180975" cy="190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1" name="Straight Connector 500"/>
                  <p:cNvCxnSpPr/>
                  <p:nvPr/>
                </p:nvCxnSpPr>
                <p:spPr>
                  <a:xfrm flipH="1">
                    <a:off x="581025" y="0"/>
                    <a:ext cx="180975" cy="190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2" name="Straight Connector 501"/>
                  <p:cNvCxnSpPr/>
                  <p:nvPr/>
                </p:nvCxnSpPr>
                <p:spPr>
                  <a:xfrm flipH="1">
                    <a:off x="714375" y="9525"/>
                    <a:ext cx="180975" cy="190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3" name="Straight Connector 502"/>
                  <p:cNvCxnSpPr/>
                  <p:nvPr/>
                </p:nvCxnSpPr>
                <p:spPr>
                  <a:xfrm flipH="1">
                    <a:off x="857250" y="9525"/>
                    <a:ext cx="180975" cy="190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4" name="Straight Connector 503"/>
                  <p:cNvCxnSpPr/>
                  <p:nvPr/>
                </p:nvCxnSpPr>
                <p:spPr>
                  <a:xfrm flipH="1">
                    <a:off x="1000125" y="19050"/>
                    <a:ext cx="180975" cy="190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5" name="Straight Connector 504"/>
                  <p:cNvCxnSpPr/>
                  <p:nvPr/>
                </p:nvCxnSpPr>
                <p:spPr>
                  <a:xfrm flipH="1">
                    <a:off x="1123950" y="19050"/>
                    <a:ext cx="180975" cy="190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6" name="Straight Connector 505"/>
                  <p:cNvCxnSpPr/>
                  <p:nvPr/>
                </p:nvCxnSpPr>
                <p:spPr>
                  <a:xfrm flipH="1">
                    <a:off x="1276350" y="19050"/>
                    <a:ext cx="180975" cy="190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7" name="Straight Connector 506"/>
                  <p:cNvCxnSpPr/>
                  <p:nvPr/>
                </p:nvCxnSpPr>
                <p:spPr>
                  <a:xfrm flipH="1">
                    <a:off x="1438275" y="9525"/>
                    <a:ext cx="180975" cy="190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8" name="Straight Connector 507"/>
                  <p:cNvCxnSpPr/>
                  <p:nvPr/>
                </p:nvCxnSpPr>
                <p:spPr>
                  <a:xfrm flipH="1">
                    <a:off x="1571625" y="19050"/>
                    <a:ext cx="180975" cy="190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9" name="Straight Connector 508"/>
                  <p:cNvCxnSpPr/>
                  <p:nvPr/>
                </p:nvCxnSpPr>
                <p:spPr>
                  <a:xfrm flipH="1">
                    <a:off x="1714500" y="9525"/>
                    <a:ext cx="180975" cy="190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0" name="Straight Connector 509"/>
                  <p:cNvCxnSpPr/>
                  <p:nvPr/>
                </p:nvCxnSpPr>
                <p:spPr>
                  <a:xfrm flipH="1">
                    <a:off x="1857375" y="19050"/>
                    <a:ext cx="180975" cy="190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1" name="Straight Connector 510"/>
                  <p:cNvCxnSpPr/>
                  <p:nvPr/>
                </p:nvCxnSpPr>
                <p:spPr>
                  <a:xfrm flipH="1">
                    <a:off x="1981200" y="19050"/>
                    <a:ext cx="180975" cy="190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2" name="Straight Connector 511"/>
                  <p:cNvCxnSpPr/>
                  <p:nvPr/>
                </p:nvCxnSpPr>
                <p:spPr>
                  <a:xfrm flipH="1">
                    <a:off x="2133600" y="19050"/>
                    <a:ext cx="180975" cy="190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3" name="Straight Connector 512"/>
                  <p:cNvCxnSpPr/>
                  <p:nvPr/>
                </p:nvCxnSpPr>
                <p:spPr>
                  <a:xfrm flipH="1">
                    <a:off x="2295525" y="9525"/>
                    <a:ext cx="180975" cy="190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4" name="Straight Connector 513"/>
                  <p:cNvCxnSpPr/>
                  <p:nvPr/>
                </p:nvCxnSpPr>
                <p:spPr>
                  <a:xfrm flipH="1">
                    <a:off x="2428875" y="19050"/>
                    <a:ext cx="180975" cy="190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428" name="Round Same Side Corner Rectangle 427"/>
              <p:cNvSpPr/>
              <p:nvPr/>
            </p:nvSpPr>
            <p:spPr>
              <a:xfrm rot="10800000">
                <a:off x="2486025" y="628650"/>
                <a:ext cx="1504950" cy="428625"/>
              </a:xfrm>
              <a:prstGeom prst="round2SameRect">
                <a:avLst>
                  <a:gd name="adj1" fmla="val 50000"/>
                  <a:gd name="adj2" fmla="val 0"/>
                </a:avLst>
              </a:prstGeom>
            </p:spPr>
            <p:style>
              <a:lnRef idx="2">
                <a:schemeClr val="dk1"/>
              </a:lnRef>
              <a:fillRef idx="1">
                <a:schemeClr val="lt1"/>
              </a:fillRef>
              <a:effectRef idx="0">
                <a:schemeClr val="dk1"/>
              </a:effectRef>
              <a:fontRef idx="minor">
                <a:schemeClr val="dk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4837">
                  <a:solidFill>
                    <a:prstClr val="black"/>
                  </a:solidFill>
                </a:endParaRPr>
              </a:p>
            </p:txBody>
          </p:sp>
          <p:grpSp>
            <p:nvGrpSpPr>
              <p:cNvPr id="429" name="Group 428"/>
              <p:cNvGrpSpPr/>
              <p:nvPr/>
            </p:nvGrpSpPr>
            <p:grpSpPr>
              <a:xfrm>
                <a:off x="1257300" y="923925"/>
                <a:ext cx="752475" cy="3676650"/>
                <a:chOff x="0" y="0"/>
                <a:chExt cx="752475" cy="3676650"/>
              </a:xfrm>
            </p:grpSpPr>
            <p:sp>
              <p:nvSpPr>
                <p:cNvPr id="482" name="Right Arrow 481"/>
                <p:cNvSpPr/>
                <p:nvPr/>
              </p:nvSpPr>
              <p:spPr>
                <a:xfrm>
                  <a:off x="0" y="0"/>
                  <a:ext cx="752475"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4837">
                    <a:solidFill>
                      <a:prstClr val="white"/>
                    </a:solidFill>
                  </a:endParaRPr>
                </a:p>
              </p:txBody>
            </p:sp>
            <p:sp>
              <p:nvSpPr>
                <p:cNvPr id="483" name="Right Arrow 482"/>
                <p:cNvSpPr/>
                <p:nvPr/>
              </p:nvSpPr>
              <p:spPr>
                <a:xfrm>
                  <a:off x="85725" y="333375"/>
                  <a:ext cx="657225"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4837">
                    <a:solidFill>
                      <a:prstClr val="white"/>
                    </a:solidFill>
                  </a:endParaRPr>
                </a:p>
              </p:txBody>
            </p:sp>
            <p:sp>
              <p:nvSpPr>
                <p:cNvPr id="484" name="Right Arrow 483"/>
                <p:cNvSpPr/>
                <p:nvPr/>
              </p:nvSpPr>
              <p:spPr>
                <a:xfrm>
                  <a:off x="161925" y="704850"/>
                  <a:ext cx="590550" cy="450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4837">
                    <a:solidFill>
                      <a:prstClr val="white"/>
                    </a:solidFill>
                  </a:endParaRPr>
                </a:p>
              </p:txBody>
            </p:sp>
            <p:sp>
              <p:nvSpPr>
                <p:cNvPr id="485" name="Right Arrow 484"/>
                <p:cNvSpPr/>
                <p:nvPr/>
              </p:nvSpPr>
              <p:spPr>
                <a:xfrm>
                  <a:off x="219075" y="1104900"/>
                  <a:ext cx="533400" cy="450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4837">
                    <a:solidFill>
                      <a:prstClr val="white"/>
                    </a:solidFill>
                  </a:endParaRPr>
                </a:p>
              </p:txBody>
            </p:sp>
            <p:sp>
              <p:nvSpPr>
                <p:cNvPr id="486" name="Right Arrow 485"/>
                <p:cNvSpPr/>
                <p:nvPr/>
              </p:nvSpPr>
              <p:spPr>
                <a:xfrm>
                  <a:off x="257175" y="1447800"/>
                  <a:ext cx="485775"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4837">
                    <a:solidFill>
                      <a:prstClr val="white"/>
                    </a:solidFill>
                  </a:endParaRPr>
                </a:p>
              </p:txBody>
            </p:sp>
            <p:sp>
              <p:nvSpPr>
                <p:cNvPr id="487" name="Right Arrow 486"/>
                <p:cNvSpPr/>
                <p:nvPr/>
              </p:nvSpPr>
              <p:spPr>
                <a:xfrm>
                  <a:off x="333375" y="1819275"/>
                  <a:ext cx="40005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4837">
                    <a:solidFill>
                      <a:prstClr val="white"/>
                    </a:solidFill>
                  </a:endParaRPr>
                </a:p>
              </p:txBody>
            </p:sp>
            <p:sp>
              <p:nvSpPr>
                <p:cNvPr id="488" name="Right Arrow 487"/>
                <p:cNvSpPr/>
                <p:nvPr/>
              </p:nvSpPr>
              <p:spPr>
                <a:xfrm>
                  <a:off x="409575" y="2486025"/>
                  <a:ext cx="32385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4837">
                    <a:solidFill>
                      <a:prstClr val="white"/>
                    </a:solidFill>
                  </a:endParaRPr>
                </a:p>
              </p:txBody>
            </p:sp>
            <p:sp>
              <p:nvSpPr>
                <p:cNvPr id="489" name="Right Arrow 488"/>
                <p:cNvSpPr/>
                <p:nvPr/>
              </p:nvSpPr>
              <p:spPr>
                <a:xfrm>
                  <a:off x="371475" y="2190750"/>
                  <a:ext cx="36195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4837">
                    <a:solidFill>
                      <a:prstClr val="white"/>
                    </a:solidFill>
                  </a:endParaRPr>
                </a:p>
              </p:txBody>
            </p:sp>
            <p:sp>
              <p:nvSpPr>
                <p:cNvPr id="490" name="Right Arrow 489"/>
                <p:cNvSpPr/>
                <p:nvPr/>
              </p:nvSpPr>
              <p:spPr>
                <a:xfrm>
                  <a:off x="466725" y="2752725"/>
                  <a:ext cx="24765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4837">
                    <a:solidFill>
                      <a:prstClr val="white"/>
                    </a:solidFill>
                  </a:endParaRPr>
                </a:p>
              </p:txBody>
            </p:sp>
            <p:sp>
              <p:nvSpPr>
                <p:cNvPr id="491" name="Right Arrow 490"/>
                <p:cNvSpPr/>
                <p:nvPr/>
              </p:nvSpPr>
              <p:spPr>
                <a:xfrm>
                  <a:off x="485775" y="2990850"/>
                  <a:ext cx="219075"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4837">
                    <a:solidFill>
                      <a:prstClr val="white"/>
                    </a:solidFill>
                  </a:endParaRPr>
                </a:p>
              </p:txBody>
            </p:sp>
            <p:sp>
              <p:nvSpPr>
                <p:cNvPr id="492" name="Right Arrow 491"/>
                <p:cNvSpPr/>
                <p:nvPr/>
              </p:nvSpPr>
              <p:spPr>
                <a:xfrm>
                  <a:off x="561975" y="3419475"/>
                  <a:ext cx="142875" cy="571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4837">
                    <a:solidFill>
                      <a:prstClr val="white"/>
                    </a:solidFill>
                  </a:endParaRPr>
                </a:p>
              </p:txBody>
            </p:sp>
            <p:sp>
              <p:nvSpPr>
                <p:cNvPr id="493" name="Right Arrow 492"/>
                <p:cNvSpPr/>
                <p:nvPr/>
              </p:nvSpPr>
              <p:spPr>
                <a:xfrm>
                  <a:off x="533400" y="3209925"/>
                  <a:ext cx="17145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4837">
                    <a:solidFill>
                      <a:prstClr val="white"/>
                    </a:solidFill>
                  </a:endParaRPr>
                </a:p>
              </p:txBody>
            </p:sp>
            <p:sp>
              <p:nvSpPr>
                <p:cNvPr id="494" name="Right Arrow 493"/>
                <p:cNvSpPr/>
                <p:nvPr/>
              </p:nvSpPr>
              <p:spPr>
                <a:xfrm>
                  <a:off x="609600" y="3619500"/>
                  <a:ext cx="104775" cy="571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4837">
                    <a:solidFill>
                      <a:prstClr val="white"/>
                    </a:solidFill>
                  </a:endParaRPr>
                </a:p>
              </p:txBody>
            </p:sp>
          </p:grpSp>
          <p:grpSp>
            <p:nvGrpSpPr>
              <p:cNvPr id="430" name="Group 429"/>
              <p:cNvGrpSpPr/>
              <p:nvPr/>
            </p:nvGrpSpPr>
            <p:grpSpPr>
              <a:xfrm>
                <a:off x="2809875" y="3781425"/>
                <a:ext cx="187960" cy="609600"/>
                <a:chOff x="0" y="0"/>
                <a:chExt cx="187960" cy="609600"/>
              </a:xfrm>
            </p:grpSpPr>
            <p:sp>
              <p:nvSpPr>
                <p:cNvPr id="479" name="Right Arrow 478"/>
                <p:cNvSpPr/>
                <p:nvPr/>
              </p:nvSpPr>
              <p:spPr>
                <a:xfrm rot="16200000">
                  <a:off x="-244157" y="320357"/>
                  <a:ext cx="533400" cy="450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4837">
                    <a:solidFill>
                      <a:prstClr val="white"/>
                    </a:solidFill>
                  </a:endParaRPr>
                </a:p>
              </p:txBody>
            </p:sp>
            <p:sp>
              <p:nvSpPr>
                <p:cNvPr id="480" name="Right Arrow 479"/>
                <p:cNvSpPr/>
                <p:nvPr/>
              </p:nvSpPr>
              <p:spPr>
                <a:xfrm rot="16200000">
                  <a:off x="-177482" y="282257"/>
                  <a:ext cx="533400" cy="450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4837">
                    <a:solidFill>
                      <a:prstClr val="white"/>
                    </a:solidFill>
                  </a:endParaRPr>
                </a:p>
              </p:txBody>
            </p:sp>
            <p:sp>
              <p:nvSpPr>
                <p:cNvPr id="481" name="Right Arrow 480"/>
                <p:cNvSpPr/>
                <p:nvPr/>
              </p:nvSpPr>
              <p:spPr>
                <a:xfrm rot="16200000">
                  <a:off x="-101282" y="244157"/>
                  <a:ext cx="533400" cy="450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4837">
                    <a:solidFill>
                      <a:prstClr val="white"/>
                    </a:solidFill>
                  </a:endParaRPr>
                </a:p>
              </p:txBody>
            </p:sp>
          </p:grpSp>
          <p:cxnSp>
            <p:nvCxnSpPr>
              <p:cNvPr id="431" name="Straight Connector 430"/>
              <p:cNvCxnSpPr/>
              <p:nvPr/>
            </p:nvCxnSpPr>
            <p:spPr>
              <a:xfrm flipH="1">
                <a:off x="0" y="828675"/>
                <a:ext cx="2486025" cy="0"/>
              </a:xfrm>
              <a:prstGeom prst="line">
                <a:avLst/>
              </a:prstGeom>
            </p:spPr>
            <p:style>
              <a:lnRef idx="1">
                <a:schemeClr val="accent1"/>
              </a:lnRef>
              <a:fillRef idx="0">
                <a:schemeClr val="accent1"/>
              </a:fillRef>
              <a:effectRef idx="0">
                <a:schemeClr val="accent1"/>
              </a:effectRef>
              <a:fontRef idx="minor">
                <a:schemeClr val="tx1"/>
              </a:fontRef>
            </p:style>
          </p:cxnSp>
          <p:sp>
            <p:nvSpPr>
              <p:cNvPr id="432" name="Freeform 431"/>
              <p:cNvSpPr/>
              <p:nvPr/>
            </p:nvSpPr>
            <p:spPr>
              <a:xfrm>
                <a:off x="390525" y="695325"/>
                <a:ext cx="762000" cy="323850"/>
              </a:xfrm>
              <a:custGeom>
                <a:avLst/>
                <a:gdLst>
                  <a:gd name="connsiteX0" fmla="*/ 0 w 1047750"/>
                  <a:gd name="connsiteY0" fmla="*/ 220769 h 544748"/>
                  <a:gd name="connsiteX1" fmla="*/ 133350 w 1047750"/>
                  <a:gd name="connsiteY1" fmla="*/ 30269 h 544748"/>
                  <a:gd name="connsiteX2" fmla="*/ 352425 w 1047750"/>
                  <a:gd name="connsiteY2" fmla="*/ 20744 h 544748"/>
                  <a:gd name="connsiteX3" fmla="*/ 466725 w 1047750"/>
                  <a:gd name="connsiteY3" fmla="*/ 230294 h 544748"/>
                  <a:gd name="connsiteX4" fmla="*/ 561975 w 1047750"/>
                  <a:gd name="connsiteY4" fmla="*/ 439844 h 544748"/>
                  <a:gd name="connsiteX5" fmla="*/ 800100 w 1047750"/>
                  <a:gd name="connsiteY5" fmla="*/ 544619 h 544748"/>
                  <a:gd name="connsiteX6" fmla="*/ 990600 w 1047750"/>
                  <a:gd name="connsiteY6" fmla="*/ 420794 h 544748"/>
                  <a:gd name="connsiteX7" fmla="*/ 1047750 w 1047750"/>
                  <a:gd name="connsiteY7" fmla="*/ 239819 h 544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750" h="544748">
                    <a:moveTo>
                      <a:pt x="0" y="220769"/>
                    </a:moveTo>
                    <a:cubicBezTo>
                      <a:pt x="37306" y="142187"/>
                      <a:pt x="74613" y="63606"/>
                      <a:pt x="133350" y="30269"/>
                    </a:cubicBezTo>
                    <a:cubicBezTo>
                      <a:pt x="192087" y="-3068"/>
                      <a:pt x="296863" y="-12594"/>
                      <a:pt x="352425" y="20744"/>
                    </a:cubicBezTo>
                    <a:cubicBezTo>
                      <a:pt x="407988" y="54081"/>
                      <a:pt x="431800" y="160444"/>
                      <a:pt x="466725" y="230294"/>
                    </a:cubicBezTo>
                    <a:cubicBezTo>
                      <a:pt x="501650" y="300144"/>
                      <a:pt x="506413" y="387457"/>
                      <a:pt x="561975" y="439844"/>
                    </a:cubicBezTo>
                    <a:cubicBezTo>
                      <a:pt x="617537" y="492231"/>
                      <a:pt x="728663" y="547794"/>
                      <a:pt x="800100" y="544619"/>
                    </a:cubicBezTo>
                    <a:cubicBezTo>
                      <a:pt x="871537" y="541444"/>
                      <a:pt x="949325" y="471594"/>
                      <a:pt x="990600" y="420794"/>
                    </a:cubicBezTo>
                    <a:cubicBezTo>
                      <a:pt x="1031875" y="369994"/>
                      <a:pt x="987425" y="312844"/>
                      <a:pt x="1047750" y="23981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4837">
                  <a:solidFill>
                    <a:prstClr val="white"/>
                  </a:solidFill>
                </a:endParaRPr>
              </a:p>
            </p:txBody>
          </p:sp>
          <p:grpSp>
            <p:nvGrpSpPr>
              <p:cNvPr id="433" name="Group 432"/>
              <p:cNvGrpSpPr/>
              <p:nvPr/>
            </p:nvGrpSpPr>
            <p:grpSpPr>
              <a:xfrm>
                <a:off x="276225" y="1257300"/>
                <a:ext cx="542925" cy="226060"/>
                <a:chOff x="0" y="0"/>
                <a:chExt cx="542925" cy="226060"/>
              </a:xfrm>
            </p:grpSpPr>
            <p:sp>
              <p:nvSpPr>
                <p:cNvPr id="476" name="Right Arrow 475"/>
                <p:cNvSpPr/>
                <p:nvPr/>
              </p:nvSpPr>
              <p:spPr>
                <a:xfrm>
                  <a:off x="0" y="0"/>
                  <a:ext cx="533400" cy="450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4837">
                    <a:solidFill>
                      <a:prstClr val="white"/>
                    </a:solidFill>
                  </a:endParaRPr>
                </a:p>
              </p:txBody>
            </p:sp>
            <p:sp>
              <p:nvSpPr>
                <p:cNvPr id="477" name="Right Arrow 476"/>
                <p:cNvSpPr/>
                <p:nvPr/>
              </p:nvSpPr>
              <p:spPr>
                <a:xfrm>
                  <a:off x="190500" y="180975"/>
                  <a:ext cx="352425" cy="450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4837">
                    <a:solidFill>
                      <a:prstClr val="white"/>
                    </a:solidFill>
                  </a:endParaRPr>
                </a:p>
              </p:txBody>
            </p:sp>
            <p:sp>
              <p:nvSpPr>
                <p:cNvPr id="478" name="Right Arrow 477"/>
                <p:cNvSpPr/>
                <p:nvPr/>
              </p:nvSpPr>
              <p:spPr>
                <a:xfrm>
                  <a:off x="104775" y="85725"/>
                  <a:ext cx="438150" cy="571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4837">
                    <a:solidFill>
                      <a:prstClr val="white"/>
                    </a:solidFill>
                  </a:endParaRPr>
                </a:p>
              </p:txBody>
            </p:sp>
          </p:grpSp>
          <p:sp>
            <p:nvSpPr>
              <p:cNvPr id="434" name="Text Box 295"/>
              <p:cNvSpPr txBox="1"/>
              <p:nvPr/>
            </p:nvSpPr>
            <p:spPr>
              <a:xfrm>
                <a:off x="9525" y="1019175"/>
                <a:ext cx="893445" cy="228600"/>
              </a:xfrm>
              <a:prstGeom prst="rect">
                <a:avLst/>
              </a:prstGeom>
              <a:solidFill>
                <a:schemeClr val="lt1"/>
              </a:solidFill>
              <a:ln w="6350">
                <a:solidFill>
                  <a:schemeClr val="bg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164599" tIns="82300" rIns="164599" bIns="82300" numCol="1" spcCol="0" rtlCol="0" fromWordArt="0" anchor="t" anchorCtr="0" forceAA="0" compatLnSpc="1">
                <a:prstTxWarp prst="textNoShape">
                  <a:avLst/>
                </a:prstTxWarp>
                <a:noAutofit/>
              </a:bodyPr>
              <a:lstStyle/>
              <a:p>
                <a:pPr defTabSz="2456798">
                  <a:lnSpc>
                    <a:spcPct val="107000"/>
                  </a:lnSpc>
                  <a:spcAft>
                    <a:spcPts val="1440"/>
                  </a:spcAft>
                </a:pPr>
                <a:r>
                  <a:rPr lang="en-GB" sz="1980">
                    <a:solidFill>
                      <a:prstClr val="black"/>
                    </a:solidFill>
                    <a:ea typeface="Calibri" panose="020F0502020204030204" pitchFamily="34" charset="0"/>
                    <a:cs typeface="Times New Roman" panose="02020603050405020304" pitchFamily="18" charset="0"/>
                  </a:rPr>
                  <a:t>Wave forces</a:t>
                </a:r>
              </a:p>
            </p:txBody>
          </p:sp>
          <p:sp>
            <p:nvSpPr>
              <p:cNvPr id="435" name="Text Box 296"/>
              <p:cNvSpPr txBox="1"/>
              <p:nvPr/>
            </p:nvSpPr>
            <p:spPr>
              <a:xfrm>
                <a:off x="504825" y="2505075"/>
                <a:ext cx="1009650" cy="238125"/>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164599" tIns="82300" rIns="164599" bIns="82300" numCol="1" spcCol="0" rtlCol="0" fromWordArt="0" anchor="t" anchorCtr="0" forceAA="0" compatLnSpc="1">
                <a:prstTxWarp prst="textNoShape">
                  <a:avLst/>
                </a:prstTxWarp>
                <a:noAutofit/>
              </a:bodyPr>
              <a:lstStyle/>
              <a:p>
                <a:pPr defTabSz="2456798">
                  <a:lnSpc>
                    <a:spcPct val="107000"/>
                  </a:lnSpc>
                  <a:spcAft>
                    <a:spcPts val="1440"/>
                  </a:spcAft>
                </a:pPr>
                <a:r>
                  <a:rPr lang="en-GB" sz="1980" dirty="0">
                    <a:solidFill>
                      <a:prstClr val="black"/>
                    </a:solidFill>
                    <a:ea typeface="Calibri" panose="020F0502020204030204" pitchFamily="34" charset="0"/>
                    <a:cs typeface="Times New Roman" panose="02020603050405020304" pitchFamily="18" charset="0"/>
                  </a:rPr>
                  <a:t>Current forces</a:t>
                </a:r>
              </a:p>
            </p:txBody>
          </p:sp>
          <p:grpSp>
            <p:nvGrpSpPr>
              <p:cNvPr id="436" name="Group 435"/>
              <p:cNvGrpSpPr/>
              <p:nvPr/>
            </p:nvGrpSpPr>
            <p:grpSpPr>
              <a:xfrm>
                <a:off x="38100" y="3905250"/>
                <a:ext cx="714375" cy="876300"/>
                <a:chOff x="0" y="0"/>
                <a:chExt cx="714375" cy="876300"/>
              </a:xfrm>
            </p:grpSpPr>
            <p:grpSp>
              <p:nvGrpSpPr>
                <p:cNvPr id="470" name="Group 469"/>
                <p:cNvGrpSpPr/>
                <p:nvPr/>
              </p:nvGrpSpPr>
              <p:grpSpPr>
                <a:xfrm>
                  <a:off x="133350" y="257175"/>
                  <a:ext cx="381000" cy="523875"/>
                  <a:chOff x="0" y="0"/>
                  <a:chExt cx="590550" cy="523875"/>
                </a:xfrm>
              </p:grpSpPr>
              <p:cxnSp>
                <p:nvCxnSpPr>
                  <p:cNvPr id="474" name="Elbow Connector 473"/>
                  <p:cNvCxnSpPr/>
                  <p:nvPr/>
                </p:nvCxnSpPr>
                <p:spPr>
                  <a:xfrm>
                    <a:off x="0" y="0"/>
                    <a:ext cx="590550" cy="523875"/>
                  </a:xfrm>
                  <a:prstGeom prst="bentConnector3">
                    <a:avLst>
                      <a:gd name="adj1" fmla="val 394"/>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75" name="Straight Arrow Connector 474"/>
                  <p:cNvCxnSpPr/>
                  <p:nvPr/>
                </p:nvCxnSpPr>
                <p:spPr>
                  <a:xfrm flipV="1">
                    <a:off x="9525" y="228600"/>
                    <a:ext cx="314325" cy="2857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471" name="Text Box 297"/>
                <p:cNvSpPr txBox="1"/>
                <p:nvPr/>
              </p:nvSpPr>
              <p:spPr>
                <a:xfrm>
                  <a:off x="0" y="0"/>
                  <a:ext cx="190500" cy="238125"/>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164599" tIns="82300" rIns="164599" bIns="82300" numCol="1" spcCol="0" rtlCol="0" fromWordArt="0" anchor="t" anchorCtr="0" forceAA="0" compatLnSpc="1">
                  <a:prstTxWarp prst="textNoShape">
                    <a:avLst/>
                  </a:prstTxWarp>
                  <a:noAutofit/>
                </a:bodyPr>
                <a:lstStyle/>
                <a:p>
                  <a:pPr defTabSz="2456798">
                    <a:lnSpc>
                      <a:spcPct val="107000"/>
                    </a:lnSpc>
                    <a:spcAft>
                      <a:spcPts val="1440"/>
                    </a:spcAft>
                  </a:pPr>
                  <a:r>
                    <a:rPr lang="en-GB" sz="1980">
                      <a:solidFill>
                        <a:prstClr val="black"/>
                      </a:solidFill>
                      <a:ea typeface="Calibri" panose="020F0502020204030204" pitchFamily="34" charset="0"/>
                      <a:cs typeface="Times New Roman" panose="02020603050405020304" pitchFamily="18" charset="0"/>
                    </a:rPr>
                    <a:t>Z</a:t>
                  </a:r>
                </a:p>
              </p:txBody>
            </p:sp>
            <p:sp>
              <p:nvSpPr>
                <p:cNvPr id="472" name="Text Box 298"/>
                <p:cNvSpPr txBox="1"/>
                <p:nvPr/>
              </p:nvSpPr>
              <p:spPr>
                <a:xfrm>
                  <a:off x="352425" y="304800"/>
                  <a:ext cx="180975" cy="238125"/>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164599" tIns="82300" rIns="164599" bIns="82300" numCol="1" spcCol="0" rtlCol="0" fromWordArt="0" anchor="t" anchorCtr="0" forceAA="0" compatLnSpc="1">
                  <a:prstTxWarp prst="textNoShape">
                    <a:avLst/>
                  </a:prstTxWarp>
                  <a:noAutofit/>
                </a:bodyPr>
                <a:lstStyle/>
                <a:p>
                  <a:pPr defTabSz="2456798">
                    <a:lnSpc>
                      <a:spcPct val="107000"/>
                    </a:lnSpc>
                    <a:spcAft>
                      <a:spcPts val="1440"/>
                    </a:spcAft>
                  </a:pPr>
                  <a:r>
                    <a:rPr lang="en-GB" sz="1980">
                      <a:solidFill>
                        <a:prstClr val="black"/>
                      </a:solidFill>
                      <a:ea typeface="Calibri" panose="020F0502020204030204" pitchFamily="34" charset="0"/>
                      <a:cs typeface="Times New Roman" panose="02020603050405020304" pitchFamily="18" charset="0"/>
                    </a:rPr>
                    <a:t>Y</a:t>
                  </a:r>
                </a:p>
              </p:txBody>
            </p:sp>
            <p:sp>
              <p:nvSpPr>
                <p:cNvPr id="473" name="Text Box 299"/>
                <p:cNvSpPr txBox="1"/>
                <p:nvPr/>
              </p:nvSpPr>
              <p:spPr>
                <a:xfrm>
                  <a:off x="533400" y="638175"/>
                  <a:ext cx="180975" cy="238125"/>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164599" tIns="82300" rIns="164599" bIns="82300" numCol="1" spcCol="0" rtlCol="0" fromWordArt="0" anchor="t" anchorCtr="0" forceAA="0" compatLnSpc="1">
                  <a:prstTxWarp prst="textNoShape">
                    <a:avLst/>
                  </a:prstTxWarp>
                  <a:noAutofit/>
                </a:bodyPr>
                <a:lstStyle/>
                <a:p>
                  <a:pPr defTabSz="2456798">
                    <a:lnSpc>
                      <a:spcPct val="107000"/>
                    </a:lnSpc>
                    <a:spcAft>
                      <a:spcPts val="1440"/>
                    </a:spcAft>
                  </a:pPr>
                  <a:r>
                    <a:rPr lang="en-GB" sz="1980">
                      <a:solidFill>
                        <a:prstClr val="black"/>
                      </a:solidFill>
                      <a:ea typeface="Calibri" panose="020F0502020204030204" pitchFamily="34" charset="0"/>
                      <a:cs typeface="Times New Roman" panose="02020603050405020304" pitchFamily="18" charset="0"/>
                    </a:rPr>
                    <a:t>X</a:t>
                  </a:r>
                </a:p>
              </p:txBody>
            </p:sp>
          </p:grpSp>
          <p:grpSp>
            <p:nvGrpSpPr>
              <p:cNvPr id="437" name="Group 436"/>
              <p:cNvGrpSpPr/>
              <p:nvPr/>
            </p:nvGrpSpPr>
            <p:grpSpPr>
              <a:xfrm>
                <a:off x="3086100" y="0"/>
                <a:ext cx="266700" cy="633890"/>
                <a:chOff x="0" y="0"/>
                <a:chExt cx="266700" cy="633890"/>
              </a:xfrm>
            </p:grpSpPr>
            <p:grpSp>
              <p:nvGrpSpPr>
                <p:cNvPr id="464" name="Group 463"/>
                <p:cNvGrpSpPr/>
                <p:nvPr/>
              </p:nvGrpSpPr>
              <p:grpSpPr>
                <a:xfrm>
                  <a:off x="0" y="253524"/>
                  <a:ext cx="266700" cy="380366"/>
                  <a:chOff x="0" y="0"/>
                  <a:chExt cx="266700" cy="380366"/>
                </a:xfrm>
              </p:grpSpPr>
              <p:sp>
                <p:nvSpPr>
                  <p:cNvPr id="466" name="Flowchart: Manual Operation 465"/>
                  <p:cNvSpPr/>
                  <p:nvPr/>
                </p:nvSpPr>
                <p:spPr>
                  <a:xfrm rot="10800000">
                    <a:off x="0" y="9525"/>
                    <a:ext cx="266700" cy="370840"/>
                  </a:xfrm>
                  <a:prstGeom prst="flowChartManualOperation">
                    <a:avLst/>
                  </a:prstGeom>
                </p:spPr>
                <p:style>
                  <a:lnRef idx="2">
                    <a:schemeClr val="dk1"/>
                  </a:lnRef>
                  <a:fillRef idx="1">
                    <a:schemeClr val="lt1"/>
                  </a:fillRef>
                  <a:effectRef idx="0">
                    <a:schemeClr val="dk1"/>
                  </a:effectRef>
                  <a:fontRef idx="minor">
                    <a:schemeClr val="dk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4837">
                      <a:solidFill>
                        <a:prstClr val="black"/>
                      </a:solidFill>
                    </a:endParaRPr>
                  </a:p>
                </p:txBody>
              </p:sp>
              <p:sp>
                <p:nvSpPr>
                  <p:cNvPr id="467" name="Up Arrow 466"/>
                  <p:cNvSpPr/>
                  <p:nvPr/>
                </p:nvSpPr>
                <p:spPr>
                  <a:xfrm flipH="1">
                    <a:off x="114300" y="0"/>
                    <a:ext cx="45719" cy="371475"/>
                  </a:xfrm>
                  <a:prstGeom prst="upArrow">
                    <a:avLst/>
                  </a:prstGeom>
                </p:spPr>
                <p:style>
                  <a:lnRef idx="2">
                    <a:schemeClr val="dk1"/>
                  </a:lnRef>
                  <a:fillRef idx="1">
                    <a:schemeClr val="lt1"/>
                  </a:fillRef>
                  <a:effectRef idx="0">
                    <a:schemeClr val="dk1"/>
                  </a:effectRef>
                  <a:fontRef idx="minor">
                    <a:schemeClr val="dk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4837">
                      <a:solidFill>
                        <a:prstClr val="black"/>
                      </a:solidFill>
                    </a:endParaRPr>
                  </a:p>
                </p:txBody>
              </p:sp>
              <p:cxnSp>
                <p:nvCxnSpPr>
                  <p:cNvPr id="468" name="Straight Connector 467"/>
                  <p:cNvCxnSpPr/>
                  <p:nvPr/>
                </p:nvCxnSpPr>
                <p:spPr>
                  <a:xfrm>
                    <a:off x="66675" y="19050"/>
                    <a:ext cx="180975" cy="3524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9" name="Straight Connector 468"/>
                  <p:cNvCxnSpPr/>
                  <p:nvPr/>
                </p:nvCxnSpPr>
                <p:spPr>
                  <a:xfrm flipH="1">
                    <a:off x="19050" y="19050"/>
                    <a:ext cx="200025" cy="3613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65" name="Right Arrow 464"/>
                <p:cNvSpPr/>
                <p:nvPr/>
              </p:nvSpPr>
              <p:spPr>
                <a:xfrm rot="16200000">
                  <a:off x="0" y="110649"/>
                  <a:ext cx="267018"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4837">
                    <a:solidFill>
                      <a:prstClr val="white"/>
                    </a:solidFill>
                  </a:endParaRPr>
                </a:p>
              </p:txBody>
            </p:sp>
          </p:grpSp>
          <p:cxnSp>
            <p:nvCxnSpPr>
              <p:cNvPr id="438" name="Straight Connector 437"/>
              <p:cNvCxnSpPr/>
              <p:nvPr/>
            </p:nvCxnSpPr>
            <p:spPr>
              <a:xfrm flipH="1">
                <a:off x="2009775" y="4229100"/>
                <a:ext cx="1533525" cy="4629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39" name="Text Box 310"/>
              <p:cNvSpPr txBox="1"/>
              <p:nvPr/>
            </p:nvSpPr>
            <p:spPr>
              <a:xfrm>
                <a:off x="3619500" y="4429125"/>
                <a:ext cx="1285875" cy="447675"/>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164599" tIns="82300" rIns="164599" bIns="82300" numCol="1" spcCol="0" rtlCol="0" fromWordArt="0" anchor="t" anchorCtr="0" forceAA="0" compatLnSpc="1">
                <a:prstTxWarp prst="textNoShape">
                  <a:avLst/>
                </a:prstTxWarp>
                <a:noAutofit/>
              </a:bodyPr>
              <a:lstStyle/>
              <a:p>
                <a:pPr defTabSz="2456798">
                  <a:lnSpc>
                    <a:spcPct val="107000"/>
                  </a:lnSpc>
                  <a:spcAft>
                    <a:spcPts val="1440"/>
                  </a:spcAft>
                </a:pPr>
                <a:r>
                  <a:rPr lang="en-GB" sz="1980">
                    <a:solidFill>
                      <a:prstClr val="black"/>
                    </a:solidFill>
                    <a:ea typeface="Calibri" panose="020F0502020204030204" pitchFamily="34" charset="0"/>
                    <a:cs typeface="Times New Roman" panose="02020603050405020304" pitchFamily="18" charset="0"/>
                  </a:rPr>
                  <a:t>Foundation casing</a:t>
                </a:r>
              </a:p>
            </p:txBody>
          </p:sp>
          <p:sp>
            <p:nvSpPr>
              <p:cNvPr id="440" name="Text Box 311"/>
              <p:cNvSpPr txBox="1"/>
              <p:nvPr/>
            </p:nvSpPr>
            <p:spPr>
              <a:xfrm>
                <a:off x="3533686" y="2766060"/>
                <a:ext cx="1438275" cy="457200"/>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164599" tIns="82300" rIns="164599" bIns="82300" numCol="1" spcCol="0" rtlCol="0" fromWordArt="0" anchor="t" anchorCtr="0" forceAA="0" compatLnSpc="1">
                <a:prstTxWarp prst="textNoShape">
                  <a:avLst/>
                </a:prstTxWarp>
                <a:noAutofit/>
              </a:bodyPr>
              <a:lstStyle/>
              <a:p>
                <a:pPr defTabSz="2456798">
                  <a:lnSpc>
                    <a:spcPct val="107000"/>
                  </a:lnSpc>
                  <a:spcAft>
                    <a:spcPts val="1440"/>
                  </a:spcAft>
                </a:pPr>
                <a:r>
                  <a:rPr lang="en-GB" sz="1980" dirty="0">
                    <a:solidFill>
                      <a:prstClr val="black"/>
                    </a:solidFill>
                    <a:ea typeface="Calibri" panose="020F0502020204030204" pitchFamily="34" charset="0"/>
                    <a:cs typeface="Times New Roman" panose="02020603050405020304" pitchFamily="18" charset="0"/>
                  </a:rPr>
                  <a:t>Internal and external fluid pressure</a:t>
                </a:r>
              </a:p>
            </p:txBody>
          </p:sp>
          <p:grpSp>
            <p:nvGrpSpPr>
              <p:cNvPr id="441" name="Group 440"/>
              <p:cNvGrpSpPr/>
              <p:nvPr/>
            </p:nvGrpSpPr>
            <p:grpSpPr>
              <a:xfrm>
                <a:off x="3295650" y="1676400"/>
                <a:ext cx="124590" cy="1695526"/>
                <a:chOff x="0" y="0"/>
                <a:chExt cx="124590" cy="1695526"/>
              </a:xfrm>
            </p:grpSpPr>
            <p:sp>
              <p:nvSpPr>
                <p:cNvPr id="457" name="Right Arrow 456"/>
                <p:cNvSpPr/>
                <p:nvPr/>
              </p:nvSpPr>
              <p:spPr>
                <a:xfrm rot="5400000">
                  <a:off x="-220345" y="220345"/>
                  <a:ext cx="485775" cy="450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4837">
                    <a:solidFill>
                      <a:prstClr val="white"/>
                    </a:solidFill>
                  </a:endParaRPr>
                </a:p>
              </p:txBody>
            </p:sp>
            <p:grpSp>
              <p:nvGrpSpPr>
                <p:cNvPr id="458" name="Group 457"/>
                <p:cNvGrpSpPr/>
                <p:nvPr/>
              </p:nvGrpSpPr>
              <p:grpSpPr>
                <a:xfrm>
                  <a:off x="13102" y="887095"/>
                  <a:ext cx="111488" cy="808431"/>
                  <a:chOff x="4847" y="0"/>
                  <a:chExt cx="111488" cy="808431"/>
                </a:xfrm>
              </p:grpSpPr>
              <p:sp>
                <p:nvSpPr>
                  <p:cNvPr id="460" name="Right Arrow 459"/>
                  <p:cNvSpPr/>
                  <p:nvPr/>
                </p:nvSpPr>
                <p:spPr>
                  <a:xfrm rot="13541826">
                    <a:off x="-164017" y="421322"/>
                    <a:ext cx="425650" cy="785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4837">
                      <a:solidFill>
                        <a:prstClr val="white"/>
                      </a:solidFill>
                    </a:endParaRPr>
                  </a:p>
                </p:txBody>
              </p:sp>
              <p:sp>
                <p:nvSpPr>
                  <p:cNvPr id="461" name="Right Arrow 460"/>
                  <p:cNvSpPr/>
                  <p:nvPr/>
                </p:nvSpPr>
                <p:spPr>
                  <a:xfrm rot="13541826">
                    <a:off x="-185118" y="572746"/>
                    <a:ext cx="42565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4837">
                      <a:solidFill>
                        <a:prstClr val="white"/>
                      </a:solidFill>
                    </a:endParaRPr>
                  </a:p>
                </p:txBody>
              </p:sp>
              <p:sp>
                <p:nvSpPr>
                  <p:cNvPr id="462" name="Right Arrow 461"/>
                  <p:cNvSpPr/>
                  <p:nvPr/>
                </p:nvSpPr>
                <p:spPr>
                  <a:xfrm rot="13541826">
                    <a:off x="-144967" y="287972"/>
                    <a:ext cx="425650" cy="785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4837">
                      <a:solidFill>
                        <a:prstClr val="white"/>
                      </a:solidFill>
                    </a:endParaRPr>
                  </a:p>
                </p:txBody>
              </p:sp>
              <p:sp>
                <p:nvSpPr>
                  <p:cNvPr id="463" name="Right Arrow 462"/>
                  <p:cNvSpPr/>
                  <p:nvPr/>
                </p:nvSpPr>
                <p:spPr>
                  <a:xfrm rot="13541826">
                    <a:off x="-135442" y="173672"/>
                    <a:ext cx="425450" cy="7810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4837">
                      <a:solidFill>
                        <a:prstClr val="white"/>
                      </a:solidFill>
                    </a:endParaRPr>
                  </a:p>
                </p:txBody>
              </p:sp>
            </p:grpSp>
            <p:sp>
              <p:nvSpPr>
                <p:cNvPr id="459" name="Right Arrow 458"/>
                <p:cNvSpPr/>
                <p:nvPr/>
              </p:nvSpPr>
              <p:spPr>
                <a:xfrm rot="5400000">
                  <a:off x="-153670" y="248920"/>
                  <a:ext cx="485775" cy="450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4837">
                    <a:solidFill>
                      <a:prstClr val="white"/>
                    </a:solidFill>
                  </a:endParaRPr>
                </a:p>
              </p:txBody>
            </p:sp>
          </p:grpSp>
          <p:sp>
            <p:nvSpPr>
              <p:cNvPr id="442" name="Text Box 315"/>
              <p:cNvSpPr txBox="1"/>
              <p:nvPr/>
            </p:nvSpPr>
            <p:spPr>
              <a:xfrm>
                <a:off x="3400425" y="1676400"/>
                <a:ext cx="1133475" cy="457200"/>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164599" tIns="82300" rIns="164599" bIns="82300" numCol="1" spcCol="0" rtlCol="0" fromWordArt="0" anchor="t" anchorCtr="0" forceAA="0" compatLnSpc="1">
                <a:prstTxWarp prst="textNoShape">
                  <a:avLst/>
                </a:prstTxWarp>
                <a:noAutofit/>
              </a:bodyPr>
              <a:lstStyle/>
              <a:p>
                <a:pPr defTabSz="2456798">
                  <a:lnSpc>
                    <a:spcPct val="107000"/>
                  </a:lnSpc>
                  <a:spcAft>
                    <a:spcPts val="1440"/>
                  </a:spcAft>
                </a:pPr>
                <a:r>
                  <a:rPr lang="en-GB" sz="1980">
                    <a:solidFill>
                      <a:prstClr val="black"/>
                    </a:solidFill>
                    <a:ea typeface="Calibri" panose="020F0502020204030204" pitchFamily="34" charset="0"/>
                    <a:cs typeface="Times New Roman" panose="02020603050405020304" pitchFamily="18" charset="0"/>
                  </a:rPr>
                  <a:t>Weight, (W</a:t>
                </a:r>
                <a:r>
                  <a:rPr lang="en-GB" sz="1980" baseline="-25000">
                    <a:solidFill>
                      <a:prstClr val="black"/>
                    </a:solidFill>
                    <a:ea typeface="Calibri" panose="020F0502020204030204" pitchFamily="34" charset="0"/>
                    <a:cs typeface="Times New Roman" panose="02020603050405020304" pitchFamily="18" charset="0"/>
                  </a:rPr>
                  <a:t>r</a:t>
                </a:r>
                <a:r>
                  <a:rPr lang="en-GB" sz="1980">
                    <a:solidFill>
                      <a:prstClr val="black"/>
                    </a:solidFill>
                    <a:ea typeface="Calibri" panose="020F0502020204030204" pitchFamily="34" charset="0"/>
                    <a:cs typeface="Times New Roman" panose="02020603050405020304" pitchFamily="18" charset="0"/>
                  </a:rPr>
                  <a:t>) of Composite riser</a:t>
                </a:r>
              </a:p>
            </p:txBody>
          </p:sp>
          <p:sp>
            <p:nvSpPr>
              <p:cNvPr id="443" name="Text Box 316"/>
              <p:cNvSpPr txBox="1"/>
              <p:nvPr/>
            </p:nvSpPr>
            <p:spPr>
              <a:xfrm>
                <a:off x="3038475" y="3667125"/>
                <a:ext cx="904875" cy="302260"/>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164599" tIns="82300" rIns="164599" bIns="82300" numCol="1" spcCol="0" rtlCol="0" fromWordArt="0" anchor="t" anchorCtr="0" forceAA="0" compatLnSpc="1">
                <a:prstTxWarp prst="textNoShape">
                  <a:avLst/>
                </a:prstTxWarp>
                <a:noAutofit/>
              </a:bodyPr>
              <a:lstStyle/>
              <a:p>
                <a:pPr defTabSz="2456798">
                  <a:lnSpc>
                    <a:spcPct val="107000"/>
                  </a:lnSpc>
                  <a:spcAft>
                    <a:spcPts val="1440"/>
                  </a:spcAft>
                </a:pPr>
                <a:r>
                  <a:rPr lang="en-GB" sz="1980" dirty="0">
                    <a:solidFill>
                      <a:prstClr val="black"/>
                    </a:solidFill>
                    <a:ea typeface="Calibri" panose="020F0502020204030204" pitchFamily="34" charset="0"/>
                    <a:cs typeface="Times New Roman" panose="02020603050405020304" pitchFamily="18" charset="0"/>
                  </a:rPr>
                  <a:t>Buoyancy</a:t>
                </a:r>
              </a:p>
            </p:txBody>
          </p:sp>
          <p:grpSp>
            <p:nvGrpSpPr>
              <p:cNvPr id="444" name="Group 443"/>
              <p:cNvGrpSpPr/>
              <p:nvPr/>
            </p:nvGrpSpPr>
            <p:grpSpPr>
              <a:xfrm>
                <a:off x="4048125" y="257175"/>
                <a:ext cx="1266825" cy="1390650"/>
                <a:chOff x="0" y="0"/>
                <a:chExt cx="1266825" cy="1390650"/>
              </a:xfrm>
            </p:grpSpPr>
            <p:sp>
              <p:nvSpPr>
                <p:cNvPr id="454" name="Text Box 304"/>
                <p:cNvSpPr txBox="1"/>
                <p:nvPr/>
              </p:nvSpPr>
              <p:spPr>
                <a:xfrm>
                  <a:off x="600075" y="0"/>
                  <a:ext cx="666750" cy="628650"/>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164599" tIns="82300" rIns="164599" bIns="82300" numCol="1" spcCol="0" rtlCol="0" fromWordArt="0" anchor="t" anchorCtr="0" forceAA="0" compatLnSpc="1">
                  <a:prstTxWarp prst="textNoShape">
                    <a:avLst/>
                  </a:prstTxWarp>
                  <a:noAutofit/>
                </a:bodyPr>
                <a:lstStyle/>
                <a:p>
                  <a:pPr defTabSz="2456798">
                    <a:lnSpc>
                      <a:spcPct val="107000"/>
                    </a:lnSpc>
                    <a:spcAft>
                      <a:spcPts val="1440"/>
                    </a:spcAft>
                  </a:pPr>
                  <a:r>
                    <a:rPr lang="en-GB" sz="1980">
                      <a:solidFill>
                        <a:prstClr val="black"/>
                      </a:solidFill>
                      <a:ea typeface="Calibri" panose="020F0502020204030204" pitchFamily="34" charset="0"/>
                      <a:cs typeface="Times New Roman" panose="02020603050405020304" pitchFamily="18" charset="0"/>
                    </a:rPr>
                    <a:t>Mean Water level</a:t>
                  </a:r>
                </a:p>
              </p:txBody>
            </p:sp>
            <p:sp>
              <p:nvSpPr>
                <p:cNvPr id="455" name="Text Box 306"/>
                <p:cNvSpPr txBox="1"/>
                <p:nvPr/>
              </p:nvSpPr>
              <p:spPr>
                <a:xfrm>
                  <a:off x="600075" y="790575"/>
                  <a:ext cx="666750" cy="323850"/>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164599" tIns="82300" rIns="164599" bIns="82300" numCol="1" spcCol="0" rtlCol="0" fromWordArt="0" anchor="t" anchorCtr="0" forceAA="0" compatLnSpc="1">
                  <a:prstTxWarp prst="textNoShape">
                    <a:avLst/>
                  </a:prstTxWarp>
                  <a:noAutofit/>
                </a:bodyPr>
                <a:lstStyle/>
                <a:p>
                  <a:pPr defTabSz="2456798">
                    <a:lnSpc>
                      <a:spcPct val="107000"/>
                    </a:lnSpc>
                    <a:spcAft>
                      <a:spcPts val="1440"/>
                    </a:spcAft>
                  </a:pPr>
                  <a:r>
                    <a:rPr lang="en-GB" sz="1980">
                      <a:solidFill>
                        <a:prstClr val="black"/>
                      </a:solidFill>
                      <a:ea typeface="Calibri" panose="020F0502020204030204" pitchFamily="34" charset="0"/>
                      <a:cs typeface="Times New Roman" panose="02020603050405020304" pitchFamily="18" charset="0"/>
                    </a:rPr>
                    <a:t>Vessel</a:t>
                  </a:r>
                </a:p>
              </p:txBody>
            </p:sp>
            <p:sp>
              <p:nvSpPr>
                <p:cNvPr id="456" name="Text Box 317"/>
                <p:cNvSpPr txBox="1"/>
                <p:nvPr/>
              </p:nvSpPr>
              <p:spPr>
                <a:xfrm>
                  <a:off x="0" y="1066800"/>
                  <a:ext cx="1133475" cy="323850"/>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164599" tIns="82300" rIns="164599" bIns="82300" numCol="1" spcCol="0" rtlCol="0" fromWordArt="0" anchor="t" anchorCtr="0" forceAA="0" compatLnSpc="1">
                  <a:prstTxWarp prst="textNoShape">
                    <a:avLst/>
                  </a:prstTxWarp>
                  <a:noAutofit/>
                </a:bodyPr>
                <a:lstStyle/>
                <a:p>
                  <a:pPr defTabSz="2456798">
                    <a:lnSpc>
                      <a:spcPct val="107000"/>
                    </a:lnSpc>
                    <a:spcAft>
                      <a:spcPts val="1440"/>
                    </a:spcAft>
                  </a:pPr>
                  <a:r>
                    <a:rPr lang="en-GB" sz="1980">
                      <a:solidFill>
                        <a:prstClr val="black"/>
                      </a:solidFill>
                      <a:ea typeface="Calibri" panose="020F0502020204030204" pitchFamily="34" charset="0"/>
                      <a:cs typeface="Times New Roman" panose="02020603050405020304" pitchFamily="18" charset="0"/>
                    </a:rPr>
                    <a:t>Top Connection</a:t>
                  </a:r>
                </a:p>
              </p:txBody>
            </p:sp>
          </p:grpSp>
          <p:grpSp>
            <p:nvGrpSpPr>
              <p:cNvPr id="445" name="Group 444"/>
              <p:cNvGrpSpPr/>
              <p:nvPr/>
            </p:nvGrpSpPr>
            <p:grpSpPr>
              <a:xfrm>
                <a:off x="2009775" y="4581525"/>
                <a:ext cx="1685925" cy="276225"/>
                <a:chOff x="0" y="0"/>
                <a:chExt cx="1685925" cy="276225"/>
              </a:xfrm>
            </p:grpSpPr>
            <p:cxnSp>
              <p:nvCxnSpPr>
                <p:cNvPr id="452" name="Straight Connector 451"/>
                <p:cNvCxnSpPr/>
                <p:nvPr/>
              </p:nvCxnSpPr>
              <p:spPr>
                <a:xfrm flipV="1">
                  <a:off x="0" y="0"/>
                  <a:ext cx="704850" cy="2762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3" name="Straight Connector 452"/>
                <p:cNvCxnSpPr/>
                <p:nvPr/>
              </p:nvCxnSpPr>
              <p:spPr>
                <a:xfrm flipH="1">
                  <a:off x="714375" y="0"/>
                  <a:ext cx="97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46" name="Text Box 318"/>
              <p:cNvSpPr txBox="1"/>
              <p:nvPr/>
            </p:nvSpPr>
            <p:spPr>
              <a:xfrm>
                <a:off x="3524250" y="4029075"/>
                <a:ext cx="1333500" cy="327343"/>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164599" tIns="82300" rIns="164599" bIns="82300" numCol="1" spcCol="0" rtlCol="0" fromWordArt="0" anchor="t" anchorCtr="0" forceAA="0" compatLnSpc="1">
                <a:prstTxWarp prst="textNoShape">
                  <a:avLst/>
                </a:prstTxWarp>
                <a:noAutofit/>
              </a:bodyPr>
              <a:lstStyle/>
              <a:p>
                <a:pPr defTabSz="2456798">
                  <a:lnSpc>
                    <a:spcPct val="107000"/>
                  </a:lnSpc>
                  <a:spcAft>
                    <a:spcPts val="1440"/>
                  </a:spcAft>
                </a:pPr>
                <a:r>
                  <a:rPr lang="en-GB" sz="1980">
                    <a:solidFill>
                      <a:prstClr val="black"/>
                    </a:solidFill>
                    <a:ea typeface="Calibri" panose="020F0502020204030204" pitchFamily="34" charset="0"/>
                    <a:cs typeface="Times New Roman" panose="02020603050405020304" pitchFamily="18" charset="0"/>
                  </a:rPr>
                  <a:t>Bottom connection</a:t>
                </a:r>
              </a:p>
            </p:txBody>
          </p:sp>
          <p:grpSp>
            <p:nvGrpSpPr>
              <p:cNvPr id="447" name="Group 446"/>
              <p:cNvGrpSpPr/>
              <p:nvPr/>
            </p:nvGrpSpPr>
            <p:grpSpPr>
              <a:xfrm>
                <a:off x="1924050" y="4629150"/>
                <a:ext cx="161925" cy="285750"/>
                <a:chOff x="0" y="0"/>
                <a:chExt cx="161925" cy="285750"/>
              </a:xfrm>
            </p:grpSpPr>
            <p:grpSp>
              <p:nvGrpSpPr>
                <p:cNvPr id="448" name="Group 447"/>
                <p:cNvGrpSpPr/>
                <p:nvPr/>
              </p:nvGrpSpPr>
              <p:grpSpPr>
                <a:xfrm>
                  <a:off x="0" y="0"/>
                  <a:ext cx="161925" cy="285750"/>
                  <a:chOff x="0" y="0"/>
                  <a:chExt cx="161925" cy="285750"/>
                </a:xfrm>
              </p:grpSpPr>
              <p:sp>
                <p:nvSpPr>
                  <p:cNvPr id="450" name="Rectangle 449"/>
                  <p:cNvSpPr/>
                  <p:nvPr/>
                </p:nvSpPr>
                <p:spPr>
                  <a:xfrm>
                    <a:off x="0" y="0"/>
                    <a:ext cx="161925" cy="285750"/>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4837">
                      <a:solidFill>
                        <a:prstClr val="black"/>
                      </a:solidFill>
                    </a:endParaRPr>
                  </a:p>
                </p:txBody>
              </p:sp>
              <p:sp>
                <p:nvSpPr>
                  <p:cNvPr id="451" name="Oval 450"/>
                  <p:cNvSpPr/>
                  <p:nvPr/>
                </p:nvSpPr>
                <p:spPr>
                  <a:xfrm>
                    <a:off x="38100" y="9525"/>
                    <a:ext cx="95250" cy="95250"/>
                  </a:xfrm>
                  <a:prstGeom prst="ellipse">
                    <a:avLst/>
                  </a:prstGeom>
                </p:spPr>
                <p:style>
                  <a:lnRef idx="2">
                    <a:schemeClr val="dk1"/>
                  </a:lnRef>
                  <a:fillRef idx="1">
                    <a:schemeClr val="lt1"/>
                  </a:fillRef>
                  <a:effectRef idx="0">
                    <a:schemeClr val="dk1"/>
                  </a:effectRef>
                  <a:fontRef idx="minor">
                    <a:schemeClr val="dk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4837">
                      <a:solidFill>
                        <a:prstClr val="black"/>
                      </a:solidFill>
                    </a:endParaRPr>
                  </a:p>
                </p:txBody>
              </p:sp>
            </p:grpSp>
            <p:sp>
              <p:nvSpPr>
                <p:cNvPr id="449" name="Oval 448"/>
                <p:cNvSpPr/>
                <p:nvPr/>
              </p:nvSpPr>
              <p:spPr>
                <a:xfrm>
                  <a:off x="28575" y="28575"/>
                  <a:ext cx="95250" cy="95250"/>
                </a:xfrm>
                <a:prstGeom prst="ellipse">
                  <a:avLst/>
                </a:prstGeom>
              </p:spPr>
              <p:style>
                <a:lnRef idx="2">
                  <a:schemeClr val="dk1"/>
                </a:lnRef>
                <a:fillRef idx="1">
                  <a:schemeClr val="lt1"/>
                </a:fillRef>
                <a:effectRef idx="0">
                  <a:schemeClr val="dk1"/>
                </a:effectRef>
                <a:fontRef idx="minor">
                  <a:schemeClr val="dk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4837">
                    <a:solidFill>
                      <a:prstClr val="black"/>
                    </a:solidFill>
                  </a:endParaRPr>
                </a:p>
              </p:txBody>
            </p:sp>
          </p:grpSp>
        </p:grpSp>
        <p:grpSp>
          <p:nvGrpSpPr>
            <p:cNvPr id="422" name="Group 421"/>
            <p:cNvGrpSpPr/>
            <p:nvPr/>
          </p:nvGrpSpPr>
          <p:grpSpPr>
            <a:xfrm>
              <a:off x="1990725" y="1009650"/>
              <a:ext cx="1295400" cy="3676650"/>
              <a:chOff x="0" y="0"/>
              <a:chExt cx="1295400" cy="3676650"/>
            </a:xfrm>
          </p:grpSpPr>
          <p:sp>
            <p:nvSpPr>
              <p:cNvPr id="423" name="Freeform 422"/>
              <p:cNvSpPr/>
              <p:nvPr/>
            </p:nvSpPr>
            <p:spPr>
              <a:xfrm>
                <a:off x="0" y="47625"/>
                <a:ext cx="1200150" cy="3590925"/>
              </a:xfrm>
              <a:custGeom>
                <a:avLst/>
                <a:gdLst>
                  <a:gd name="connsiteX0" fmla="*/ 1200150 w 1200150"/>
                  <a:gd name="connsiteY0" fmla="*/ 0 h 3590925"/>
                  <a:gd name="connsiteX1" fmla="*/ 1162050 w 1200150"/>
                  <a:gd name="connsiteY1" fmla="*/ 1171575 h 3590925"/>
                  <a:gd name="connsiteX2" fmla="*/ 990600 w 1200150"/>
                  <a:gd name="connsiteY2" fmla="*/ 2124075 h 3590925"/>
                  <a:gd name="connsiteX3" fmla="*/ 619125 w 1200150"/>
                  <a:gd name="connsiteY3" fmla="*/ 2990850 h 3590925"/>
                  <a:gd name="connsiteX4" fmla="*/ 0 w 1200150"/>
                  <a:gd name="connsiteY4" fmla="*/ 3590925 h 3590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0150" h="3590925">
                    <a:moveTo>
                      <a:pt x="1200150" y="0"/>
                    </a:moveTo>
                    <a:cubicBezTo>
                      <a:pt x="1198562" y="408781"/>
                      <a:pt x="1196975" y="817563"/>
                      <a:pt x="1162050" y="1171575"/>
                    </a:cubicBezTo>
                    <a:cubicBezTo>
                      <a:pt x="1127125" y="1525588"/>
                      <a:pt x="1081087" y="1820863"/>
                      <a:pt x="990600" y="2124075"/>
                    </a:cubicBezTo>
                    <a:cubicBezTo>
                      <a:pt x="900112" y="2427288"/>
                      <a:pt x="784225" y="2746375"/>
                      <a:pt x="619125" y="2990850"/>
                    </a:cubicBezTo>
                    <a:cubicBezTo>
                      <a:pt x="454025" y="3235325"/>
                      <a:pt x="119062" y="3506788"/>
                      <a:pt x="0" y="359092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4837">
                  <a:solidFill>
                    <a:prstClr val="white"/>
                  </a:solidFill>
                </a:endParaRPr>
              </a:p>
            </p:txBody>
          </p:sp>
          <p:sp>
            <p:nvSpPr>
              <p:cNvPr id="424" name="Freeform 423"/>
              <p:cNvSpPr/>
              <p:nvPr/>
            </p:nvSpPr>
            <p:spPr>
              <a:xfrm>
                <a:off x="66675" y="38100"/>
                <a:ext cx="1228725" cy="3638550"/>
              </a:xfrm>
              <a:custGeom>
                <a:avLst/>
                <a:gdLst>
                  <a:gd name="connsiteX0" fmla="*/ 1200150 w 1200150"/>
                  <a:gd name="connsiteY0" fmla="*/ 0 h 3590925"/>
                  <a:gd name="connsiteX1" fmla="*/ 1162050 w 1200150"/>
                  <a:gd name="connsiteY1" fmla="*/ 1171575 h 3590925"/>
                  <a:gd name="connsiteX2" fmla="*/ 990600 w 1200150"/>
                  <a:gd name="connsiteY2" fmla="*/ 2124075 h 3590925"/>
                  <a:gd name="connsiteX3" fmla="*/ 619125 w 1200150"/>
                  <a:gd name="connsiteY3" fmla="*/ 2990850 h 3590925"/>
                  <a:gd name="connsiteX4" fmla="*/ 0 w 1200150"/>
                  <a:gd name="connsiteY4" fmla="*/ 3590925 h 3590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0150" h="3590925">
                    <a:moveTo>
                      <a:pt x="1200150" y="0"/>
                    </a:moveTo>
                    <a:cubicBezTo>
                      <a:pt x="1198562" y="408781"/>
                      <a:pt x="1196975" y="817563"/>
                      <a:pt x="1162050" y="1171575"/>
                    </a:cubicBezTo>
                    <a:cubicBezTo>
                      <a:pt x="1127125" y="1525588"/>
                      <a:pt x="1081087" y="1820863"/>
                      <a:pt x="990600" y="2124075"/>
                    </a:cubicBezTo>
                    <a:cubicBezTo>
                      <a:pt x="900112" y="2427288"/>
                      <a:pt x="784225" y="2746375"/>
                      <a:pt x="619125" y="2990850"/>
                    </a:cubicBezTo>
                    <a:cubicBezTo>
                      <a:pt x="454025" y="3235325"/>
                      <a:pt x="119062" y="3506788"/>
                      <a:pt x="0" y="359092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4837">
                  <a:solidFill>
                    <a:prstClr val="white"/>
                  </a:solidFill>
                </a:endParaRPr>
              </a:p>
            </p:txBody>
          </p:sp>
          <p:sp>
            <p:nvSpPr>
              <p:cNvPr id="425" name="Oval 424"/>
              <p:cNvSpPr/>
              <p:nvPr/>
            </p:nvSpPr>
            <p:spPr>
              <a:xfrm>
                <a:off x="1200150" y="0"/>
                <a:ext cx="95250" cy="95250"/>
              </a:xfrm>
              <a:prstGeom prst="ellipse">
                <a:avLst/>
              </a:prstGeom>
            </p:spPr>
            <p:style>
              <a:lnRef idx="2">
                <a:schemeClr val="dk1"/>
              </a:lnRef>
              <a:fillRef idx="1">
                <a:schemeClr val="lt1"/>
              </a:fillRef>
              <a:effectRef idx="0">
                <a:schemeClr val="dk1"/>
              </a:effectRef>
              <a:fontRef idx="minor">
                <a:schemeClr val="dk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4837">
                  <a:solidFill>
                    <a:prstClr val="black"/>
                  </a:solidFill>
                </a:endParaRPr>
              </a:p>
            </p:txBody>
          </p:sp>
        </p:grpSp>
      </p:grpSp>
    </p:spTree>
    <p:extLst>
      <p:ext uri="{BB962C8B-B14F-4D97-AF65-F5344CB8AC3E}">
        <p14:creationId xmlns:p14="http://schemas.microsoft.com/office/powerpoint/2010/main" val="360767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2195736" y="779250"/>
            <a:ext cx="4896544" cy="590436"/>
          </a:xfrm>
        </p:spPr>
        <p:txBody>
          <a:bodyPr/>
          <a:lstStyle/>
          <a:p>
            <a:r>
              <a:rPr lang="en-GB" b="1" dirty="0" err="1" smtClean="0"/>
              <a:t>Orcaflex</a:t>
            </a:r>
            <a:r>
              <a:rPr lang="en-GB" b="1" dirty="0" smtClean="0"/>
              <a:t> Model Update</a:t>
            </a:r>
            <a:endParaRPr lang="en-GB" dirty="0"/>
          </a:p>
        </p:txBody>
      </p:sp>
      <p:pic>
        <p:nvPicPr>
          <p:cNvPr id="2" name="Picture 1"/>
          <p:cNvPicPr>
            <a:picLocks noChangeAspect="1"/>
          </p:cNvPicPr>
          <p:nvPr/>
        </p:nvPicPr>
        <p:blipFill>
          <a:blip r:embed="rId2"/>
          <a:stretch>
            <a:fillRect/>
          </a:stretch>
        </p:blipFill>
        <p:spPr>
          <a:xfrm>
            <a:off x="633412" y="1443037"/>
            <a:ext cx="7877175" cy="3971925"/>
          </a:xfrm>
          <a:prstGeom prst="rect">
            <a:avLst/>
          </a:prstGeom>
        </p:spPr>
      </p:pic>
    </p:spTree>
    <p:extLst>
      <p:ext uri="{BB962C8B-B14F-4D97-AF65-F5344CB8AC3E}">
        <p14:creationId xmlns:p14="http://schemas.microsoft.com/office/powerpoint/2010/main" val="42413126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19672" y="879877"/>
            <a:ext cx="5400600" cy="676691"/>
          </a:xfrm>
        </p:spPr>
        <p:txBody>
          <a:bodyPr/>
          <a:lstStyle/>
          <a:p>
            <a:r>
              <a:rPr lang="en-US" dirty="0" smtClean="0">
                <a:latin typeface="Calibri" pitchFamily="80" charset="0"/>
              </a:rPr>
              <a:t>Wire Frame </a:t>
            </a:r>
            <a:r>
              <a:rPr lang="en-US" dirty="0" err="1" smtClean="0">
                <a:latin typeface="Calibri" pitchFamily="80" charset="0"/>
              </a:rPr>
              <a:t>Orcaflex</a:t>
            </a:r>
            <a:r>
              <a:rPr lang="en-US" dirty="0" smtClean="0">
                <a:latin typeface="Calibri" pitchFamily="80" charset="0"/>
              </a:rPr>
              <a:t> Model</a:t>
            </a:r>
            <a:endParaRPr lang="en-GB" dirty="0"/>
          </a:p>
        </p:txBody>
      </p:sp>
      <p:pic>
        <p:nvPicPr>
          <p:cNvPr id="6" name="Picture 5"/>
          <p:cNvPicPr>
            <a:picLocks noChangeAspect="1"/>
          </p:cNvPicPr>
          <p:nvPr/>
        </p:nvPicPr>
        <p:blipFill>
          <a:blip r:embed="rId2"/>
          <a:stretch>
            <a:fillRect/>
          </a:stretch>
        </p:blipFill>
        <p:spPr>
          <a:xfrm>
            <a:off x="656767" y="2420888"/>
            <a:ext cx="7902226" cy="3994467"/>
          </a:xfrm>
          <a:prstGeom prst="rect">
            <a:avLst/>
          </a:prstGeom>
        </p:spPr>
      </p:pic>
      <p:sp>
        <p:nvSpPr>
          <p:cNvPr id="5" name="Subtitle 2"/>
          <p:cNvSpPr txBox="1">
            <a:spLocks noGrp="1"/>
          </p:cNvSpPr>
          <p:nvPr>
            <p:ph type="body" sz="quarter" idx="14"/>
          </p:nvPr>
        </p:nvSpPr>
        <p:spPr>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85800" indent="-685800"/>
            <a:endParaRPr lang="en-GB" sz="2000" dirty="0">
              <a:solidFill>
                <a:schemeClr val="accent5">
                  <a:lumMod val="75000"/>
                </a:schemeClr>
              </a:solidFill>
            </a:endParaRPr>
          </a:p>
        </p:txBody>
      </p:sp>
    </p:spTree>
    <p:extLst>
      <p:ext uri="{BB962C8B-B14F-4D97-AF65-F5344CB8AC3E}">
        <p14:creationId xmlns:p14="http://schemas.microsoft.com/office/powerpoint/2010/main" val="16628990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95736" y="779250"/>
            <a:ext cx="1584176" cy="590436"/>
          </a:xfrm>
        </p:spPr>
        <p:txBody>
          <a:bodyPr/>
          <a:lstStyle/>
          <a:p>
            <a:r>
              <a:rPr lang="en-GB" dirty="0" smtClean="0"/>
              <a:t>Results </a:t>
            </a:r>
            <a:endParaRPr lang="en-GB" dirty="0"/>
          </a:p>
        </p:txBody>
      </p:sp>
      <p:pic>
        <p:nvPicPr>
          <p:cNvPr id="4" name="Picture 3"/>
          <p:cNvPicPr>
            <a:picLocks noChangeAspect="1"/>
          </p:cNvPicPr>
          <p:nvPr/>
        </p:nvPicPr>
        <p:blipFill>
          <a:blip r:embed="rId3"/>
          <a:stretch>
            <a:fillRect/>
          </a:stretch>
        </p:blipFill>
        <p:spPr>
          <a:xfrm>
            <a:off x="539552" y="1484784"/>
            <a:ext cx="8388594" cy="4867626"/>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47664" y="548680"/>
            <a:ext cx="4320480" cy="864096"/>
          </a:xfrm>
        </p:spPr>
        <p:txBody>
          <a:bodyPr/>
          <a:lstStyle/>
          <a:p>
            <a:r>
              <a:rPr lang="en-GB" dirty="0" smtClean="0"/>
              <a:t>Result presentation</a:t>
            </a: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4125876097"/>
              </p:ext>
            </p:extLst>
          </p:nvPr>
        </p:nvGraphicFramePr>
        <p:xfrm>
          <a:off x="899592" y="1916832"/>
          <a:ext cx="5904656" cy="4447032"/>
        </p:xfrm>
        <a:graphic>
          <a:graphicData uri="http://schemas.openxmlformats.org/drawingml/2006/table">
            <a:tbl>
              <a:tblPr/>
              <a:tblGrid>
                <a:gridCol w="1476164">
                  <a:extLst>
                    <a:ext uri="{9D8B030D-6E8A-4147-A177-3AD203B41FA5}">
                      <a16:colId xmlns:a16="http://schemas.microsoft.com/office/drawing/2014/main" val="20000"/>
                    </a:ext>
                  </a:extLst>
                </a:gridCol>
                <a:gridCol w="1476164">
                  <a:extLst>
                    <a:ext uri="{9D8B030D-6E8A-4147-A177-3AD203B41FA5}">
                      <a16:colId xmlns:a16="http://schemas.microsoft.com/office/drawing/2014/main" val="20001"/>
                    </a:ext>
                  </a:extLst>
                </a:gridCol>
                <a:gridCol w="1476164">
                  <a:extLst>
                    <a:ext uri="{9D8B030D-6E8A-4147-A177-3AD203B41FA5}">
                      <a16:colId xmlns:a16="http://schemas.microsoft.com/office/drawing/2014/main" val="20002"/>
                    </a:ext>
                  </a:extLst>
                </a:gridCol>
                <a:gridCol w="1476164">
                  <a:extLst>
                    <a:ext uri="{9D8B030D-6E8A-4147-A177-3AD203B41FA5}">
                      <a16:colId xmlns:a16="http://schemas.microsoft.com/office/drawing/2014/main" val="20003"/>
                    </a:ext>
                  </a:extLst>
                </a:gridCol>
              </a:tblGrid>
              <a:tr h="509727">
                <a:tc>
                  <a:txBody>
                    <a:bodyPr/>
                    <a:lstStyle/>
                    <a:p>
                      <a:pPr algn="l"/>
                      <a:r>
                        <a:rPr lang="en-GB" sz="1000" b="1" dirty="0">
                          <a:effectLst/>
                        </a:rPr>
                        <a:t>Full Results for CATENARY Riser at time 16.000s</a:t>
                      </a:r>
                    </a:p>
                  </a:txBody>
                  <a:tcPr marL="61721" marR="61721" marT="30861" marB="30861" anchor="ctr">
                    <a:lnL>
                      <a:noFill/>
                    </a:lnL>
                    <a:lnR>
                      <a:noFill/>
                    </a:lnR>
                    <a:lnT>
                      <a:noFill/>
                    </a:lnT>
                    <a:lnB>
                      <a:noFill/>
                    </a:lnB>
                  </a:tcPr>
                </a:tc>
                <a:tc>
                  <a:txBody>
                    <a:bodyPr/>
                    <a:lstStyle/>
                    <a:p>
                      <a:pPr algn="l"/>
                      <a:endParaRPr lang="en-GB" sz="1200" dirty="0">
                        <a:effectLst/>
                      </a:endParaRPr>
                    </a:p>
                  </a:txBody>
                  <a:tcPr marL="61721" marR="61721" marT="30861" marB="30861" anchor="ctr">
                    <a:lnL>
                      <a:noFill/>
                    </a:lnL>
                    <a:lnR>
                      <a:noFill/>
                    </a:lnR>
                    <a:lnT>
                      <a:noFill/>
                    </a:lnT>
                    <a:lnB>
                      <a:noFill/>
                    </a:lnB>
                  </a:tcPr>
                </a:tc>
                <a:tc>
                  <a:txBody>
                    <a:bodyPr/>
                    <a:lstStyle/>
                    <a:p>
                      <a:pPr algn="l"/>
                      <a:endParaRPr lang="en-GB" sz="1200">
                        <a:effectLst/>
                      </a:endParaRPr>
                    </a:p>
                  </a:txBody>
                  <a:tcPr marL="61721" marR="61721" marT="30861" marB="30861" anchor="ctr">
                    <a:lnL>
                      <a:noFill/>
                    </a:lnL>
                    <a:lnR>
                      <a:noFill/>
                    </a:lnR>
                    <a:lnT>
                      <a:noFill/>
                    </a:lnT>
                    <a:lnB>
                      <a:noFill/>
                    </a:lnB>
                  </a:tcPr>
                </a:tc>
                <a:tc>
                  <a:txBody>
                    <a:bodyPr/>
                    <a:lstStyle/>
                    <a:p>
                      <a:pPr algn="l"/>
                      <a:endParaRPr lang="en-GB" sz="1200" dirty="0">
                        <a:effectLst/>
                      </a:endParaRPr>
                    </a:p>
                  </a:txBody>
                  <a:tcPr marL="61721" marR="61721" marT="30861" marB="30861" anchor="ctr">
                    <a:lnL>
                      <a:noFill/>
                    </a:lnL>
                    <a:lnR>
                      <a:noFill/>
                    </a:lnR>
                    <a:lnT>
                      <a:noFill/>
                    </a:lnT>
                    <a:lnB>
                      <a:noFill/>
                    </a:lnB>
                  </a:tcPr>
                </a:tc>
                <a:extLst>
                  <a:ext uri="{0D108BD9-81ED-4DB2-BD59-A6C34878D82A}">
                    <a16:rowId xmlns:a16="http://schemas.microsoft.com/office/drawing/2014/main" val="10000"/>
                  </a:ext>
                </a:extLst>
              </a:tr>
              <a:tr h="374997">
                <a:tc>
                  <a:txBody>
                    <a:bodyPr/>
                    <a:lstStyle/>
                    <a:p>
                      <a:pPr algn="l"/>
                      <a:r>
                        <a:rPr lang="en-GB" sz="700" dirty="0" err="1">
                          <a:effectLst/>
                        </a:rPr>
                        <a:t>OrcaFlex</a:t>
                      </a:r>
                      <a:r>
                        <a:rPr lang="en-GB" sz="700" dirty="0">
                          <a:effectLst/>
                        </a:rPr>
                        <a:t> 9.8e: Catenary Riser J-</a:t>
                      </a:r>
                      <a:r>
                        <a:rPr lang="en-GB" sz="700" dirty="0" err="1">
                          <a:effectLst/>
                        </a:rPr>
                        <a:t>lay.sim</a:t>
                      </a:r>
                      <a:r>
                        <a:rPr lang="en-GB" sz="700" dirty="0">
                          <a:effectLst/>
                        </a:rPr>
                        <a:t> (modified 12:50 on 30/03/2017 by </a:t>
                      </a:r>
                      <a:r>
                        <a:rPr lang="en-GB" sz="700" dirty="0" err="1">
                          <a:effectLst/>
                        </a:rPr>
                        <a:t>OrcaFlex</a:t>
                      </a:r>
                      <a:r>
                        <a:rPr lang="en-GB" sz="700" dirty="0">
                          <a:effectLst/>
                        </a:rPr>
                        <a:t> 9.8e)</a:t>
                      </a:r>
                    </a:p>
                  </a:txBody>
                  <a:tcPr marL="61721" marR="61721" marT="30861" marB="30861" anchor="ctr">
                    <a:lnL>
                      <a:noFill/>
                    </a:lnL>
                    <a:lnR>
                      <a:noFill/>
                    </a:lnR>
                    <a:lnT>
                      <a:noFill/>
                    </a:lnT>
                    <a:lnB>
                      <a:noFill/>
                    </a:lnB>
                  </a:tcPr>
                </a:tc>
                <a:tc>
                  <a:txBody>
                    <a:bodyPr/>
                    <a:lstStyle/>
                    <a:p>
                      <a:pPr algn="l"/>
                      <a:endParaRPr lang="en-GB" sz="1200">
                        <a:effectLst/>
                      </a:endParaRPr>
                    </a:p>
                  </a:txBody>
                  <a:tcPr marL="61721" marR="61721" marT="30861" marB="30861" anchor="ctr">
                    <a:lnL>
                      <a:noFill/>
                    </a:lnL>
                    <a:lnR>
                      <a:noFill/>
                    </a:lnR>
                    <a:lnT>
                      <a:noFill/>
                    </a:lnT>
                    <a:lnB>
                      <a:noFill/>
                    </a:lnB>
                  </a:tcPr>
                </a:tc>
                <a:tc>
                  <a:txBody>
                    <a:bodyPr/>
                    <a:lstStyle/>
                    <a:p>
                      <a:pPr algn="l"/>
                      <a:endParaRPr lang="en-GB" sz="1200">
                        <a:effectLst/>
                      </a:endParaRPr>
                    </a:p>
                  </a:txBody>
                  <a:tcPr marL="61721" marR="61721" marT="30861" marB="30861" anchor="ctr">
                    <a:lnL>
                      <a:noFill/>
                    </a:lnL>
                    <a:lnR>
                      <a:noFill/>
                    </a:lnR>
                    <a:lnT>
                      <a:noFill/>
                    </a:lnT>
                    <a:lnB>
                      <a:noFill/>
                    </a:lnB>
                  </a:tcPr>
                </a:tc>
                <a:tc>
                  <a:txBody>
                    <a:bodyPr/>
                    <a:lstStyle/>
                    <a:p>
                      <a:pPr algn="l"/>
                      <a:endParaRPr lang="en-GB" sz="1200">
                        <a:effectLst/>
                      </a:endParaRPr>
                    </a:p>
                  </a:txBody>
                  <a:tcPr marL="61721" marR="61721" marT="30861" marB="30861" anchor="ctr">
                    <a:lnL>
                      <a:noFill/>
                    </a:lnL>
                    <a:lnR>
                      <a:noFill/>
                    </a:lnR>
                    <a:lnT>
                      <a:noFill/>
                    </a:lnT>
                    <a:lnB>
                      <a:noFill/>
                    </a:lnB>
                  </a:tcPr>
                </a:tc>
                <a:extLst>
                  <a:ext uri="{0D108BD9-81ED-4DB2-BD59-A6C34878D82A}">
                    <a16:rowId xmlns:a16="http://schemas.microsoft.com/office/drawing/2014/main" val="10001"/>
                  </a:ext>
                </a:extLst>
              </a:tr>
              <a:tr h="240268">
                <a:tc>
                  <a:txBody>
                    <a:bodyPr/>
                    <a:lstStyle/>
                    <a:p>
                      <a:pPr algn="l"/>
                      <a:endParaRPr lang="en-GB" sz="1200">
                        <a:effectLst/>
                      </a:endParaRPr>
                    </a:p>
                  </a:txBody>
                  <a:tcPr marL="61721" marR="61721" marT="30861" marB="30861" anchor="ctr">
                    <a:lnL>
                      <a:noFill/>
                    </a:lnL>
                    <a:lnR>
                      <a:noFill/>
                    </a:lnR>
                    <a:lnT>
                      <a:noFill/>
                    </a:lnT>
                    <a:lnB w="9525" cap="flat" cmpd="sng" algn="ctr">
                      <a:solidFill>
                        <a:schemeClr val="bg1"/>
                      </a:solidFill>
                      <a:prstDash val="solid"/>
                      <a:round/>
                      <a:headEnd type="none" w="med" len="med"/>
                      <a:tailEnd type="none" w="med" len="med"/>
                    </a:lnB>
                  </a:tcPr>
                </a:tc>
                <a:tc>
                  <a:txBody>
                    <a:bodyPr/>
                    <a:lstStyle/>
                    <a:p>
                      <a:pPr algn="l"/>
                      <a:endParaRPr lang="en-GB" sz="1200" dirty="0">
                        <a:effectLst/>
                      </a:endParaRPr>
                    </a:p>
                  </a:txBody>
                  <a:tcPr marL="61721" marR="61721" marT="30861" marB="30861" anchor="ctr">
                    <a:lnL>
                      <a:noFill/>
                    </a:lnL>
                    <a:lnR>
                      <a:noFill/>
                    </a:lnR>
                    <a:lnT>
                      <a:noFill/>
                    </a:lnT>
                    <a:lnB w="9525" cap="flat" cmpd="sng" algn="ctr">
                      <a:solidFill>
                        <a:schemeClr val="bg1"/>
                      </a:solidFill>
                      <a:prstDash val="solid"/>
                      <a:round/>
                      <a:headEnd type="none" w="med" len="med"/>
                      <a:tailEnd type="none" w="med" len="med"/>
                    </a:lnB>
                  </a:tcPr>
                </a:tc>
                <a:tc>
                  <a:txBody>
                    <a:bodyPr/>
                    <a:lstStyle/>
                    <a:p>
                      <a:pPr algn="l"/>
                      <a:endParaRPr lang="en-GB" sz="1200">
                        <a:effectLst/>
                      </a:endParaRPr>
                    </a:p>
                  </a:txBody>
                  <a:tcPr marL="61721" marR="61721" marT="30861" marB="30861" anchor="ctr">
                    <a:lnL>
                      <a:noFill/>
                    </a:lnL>
                    <a:lnR>
                      <a:noFill/>
                    </a:lnR>
                    <a:lnT>
                      <a:noFill/>
                    </a:lnT>
                    <a:lnB>
                      <a:noFill/>
                    </a:lnB>
                  </a:tcPr>
                </a:tc>
                <a:tc>
                  <a:txBody>
                    <a:bodyPr/>
                    <a:lstStyle/>
                    <a:p>
                      <a:pPr algn="l"/>
                      <a:endParaRPr lang="en-GB" sz="1200">
                        <a:effectLst/>
                      </a:endParaRPr>
                    </a:p>
                  </a:txBody>
                  <a:tcPr marL="61721" marR="61721" marT="30861" marB="30861" anchor="ctr">
                    <a:lnL>
                      <a:noFill/>
                    </a:lnL>
                    <a:lnR>
                      <a:noFill/>
                    </a:lnR>
                    <a:lnT>
                      <a:noFill/>
                    </a:lnT>
                    <a:lnB>
                      <a:noFill/>
                    </a:lnB>
                  </a:tcPr>
                </a:tc>
                <a:extLst>
                  <a:ext uri="{0D108BD9-81ED-4DB2-BD59-A6C34878D82A}">
                    <a16:rowId xmlns:a16="http://schemas.microsoft.com/office/drawing/2014/main" val="10002"/>
                  </a:ext>
                </a:extLst>
              </a:tr>
              <a:tr h="240268">
                <a:tc gridSpan="2">
                  <a:txBody>
                    <a:bodyPr/>
                    <a:lstStyle/>
                    <a:p>
                      <a:pPr algn="ctr"/>
                      <a:r>
                        <a:rPr lang="en-GB" sz="1000" b="1">
                          <a:effectLst/>
                        </a:rPr>
                        <a:t>End A</a:t>
                      </a:r>
                    </a:p>
                  </a:txBody>
                  <a:tcPr marL="61721" marR="61721" marT="30861" marB="30861"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hMerge="1">
                  <a:txBody>
                    <a:bodyPr/>
                    <a:lstStyle/>
                    <a:p>
                      <a:endParaRPr lang="en-GB"/>
                    </a:p>
                  </a:txBody>
                  <a:tcPr/>
                </a:tc>
                <a:tc>
                  <a:txBody>
                    <a:bodyPr/>
                    <a:lstStyle/>
                    <a:p>
                      <a:pPr algn="l"/>
                      <a:endParaRPr lang="en-GB" sz="1200">
                        <a:effectLst/>
                      </a:endParaRPr>
                    </a:p>
                  </a:txBody>
                  <a:tcPr marL="61721" marR="61721" marT="30861" marB="30861" anchor="ctr">
                    <a:lnL w="9525" cap="flat" cmpd="sng" algn="ctr">
                      <a:solidFill>
                        <a:schemeClr val="bg1"/>
                      </a:solidFill>
                      <a:prstDash val="solid"/>
                      <a:round/>
                      <a:headEnd type="none" w="med" len="med"/>
                      <a:tailEnd type="none" w="med" len="med"/>
                    </a:lnL>
                    <a:lnR>
                      <a:noFill/>
                    </a:lnR>
                    <a:lnT>
                      <a:noFill/>
                    </a:lnT>
                    <a:lnB>
                      <a:noFill/>
                    </a:lnB>
                  </a:tcPr>
                </a:tc>
                <a:tc>
                  <a:txBody>
                    <a:bodyPr/>
                    <a:lstStyle/>
                    <a:p>
                      <a:pPr algn="l"/>
                      <a:endParaRPr lang="en-GB" sz="1200">
                        <a:effectLst/>
                      </a:endParaRPr>
                    </a:p>
                  </a:txBody>
                  <a:tcPr marL="61721" marR="61721" marT="30861" marB="30861" anchor="ctr">
                    <a:lnL>
                      <a:noFill/>
                    </a:lnL>
                    <a:lnR>
                      <a:noFill/>
                    </a:lnR>
                    <a:lnT>
                      <a:noFill/>
                    </a:lnT>
                    <a:lnB>
                      <a:noFill/>
                    </a:lnB>
                  </a:tcPr>
                </a:tc>
                <a:extLst>
                  <a:ext uri="{0D108BD9-81ED-4DB2-BD59-A6C34878D82A}">
                    <a16:rowId xmlns:a16="http://schemas.microsoft.com/office/drawing/2014/main" val="10003"/>
                  </a:ext>
                </a:extLst>
              </a:tr>
              <a:tr h="240268">
                <a:tc>
                  <a:txBody>
                    <a:bodyPr/>
                    <a:lstStyle/>
                    <a:p>
                      <a:pPr algn="l"/>
                      <a:r>
                        <a:rPr lang="en-GB" sz="1000">
                          <a:effectLst/>
                        </a:rPr>
                        <a:t>Total Force (kN)</a:t>
                      </a:r>
                    </a:p>
                  </a:txBody>
                  <a:tcPr marL="61721" marR="61721" marT="30861" marB="30861"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a:noFill/>
                    </a:lnB>
                  </a:tcPr>
                </a:tc>
                <a:tc>
                  <a:txBody>
                    <a:bodyPr/>
                    <a:lstStyle/>
                    <a:p>
                      <a:pPr algn="r"/>
                      <a:r>
                        <a:rPr lang="en-GB" sz="1000">
                          <a:effectLst/>
                        </a:rPr>
                        <a:t>70.3767908787898</a:t>
                      </a:r>
                    </a:p>
                  </a:txBody>
                  <a:tcPr marL="61721" marR="61721" marT="30861" marB="30861"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a:noFill/>
                    </a:lnB>
                  </a:tcPr>
                </a:tc>
                <a:tc>
                  <a:txBody>
                    <a:bodyPr/>
                    <a:lstStyle/>
                    <a:p>
                      <a:pPr algn="l"/>
                      <a:endParaRPr lang="en-GB" sz="1200">
                        <a:effectLst/>
                      </a:endParaRPr>
                    </a:p>
                  </a:txBody>
                  <a:tcPr marL="61721" marR="61721" marT="30861" marB="30861" anchor="ctr">
                    <a:lnL w="9525" cap="flat" cmpd="sng" algn="ctr">
                      <a:solidFill>
                        <a:schemeClr val="bg1"/>
                      </a:solidFill>
                      <a:prstDash val="solid"/>
                      <a:round/>
                      <a:headEnd type="none" w="med" len="med"/>
                      <a:tailEnd type="none" w="med" len="med"/>
                    </a:lnL>
                    <a:lnR>
                      <a:noFill/>
                    </a:lnR>
                    <a:lnT>
                      <a:noFill/>
                    </a:lnT>
                    <a:lnB>
                      <a:noFill/>
                    </a:lnB>
                  </a:tcPr>
                </a:tc>
                <a:tc>
                  <a:txBody>
                    <a:bodyPr/>
                    <a:lstStyle/>
                    <a:p>
                      <a:pPr algn="l"/>
                      <a:endParaRPr lang="en-GB" sz="1200">
                        <a:effectLst/>
                      </a:endParaRPr>
                    </a:p>
                  </a:txBody>
                  <a:tcPr marL="61721" marR="61721" marT="30861" marB="30861" anchor="ctr">
                    <a:lnL>
                      <a:noFill/>
                    </a:lnL>
                    <a:lnR>
                      <a:noFill/>
                    </a:lnR>
                    <a:lnT>
                      <a:noFill/>
                    </a:lnT>
                    <a:lnB>
                      <a:noFill/>
                    </a:lnB>
                  </a:tcPr>
                </a:tc>
                <a:extLst>
                  <a:ext uri="{0D108BD9-81ED-4DB2-BD59-A6C34878D82A}">
                    <a16:rowId xmlns:a16="http://schemas.microsoft.com/office/drawing/2014/main" val="10004"/>
                  </a:ext>
                </a:extLst>
              </a:tr>
              <a:tr h="240268">
                <a:tc>
                  <a:txBody>
                    <a:bodyPr/>
                    <a:lstStyle/>
                    <a:p>
                      <a:pPr algn="l"/>
                      <a:r>
                        <a:rPr lang="en-GB" sz="1000">
                          <a:effectLst/>
                        </a:rPr>
                        <a:t>End Tension (kN)</a:t>
                      </a:r>
                    </a:p>
                  </a:txBody>
                  <a:tcPr marL="61721" marR="61721" marT="30861" marB="30861"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70.3380480487908</a:t>
                      </a:r>
                    </a:p>
                  </a:txBody>
                  <a:tcPr marL="61721" marR="61721" marT="30861" marB="30861"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l"/>
                      <a:endParaRPr lang="en-GB" sz="1200">
                        <a:effectLst/>
                      </a:endParaRPr>
                    </a:p>
                  </a:txBody>
                  <a:tcPr marL="61721" marR="61721" marT="30861" marB="30861" anchor="ctr">
                    <a:lnL w="9525" cap="flat" cmpd="sng" algn="ctr">
                      <a:solidFill>
                        <a:schemeClr val="bg1"/>
                      </a:solidFill>
                      <a:prstDash val="solid"/>
                      <a:round/>
                      <a:headEnd type="none" w="med" len="med"/>
                      <a:tailEnd type="none" w="med" len="med"/>
                    </a:lnL>
                    <a:lnR>
                      <a:noFill/>
                    </a:lnR>
                    <a:lnT>
                      <a:noFill/>
                    </a:lnT>
                    <a:lnB>
                      <a:noFill/>
                    </a:lnB>
                  </a:tcPr>
                </a:tc>
                <a:tc>
                  <a:txBody>
                    <a:bodyPr/>
                    <a:lstStyle/>
                    <a:p>
                      <a:pPr algn="l"/>
                      <a:endParaRPr lang="en-GB" sz="1200">
                        <a:effectLst/>
                      </a:endParaRPr>
                    </a:p>
                  </a:txBody>
                  <a:tcPr marL="61721" marR="61721" marT="30861" marB="30861" anchor="ctr">
                    <a:lnL>
                      <a:noFill/>
                    </a:lnL>
                    <a:lnR>
                      <a:noFill/>
                    </a:lnR>
                    <a:lnT>
                      <a:noFill/>
                    </a:lnT>
                    <a:lnB>
                      <a:noFill/>
                    </a:lnB>
                  </a:tcPr>
                </a:tc>
                <a:extLst>
                  <a:ext uri="{0D108BD9-81ED-4DB2-BD59-A6C34878D82A}">
                    <a16:rowId xmlns:a16="http://schemas.microsoft.com/office/drawing/2014/main" val="10005"/>
                  </a:ext>
                </a:extLst>
              </a:tr>
              <a:tr h="240268">
                <a:tc>
                  <a:txBody>
                    <a:bodyPr/>
                    <a:lstStyle/>
                    <a:p>
                      <a:pPr algn="l"/>
                      <a:r>
                        <a:rPr lang="en-GB" sz="1000">
                          <a:effectLst/>
                        </a:rPr>
                        <a:t>End Shear Force (kN)</a:t>
                      </a:r>
                    </a:p>
                  </a:txBody>
                  <a:tcPr marL="61721" marR="61721" marT="30861" marB="30861"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dirty="0">
                          <a:effectLst/>
                        </a:rPr>
                        <a:t>2.33488566805939</a:t>
                      </a:r>
                    </a:p>
                  </a:txBody>
                  <a:tcPr marL="61721" marR="61721" marT="30861" marB="30861"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l"/>
                      <a:endParaRPr lang="en-GB" sz="1200">
                        <a:effectLst/>
                      </a:endParaRPr>
                    </a:p>
                  </a:txBody>
                  <a:tcPr marL="61721" marR="61721" marT="30861" marB="30861" anchor="ctr">
                    <a:lnL w="9525" cap="flat" cmpd="sng" algn="ctr">
                      <a:solidFill>
                        <a:schemeClr val="bg1"/>
                      </a:solidFill>
                      <a:prstDash val="solid"/>
                      <a:round/>
                      <a:headEnd type="none" w="med" len="med"/>
                      <a:tailEnd type="none" w="med" len="med"/>
                    </a:lnL>
                    <a:lnR>
                      <a:noFill/>
                    </a:lnR>
                    <a:lnT>
                      <a:noFill/>
                    </a:lnT>
                    <a:lnB>
                      <a:noFill/>
                    </a:lnB>
                  </a:tcPr>
                </a:tc>
                <a:tc>
                  <a:txBody>
                    <a:bodyPr/>
                    <a:lstStyle/>
                    <a:p>
                      <a:pPr algn="l"/>
                      <a:endParaRPr lang="en-GB" sz="1200">
                        <a:effectLst/>
                      </a:endParaRPr>
                    </a:p>
                  </a:txBody>
                  <a:tcPr marL="61721" marR="61721" marT="30861" marB="30861" anchor="ctr">
                    <a:lnL>
                      <a:noFill/>
                    </a:lnL>
                    <a:lnR>
                      <a:noFill/>
                    </a:lnR>
                    <a:lnT>
                      <a:noFill/>
                    </a:lnT>
                    <a:lnB>
                      <a:noFill/>
                    </a:lnB>
                  </a:tcPr>
                </a:tc>
                <a:extLst>
                  <a:ext uri="{0D108BD9-81ED-4DB2-BD59-A6C34878D82A}">
                    <a16:rowId xmlns:a16="http://schemas.microsoft.com/office/drawing/2014/main" val="10006"/>
                  </a:ext>
                </a:extLst>
              </a:tr>
              <a:tr h="240268">
                <a:tc>
                  <a:txBody>
                    <a:bodyPr/>
                    <a:lstStyle/>
                    <a:p>
                      <a:pPr algn="l"/>
                      <a:r>
                        <a:rPr lang="en-GB" sz="1000">
                          <a:effectLst/>
                        </a:rPr>
                        <a:t>Total Moment (kN.m)</a:t>
                      </a:r>
                    </a:p>
                  </a:txBody>
                  <a:tcPr marL="61721" marR="61721" marT="30861" marB="30861"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0</a:t>
                      </a:r>
                    </a:p>
                  </a:txBody>
                  <a:tcPr marL="61721" marR="61721" marT="30861" marB="30861"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l"/>
                      <a:endParaRPr lang="en-GB" sz="1200">
                        <a:effectLst/>
                      </a:endParaRPr>
                    </a:p>
                  </a:txBody>
                  <a:tcPr marL="61721" marR="61721" marT="30861" marB="30861" anchor="ctr">
                    <a:lnL w="9525" cap="flat" cmpd="sng" algn="ctr">
                      <a:solidFill>
                        <a:schemeClr val="bg1"/>
                      </a:solidFill>
                      <a:prstDash val="solid"/>
                      <a:round/>
                      <a:headEnd type="none" w="med" len="med"/>
                      <a:tailEnd type="none" w="med" len="med"/>
                    </a:lnL>
                    <a:lnR>
                      <a:noFill/>
                    </a:lnR>
                    <a:lnT>
                      <a:noFill/>
                    </a:lnT>
                    <a:lnB>
                      <a:noFill/>
                    </a:lnB>
                  </a:tcPr>
                </a:tc>
                <a:tc>
                  <a:txBody>
                    <a:bodyPr/>
                    <a:lstStyle/>
                    <a:p>
                      <a:pPr algn="l"/>
                      <a:endParaRPr lang="en-GB" sz="1200">
                        <a:effectLst/>
                      </a:endParaRPr>
                    </a:p>
                  </a:txBody>
                  <a:tcPr marL="61721" marR="61721" marT="30861" marB="30861" anchor="ctr">
                    <a:lnL>
                      <a:noFill/>
                    </a:lnL>
                    <a:lnR>
                      <a:noFill/>
                    </a:lnR>
                    <a:lnT>
                      <a:noFill/>
                    </a:lnT>
                    <a:lnB>
                      <a:noFill/>
                    </a:lnB>
                  </a:tcPr>
                </a:tc>
                <a:extLst>
                  <a:ext uri="{0D108BD9-81ED-4DB2-BD59-A6C34878D82A}">
                    <a16:rowId xmlns:a16="http://schemas.microsoft.com/office/drawing/2014/main" val="10007"/>
                  </a:ext>
                </a:extLst>
              </a:tr>
              <a:tr h="240268">
                <a:tc>
                  <a:txBody>
                    <a:bodyPr/>
                    <a:lstStyle/>
                    <a:p>
                      <a:pPr algn="l"/>
                      <a:r>
                        <a:rPr lang="en-GB" sz="1000">
                          <a:effectLst/>
                        </a:rPr>
                        <a:t>End Bend Moment (kN.m)</a:t>
                      </a:r>
                    </a:p>
                  </a:txBody>
                  <a:tcPr marL="61721" marR="61721" marT="30861" marB="30861"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0</a:t>
                      </a:r>
                    </a:p>
                  </a:txBody>
                  <a:tcPr marL="61721" marR="61721" marT="30861" marB="30861"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l"/>
                      <a:endParaRPr lang="en-GB" sz="1200">
                        <a:effectLst/>
                      </a:endParaRPr>
                    </a:p>
                  </a:txBody>
                  <a:tcPr marL="61721" marR="61721" marT="30861" marB="30861" anchor="ctr">
                    <a:lnL w="9525" cap="flat" cmpd="sng" algn="ctr">
                      <a:solidFill>
                        <a:schemeClr val="bg1"/>
                      </a:solidFill>
                      <a:prstDash val="solid"/>
                      <a:round/>
                      <a:headEnd type="none" w="med" len="med"/>
                      <a:tailEnd type="none" w="med" len="med"/>
                    </a:lnL>
                    <a:lnR>
                      <a:noFill/>
                    </a:lnR>
                    <a:lnT>
                      <a:noFill/>
                    </a:lnT>
                    <a:lnB>
                      <a:noFill/>
                    </a:lnB>
                  </a:tcPr>
                </a:tc>
                <a:tc>
                  <a:txBody>
                    <a:bodyPr/>
                    <a:lstStyle/>
                    <a:p>
                      <a:pPr algn="l"/>
                      <a:endParaRPr lang="en-GB" sz="1200">
                        <a:effectLst/>
                      </a:endParaRPr>
                    </a:p>
                  </a:txBody>
                  <a:tcPr marL="61721" marR="61721" marT="30861" marB="30861" anchor="ctr">
                    <a:lnL>
                      <a:noFill/>
                    </a:lnL>
                    <a:lnR>
                      <a:noFill/>
                    </a:lnR>
                    <a:lnT>
                      <a:noFill/>
                    </a:lnT>
                    <a:lnB>
                      <a:noFill/>
                    </a:lnB>
                  </a:tcPr>
                </a:tc>
                <a:extLst>
                  <a:ext uri="{0D108BD9-81ED-4DB2-BD59-A6C34878D82A}">
                    <a16:rowId xmlns:a16="http://schemas.microsoft.com/office/drawing/2014/main" val="10008"/>
                  </a:ext>
                </a:extLst>
              </a:tr>
              <a:tr h="240268">
                <a:tc>
                  <a:txBody>
                    <a:bodyPr/>
                    <a:lstStyle/>
                    <a:p>
                      <a:pPr algn="l"/>
                      <a:r>
                        <a:rPr lang="en-GB" sz="1000">
                          <a:effectLst/>
                        </a:rPr>
                        <a:t>End Torque (kN.m)</a:t>
                      </a:r>
                    </a:p>
                  </a:txBody>
                  <a:tcPr marL="61721" marR="61721" marT="30861" marB="30861"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0</a:t>
                      </a:r>
                    </a:p>
                  </a:txBody>
                  <a:tcPr marL="61721" marR="61721" marT="30861" marB="30861"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l"/>
                      <a:endParaRPr lang="en-GB" sz="1200">
                        <a:effectLst/>
                      </a:endParaRPr>
                    </a:p>
                  </a:txBody>
                  <a:tcPr marL="61721" marR="61721" marT="30861" marB="30861" anchor="ctr">
                    <a:lnL w="9525" cap="flat" cmpd="sng" algn="ctr">
                      <a:solidFill>
                        <a:schemeClr val="bg1"/>
                      </a:solidFill>
                      <a:prstDash val="solid"/>
                      <a:round/>
                      <a:headEnd type="none" w="med" len="med"/>
                      <a:tailEnd type="none" w="med" len="med"/>
                    </a:lnL>
                    <a:lnR>
                      <a:noFill/>
                    </a:lnR>
                    <a:lnT>
                      <a:noFill/>
                    </a:lnT>
                    <a:lnB>
                      <a:noFill/>
                    </a:lnB>
                  </a:tcPr>
                </a:tc>
                <a:tc>
                  <a:txBody>
                    <a:bodyPr/>
                    <a:lstStyle/>
                    <a:p>
                      <a:pPr algn="l"/>
                      <a:endParaRPr lang="en-GB" sz="1200">
                        <a:effectLst/>
                      </a:endParaRPr>
                    </a:p>
                  </a:txBody>
                  <a:tcPr marL="61721" marR="61721" marT="30861" marB="30861" anchor="ctr">
                    <a:lnL>
                      <a:noFill/>
                    </a:lnL>
                    <a:lnR>
                      <a:noFill/>
                    </a:lnR>
                    <a:lnT>
                      <a:noFill/>
                    </a:lnT>
                    <a:lnB>
                      <a:noFill/>
                    </a:lnB>
                  </a:tcPr>
                </a:tc>
                <a:extLst>
                  <a:ext uri="{0D108BD9-81ED-4DB2-BD59-A6C34878D82A}">
                    <a16:rowId xmlns:a16="http://schemas.microsoft.com/office/drawing/2014/main" val="10009"/>
                  </a:ext>
                </a:extLst>
              </a:tr>
              <a:tr h="240268">
                <a:tc>
                  <a:txBody>
                    <a:bodyPr/>
                    <a:lstStyle/>
                    <a:p>
                      <a:pPr algn="l"/>
                      <a:r>
                        <a:rPr lang="en-GB" sz="1000">
                          <a:effectLst/>
                        </a:rPr>
                        <a:t>End Curvature (rad/m)</a:t>
                      </a:r>
                    </a:p>
                  </a:txBody>
                  <a:tcPr marL="61721" marR="61721" marT="30861" marB="30861"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0</a:t>
                      </a:r>
                    </a:p>
                  </a:txBody>
                  <a:tcPr marL="61721" marR="61721" marT="30861" marB="30861"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l"/>
                      <a:endParaRPr lang="en-GB" sz="1200">
                        <a:effectLst/>
                      </a:endParaRPr>
                    </a:p>
                  </a:txBody>
                  <a:tcPr marL="61721" marR="61721" marT="30861" marB="30861" anchor="ctr">
                    <a:lnL w="9525" cap="flat" cmpd="sng" algn="ctr">
                      <a:solidFill>
                        <a:schemeClr val="bg1"/>
                      </a:solidFill>
                      <a:prstDash val="solid"/>
                      <a:round/>
                      <a:headEnd type="none" w="med" len="med"/>
                      <a:tailEnd type="none" w="med" len="med"/>
                    </a:lnL>
                    <a:lnR>
                      <a:noFill/>
                    </a:lnR>
                    <a:lnT>
                      <a:noFill/>
                    </a:lnT>
                    <a:lnB>
                      <a:noFill/>
                    </a:lnB>
                  </a:tcPr>
                </a:tc>
                <a:tc>
                  <a:txBody>
                    <a:bodyPr/>
                    <a:lstStyle/>
                    <a:p>
                      <a:pPr algn="l"/>
                      <a:endParaRPr lang="en-GB" sz="1200">
                        <a:effectLst/>
                      </a:endParaRPr>
                    </a:p>
                  </a:txBody>
                  <a:tcPr marL="61721" marR="61721" marT="30861" marB="30861" anchor="ctr">
                    <a:lnL>
                      <a:noFill/>
                    </a:lnL>
                    <a:lnR>
                      <a:noFill/>
                    </a:lnR>
                    <a:lnT>
                      <a:noFill/>
                    </a:lnT>
                    <a:lnB>
                      <a:noFill/>
                    </a:lnB>
                  </a:tcPr>
                </a:tc>
                <a:extLst>
                  <a:ext uri="{0D108BD9-81ED-4DB2-BD59-A6C34878D82A}">
                    <a16:rowId xmlns:a16="http://schemas.microsoft.com/office/drawing/2014/main" val="10010"/>
                  </a:ext>
                </a:extLst>
              </a:tr>
              <a:tr h="240268">
                <a:tc>
                  <a:txBody>
                    <a:bodyPr/>
                    <a:lstStyle/>
                    <a:p>
                      <a:pPr algn="l"/>
                      <a:r>
                        <a:rPr lang="en-GB" sz="1000">
                          <a:effectLst/>
                        </a:rPr>
                        <a:t>End Ez-angle (deg)</a:t>
                      </a:r>
                    </a:p>
                  </a:txBody>
                  <a:tcPr marL="61721" marR="61721" marT="30861" marB="30861"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17.9584990101339</a:t>
                      </a:r>
                    </a:p>
                  </a:txBody>
                  <a:tcPr marL="61721" marR="61721" marT="30861" marB="30861"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l"/>
                      <a:endParaRPr lang="en-GB" sz="1200">
                        <a:effectLst/>
                      </a:endParaRPr>
                    </a:p>
                  </a:txBody>
                  <a:tcPr marL="61721" marR="61721" marT="30861" marB="30861" anchor="ctr">
                    <a:lnL w="9525" cap="flat" cmpd="sng" algn="ctr">
                      <a:solidFill>
                        <a:schemeClr val="bg1"/>
                      </a:solidFill>
                      <a:prstDash val="solid"/>
                      <a:round/>
                      <a:headEnd type="none" w="med" len="med"/>
                      <a:tailEnd type="none" w="med" len="med"/>
                    </a:lnL>
                    <a:lnR>
                      <a:noFill/>
                    </a:lnR>
                    <a:lnT>
                      <a:noFill/>
                    </a:lnT>
                    <a:lnB>
                      <a:noFill/>
                    </a:lnB>
                  </a:tcPr>
                </a:tc>
                <a:tc>
                  <a:txBody>
                    <a:bodyPr/>
                    <a:lstStyle/>
                    <a:p>
                      <a:pPr algn="l"/>
                      <a:endParaRPr lang="en-GB" sz="1200">
                        <a:effectLst/>
                      </a:endParaRPr>
                    </a:p>
                  </a:txBody>
                  <a:tcPr marL="61721" marR="61721" marT="30861" marB="30861" anchor="ctr">
                    <a:lnL>
                      <a:noFill/>
                    </a:lnL>
                    <a:lnR>
                      <a:noFill/>
                    </a:lnR>
                    <a:lnT>
                      <a:noFill/>
                    </a:lnT>
                    <a:lnB>
                      <a:noFill/>
                    </a:lnB>
                  </a:tcPr>
                </a:tc>
                <a:extLst>
                  <a:ext uri="{0D108BD9-81ED-4DB2-BD59-A6C34878D82A}">
                    <a16:rowId xmlns:a16="http://schemas.microsoft.com/office/drawing/2014/main" val="10011"/>
                  </a:ext>
                </a:extLst>
              </a:tr>
              <a:tr h="240268">
                <a:tc>
                  <a:txBody>
                    <a:bodyPr/>
                    <a:lstStyle/>
                    <a:p>
                      <a:pPr algn="l"/>
                      <a:r>
                        <a:rPr lang="en-GB" sz="1000">
                          <a:effectLst/>
                        </a:rPr>
                        <a:t>End Force Azimuth (deg)</a:t>
                      </a:r>
                    </a:p>
                  </a:txBody>
                  <a:tcPr marL="61721" marR="61721" marT="30861" marB="30861"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180</a:t>
                      </a:r>
                    </a:p>
                  </a:txBody>
                  <a:tcPr marL="61721" marR="61721" marT="30861" marB="30861"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l"/>
                      <a:endParaRPr lang="en-GB" sz="1200">
                        <a:effectLst/>
                      </a:endParaRPr>
                    </a:p>
                  </a:txBody>
                  <a:tcPr marL="61721" marR="61721" marT="30861" marB="30861" anchor="ctr">
                    <a:lnL w="9525" cap="flat" cmpd="sng" algn="ctr">
                      <a:solidFill>
                        <a:schemeClr val="bg1"/>
                      </a:solidFill>
                      <a:prstDash val="solid"/>
                      <a:round/>
                      <a:headEnd type="none" w="med" len="med"/>
                      <a:tailEnd type="none" w="med" len="med"/>
                    </a:lnL>
                    <a:lnR>
                      <a:noFill/>
                    </a:lnR>
                    <a:lnT>
                      <a:noFill/>
                    </a:lnT>
                    <a:lnB>
                      <a:noFill/>
                    </a:lnB>
                  </a:tcPr>
                </a:tc>
                <a:tc>
                  <a:txBody>
                    <a:bodyPr/>
                    <a:lstStyle/>
                    <a:p>
                      <a:pPr algn="l"/>
                      <a:endParaRPr lang="en-GB" sz="1200">
                        <a:effectLst/>
                      </a:endParaRPr>
                    </a:p>
                  </a:txBody>
                  <a:tcPr marL="61721" marR="61721" marT="30861" marB="30861" anchor="ctr">
                    <a:lnL>
                      <a:noFill/>
                    </a:lnL>
                    <a:lnR>
                      <a:noFill/>
                    </a:lnR>
                    <a:lnT>
                      <a:noFill/>
                    </a:lnT>
                    <a:lnB>
                      <a:noFill/>
                    </a:lnB>
                  </a:tcPr>
                </a:tc>
                <a:extLst>
                  <a:ext uri="{0D108BD9-81ED-4DB2-BD59-A6C34878D82A}">
                    <a16:rowId xmlns:a16="http://schemas.microsoft.com/office/drawing/2014/main" val="10012"/>
                  </a:ext>
                </a:extLst>
              </a:tr>
              <a:tr h="240268">
                <a:tc>
                  <a:txBody>
                    <a:bodyPr/>
                    <a:lstStyle/>
                    <a:p>
                      <a:pPr algn="l"/>
                      <a:r>
                        <a:rPr lang="en-GB" sz="1000">
                          <a:effectLst/>
                        </a:rPr>
                        <a:t>End Force Declination (deg)</a:t>
                      </a:r>
                    </a:p>
                  </a:txBody>
                  <a:tcPr marL="61721" marR="61721" marT="30861" marB="30861"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174.988982552242</a:t>
                      </a:r>
                    </a:p>
                  </a:txBody>
                  <a:tcPr marL="61721" marR="61721" marT="30861" marB="30861"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l"/>
                      <a:endParaRPr lang="en-GB" sz="1200">
                        <a:effectLst/>
                      </a:endParaRPr>
                    </a:p>
                  </a:txBody>
                  <a:tcPr marL="61721" marR="61721" marT="30861" marB="30861" anchor="ctr">
                    <a:lnL w="9525" cap="flat" cmpd="sng" algn="ctr">
                      <a:solidFill>
                        <a:schemeClr val="bg1"/>
                      </a:solidFill>
                      <a:prstDash val="solid"/>
                      <a:round/>
                      <a:headEnd type="none" w="med" len="med"/>
                      <a:tailEnd type="none" w="med" len="med"/>
                    </a:lnL>
                    <a:lnR>
                      <a:noFill/>
                    </a:lnR>
                    <a:lnT>
                      <a:noFill/>
                    </a:lnT>
                    <a:lnB>
                      <a:noFill/>
                    </a:lnB>
                  </a:tcPr>
                </a:tc>
                <a:tc>
                  <a:txBody>
                    <a:bodyPr/>
                    <a:lstStyle/>
                    <a:p>
                      <a:pPr algn="l"/>
                      <a:endParaRPr lang="en-GB" sz="1200">
                        <a:effectLst/>
                      </a:endParaRPr>
                    </a:p>
                  </a:txBody>
                  <a:tcPr marL="61721" marR="61721" marT="30861" marB="30861" anchor="ctr">
                    <a:lnL>
                      <a:noFill/>
                    </a:lnL>
                    <a:lnR>
                      <a:noFill/>
                    </a:lnR>
                    <a:lnT>
                      <a:noFill/>
                    </a:lnT>
                    <a:lnB>
                      <a:noFill/>
                    </a:lnB>
                  </a:tcPr>
                </a:tc>
                <a:extLst>
                  <a:ext uri="{0D108BD9-81ED-4DB2-BD59-A6C34878D82A}">
                    <a16:rowId xmlns:a16="http://schemas.microsoft.com/office/drawing/2014/main" val="10013"/>
                  </a:ext>
                </a:extLst>
              </a:tr>
              <a:tr h="240268">
                <a:tc>
                  <a:txBody>
                    <a:bodyPr/>
                    <a:lstStyle/>
                    <a:p>
                      <a:pPr algn="l"/>
                      <a:r>
                        <a:rPr lang="en-GB" sz="1000">
                          <a:effectLst/>
                        </a:rPr>
                        <a:t>End Force Ez-angle (deg)</a:t>
                      </a:r>
                    </a:p>
                  </a:txBody>
                  <a:tcPr marL="61721" marR="61721" marT="30861" marB="30861"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19.8597458115726</a:t>
                      </a:r>
                    </a:p>
                  </a:txBody>
                  <a:tcPr marL="61721" marR="61721" marT="30861" marB="30861"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l"/>
                      <a:endParaRPr lang="en-GB" sz="1200">
                        <a:effectLst/>
                      </a:endParaRPr>
                    </a:p>
                  </a:txBody>
                  <a:tcPr marL="61721" marR="61721" marT="30861" marB="30861" anchor="ctr">
                    <a:lnL w="9525" cap="flat" cmpd="sng" algn="ctr">
                      <a:solidFill>
                        <a:schemeClr val="bg1"/>
                      </a:solidFill>
                      <a:prstDash val="solid"/>
                      <a:round/>
                      <a:headEnd type="none" w="med" len="med"/>
                      <a:tailEnd type="none" w="med" len="med"/>
                    </a:lnL>
                    <a:lnR>
                      <a:noFill/>
                    </a:lnR>
                    <a:lnT>
                      <a:noFill/>
                    </a:lnT>
                    <a:lnB>
                      <a:noFill/>
                    </a:lnB>
                  </a:tcPr>
                </a:tc>
                <a:tc>
                  <a:txBody>
                    <a:bodyPr/>
                    <a:lstStyle/>
                    <a:p>
                      <a:pPr algn="l"/>
                      <a:endParaRPr lang="en-GB" sz="1200">
                        <a:effectLst/>
                      </a:endParaRPr>
                    </a:p>
                  </a:txBody>
                  <a:tcPr marL="61721" marR="61721" marT="30861" marB="30861" anchor="ctr">
                    <a:lnL>
                      <a:noFill/>
                    </a:lnL>
                    <a:lnR>
                      <a:noFill/>
                    </a:lnR>
                    <a:lnT>
                      <a:noFill/>
                    </a:lnT>
                    <a:lnB>
                      <a:noFill/>
                    </a:lnB>
                  </a:tcPr>
                </a:tc>
                <a:extLst>
                  <a:ext uri="{0D108BD9-81ED-4DB2-BD59-A6C34878D82A}">
                    <a16:rowId xmlns:a16="http://schemas.microsoft.com/office/drawing/2014/main" val="10014"/>
                  </a:ext>
                </a:extLst>
              </a:tr>
              <a:tr h="240268">
                <a:tc>
                  <a:txBody>
                    <a:bodyPr/>
                    <a:lstStyle/>
                    <a:p>
                      <a:pPr algn="l"/>
                      <a:r>
                        <a:rPr lang="en-GB" sz="1000">
                          <a:effectLst/>
                        </a:rPr>
                        <a:t>End Force Exy-angle (deg)</a:t>
                      </a:r>
                    </a:p>
                  </a:txBody>
                  <a:tcPr marL="61721" marR="61721" marT="30861" marB="30861"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tc>
                  <a:txBody>
                    <a:bodyPr/>
                    <a:lstStyle/>
                    <a:p>
                      <a:pPr algn="r"/>
                      <a:r>
                        <a:rPr lang="en-GB" sz="1000" dirty="0">
                          <a:effectLst/>
                        </a:rPr>
                        <a:t>360</a:t>
                      </a:r>
                    </a:p>
                  </a:txBody>
                  <a:tcPr marL="61721" marR="61721" marT="30861" marB="30861"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tc>
                  <a:txBody>
                    <a:bodyPr/>
                    <a:lstStyle/>
                    <a:p>
                      <a:pPr algn="l"/>
                      <a:endParaRPr lang="en-GB" sz="1200">
                        <a:effectLst/>
                      </a:endParaRPr>
                    </a:p>
                  </a:txBody>
                  <a:tcPr marL="61721" marR="61721" marT="30861" marB="30861" anchor="ctr">
                    <a:lnL w="9525" cap="flat" cmpd="sng" algn="ctr">
                      <a:solidFill>
                        <a:schemeClr val="bg1"/>
                      </a:solidFill>
                      <a:prstDash val="solid"/>
                      <a:round/>
                      <a:headEnd type="none" w="med" len="med"/>
                      <a:tailEnd type="none" w="med" len="med"/>
                    </a:lnL>
                    <a:lnR>
                      <a:noFill/>
                    </a:lnR>
                    <a:lnT>
                      <a:noFill/>
                    </a:lnT>
                    <a:lnB>
                      <a:noFill/>
                    </a:lnB>
                  </a:tcPr>
                </a:tc>
                <a:tc>
                  <a:txBody>
                    <a:bodyPr/>
                    <a:lstStyle/>
                    <a:p>
                      <a:pPr algn="l"/>
                      <a:endParaRPr lang="en-GB" sz="1200" dirty="0">
                        <a:effectLst/>
                      </a:endParaRPr>
                    </a:p>
                  </a:txBody>
                  <a:tcPr marL="61721" marR="61721" marT="30861" marB="30861" anchor="ctr">
                    <a:lnL>
                      <a:noFill/>
                    </a:lnL>
                    <a:lnR>
                      <a:noFill/>
                    </a:lnR>
                    <a:lnT>
                      <a:noFill/>
                    </a:lnT>
                    <a:lnB>
                      <a:noFill/>
                    </a:lnB>
                  </a:tcPr>
                </a:tc>
                <a:extLst>
                  <a:ext uri="{0D108BD9-81ED-4DB2-BD59-A6C34878D82A}">
                    <a16:rowId xmlns:a16="http://schemas.microsoft.com/office/drawing/2014/main" val="10015"/>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4283327439"/>
              </p:ext>
            </p:extLst>
          </p:nvPr>
        </p:nvGraphicFramePr>
        <p:xfrm>
          <a:off x="5004048" y="3068960"/>
          <a:ext cx="3672408" cy="3169920"/>
        </p:xfrm>
        <a:graphic>
          <a:graphicData uri="http://schemas.openxmlformats.org/drawingml/2006/table">
            <a:tbl>
              <a:tblPr/>
              <a:tblGrid>
                <a:gridCol w="1836204">
                  <a:extLst>
                    <a:ext uri="{9D8B030D-6E8A-4147-A177-3AD203B41FA5}">
                      <a16:colId xmlns:a16="http://schemas.microsoft.com/office/drawing/2014/main" val="20000"/>
                    </a:ext>
                  </a:extLst>
                </a:gridCol>
                <a:gridCol w="1836204">
                  <a:extLst>
                    <a:ext uri="{9D8B030D-6E8A-4147-A177-3AD203B41FA5}">
                      <a16:colId xmlns:a16="http://schemas.microsoft.com/office/drawing/2014/main" val="20001"/>
                    </a:ext>
                  </a:extLst>
                </a:gridCol>
              </a:tblGrid>
              <a:tr h="0">
                <a:tc gridSpan="2">
                  <a:txBody>
                    <a:bodyPr/>
                    <a:lstStyle/>
                    <a:p>
                      <a:pPr algn="ctr"/>
                      <a:r>
                        <a:rPr lang="en-GB" sz="1000" b="1">
                          <a:effectLst/>
                        </a:rPr>
                        <a:t>End B</a:t>
                      </a:r>
                    </a:p>
                  </a:txBody>
                  <a:tcPr anchor="ctr">
                    <a:lnL w="9525" cap="flat" cmpd="sng" algn="ctr">
                      <a:solidFill>
                        <a:schemeClr val="bg1"/>
                      </a:solid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hMerge="1">
                  <a:txBody>
                    <a:bodyPr/>
                    <a:lstStyle/>
                    <a:p>
                      <a:endParaRPr lang="en-GB"/>
                    </a:p>
                  </a:txBody>
                  <a:tcPr/>
                </a:tc>
                <a:extLst>
                  <a:ext uri="{0D108BD9-81ED-4DB2-BD59-A6C34878D82A}">
                    <a16:rowId xmlns:a16="http://schemas.microsoft.com/office/drawing/2014/main" val="10000"/>
                  </a:ext>
                </a:extLst>
              </a:tr>
              <a:tr h="0">
                <a:tc>
                  <a:txBody>
                    <a:bodyPr/>
                    <a:lstStyle/>
                    <a:p>
                      <a:pPr algn="l"/>
                      <a:r>
                        <a:rPr lang="en-GB" sz="1000">
                          <a:effectLst/>
                        </a:rPr>
                        <a:t>Total Force (kN)</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a:noFill/>
                    </a:lnB>
                  </a:tcPr>
                </a:tc>
                <a:tc>
                  <a:txBody>
                    <a:bodyPr/>
                    <a:lstStyle/>
                    <a:p>
                      <a:pPr algn="r"/>
                      <a:r>
                        <a:rPr lang="en-GB" sz="1000">
                          <a:effectLst/>
                        </a:rPr>
                        <a:t>27.0148404990448</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a:noFill/>
                    </a:lnB>
                  </a:tcPr>
                </a:tc>
                <a:extLst>
                  <a:ext uri="{0D108BD9-81ED-4DB2-BD59-A6C34878D82A}">
                    <a16:rowId xmlns:a16="http://schemas.microsoft.com/office/drawing/2014/main" val="10001"/>
                  </a:ext>
                </a:extLst>
              </a:tr>
              <a:tr h="0">
                <a:tc>
                  <a:txBody>
                    <a:bodyPr/>
                    <a:lstStyle/>
                    <a:p>
                      <a:pPr algn="l"/>
                      <a:r>
                        <a:rPr lang="en-GB" sz="1000">
                          <a:effectLst/>
                        </a:rPr>
                        <a:t>End Tension (kN)</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26.9885153675545</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extLst>
                  <a:ext uri="{0D108BD9-81ED-4DB2-BD59-A6C34878D82A}">
                    <a16:rowId xmlns:a16="http://schemas.microsoft.com/office/drawing/2014/main" val="10002"/>
                  </a:ext>
                </a:extLst>
              </a:tr>
              <a:tr h="0">
                <a:tc>
                  <a:txBody>
                    <a:bodyPr/>
                    <a:lstStyle/>
                    <a:p>
                      <a:pPr algn="l"/>
                      <a:r>
                        <a:rPr lang="en-GB" sz="1000">
                          <a:effectLst/>
                        </a:rPr>
                        <a:t>End Shear Force (kN)</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1.19232774190126</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0">
                <a:tc>
                  <a:txBody>
                    <a:bodyPr/>
                    <a:lstStyle/>
                    <a:p>
                      <a:pPr algn="l"/>
                      <a:r>
                        <a:rPr lang="en-GB" sz="1000">
                          <a:effectLst/>
                        </a:rPr>
                        <a:t>Total Moment (kN.m)</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0</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0">
                <a:tc>
                  <a:txBody>
                    <a:bodyPr/>
                    <a:lstStyle/>
                    <a:p>
                      <a:pPr algn="l"/>
                      <a:r>
                        <a:rPr lang="en-GB" sz="1000">
                          <a:effectLst/>
                        </a:rPr>
                        <a:t>End Bend Moment (kN.m)</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0</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extLst>
                  <a:ext uri="{0D108BD9-81ED-4DB2-BD59-A6C34878D82A}">
                    <a16:rowId xmlns:a16="http://schemas.microsoft.com/office/drawing/2014/main" val="10005"/>
                  </a:ext>
                </a:extLst>
              </a:tr>
              <a:tr h="0">
                <a:tc>
                  <a:txBody>
                    <a:bodyPr/>
                    <a:lstStyle/>
                    <a:p>
                      <a:pPr algn="l"/>
                      <a:r>
                        <a:rPr lang="en-GB" sz="1000">
                          <a:effectLst/>
                        </a:rPr>
                        <a:t>End Torque (kN.m)</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0</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extLst>
                  <a:ext uri="{0D108BD9-81ED-4DB2-BD59-A6C34878D82A}">
                    <a16:rowId xmlns:a16="http://schemas.microsoft.com/office/drawing/2014/main" val="10006"/>
                  </a:ext>
                </a:extLst>
              </a:tr>
              <a:tr h="0">
                <a:tc>
                  <a:txBody>
                    <a:bodyPr/>
                    <a:lstStyle/>
                    <a:p>
                      <a:pPr algn="l"/>
                      <a:r>
                        <a:rPr lang="en-GB" sz="1000">
                          <a:effectLst/>
                        </a:rPr>
                        <a:t>End Curvature (rad/m)</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0</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extLst>
                  <a:ext uri="{0D108BD9-81ED-4DB2-BD59-A6C34878D82A}">
                    <a16:rowId xmlns:a16="http://schemas.microsoft.com/office/drawing/2014/main" val="10007"/>
                  </a:ext>
                </a:extLst>
              </a:tr>
              <a:tr h="0">
                <a:tc>
                  <a:txBody>
                    <a:bodyPr/>
                    <a:lstStyle/>
                    <a:p>
                      <a:pPr algn="l"/>
                      <a:r>
                        <a:rPr lang="en-GB" sz="1000">
                          <a:effectLst/>
                        </a:rPr>
                        <a:t>End Ez-angle (deg)</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0.385102490526068</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extLst>
                  <a:ext uri="{0D108BD9-81ED-4DB2-BD59-A6C34878D82A}">
                    <a16:rowId xmlns:a16="http://schemas.microsoft.com/office/drawing/2014/main" val="10008"/>
                  </a:ext>
                </a:extLst>
              </a:tr>
              <a:tr h="0">
                <a:tc>
                  <a:txBody>
                    <a:bodyPr/>
                    <a:lstStyle/>
                    <a:p>
                      <a:pPr algn="l"/>
                      <a:r>
                        <a:rPr lang="en-GB" sz="1000">
                          <a:effectLst/>
                        </a:rPr>
                        <a:t>End Force Azimuth (deg)</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360</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extLst>
                  <a:ext uri="{0D108BD9-81ED-4DB2-BD59-A6C34878D82A}">
                    <a16:rowId xmlns:a16="http://schemas.microsoft.com/office/drawing/2014/main" val="10009"/>
                  </a:ext>
                </a:extLst>
              </a:tr>
              <a:tr h="0">
                <a:tc>
                  <a:txBody>
                    <a:bodyPr/>
                    <a:lstStyle/>
                    <a:p>
                      <a:pPr algn="l"/>
                      <a:r>
                        <a:rPr lang="en-GB" sz="1000">
                          <a:effectLst/>
                        </a:rPr>
                        <a:t>End Force Declination (deg)</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87.0852676763911</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extLst>
                  <a:ext uri="{0D108BD9-81ED-4DB2-BD59-A6C34878D82A}">
                    <a16:rowId xmlns:a16="http://schemas.microsoft.com/office/drawing/2014/main" val="10010"/>
                  </a:ext>
                </a:extLst>
              </a:tr>
              <a:tr h="0">
                <a:tc>
                  <a:txBody>
                    <a:bodyPr/>
                    <a:lstStyle/>
                    <a:p>
                      <a:pPr algn="l"/>
                      <a:r>
                        <a:rPr lang="en-GB" sz="1000">
                          <a:effectLst/>
                        </a:rPr>
                        <a:t>End Force Ez-angle (deg)</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2.91473232360894</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extLst>
                  <a:ext uri="{0D108BD9-81ED-4DB2-BD59-A6C34878D82A}">
                    <a16:rowId xmlns:a16="http://schemas.microsoft.com/office/drawing/2014/main" val="10011"/>
                  </a:ext>
                </a:extLst>
              </a:tr>
              <a:tr h="0">
                <a:tc>
                  <a:txBody>
                    <a:bodyPr/>
                    <a:lstStyle/>
                    <a:p>
                      <a:pPr algn="l"/>
                      <a:r>
                        <a:rPr lang="en-GB" sz="1000">
                          <a:effectLst/>
                        </a:rPr>
                        <a:t>End Force Exy-angle (deg)</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tc>
                  <a:txBody>
                    <a:bodyPr/>
                    <a:lstStyle/>
                    <a:p>
                      <a:pPr algn="r"/>
                      <a:r>
                        <a:rPr lang="en-GB" sz="1000" dirty="0">
                          <a:effectLst/>
                        </a:rPr>
                        <a:t>180</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21731980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59632" y="908720"/>
            <a:ext cx="5976664" cy="504056"/>
          </a:xfrm>
        </p:spPr>
        <p:txBody>
          <a:bodyPr/>
          <a:lstStyle/>
          <a:p>
            <a:r>
              <a:rPr lang="en-GB" dirty="0" smtClean="0"/>
              <a:t>Components for Ends A and B</a:t>
            </a: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2674988313"/>
              </p:ext>
            </p:extLst>
          </p:nvPr>
        </p:nvGraphicFramePr>
        <p:xfrm>
          <a:off x="467544" y="1772816"/>
          <a:ext cx="7776864" cy="2304256"/>
        </p:xfrm>
        <a:graphic>
          <a:graphicData uri="http://schemas.openxmlformats.org/drawingml/2006/table">
            <a:tbl>
              <a:tblPr/>
              <a:tblGrid>
                <a:gridCol w="972108">
                  <a:extLst>
                    <a:ext uri="{9D8B030D-6E8A-4147-A177-3AD203B41FA5}">
                      <a16:colId xmlns:a16="http://schemas.microsoft.com/office/drawing/2014/main" val="20000"/>
                    </a:ext>
                  </a:extLst>
                </a:gridCol>
                <a:gridCol w="972108">
                  <a:extLst>
                    <a:ext uri="{9D8B030D-6E8A-4147-A177-3AD203B41FA5}">
                      <a16:colId xmlns:a16="http://schemas.microsoft.com/office/drawing/2014/main" val="20001"/>
                    </a:ext>
                  </a:extLst>
                </a:gridCol>
                <a:gridCol w="972108">
                  <a:extLst>
                    <a:ext uri="{9D8B030D-6E8A-4147-A177-3AD203B41FA5}">
                      <a16:colId xmlns:a16="http://schemas.microsoft.com/office/drawing/2014/main" val="20002"/>
                    </a:ext>
                  </a:extLst>
                </a:gridCol>
                <a:gridCol w="972108">
                  <a:extLst>
                    <a:ext uri="{9D8B030D-6E8A-4147-A177-3AD203B41FA5}">
                      <a16:colId xmlns:a16="http://schemas.microsoft.com/office/drawing/2014/main" val="20003"/>
                    </a:ext>
                  </a:extLst>
                </a:gridCol>
                <a:gridCol w="972108">
                  <a:extLst>
                    <a:ext uri="{9D8B030D-6E8A-4147-A177-3AD203B41FA5}">
                      <a16:colId xmlns:a16="http://schemas.microsoft.com/office/drawing/2014/main" val="20004"/>
                    </a:ext>
                  </a:extLst>
                </a:gridCol>
                <a:gridCol w="972108">
                  <a:extLst>
                    <a:ext uri="{9D8B030D-6E8A-4147-A177-3AD203B41FA5}">
                      <a16:colId xmlns:a16="http://schemas.microsoft.com/office/drawing/2014/main" val="20005"/>
                    </a:ext>
                  </a:extLst>
                </a:gridCol>
                <a:gridCol w="972108">
                  <a:extLst>
                    <a:ext uri="{9D8B030D-6E8A-4147-A177-3AD203B41FA5}">
                      <a16:colId xmlns:a16="http://schemas.microsoft.com/office/drawing/2014/main" val="20006"/>
                    </a:ext>
                  </a:extLst>
                </a:gridCol>
                <a:gridCol w="972108">
                  <a:extLst>
                    <a:ext uri="{9D8B030D-6E8A-4147-A177-3AD203B41FA5}">
                      <a16:colId xmlns:a16="http://schemas.microsoft.com/office/drawing/2014/main" val="20007"/>
                    </a:ext>
                  </a:extLst>
                </a:gridCol>
              </a:tblGrid>
              <a:tr h="511622">
                <a:tc gridSpan="8">
                  <a:txBody>
                    <a:bodyPr/>
                    <a:lstStyle/>
                    <a:p>
                      <a:pPr algn="ctr"/>
                      <a:r>
                        <a:rPr lang="en-GB" sz="1000" b="1" dirty="0">
                          <a:effectLst/>
                        </a:rPr>
                        <a:t>End A components</a:t>
                      </a:r>
                    </a:p>
                  </a:txBody>
                  <a:tcPr anchor="ctr">
                    <a:lnL w="9525" cap="flat" cmpd="sng" algn="ctr">
                      <a:solidFill>
                        <a:schemeClr val="bg1"/>
                      </a:solid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0"/>
                  </a:ext>
                </a:extLst>
              </a:tr>
              <a:tr h="421797">
                <a:tc>
                  <a:txBody>
                    <a:bodyPr/>
                    <a:lstStyle/>
                    <a:p>
                      <a:pPr algn="l"/>
                      <a:endParaRPr lang="en-GB" sz="1800" b="1" dirty="0">
                        <a:effectLst/>
                      </a:endParaRP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a:noFill/>
                    </a:lnB>
                  </a:tcPr>
                </a:tc>
                <a:tc>
                  <a:txBody>
                    <a:bodyPr/>
                    <a:lstStyle/>
                    <a:p>
                      <a:pPr algn="l"/>
                      <a:endParaRPr lang="en-GB" sz="1800" b="1" dirty="0">
                        <a:effectLst/>
                      </a:endParaRP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a:noFill/>
                    </a:lnB>
                  </a:tcPr>
                </a:tc>
                <a:tc gridSpan="3">
                  <a:txBody>
                    <a:bodyPr/>
                    <a:lstStyle/>
                    <a:p>
                      <a:pPr algn="ctr"/>
                      <a:r>
                        <a:rPr lang="en-GB" sz="1000" b="1" dirty="0">
                          <a:effectLst/>
                        </a:rPr>
                        <a:t>End Axes</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a:noFill/>
                    </a:lnB>
                  </a:tcPr>
                </a:tc>
                <a:tc hMerge="1">
                  <a:txBody>
                    <a:bodyPr/>
                    <a:lstStyle/>
                    <a:p>
                      <a:endParaRPr lang="en-GB"/>
                    </a:p>
                  </a:txBody>
                  <a:tcPr/>
                </a:tc>
                <a:tc hMerge="1">
                  <a:txBody>
                    <a:bodyPr/>
                    <a:lstStyle/>
                    <a:p>
                      <a:endParaRPr lang="en-GB"/>
                    </a:p>
                  </a:txBody>
                  <a:tcPr/>
                </a:tc>
                <a:tc gridSpan="3">
                  <a:txBody>
                    <a:bodyPr/>
                    <a:lstStyle/>
                    <a:p>
                      <a:pPr algn="ctr"/>
                      <a:r>
                        <a:rPr lang="en-GB" sz="1000" b="1">
                          <a:effectLst/>
                        </a:rPr>
                        <a:t>Global Axes</a:t>
                      </a:r>
                    </a:p>
                  </a:txBody>
                  <a:tcPr anchor="ctr">
                    <a:lnL w="9525" cap="flat" cmpd="sng" algn="ctr">
                      <a:solidFill>
                        <a:schemeClr val="bg1"/>
                      </a:solid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a:noFill/>
                    </a:lnB>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1"/>
                  </a:ext>
                </a:extLst>
              </a:tr>
              <a:tr h="281197">
                <a:tc>
                  <a:txBody>
                    <a:bodyPr/>
                    <a:lstStyle/>
                    <a:p>
                      <a:pPr algn="ctr"/>
                      <a:r>
                        <a:rPr lang="en-GB" sz="1000" b="1">
                          <a:effectLst/>
                        </a:rPr>
                        <a:t>Load</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tc>
                  <a:txBody>
                    <a:bodyPr/>
                    <a:lstStyle/>
                    <a:p>
                      <a:pPr algn="ctr"/>
                      <a:r>
                        <a:rPr lang="en-GB" sz="1000" b="1" dirty="0">
                          <a:effectLst/>
                        </a:rPr>
                        <a:t>Magnitude</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tc>
                  <a:txBody>
                    <a:bodyPr/>
                    <a:lstStyle/>
                    <a:p>
                      <a:pPr algn="ctr"/>
                      <a:r>
                        <a:rPr lang="en-GB" sz="1000" b="1">
                          <a:effectLst/>
                        </a:rPr>
                        <a:t>Ex</a:t>
                      </a:r>
                    </a:p>
                  </a:txBody>
                  <a:tcPr anchor="ctr">
                    <a:lnL w="9525" cap="flat" cmpd="sng" algn="ctr">
                      <a:solidFill>
                        <a:schemeClr val="bg1"/>
                      </a:solidFill>
                      <a:prstDash val="solid"/>
                      <a:round/>
                      <a:headEnd type="none" w="med" len="med"/>
                      <a:tailEnd type="none" w="med" len="med"/>
                    </a:lnL>
                    <a:lnR>
                      <a:noFill/>
                    </a:lnR>
                    <a:lnT>
                      <a:noFill/>
                    </a:lnT>
                    <a:lnB w="9525" cap="flat" cmpd="sng" algn="ctr">
                      <a:solidFill>
                        <a:schemeClr val="bg1"/>
                      </a:solidFill>
                      <a:prstDash val="solid"/>
                      <a:round/>
                      <a:headEnd type="none" w="med" len="med"/>
                      <a:tailEnd type="none" w="med" len="med"/>
                    </a:lnB>
                  </a:tcPr>
                </a:tc>
                <a:tc>
                  <a:txBody>
                    <a:bodyPr/>
                    <a:lstStyle/>
                    <a:p>
                      <a:pPr algn="ctr"/>
                      <a:r>
                        <a:rPr lang="en-GB" sz="1000" b="1">
                          <a:effectLst/>
                        </a:rPr>
                        <a:t>Ey</a:t>
                      </a:r>
                    </a:p>
                  </a:txBody>
                  <a:tcPr anchor="ctr">
                    <a:lnL>
                      <a:noFill/>
                    </a:lnL>
                    <a:lnR>
                      <a:noFill/>
                    </a:lnR>
                    <a:lnT>
                      <a:noFill/>
                    </a:lnT>
                    <a:lnB w="9525" cap="flat" cmpd="sng" algn="ctr">
                      <a:solidFill>
                        <a:schemeClr val="bg1"/>
                      </a:solidFill>
                      <a:prstDash val="solid"/>
                      <a:round/>
                      <a:headEnd type="none" w="med" len="med"/>
                      <a:tailEnd type="none" w="med" len="med"/>
                    </a:lnB>
                  </a:tcPr>
                </a:tc>
                <a:tc>
                  <a:txBody>
                    <a:bodyPr/>
                    <a:lstStyle/>
                    <a:p>
                      <a:pPr algn="ctr"/>
                      <a:r>
                        <a:rPr lang="en-GB" sz="1000" b="1">
                          <a:effectLst/>
                        </a:rPr>
                        <a:t>Ez</a:t>
                      </a:r>
                    </a:p>
                  </a:txBody>
                  <a:tcPr anchor="ctr">
                    <a:lnL>
                      <a:noFill/>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tc>
                  <a:txBody>
                    <a:bodyPr/>
                    <a:lstStyle/>
                    <a:p>
                      <a:pPr algn="ctr"/>
                      <a:r>
                        <a:rPr lang="en-GB" sz="1000" b="1">
                          <a:effectLst/>
                        </a:rPr>
                        <a:t>GX</a:t>
                      </a:r>
                    </a:p>
                  </a:txBody>
                  <a:tcPr anchor="ctr">
                    <a:lnL w="9525" cap="flat" cmpd="sng" algn="ctr">
                      <a:solidFill>
                        <a:schemeClr val="bg1"/>
                      </a:solidFill>
                      <a:prstDash val="solid"/>
                      <a:round/>
                      <a:headEnd type="none" w="med" len="med"/>
                      <a:tailEnd type="none" w="med" len="med"/>
                    </a:lnL>
                    <a:lnR>
                      <a:noFill/>
                    </a:lnR>
                    <a:lnT>
                      <a:noFill/>
                    </a:lnT>
                    <a:lnB w="9525" cap="flat" cmpd="sng" algn="ctr">
                      <a:solidFill>
                        <a:schemeClr val="bg1"/>
                      </a:solidFill>
                      <a:prstDash val="solid"/>
                      <a:round/>
                      <a:headEnd type="none" w="med" len="med"/>
                      <a:tailEnd type="none" w="med" len="med"/>
                    </a:lnB>
                  </a:tcPr>
                </a:tc>
                <a:tc>
                  <a:txBody>
                    <a:bodyPr/>
                    <a:lstStyle/>
                    <a:p>
                      <a:pPr algn="ctr"/>
                      <a:r>
                        <a:rPr lang="en-GB" sz="1000" b="1">
                          <a:effectLst/>
                        </a:rPr>
                        <a:t>GY</a:t>
                      </a:r>
                    </a:p>
                  </a:txBody>
                  <a:tcPr anchor="ctr">
                    <a:lnL>
                      <a:noFill/>
                    </a:lnL>
                    <a:lnR>
                      <a:noFill/>
                    </a:lnR>
                    <a:lnT>
                      <a:noFill/>
                    </a:lnT>
                    <a:lnB w="9525" cap="flat" cmpd="sng" algn="ctr">
                      <a:solidFill>
                        <a:schemeClr val="bg1"/>
                      </a:solidFill>
                      <a:prstDash val="solid"/>
                      <a:round/>
                      <a:headEnd type="none" w="med" len="med"/>
                      <a:tailEnd type="none" w="med" len="med"/>
                    </a:lnB>
                  </a:tcPr>
                </a:tc>
                <a:tc>
                  <a:txBody>
                    <a:bodyPr/>
                    <a:lstStyle/>
                    <a:p>
                      <a:pPr algn="ctr"/>
                      <a:r>
                        <a:rPr lang="en-GB" sz="1000" b="1">
                          <a:effectLst/>
                        </a:rPr>
                        <a:t>GZ</a:t>
                      </a:r>
                    </a:p>
                  </a:txBody>
                  <a:tcPr anchor="ctr">
                    <a:lnL>
                      <a:noFill/>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2"/>
                  </a:ext>
                </a:extLst>
              </a:tr>
              <a:tr h="632695">
                <a:tc>
                  <a:txBody>
                    <a:bodyPr/>
                    <a:lstStyle/>
                    <a:p>
                      <a:pPr algn="l"/>
                      <a:r>
                        <a:rPr lang="en-GB" sz="1000">
                          <a:effectLst/>
                        </a:rPr>
                        <a:t>Force (kN)</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a:noFill/>
                    </a:lnB>
                  </a:tcPr>
                </a:tc>
                <a:tc>
                  <a:txBody>
                    <a:bodyPr/>
                    <a:lstStyle/>
                    <a:p>
                      <a:pPr algn="r"/>
                      <a:r>
                        <a:rPr lang="en-GB" sz="1000" dirty="0">
                          <a:effectLst/>
                        </a:rPr>
                        <a:t>70.3767908787898</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a:noFill/>
                    </a:lnB>
                  </a:tcPr>
                </a:tc>
                <a:tc>
                  <a:txBody>
                    <a:bodyPr/>
                    <a:lstStyle/>
                    <a:p>
                      <a:pPr algn="r"/>
                      <a:r>
                        <a:rPr lang="en-GB" sz="1000" dirty="0">
                          <a:effectLst/>
                        </a:rPr>
                        <a:t>23.9083224495571</a:t>
                      </a:r>
                    </a:p>
                  </a:txBody>
                  <a:tcPr anchor="ctr">
                    <a:lnL w="9525" cap="flat" cmpd="sng" algn="ctr">
                      <a:solidFill>
                        <a:schemeClr val="bg1"/>
                      </a:solid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a:noFill/>
                    </a:lnB>
                  </a:tcPr>
                </a:tc>
                <a:tc>
                  <a:txBody>
                    <a:bodyPr/>
                    <a:lstStyle/>
                    <a:p>
                      <a:pPr algn="r"/>
                      <a:r>
                        <a:rPr lang="en-GB" sz="1000" dirty="0">
                          <a:effectLst/>
                        </a:rPr>
                        <a:t>-6.75075250311921E-16</a:t>
                      </a:r>
                    </a:p>
                  </a:txBody>
                  <a:tcPr anchor="ctr">
                    <a:lnL>
                      <a:noFill/>
                    </a:lnL>
                    <a:lnR>
                      <a:noFill/>
                    </a:lnR>
                    <a:lnT w="9525" cap="flat" cmpd="sng" algn="ctr">
                      <a:solidFill>
                        <a:schemeClr val="bg1"/>
                      </a:solidFill>
                      <a:prstDash val="solid"/>
                      <a:round/>
                      <a:headEnd type="none" w="med" len="med"/>
                      <a:tailEnd type="none" w="med" len="med"/>
                    </a:lnT>
                    <a:lnB>
                      <a:noFill/>
                    </a:lnB>
                  </a:tcPr>
                </a:tc>
                <a:tc>
                  <a:txBody>
                    <a:bodyPr/>
                    <a:lstStyle/>
                    <a:p>
                      <a:pPr algn="r"/>
                      <a:r>
                        <a:rPr lang="en-GB" sz="1000">
                          <a:effectLst/>
                        </a:rPr>
                        <a:t>66.1912744404043</a:t>
                      </a:r>
                    </a:p>
                  </a:txBody>
                  <a:tcPr anchor="ctr">
                    <a:lnL>
                      <a:noFill/>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a:noFill/>
                    </a:lnB>
                  </a:tcPr>
                </a:tc>
                <a:tc>
                  <a:txBody>
                    <a:bodyPr/>
                    <a:lstStyle/>
                    <a:p>
                      <a:pPr algn="r"/>
                      <a:r>
                        <a:rPr lang="en-GB" sz="1000">
                          <a:effectLst/>
                        </a:rPr>
                        <a:t>-6.14722267644048</a:t>
                      </a:r>
                    </a:p>
                  </a:txBody>
                  <a:tcPr anchor="ctr">
                    <a:lnL w="9525" cap="flat" cmpd="sng" algn="ctr">
                      <a:solidFill>
                        <a:schemeClr val="bg1"/>
                      </a:solid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a:noFill/>
                    </a:lnB>
                  </a:tcPr>
                </a:tc>
                <a:tc>
                  <a:txBody>
                    <a:bodyPr/>
                    <a:lstStyle/>
                    <a:p>
                      <a:pPr algn="r"/>
                      <a:r>
                        <a:rPr lang="en-GB" sz="1000">
                          <a:effectLst/>
                        </a:rPr>
                        <a:t>-6.75075250311921E-16</a:t>
                      </a:r>
                    </a:p>
                  </a:txBody>
                  <a:tcPr anchor="ctr">
                    <a:lnL>
                      <a:noFill/>
                    </a:lnL>
                    <a:lnR>
                      <a:noFill/>
                    </a:lnR>
                    <a:lnT w="9525" cap="flat" cmpd="sng" algn="ctr">
                      <a:solidFill>
                        <a:schemeClr val="bg1"/>
                      </a:solidFill>
                      <a:prstDash val="solid"/>
                      <a:round/>
                      <a:headEnd type="none" w="med" len="med"/>
                      <a:tailEnd type="none" w="med" len="med"/>
                    </a:lnT>
                    <a:lnB>
                      <a:noFill/>
                    </a:lnB>
                  </a:tcPr>
                </a:tc>
                <a:tc>
                  <a:txBody>
                    <a:bodyPr/>
                    <a:lstStyle/>
                    <a:p>
                      <a:pPr algn="r"/>
                      <a:r>
                        <a:rPr lang="en-GB" sz="1000">
                          <a:effectLst/>
                        </a:rPr>
                        <a:t>-70.1078051843243</a:t>
                      </a:r>
                    </a:p>
                  </a:txBody>
                  <a:tcPr anchor="ctr">
                    <a:lnL>
                      <a:noFill/>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a:noFill/>
                    </a:lnB>
                  </a:tcPr>
                </a:tc>
                <a:extLst>
                  <a:ext uri="{0D108BD9-81ED-4DB2-BD59-A6C34878D82A}">
                    <a16:rowId xmlns:a16="http://schemas.microsoft.com/office/drawing/2014/main" val="10003"/>
                  </a:ext>
                </a:extLst>
              </a:tr>
              <a:tr h="456945">
                <a:tc>
                  <a:txBody>
                    <a:bodyPr/>
                    <a:lstStyle/>
                    <a:p>
                      <a:pPr algn="l"/>
                      <a:r>
                        <a:rPr lang="en-GB" sz="1000">
                          <a:effectLst/>
                        </a:rPr>
                        <a:t>Moment (kN.m)</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tc>
                  <a:txBody>
                    <a:bodyPr/>
                    <a:lstStyle/>
                    <a:p>
                      <a:pPr algn="r"/>
                      <a:r>
                        <a:rPr lang="en-GB" sz="1000">
                          <a:effectLst/>
                        </a:rPr>
                        <a:t>0</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tc>
                  <a:txBody>
                    <a:bodyPr/>
                    <a:lstStyle/>
                    <a:p>
                      <a:pPr algn="r"/>
                      <a:r>
                        <a:rPr lang="en-GB" sz="1000">
                          <a:effectLst/>
                        </a:rPr>
                        <a:t>0</a:t>
                      </a:r>
                    </a:p>
                  </a:txBody>
                  <a:tcPr anchor="ctr">
                    <a:lnL w="9525" cap="flat" cmpd="sng" algn="ctr">
                      <a:solidFill>
                        <a:schemeClr val="bg1"/>
                      </a:solidFill>
                      <a:prstDash val="solid"/>
                      <a:round/>
                      <a:headEnd type="none" w="med" len="med"/>
                      <a:tailEnd type="none" w="med" len="med"/>
                    </a:lnL>
                    <a:lnR>
                      <a:noFill/>
                    </a:lnR>
                    <a:lnT>
                      <a:noFill/>
                    </a:lnT>
                    <a:lnB w="9525" cap="flat" cmpd="sng" algn="ctr">
                      <a:solidFill>
                        <a:schemeClr val="bg1"/>
                      </a:solidFill>
                      <a:prstDash val="solid"/>
                      <a:round/>
                      <a:headEnd type="none" w="med" len="med"/>
                      <a:tailEnd type="none" w="med" len="med"/>
                    </a:lnB>
                  </a:tcPr>
                </a:tc>
                <a:tc>
                  <a:txBody>
                    <a:bodyPr/>
                    <a:lstStyle/>
                    <a:p>
                      <a:pPr algn="r"/>
                      <a:r>
                        <a:rPr lang="en-GB" sz="1000" dirty="0">
                          <a:effectLst/>
                        </a:rPr>
                        <a:t>0</a:t>
                      </a:r>
                    </a:p>
                  </a:txBody>
                  <a:tcPr anchor="ctr">
                    <a:lnL>
                      <a:noFill/>
                    </a:lnL>
                    <a:lnR>
                      <a:noFill/>
                    </a:lnR>
                    <a:lnT>
                      <a:noFill/>
                    </a:lnT>
                    <a:lnB w="9525" cap="flat" cmpd="sng" algn="ctr">
                      <a:solidFill>
                        <a:schemeClr val="bg1"/>
                      </a:solidFill>
                      <a:prstDash val="solid"/>
                      <a:round/>
                      <a:headEnd type="none" w="med" len="med"/>
                      <a:tailEnd type="none" w="med" len="med"/>
                    </a:lnB>
                  </a:tcPr>
                </a:tc>
                <a:tc>
                  <a:txBody>
                    <a:bodyPr/>
                    <a:lstStyle/>
                    <a:p>
                      <a:pPr algn="r"/>
                      <a:r>
                        <a:rPr lang="en-GB" sz="1000" dirty="0">
                          <a:effectLst/>
                        </a:rPr>
                        <a:t>0</a:t>
                      </a:r>
                    </a:p>
                  </a:txBody>
                  <a:tcPr anchor="ctr">
                    <a:lnL>
                      <a:noFill/>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tc>
                  <a:txBody>
                    <a:bodyPr/>
                    <a:lstStyle/>
                    <a:p>
                      <a:pPr algn="r"/>
                      <a:r>
                        <a:rPr lang="en-GB" sz="1000" dirty="0">
                          <a:effectLst/>
                        </a:rPr>
                        <a:t>0</a:t>
                      </a:r>
                    </a:p>
                  </a:txBody>
                  <a:tcPr anchor="ctr">
                    <a:lnL w="9525" cap="flat" cmpd="sng" algn="ctr">
                      <a:solidFill>
                        <a:schemeClr val="bg1"/>
                      </a:solidFill>
                      <a:prstDash val="solid"/>
                      <a:round/>
                      <a:headEnd type="none" w="med" len="med"/>
                      <a:tailEnd type="none" w="med" len="med"/>
                    </a:lnL>
                    <a:lnR>
                      <a:noFill/>
                    </a:lnR>
                    <a:lnT>
                      <a:noFill/>
                    </a:lnT>
                    <a:lnB w="9525" cap="flat" cmpd="sng" algn="ctr">
                      <a:solidFill>
                        <a:schemeClr val="bg1"/>
                      </a:solidFill>
                      <a:prstDash val="solid"/>
                      <a:round/>
                      <a:headEnd type="none" w="med" len="med"/>
                      <a:tailEnd type="none" w="med" len="med"/>
                    </a:lnB>
                  </a:tcPr>
                </a:tc>
                <a:tc>
                  <a:txBody>
                    <a:bodyPr/>
                    <a:lstStyle/>
                    <a:p>
                      <a:pPr algn="r"/>
                      <a:r>
                        <a:rPr lang="en-GB" sz="1000" dirty="0">
                          <a:effectLst/>
                        </a:rPr>
                        <a:t>0</a:t>
                      </a:r>
                    </a:p>
                  </a:txBody>
                  <a:tcPr anchor="ctr">
                    <a:lnL>
                      <a:noFill/>
                    </a:lnL>
                    <a:lnR>
                      <a:noFill/>
                    </a:lnR>
                    <a:lnT>
                      <a:noFill/>
                    </a:lnT>
                    <a:lnB w="9525" cap="flat" cmpd="sng" algn="ctr">
                      <a:solidFill>
                        <a:schemeClr val="bg1"/>
                      </a:solidFill>
                      <a:prstDash val="solid"/>
                      <a:round/>
                      <a:headEnd type="none" w="med" len="med"/>
                      <a:tailEnd type="none" w="med" len="med"/>
                    </a:lnB>
                  </a:tcPr>
                </a:tc>
                <a:tc>
                  <a:txBody>
                    <a:bodyPr/>
                    <a:lstStyle/>
                    <a:p>
                      <a:pPr algn="r"/>
                      <a:r>
                        <a:rPr lang="en-GB" sz="1000" dirty="0">
                          <a:effectLst/>
                        </a:rPr>
                        <a:t>0</a:t>
                      </a:r>
                    </a:p>
                  </a:txBody>
                  <a:tcPr anchor="ctr">
                    <a:lnL>
                      <a:noFill/>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496434868"/>
              </p:ext>
            </p:extLst>
          </p:nvPr>
        </p:nvGraphicFramePr>
        <p:xfrm>
          <a:off x="467544" y="4365104"/>
          <a:ext cx="7886696" cy="1798320"/>
        </p:xfrm>
        <a:graphic>
          <a:graphicData uri="http://schemas.openxmlformats.org/drawingml/2006/table">
            <a:tbl>
              <a:tblPr/>
              <a:tblGrid>
                <a:gridCol w="985837">
                  <a:extLst>
                    <a:ext uri="{9D8B030D-6E8A-4147-A177-3AD203B41FA5}">
                      <a16:colId xmlns:a16="http://schemas.microsoft.com/office/drawing/2014/main" val="20000"/>
                    </a:ext>
                  </a:extLst>
                </a:gridCol>
                <a:gridCol w="985837">
                  <a:extLst>
                    <a:ext uri="{9D8B030D-6E8A-4147-A177-3AD203B41FA5}">
                      <a16:colId xmlns:a16="http://schemas.microsoft.com/office/drawing/2014/main" val="20001"/>
                    </a:ext>
                  </a:extLst>
                </a:gridCol>
                <a:gridCol w="985837">
                  <a:extLst>
                    <a:ext uri="{9D8B030D-6E8A-4147-A177-3AD203B41FA5}">
                      <a16:colId xmlns:a16="http://schemas.microsoft.com/office/drawing/2014/main" val="20002"/>
                    </a:ext>
                  </a:extLst>
                </a:gridCol>
                <a:gridCol w="985837">
                  <a:extLst>
                    <a:ext uri="{9D8B030D-6E8A-4147-A177-3AD203B41FA5}">
                      <a16:colId xmlns:a16="http://schemas.microsoft.com/office/drawing/2014/main" val="20003"/>
                    </a:ext>
                  </a:extLst>
                </a:gridCol>
                <a:gridCol w="985837">
                  <a:extLst>
                    <a:ext uri="{9D8B030D-6E8A-4147-A177-3AD203B41FA5}">
                      <a16:colId xmlns:a16="http://schemas.microsoft.com/office/drawing/2014/main" val="20004"/>
                    </a:ext>
                  </a:extLst>
                </a:gridCol>
                <a:gridCol w="985837">
                  <a:extLst>
                    <a:ext uri="{9D8B030D-6E8A-4147-A177-3AD203B41FA5}">
                      <a16:colId xmlns:a16="http://schemas.microsoft.com/office/drawing/2014/main" val="20005"/>
                    </a:ext>
                  </a:extLst>
                </a:gridCol>
                <a:gridCol w="985837">
                  <a:extLst>
                    <a:ext uri="{9D8B030D-6E8A-4147-A177-3AD203B41FA5}">
                      <a16:colId xmlns:a16="http://schemas.microsoft.com/office/drawing/2014/main" val="20006"/>
                    </a:ext>
                  </a:extLst>
                </a:gridCol>
                <a:gridCol w="985837">
                  <a:extLst>
                    <a:ext uri="{9D8B030D-6E8A-4147-A177-3AD203B41FA5}">
                      <a16:colId xmlns:a16="http://schemas.microsoft.com/office/drawing/2014/main" val="20007"/>
                    </a:ext>
                  </a:extLst>
                </a:gridCol>
              </a:tblGrid>
              <a:tr h="243840">
                <a:tc gridSpan="8">
                  <a:txBody>
                    <a:bodyPr/>
                    <a:lstStyle/>
                    <a:p>
                      <a:pPr algn="ctr"/>
                      <a:r>
                        <a:rPr lang="en-GB" sz="1000" b="1">
                          <a:effectLst/>
                        </a:rPr>
                        <a:t>End B components</a:t>
                      </a:r>
                    </a:p>
                  </a:txBody>
                  <a:tcPr anchor="ctr">
                    <a:lnL w="9525" cap="flat" cmpd="sng" algn="ctr">
                      <a:solidFill>
                        <a:schemeClr val="bg1"/>
                      </a:solid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0"/>
                  </a:ext>
                </a:extLst>
              </a:tr>
              <a:tr h="365760">
                <a:tc>
                  <a:txBody>
                    <a:bodyPr/>
                    <a:lstStyle/>
                    <a:p>
                      <a:pPr algn="l"/>
                      <a:endParaRPr lang="en-GB" sz="1800" b="1">
                        <a:effectLst/>
                      </a:endParaRP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a:noFill/>
                    </a:lnB>
                  </a:tcPr>
                </a:tc>
                <a:tc>
                  <a:txBody>
                    <a:bodyPr/>
                    <a:lstStyle/>
                    <a:p>
                      <a:pPr algn="l"/>
                      <a:endParaRPr lang="en-GB" sz="1800" b="1">
                        <a:effectLst/>
                      </a:endParaRP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a:noFill/>
                    </a:lnB>
                  </a:tcPr>
                </a:tc>
                <a:tc gridSpan="3">
                  <a:txBody>
                    <a:bodyPr/>
                    <a:lstStyle/>
                    <a:p>
                      <a:pPr algn="ctr"/>
                      <a:r>
                        <a:rPr lang="en-GB" sz="1000" b="1">
                          <a:effectLst/>
                        </a:rPr>
                        <a:t>End Axes</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a:noFill/>
                    </a:lnB>
                  </a:tcPr>
                </a:tc>
                <a:tc hMerge="1">
                  <a:txBody>
                    <a:bodyPr/>
                    <a:lstStyle/>
                    <a:p>
                      <a:endParaRPr lang="en-GB"/>
                    </a:p>
                  </a:txBody>
                  <a:tcPr/>
                </a:tc>
                <a:tc hMerge="1">
                  <a:txBody>
                    <a:bodyPr/>
                    <a:lstStyle/>
                    <a:p>
                      <a:endParaRPr lang="en-GB"/>
                    </a:p>
                  </a:txBody>
                  <a:tcPr/>
                </a:tc>
                <a:tc gridSpan="3">
                  <a:txBody>
                    <a:bodyPr/>
                    <a:lstStyle/>
                    <a:p>
                      <a:pPr algn="ctr"/>
                      <a:r>
                        <a:rPr lang="en-GB" sz="1000" b="1">
                          <a:effectLst/>
                        </a:rPr>
                        <a:t>Global Axes</a:t>
                      </a:r>
                    </a:p>
                  </a:txBody>
                  <a:tcPr anchor="ctr">
                    <a:lnL w="9525" cap="flat" cmpd="sng" algn="ctr">
                      <a:solidFill>
                        <a:schemeClr val="bg1"/>
                      </a:solid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a:noFill/>
                    </a:lnB>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1"/>
                  </a:ext>
                </a:extLst>
              </a:tr>
              <a:tr h="243840">
                <a:tc>
                  <a:txBody>
                    <a:bodyPr/>
                    <a:lstStyle/>
                    <a:p>
                      <a:pPr algn="ctr"/>
                      <a:r>
                        <a:rPr lang="en-GB" sz="1000" b="1">
                          <a:effectLst/>
                        </a:rPr>
                        <a:t>Load</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tc>
                  <a:txBody>
                    <a:bodyPr/>
                    <a:lstStyle/>
                    <a:p>
                      <a:pPr algn="ctr"/>
                      <a:r>
                        <a:rPr lang="en-GB" sz="1000" b="1">
                          <a:effectLst/>
                        </a:rPr>
                        <a:t>Magnitude</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tc>
                  <a:txBody>
                    <a:bodyPr/>
                    <a:lstStyle/>
                    <a:p>
                      <a:pPr algn="ctr"/>
                      <a:r>
                        <a:rPr lang="en-GB" sz="1000" b="1">
                          <a:effectLst/>
                        </a:rPr>
                        <a:t>Ex</a:t>
                      </a:r>
                    </a:p>
                  </a:txBody>
                  <a:tcPr anchor="ctr">
                    <a:lnL w="9525" cap="flat" cmpd="sng" algn="ctr">
                      <a:solidFill>
                        <a:schemeClr val="bg1"/>
                      </a:solidFill>
                      <a:prstDash val="solid"/>
                      <a:round/>
                      <a:headEnd type="none" w="med" len="med"/>
                      <a:tailEnd type="none" w="med" len="med"/>
                    </a:lnL>
                    <a:lnR>
                      <a:noFill/>
                    </a:lnR>
                    <a:lnT>
                      <a:noFill/>
                    </a:lnT>
                    <a:lnB w="9525" cap="flat" cmpd="sng" algn="ctr">
                      <a:solidFill>
                        <a:schemeClr val="bg1"/>
                      </a:solidFill>
                      <a:prstDash val="solid"/>
                      <a:round/>
                      <a:headEnd type="none" w="med" len="med"/>
                      <a:tailEnd type="none" w="med" len="med"/>
                    </a:lnB>
                  </a:tcPr>
                </a:tc>
                <a:tc>
                  <a:txBody>
                    <a:bodyPr/>
                    <a:lstStyle/>
                    <a:p>
                      <a:pPr algn="ctr"/>
                      <a:r>
                        <a:rPr lang="en-GB" sz="1000" b="1">
                          <a:effectLst/>
                        </a:rPr>
                        <a:t>Ey</a:t>
                      </a:r>
                    </a:p>
                  </a:txBody>
                  <a:tcPr anchor="ctr">
                    <a:lnL>
                      <a:noFill/>
                    </a:lnL>
                    <a:lnR>
                      <a:noFill/>
                    </a:lnR>
                    <a:lnT>
                      <a:noFill/>
                    </a:lnT>
                    <a:lnB w="9525" cap="flat" cmpd="sng" algn="ctr">
                      <a:solidFill>
                        <a:schemeClr val="bg1"/>
                      </a:solidFill>
                      <a:prstDash val="solid"/>
                      <a:round/>
                      <a:headEnd type="none" w="med" len="med"/>
                      <a:tailEnd type="none" w="med" len="med"/>
                    </a:lnB>
                  </a:tcPr>
                </a:tc>
                <a:tc>
                  <a:txBody>
                    <a:bodyPr/>
                    <a:lstStyle/>
                    <a:p>
                      <a:pPr algn="ctr"/>
                      <a:r>
                        <a:rPr lang="en-GB" sz="1000" b="1">
                          <a:effectLst/>
                        </a:rPr>
                        <a:t>Ez</a:t>
                      </a:r>
                    </a:p>
                  </a:txBody>
                  <a:tcPr anchor="ctr">
                    <a:lnL>
                      <a:noFill/>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tc>
                  <a:txBody>
                    <a:bodyPr/>
                    <a:lstStyle/>
                    <a:p>
                      <a:pPr algn="ctr"/>
                      <a:r>
                        <a:rPr lang="en-GB" sz="1000" b="1">
                          <a:effectLst/>
                        </a:rPr>
                        <a:t>GX</a:t>
                      </a:r>
                    </a:p>
                  </a:txBody>
                  <a:tcPr anchor="ctr">
                    <a:lnL w="9525" cap="flat" cmpd="sng" algn="ctr">
                      <a:solidFill>
                        <a:schemeClr val="bg1"/>
                      </a:solidFill>
                      <a:prstDash val="solid"/>
                      <a:round/>
                      <a:headEnd type="none" w="med" len="med"/>
                      <a:tailEnd type="none" w="med" len="med"/>
                    </a:lnL>
                    <a:lnR>
                      <a:noFill/>
                    </a:lnR>
                    <a:lnT>
                      <a:noFill/>
                    </a:lnT>
                    <a:lnB w="9525" cap="flat" cmpd="sng" algn="ctr">
                      <a:solidFill>
                        <a:schemeClr val="bg1"/>
                      </a:solidFill>
                      <a:prstDash val="solid"/>
                      <a:round/>
                      <a:headEnd type="none" w="med" len="med"/>
                      <a:tailEnd type="none" w="med" len="med"/>
                    </a:lnB>
                  </a:tcPr>
                </a:tc>
                <a:tc>
                  <a:txBody>
                    <a:bodyPr/>
                    <a:lstStyle/>
                    <a:p>
                      <a:pPr algn="ctr"/>
                      <a:r>
                        <a:rPr lang="en-GB" sz="1000" b="1">
                          <a:effectLst/>
                        </a:rPr>
                        <a:t>GY</a:t>
                      </a:r>
                    </a:p>
                  </a:txBody>
                  <a:tcPr anchor="ctr">
                    <a:lnL>
                      <a:noFill/>
                    </a:lnL>
                    <a:lnR>
                      <a:noFill/>
                    </a:lnR>
                    <a:lnT>
                      <a:noFill/>
                    </a:lnT>
                    <a:lnB w="9525" cap="flat" cmpd="sng" algn="ctr">
                      <a:solidFill>
                        <a:schemeClr val="bg1"/>
                      </a:solidFill>
                      <a:prstDash val="solid"/>
                      <a:round/>
                      <a:headEnd type="none" w="med" len="med"/>
                      <a:tailEnd type="none" w="med" len="med"/>
                    </a:lnB>
                  </a:tcPr>
                </a:tc>
                <a:tc>
                  <a:txBody>
                    <a:bodyPr/>
                    <a:lstStyle/>
                    <a:p>
                      <a:pPr algn="ctr"/>
                      <a:r>
                        <a:rPr lang="en-GB" sz="1000" b="1">
                          <a:effectLst/>
                        </a:rPr>
                        <a:t>GZ</a:t>
                      </a:r>
                    </a:p>
                  </a:txBody>
                  <a:tcPr anchor="ctr">
                    <a:lnL>
                      <a:noFill/>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2"/>
                  </a:ext>
                </a:extLst>
              </a:tr>
              <a:tr h="548640">
                <a:tc>
                  <a:txBody>
                    <a:bodyPr/>
                    <a:lstStyle/>
                    <a:p>
                      <a:pPr algn="l"/>
                      <a:r>
                        <a:rPr lang="en-GB" sz="1000">
                          <a:effectLst/>
                        </a:rPr>
                        <a:t>Force (kN)</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a:noFill/>
                    </a:lnB>
                  </a:tcPr>
                </a:tc>
                <a:tc>
                  <a:txBody>
                    <a:bodyPr/>
                    <a:lstStyle/>
                    <a:p>
                      <a:pPr algn="r"/>
                      <a:r>
                        <a:rPr lang="en-GB" sz="1000">
                          <a:effectLst/>
                        </a:rPr>
                        <a:t>27.0148404990448</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a:noFill/>
                    </a:lnB>
                  </a:tcPr>
                </a:tc>
                <a:tc>
                  <a:txBody>
                    <a:bodyPr/>
                    <a:lstStyle/>
                    <a:p>
                      <a:pPr algn="r"/>
                      <a:r>
                        <a:rPr lang="en-GB" sz="1000">
                          <a:effectLst/>
                        </a:rPr>
                        <a:t>-1.37369752545878</a:t>
                      </a:r>
                    </a:p>
                  </a:txBody>
                  <a:tcPr anchor="ctr">
                    <a:lnL w="9525" cap="flat" cmpd="sng" algn="ctr">
                      <a:solidFill>
                        <a:schemeClr val="bg1"/>
                      </a:solid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a:noFill/>
                    </a:lnB>
                  </a:tcPr>
                </a:tc>
                <a:tc>
                  <a:txBody>
                    <a:bodyPr/>
                    <a:lstStyle/>
                    <a:p>
                      <a:pPr algn="r"/>
                      <a:r>
                        <a:rPr lang="en-GB" sz="1000">
                          <a:effectLst/>
                        </a:rPr>
                        <a:t>-5.09554184790562E-15</a:t>
                      </a:r>
                    </a:p>
                  </a:txBody>
                  <a:tcPr anchor="ctr">
                    <a:lnL>
                      <a:noFill/>
                    </a:lnL>
                    <a:lnR>
                      <a:noFill/>
                    </a:lnR>
                    <a:lnT w="9525" cap="flat" cmpd="sng" algn="ctr">
                      <a:solidFill>
                        <a:schemeClr val="bg1"/>
                      </a:solidFill>
                      <a:prstDash val="solid"/>
                      <a:round/>
                      <a:headEnd type="none" w="med" len="med"/>
                      <a:tailEnd type="none" w="med" len="med"/>
                    </a:lnT>
                    <a:lnB>
                      <a:noFill/>
                    </a:lnB>
                  </a:tcPr>
                </a:tc>
                <a:tc>
                  <a:txBody>
                    <a:bodyPr/>
                    <a:lstStyle/>
                    <a:p>
                      <a:pPr algn="r"/>
                      <a:r>
                        <a:rPr lang="en-GB" sz="1000">
                          <a:effectLst/>
                        </a:rPr>
                        <a:t>26.9798918140414</a:t>
                      </a:r>
                    </a:p>
                  </a:txBody>
                  <a:tcPr anchor="ctr">
                    <a:lnL>
                      <a:noFill/>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a:noFill/>
                    </a:lnB>
                  </a:tcPr>
                </a:tc>
                <a:tc>
                  <a:txBody>
                    <a:bodyPr/>
                    <a:lstStyle/>
                    <a:p>
                      <a:pPr algn="r"/>
                      <a:r>
                        <a:rPr lang="en-GB" sz="1000">
                          <a:effectLst/>
                        </a:rPr>
                        <a:t>26.9798918140414</a:t>
                      </a:r>
                    </a:p>
                  </a:txBody>
                  <a:tcPr anchor="ctr">
                    <a:lnL w="9525" cap="flat" cmpd="sng" algn="ctr">
                      <a:solidFill>
                        <a:schemeClr val="bg1"/>
                      </a:solid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a:noFill/>
                    </a:lnB>
                  </a:tcPr>
                </a:tc>
                <a:tc>
                  <a:txBody>
                    <a:bodyPr/>
                    <a:lstStyle/>
                    <a:p>
                      <a:pPr algn="r"/>
                      <a:r>
                        <a:rPr lang="en-GB" sz="1000">
                          <a:effectLst/>
                        </a:rPr>
                        <a:t>-5.09554184790562E-15</a:t>
                      </a:r>
                    </a:p>
                  </a:txBody>
                  <a:tcPr anchor="ctr">
                    <a:lnL>
                      <a:noFill/>
                    </a:lnL>
                    <a:lnR>
                      <a:noFill/>
                    </a:lnR>
                    <a:lnT w="9525" cap="flat" cmpd="sng" algn="ctr">
                      <a:solidFill>
                        <a:schemeClr val="bg1"/>
                      </a:solidFill>
                      <a:prstDash val="solid"/>
                      <a:round/>
                      <a:headEnd type="none" w="med" len="med"/>
                      <a:tailEnd type="none" w="med" len="med"/>
                    </a:lnT>
                    <a:lnB>
                      <a:noFill/>
                    </a:lnB>
                  </a:tcPr>
                </a:tc>
                <a:tc>
                  <a:txBody>
                    <a:bodyPr/>
                    <a:lstStyle/>
                    <a:p>
                      <a:pPr algn="r"/>
                      <a:r>
                        <a:rPr lang="en-GB" sz="1000">
                          <a:effectLst/>
                        </a:rPr>
                        <a:t>1.37369752545878</a:t>
                      </a:r>
                    </a:p>
                  </a:txBody>
                  <a:tcPr anchor="ctr">
                    <a:lnL>
                      <a:noFill/>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a:noFill/>
                    </a:lnB>
                  </a:tcPr>
                </a:tc>
                <a:extLst>
                  <a:ext uri="{0D108BD9-81ED-4DB2-BD59-A6C34878D82A}">
                    <a16:rowId xmlns:a16="http://schemas.microsoft.com/office/drawing/2014/main" val="10003"/>
                  </a:ext>
                </a:extLst>
              </a:tr>
              <a:tr h="396240">
                <a:tc>
                  <a:txBody>
                    <a:bodyPr/>
                    <a:lstStyle/>
                    <a:p>
                      <a:pPr algn="l"/>
                      <a:r>
                        <a:rPr lang="en-GB" sz="1000">
                          <a:effectLst/>
                        </a:rPr>
                        <a:t>Moment (kN.m)</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tc>
                  <a:txBody>
                    <a:bodyPr/>
                    <a:lstStyle/>
                    <a:p>
                      <a:pPr algn="r"/>
                      <a:r>
                        <a:rPr lang="en-GB" sz="1000">
                          <a:effectLst/>
                        </a:rPr>
                        <a:t>0</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tc>
                  <a:txBody>
                    <a:bodyPr/>
                    <a:lstStyle/>
                    <a:p>
                      <a:pPr algn="r"/>
                      <a:r>
                        <a:rPr lang="en-GB" sz="1000">
                          <a:effectLst/>
                        </a:rPr>
                        <a:t>0</a:t>
                      </a:r>
                    </a:p>
                  </a:txBody>
                  <a:tcPr anchor="ctr">
                    <a:lnL w="9525" cap="flat" cmpd="sng" algn="ctr">
                      <a:solidFill>
                        <a:schemeClr val="bg1"/>
                      </a:solidFill>
                      <a:prstDash val="solid"/>
                      <a:round/>
                      <a:headEnd type="none" w="med" len="med"/>
                      <a:tailEnd type="none" w="med" len="med"/>
                    </a:lnL>
                    <a:lnR>
                      <a:noFill/>
                    </a:lnR>
                    <a:lnT>
                      <a:noFill/>
                    </a:lnT>
                    <a:lnB w="9525" cap="flat" cmpd="sng" algn="ctr">
                      <a:solidFill>
                        <a:schemeClr val="bg1"/>
                      </a:solidFill>
                      <a:prstDash val="solid"/>
                      <a:round/>
                      <a:headEnd type="none" w="med" len="med"/>
                      <a:tailEnd type="none" w="med" len="med"/>
                    </a:lnB>
                  </a:tcPr>
                </a:tc>
                <a:tc>
                  <a:txBody>
                    <a:bodyPr/>
                    <a:lstStyle/>
                    <a:p>
                      <a:pPr algn="r"/>
                      <a:r>
                        <a:rPr lang="en-GB" sz="1000">
                          <a:effectLst/>
                        </a:rPr>
                        <a:t>0</a:t>
                      </a:r>
                    </a:p>
                  </a:txBody>
                  <a:tcPr anchor="ctr">
                    <a:lnL>
                      <a:noFill/>
                    </a:lnL>
                    <a:lnR>
                      <a:noFill/>
                    </a:lnR>
                    <a:lnT>
                      <a:noFill/>
                    </a:lnT>
                    <a:lnB w="9525" cap="flat" cmpd="sng" algn="ctr">
                      <a:solidFill>
                        <a:schemeClr val="bg1"/>
                      </a:solidFill>
                      <a:prstDash val="solid"/>
                      <a:round/>
                      <a:headEnd type="none" w="med" len="med"/>
                      <a:tailEnd type="none" w="med" len="med"/>
                    </a:lnB>
                  </a:tcPr>
                </a:tc>
                <a:tc>
                  <a:txBody>
                    <a:bodyPr/>
                    <a:lstStyle/>
                    <a:p>
                      <a:pPr algn="r"/>
                      <a:r>
                        <a:rPr lang="en-GB" sz="1000">
                          <a:effectLst/>
                        </a:rPr>
                        <a:t>0</a:t>
                      </a:r>
                    </a:p>
                  </a:txBody>
                  <a:tcPr anchor="ctr">
                    <a:lnL>
                      <a:noFill/>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tc>
                  <a:txBody>
                    <a:bodyPr/>
                    <a:lstStyle/>
                    <a:p>
                      <a:pPr algn="r"/>
                      <a:r>
                        <a:rPr lang="en-GB" sz="1000">
                          <a:effectLst/>
                        </a:rPr>
                        <a:t>0</a:t>
                      </a:r>
                    </a:p>
                  </a:txBody>
                  <a:tcPr anchor="ctr">
                    <a:lnL w="9525" cap="flat" cmpd="sng" algn="ctr">
                      <a:solidFill>
                        <a:schemeClr val="bg1"/>
                      </a:solidFill>
                      <a:prstDash val="solid"/>
                      <a:round/>
                      <a:headEnd type="none" w="med" len="med"/>
                      <a:tailEnd type="none" w="med" len="med"/>
                    </a:lnL>
                    <a:lnR>
                      <a:noFill/>
                    </a:lnR>
                    <a:lnT>
                      <a:noFill/>
                    </a:lnT>
                    <a:lnB w="9525" cap="flat" cmpd="sng" algn="ctr">
                      <a:solidFill>
                        <a:schemeClr val="bg1"/>
                      </a:solidFill>
                      <a:prstDash val="solid"/>
                      <a:round/>
                      <a:headEnd type="none" w="med" len="med"/>
                      <a:tailEnd type="none" w="med" len="med"/>
                    </a:lnB>
                  </a:tcPr>
                </a:tc>
                <a:tc>
                  <a:txBody>
                    <a:bodyPr/>
                    <a:lstStyle/>
                    <a:p>
                      <a:pPr algn="r"/>
                      <a:r>
                        <a:rPr lang="en-GB" sz="1000">
                          <a:effectLst/>
                        </a:rPr>
                        <a:t>0</a:t>
                      </a:r>
                    </a:p>
                  </a:txBody>
                  <a:tcPr anchor="ctr">
                    <a:lnL>
                      <a:noFill/>
                    </a:lnL>
                    <a:lnR>
                      <a:noFill/>
                    </a:lnR>
                    <a:lnT>
                      <a:noFill/>
                    </a:lnT>
                    <a:lnB w="9525" cap="flat" cmpd="sng" algn="ctr">
                      <a:solidFill>
                        <a:schemeClr val="bg1"/>
                      </a:solidFill>
                      <a:prstDash val="solid"/>
                      <a:round/>
                      <a:headEnd type="none" w="med" len="med"/>
                      <a:tailEnd type="none" w="med" len="med"/>
                    </a:lnB>
                  </a:tcPr>
                </a:tc>
                <a:tc>
                  <a:txBody>
                    <a:bodyPr/>
                    <a:lstStyle/>
                    <a:p>
                      <a:pPr algn="r"/>
                      <a:r>
                        <a:rPr lang="en-GB" sz="1000" dirty="0">
                          <a:effectLst/>
                        </a:rPr>
                        <a:t>0</a:t>
                      </a:r>
                    </a:p>
                  </a:txBody>
                  <a:tcPr anchor="ctr">
                    <a:lnL>
                      <a:noFill/>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7688472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908720"/>
            <a:ext cx="6768752" cy="792088"/>
          </a:xfrm>
        </p:spPr>
        <p:txBody>
          <a:bodyPr/>
          <a:lstStyle/>
          <a:p>
            <a:r>
              <a:rPr lang="en-GB" dirty="0" smtClean="0"/>
              <a:t>Pipe-Laying with Stinger</a:t>
            </a:r>
            <a:endParaRPr lang="en-GB" dirty="0"/>
          </a:p>
        </p:txBody>
      </p:sp>
      <p:pic>
        <p:nvPicPr>
          <p:cNvPr id="6" name="Picture 5"/>
          <p:cNvPicPr>
            <a:picLocks noChangeAspect="1"/>
          </p:cNvPicPr>
          <p:nvPr/>
        </p:nvPicPr>
        <p:blipFill>
          <a:blip r:embed="rId2"/>
          <a:stretch>
            <a:fillRect/>
          </a:stretch>
        </p:blipFill>
        <p:spPr>
          <a:xfrm>
            <a:off x="410768" y="1721437"/>
            <a:ext cx="7689624" cy="4743450"/>
          </a:xfrm>
          <a:prstGeom prst="rect">
            <a:avLst/>
          </a:prstGeom>
        </p:spPr>
      </p:pic>
    </p:spTree>
    <p:extLst>
      <p:ext uri="{BB962C8B-B14F-4D97-AF65-F5344CB8AC3E}">
        <p14:creationId xmlns:p14="http://schemas.microsoft.com/office/powerpoint/2010/main" val="27708957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15616" y="836712"/>
            <a:ext cx="5616624" cy="720080"/>
          </a:xfrm>
        </p:spPr>
        <p:txBody>
          <a:bodyPr/>
          <a:lstStyle/>
          <a:p>
            <a:r>
              <a:rPr lang="en-GB" dirty="0" smtClean="0"/>
              <a:t>Wireframe of the Model</a:t>
            </a:r>
            <a:endParaRPr lang="en-GB" dirty="0"/>
          </a:p>
        </p:txBody>
      </p:sp>
      <p:pic>
        <p:nvPicPr>
          <p:cNvPr id="4" name="Picture 3"/>
          <p:cNvPicPr>
            <a:picLocks noChangeAspect="1"/>
          </p:cNvPicPr>
          <p:nvPr/>
        </p:nvPicPr>
        <p:blipFill>
          <a:blip r:embed="rId2"/>
          <a:stretch>
            <a:fillRect/>
          </a:stretch>
        </p:blipFill>
        <p:spPr>
          <a:xfrm>
            <a:off x="395536" y="1700808"/>
            <a:ext cx="7644544" cy="7464601"/>
          </a:xfrm>
          <a:prstGeom prst="rect">
            <a:avLst/>
          </a:prstGeom>
        </p:spPr>
      </p:pic>
    </p:spTree>
    <p:extLst>
      <p:ext uri="{BB962C8B-B14F-4D97-AF65-F5344CB8AC3E}">
        <p14:creationId xmlns:p14="http://schemas.microsoft.com/office/powerpoint/2010/main" val="12871717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67544" y="1988840"/>
            <a:ext cx="7816332" cy="4577278"/>
          </a:xfrm>
          <a:prstGeom prst="rect">
            <a:avLst/>
          </a:prstGeom>
        </p:spPr>
      </p:pic>
      <p:sp>
        <p:nvSpPr>
          <p:cNvPr id="5" name="Title 1"/>
          <p:cNvSpPr>
            <a:spLocks noGrp="1"/>
          </p:cNvSpPr>
          <p:nvPr>
            <p:ph type="ctrTitle"/>
          </p:nvPr>
        </p:nvSpPr>
        <p:spPr>
          <a:xfrm>
            <a:off x="971600" y="836712"/>
            <a:ext cx="6192688" cy="864096"/>
          </a:xfrm>
        </p:spPr>
        <p:txBody>
          <a:bodyPr/>
          <a:lstStyle/>
          <a:p>
            <a:r>
              <a:rPr lang="en-GB" dirty="0" smtClean="0"/>
              <a:t>Result of simulation</a:t>
            </a:r>
            <a:endParaRPr lang="en-GB" dirty="0"/>
          </a:p>
        </p:txBody>
      </p:sp>
    </p:spTree>
    <p:extLst>
      <p:ext uri="{BB962C8B-B14F-4D97-AF65-F5344CB8AC3E}">
        <p14:creationId xmlns:p14="http://schemas.microsoft.com/office/powerpoint/2010/main" val="42080168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1600" y="836712"/>
            <a:ext cx="6192688" cy="864096"/>
          </a:xfrm>
        </p:spPr>
        <p:txBody>
          <a:bodyPr/>
          <a:lstStyle/>
          <a:p>
            <a:r>
              <a:rPr lang="en-GB" dirty="0" smtClean="0"/>
              <a:t>To see effect of vessel lift </a:t>
            </a:r>
            <a:endParaRPr lang="en-GB" dirty="0"/>
          </a:p>
        </p:txBody>
      </p:sp>
      <p:pic>
        <p:nvPicPr>
          <p:cNvPr id="4" name="Picture 3"/>
          <p:cNvPicPr>
            <a:picLocks noChangeAspect="1"/>
          </p:cNvPicPr>
          <p:nvPr/>
        </p:nvPicPr>
        <p:blipFill>
          <a:blip r:embed="rId2"/>
          <a:stretch>
            <a:fillRect/>
          </a:stretch>
        </p:blipFill>
        <p:spPr>
          <a:xfrm>
            <a:off x="411643" y="2060848"/>
            <a:ext cx="7112685" cy="3816424"/>
          </a:xfrm>
          <a:prstGeom prst="rect">
            <a:avLst/>
          </a:prstGeom>
        </p:spPr>
      </p:pic>
    </p:spTree>
    <p:extLst>
      <p:ext uri="{BB962C8B-B14F-4D97-AF65-F5344CB8AC3E}">
        <p14:creationId xmlns:p14="http://schemas.microsoft.com/office/powerpoint/2010/main" val="8154863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35696" y="836712"/>
            <a:ext cx="4392488" cy="864096"/>
          </a:xfrm>
        </p:spPr>
        <p:txBody>
          <a:bodyPr/>
          <a:lstStyle/>
          <a:p>
            <a:r>
              <a:rPr lang="en-GB" dirty="0" smtClean="0"/>
              <a:t>Riser Model on FPSO </a:t>
            </a:r>
            <a:endParaRPr lang="en-GB" dirty="0"/>
          </a:p>
        </p:txBody>
      </p:sp>
      <p:pic>
        <p:nvPicPr>
          <p:cNvPr id="6" name="Picture 5"/>
          <p:cNvPicPr>
            <a:picLocks noChangeAspect="1"/>
          </p:cNvPicPr>
          <p:nvPr/>
        </p:nvPicPr>
        <p:blipFill>
          <a:blip r:embed="rId2"/>
          <a:stretch>
            <a:fillRect/>
          </a:stretch>
        </p:blipFill>
        <p:spPr>
          <a:xfrm>
            <a:off x="379310" y="1700808"/>
            <a:ext cx="8585178" cy="5091917"/>
          </a:xfrm>
          <a:prstGeom prst="rect">
            <a:avLst/>
          </a:prstGeom>
        </p:spPr>
      </p:pic>
    </p:spTree>
    <p:extLst>
      <p:ext uri="{BB962C8B-B14F-4D97-AF65-F5344CB8AC3E}">
        <p14:creationId xmlns:p14="http://schemas.microsoft.com/office/powerpoint/2010/main" val="38234183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764704"/>
            <a:ext cx="5184576" cy="720080"/>
          </a:xfrm>
        </p:spPr>
        <p:txBody>
          <a:bodyPr/>
          <a:lstStyle/>
          <a:p>
            <a:r>
              <a:rPr lang="en-GB" dirty="0" smtClean="0"/>
              <a:t>Wireframe of Riser Model</a:t>
            </a:r>
            <a:endParaRPr lang="en-GB" dirty="0"/>
          </a:p>
        </p:txBody>
      </p:sp>
      <p:pic>
        <p:nvPicPr>
          <p:cNvPr id="4" name="Picture 3"/>
          <p:cNvPicPr>
            <a:picLocks noChangeAspect="1"/>
          </p:cNvPicPr>
          <p:nvPr/>
        </p:nvPicPr>
        <p:blipFill>
          <a:blip r:embed="rId2"/>
          <a:stretch>
            <a:fillRect/>
          </a:stretch>
        </p:blipFill>
        <p:spPr>
          <a:xfrm>
            <a:off x="251520" y="1700808"/>
            <a:ext cx="8712968" cy="6668591"/>
          </a:xfrm>
          <a:prstGeom prst="rect">
            <a:avLst/>
          </a:prstGeom>
        </p:spPr>
      </p:pic>
    </p:spTree>
    <p:extLst>
      <p:ext uri="{BB962C8B-B14F-4D97-AF65-F5344CB8AC3E}">
        <p14:creationId xmlns:p14="http://schemas.microsoft.com/office/powerpoint/2010/main" val="19765778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3608" y="836712"/>
            <a:ext cx="6768752" cy="720080"/>
          </a:xfrm>
        </p:spPr>
        <p:txBody>
          <a:bodyPr/>
          <a:lstStyle/>
          <a:p>
            <a:r>
              <a:rPr lang="en-GB" dirty="0" smtClean="0"/>
              <a:t>Result of Simulation</a:t>
            </a: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3738784889"/>
              </p:ext>
            </p:extLst>
          </p:nvPr>
        </p:nvGraphicFramePr>
        <p:xfrm>
          <a:off x="628650" y="1844822"/>
          <a:ext cx="2935238" cy="4198632"/>
        </p:xfrm>
        <a:graphic>
          <a:graphicData uri="http://schemas.openxmlformats.org/drawingml/2006/table">
            <a:tbl>
              <a:tblPr/>
              <a:tblGrid>
                <a:gridCol w="1467619">
                  <a:extLst>
                    <a:ext uri="{9D8B030D-6E8A-4147-A177-3AD203B41FA5}">
                      <a16:colId xmlns:a16="http://schemas.microsoft.com/office/drawing/2014/main" val="20000"/>
                    </a:ext>
                  </a:extLst>
                </a:gridCol>
                <a:gridCol w="1467619">
                  <a:extLst>
                    <a:ext uri="{9D8B030D-6E8A-4147-A177-3AD203B41FA5}">
                      <a16:colId xmlns:a16="http://schemas.microsoft.com/office/drawing/2014/main" val="20001"/>
                    </a:ext>
                  </a:extLst>
                </a:gridCol>
              </a:tblGrid>
              <a:tr h="282261">
                <a:tc gridSpan="2">
                  <a:txBody>
                    <a:bodyPr/>
                    <a:lstStyle/>
                    <a:p>
                      <a:pPr algn="ctr"/>
                      <a:r>
                        <a:rPr lang="en-GB" sz="1000" b="1" dirty="0">
                          <a:effectLst/>
                        </a:rPr>
                        <a:t>End A</a:t>
                      </a:r>
                    </a:p>
                  </a:txBody>
                  <a:tcPr anchor="ctr">
                    <a:lnL w="9525" cap="flat" cmpd="sng" algn="ctr">
                      <a:solidFill>
                        <a:schemeClr val="bg1"/>
                      </a:solid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hMerge="1">
                  <a:txBody>
                    <a:bodyPr/>
                    <a:lstStyle/>
                    <a:p>
                      <a:endParaRPr lang="en-GB"/>
                    </a:p>
                  </a:txBody>
                  <a:tcPr/>
                </a:tc>
                <a:extLst>
                  <a:ext uri="{0D108BD9-81ED-4DB2-BD59-A6C34878D82A}">
                    <a16:rowId xmlns:a16="http://schemas.microsoft.com/office/drawing/2014/main" val="10000"/>
                  </a:ext>
                </a:extLst>
              </a:tr>
              <a:tr h="282261">
                <a:tc>
                  <a:txBody>
                    <a:bodyPr/>
                    <a:lstStyle/>
                    <a:p>
                      <a:pPr algn="l"/>
                      <a:r>
                        <a:rPr lang="en-GB" sz="1000">
                          <a:effectLst/>
                        </a:rPr>
                        <a:t>Total Force (kN)</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a:noFill/>
                    </a:lnB>
                  </a:tcPr>
                </a:tc>
                <a:tc>
                  <a:txBody>
                    <a:bodyPr/>
                    <a:lstStyle/>
                    <a:p>
                      <a:pPr algn="r"/>
                      <a:r>
                        <a:rPr lang="en-GB" sz="1000">
                          <a:effectLst/>
                        </a:rPr>
                        <a:t>3399.98021931812</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a:noFill/>
                    </a:lnB>
                  </a:tcPr>
                </a:tc>
                <a:extLst>
                  <a:ext uri="{0D108BD9-81ED-4DB2-BD59-A6C34878D82A}">
                    <a16:rowId xmlns:a16="http://schemas.microsoft.com/office/drawing/2014/main" val="10001"/>
                  </a:ext>
                </a:extLst>
              </a:tr>
              <a:tr h="282261">
                <a:tc>
                  <a:txBody>
                    <a:bodyPr/>
                    <a:lstStyle/>
                    <a:p>
                      <a:pPr algn="l"/>
                      <a:r>
                        <a:rPr lang="en-GB" sz="1000">
                          <a:effectLst/>
                        </a:rPr>
                        <a:t>End Tension (kN)</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dirty="0">
                          <a:effectLst/>
                        </a:rPr>
                        <a:t>3399.93447412388</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extLst>
                  <a:ext uri="{0D108BD9-81ED-4DB2-BD59-A6C34878D82A}">
                    <a16:rowId xmlns:a16="http://schemas.microsoft.com/office/drawing/2014/main" val="10002"/>
                  </a:ext>
                </a:extLst>
              </a:tr>
              <a:tr h="282261">
                <a:tc>
                  <a:txBody>
                    <a:bodyPr/>
                    <a:lstStyle/>
                    <a:p>
                      <a:pPr algn="l"/>
                      <a:r>
                        <a:rPr lang="en-GB" sz="1000">
                          <a:effectLst/>
                        </a:rPr>
                        <a:t>End Shear Force (kN)</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17.6369900628376</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282261">
                <a:tc>
                  <a:txBody>
                    <a:bodyPr/>
                    <a:lstStyle/>
                    <a:p>
                      <a:pPr algn="l"/>
                      <a:r>
                        <a:rPr lang="en-GB" sz="1000">
                          <a:effectLst/>
                        </a:rPr>
                        <a:t>Total Moment (kN.m)</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0</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458674">
                <a:tc>
                  <a:txBody>
                    <a:bodyPr/>
                    <a:lstStyle/>
                    <a:p>
                      <a:pPr algn="l"/>
                      <a:r>
                        <a:rPr lang="en-GB" sz="1000">
                          <a:effectLst/>
                        </a:rPr>
                        <a:t>End Bend Moment (kN.m)</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0</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extLst>
                  <a:ext uri="{0D108BD9-81ED-4DB2-BD59-A6C34878D82A}">
                    <a16:rowId xmlns:a16="http://schemas.microsoft.com/office/drawing/2014/main" val="10005"/>
                  </a:ext>
                </a:extLst>
              </a:tr>
              <a:tr h="282261">
                <a:tc>
                  <a:txBody>
                    <a:bodyPr/>
                    <a:lstStyle/>
                    <a:p>
                      <a:pPr algn="l"/>
                      <a:r>
                        <a:rPr lang="en-GB" sz="1000">
                          <a:effectLst/>
                        </a:rPr>
                        <a:t>End Torque (kN.m)</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0</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extLst>
                  <a:ext uri="{0D108BD9-81ED-4DB2-BD59-A6C34878D82A}">
                    <a16:rowId xmlns:a16="http://schemas.microsoft.com/office/drawing/2014/main" val="10006"/>
                  </a:ext>
                </a:extLst>
              </a:tr>
              <a:tr h="282261">
                <a:tc>
                  <a:txBody>
                    <a:bodyPr/>
                    <a:lstStyle/>
                    <a:p>
                      <a:pPr algn="l"/>
                      <a:r>
                        <a:rPr lang="en-GB" sz="1000">
                          <a:effectLst/>
                        </a:rPr>
                        <a:t>End Curvature (rad/m)</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0</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extLst>
                  <a:ext uri="{0D108BD9-81ED-4DB2-BD59-A6C34878D82A}">
                    <a16:rowId xmlns:a16="http://schemas.microsoft.com/office/drawing/2014/main" val="10007"/>
                  </a:ext>
                </a:extLst>
              </a:tr>
              <a:tr h="282261">
                <a:tc>
                  <a:txBody>
                    <a:bodyPr/>
                    <a:lstStyle/>
                    <a:p>
                      <a:pPr algn="l"/>
                      <a:r>
                        <a:rPr lang="en-GB" sz="1000">
                          <a:effectLst/>
                        </a:rPr>
                        <a:t>End Ez-angle (deg)</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167.426020680886</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extLst>
                  <a:ext uri="{0D108BD9-81ED-4DB2-BD59-A6C34878D82A}">
                    <a16:rowId xmlns:a16="http://schemas.microsoft.com/office/drawing/2014/main" val="10008"/>
                  </a:ext>
                </a:extLst>
              </a:tr>
              <a:tr h="282261">
                <a:tc>
                  <a:txBody>
                    <a:bodyPr/>
                    <a:lstStyle/>
                    <a:p>
                      <a:pPr algn="l"/>
                      <a:r>
                        <a:rPr lang="en-GB" sz="1000">
                          <a:effectLst/>
                        </a:rPr>
                        <a:t>End Force Azimuth (deg)</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357.435550730998</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extLst>
                  <a:ext uri="{0D108BD9-81ED-4DB2-BD59-A6C34878D82A}">
                    <a16:rowId xmlns:a16="http://schemas.microsoft.com/office/drawing/2014/main" val="10009"/>
                  </a:ext>
                </a:extLst>
              </a:tr>
              <a:tr h="458674">
                <a:tc>
                  <a:txBody>
                    <a:bodyPr/>
                    <a:lstStyle/>
                    <a:p>
                      <a:pPr algn="l"/>
                      <a:r>
                        <a:rPr lang="en-GB" sz="1000">
                          <a:effectLst/>
                        </a:rPr>
                        <a:t>End Force Declination (deg)</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167.238877475392</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extLst>
                  <a:ext uri="{0D108BD9-81ED-4DB2-BD59-A6C34878D82A}">
                    <a16:rowId xmlns:a16="http://schemas.microsoft.com/office/drawing/2014/main" val="10010"/>
                  </a:ext>
                </a:extLst>
              </a:tr>
              <a:tr h="282261">
                <a:tc>
                  <a:txBody>
                    <a:bodyPr/>
                    <a:lstStyle/>
                    <a:p>
                      <a:pPr algn="l"/>
                      <a:r>
                        <a:rPr lang="en-GB" sz="1000">
                          <a:effectLst/>
                        </a:rPr>
                        <a:t>End Force Ez-angle (deg)</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167.238877475392</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extLst>
                  <a:ext uri="{0D108BD9-81ED-4DB2-BD59-A6C34878D82A}">
                    <a16:rowId xmlns:a16="http://schemas.microsoft.com/office/drawing/2014/main" val="10011"/>
                  </a:ext>
                </a:extLst>
              </a:tr>
              <a:tr h="458674">
                <a:tc>
                  <a:txBody>
                    <a:bodyPr/>
                    <a:lstStyle/>
                    <a:p>
                      <a:pPr algn="l"/>
                      <a:r>
                        <a:rPr lang="en-GB" sz="1000">
                          <a:effectLst/>
                        </a:rPr>
                        <a:t>End Force Exy-angle (deg)</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tc>
                  <a:txBody>
                    <a:bodyPr/>
                    <a:lstStyle/>
                    <a:p>
                      <a:pPr algn="r"/>
                      <a:r>
                        <a:rPr lang="en-GB" sz="1000" dirty="0">
                          <a:effectLst/>
                        </a:rPr>
                        <a:t>357.435550730998</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843678169"/>
              </p:ext>
            </p:extLst>
          </p:nvPr>
        </p:nvGraphicFramePr>
        <p:xfrm>
          <a:off x="4283968" y="1772811"/>
          <a:ext cx="3240360" cy="4176471"/>
        </p:xfrm>
        <a:graphic>
          <a:graphicData uri="http://schemas.openxmlformats.org/drawingml/2006/table">
            <a:tbl>
              <a:tblPr/>
              <a:tblGrid>
                <a:gridCol w="1620180">
                  <a:extLst>
                    <a:ext uri="{9D8B030D-6E8A-4147-A177-3AD203B41FA5}">
                      <a16:colId xmlns:a16="http://schemas.microsoft.com/office/drawing/2014/main" val="20000"/>
                    </a:ext>
                  </a:extLst>
                </a:gridCol>
                <a:gridCol w="1620180">
                  <a:extLst>
                    <a:ext uri="{9D8B030D-6E8A-4147-A177-3AD203B41FA5}">
                      <a16:colId xmlns:a16="http://schemas.microsoft.com/office/drawing/2014/main" val="20001"/>
                    </a:ext>
                  </a:extLst>
                </a:gridCol>
              </a:tblGrid>
              <a:tr h="321267">
                <a:tc gridSpan="2">
                  <a:txBody>
                    <a:bodyPr/>
                    <a:lstStyle/>
                    <a:p>
                      <a:pPr algn="ctr"/>
                      <a:r>
                        <a:rPr lang="en-GB" sz="1000" b="1">
                          <a:effectLst/>
                        </a:rPr>
                        <a:t>End B</a:t>
                      </a:r>
                    </a:p>
                  </a:txBody>
                  <a:tcPr anchor="ctr">
                    <a:lnL w="9525" cap="flat" cmpd="sng" algn="ctr">
                      <a:solidFill>
                        <a:schemeClr val="bg1"/>
                      </a:solid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hMerge="1">
                  <a:txBody>
                    <a:bodyPr/>
                    <a:lstStyle/>
                    <a:p>
                      <a:endParaRPr lang="en-GB"/>
                    </a:p>
                  </a:txBody>
                  <a:tcPr/>
                </a:tc>
                <a:extLst>
                  <a:ext uri="{0D108BD9-81ED-4DB2-BD59-A6C34878D82A}">
                    <a16:rowId xmlns:a16="http://schemas.microsoft.com/office/drawing/2014/main" val="10000"/>
                  </a:ext>
                </a:extLst>
              </a:tr>
              <a:tr h="321267">
                <a:tc>
                  <a:txBody>
                    <a:bodyPr/>
                    <a:lstStyle/>
                    <a:p>
                      <a:pPr algn="l"/>
                      <a:r>
                        <a:rPr lang="en-GB" sz="1000">
                          <a:effectLst/>
                        </a:rPr>
                        <a:t>Total Force (kN)</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a:noFill/>
                    </a:lnB>
                  </a:tcPr>
                </a:tc>
                <a:tc>
                  <a:txBody>
                    <a:bodyPr/>
                    <a:lstStyle/>
                    <a:p>
                      <a:pPr algn="r"/>
                      <a:r>
                        <a:rPr lang="en-GB" sz="1000">
                          <a:effectLst/>
                        </a:rPr>
                        <a:t>4628.77727116632</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a:noFill/>
                    </a:lnB>
                  </a:tcPr>
                </a:tc>
                <a:extLst>
                  <a:ext uri="{0D108BD9-81ED-4DB2-BD59-A6C34878D82A}">
                    <a16:rowId xmlns:a16="http://schemas.microsoft.com/office/drawing/2014/main" val="10001"/>
                  </a:ext>
                </a:extLst>
              </a:tr>
              <a:tr h="321267">
                <a:tc>
                  <a:txBody>
                    <a:bodyPr/>
                    <a:lstStyle/>
                    <a:p>
                      <a:pPr algn="l"/>
                      <a:r>
                        <a:rPr lang="en-GB" sz="1000">
                          <a:effectLst/>
                        </a:rPr>
                        <a:t>End Tension (kN)</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4628.76577688492</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extLst>
                  <a:ext uri="{0D108BD9-81ED-4DB2-BD59-A6C34878D82A}">
                    <a16:rowId xmlns:a16="http://schemas.microsoft.com/office/drawing/2014/main" val="10002"/>
                  </a:ext>
                </a:extLst>
              </a:tr>
              <a:tr h="321267">
                <a:tc>
                  <a:txBody>
                    <a:bodyPr/>
                    <a:lstStyle/>
                    <a:p>
                      <a:pPr algn="l"/>
                      <a:r>
                        <a:rPr lang="en-GB" sz="1000">
                          <a:effectLst/>
                        </a:rPr>
                        <a:t>End Shear Force (kN)</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10.3154643551501</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321267">
                <a:tc>
                  <a:txBody>
                    <a:bodyPr/>
                    <a:lstStyle/>
                    <a:p>
                      <a:pPr algn="l"/>
                      <a:r>
                        <a:rPr lang="en-GB" sz="1000">
                          <a:effectLst/>
                        </a:rPr>
                        <a:t>Total Moment (kN.m)</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0</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321267">
                <a:tc>
                  <a:txBody>
                    <a:bodyPr/>
                    <a:lstStyle/>
                    <a:p>
                      <a:pPr algn="l"/>
                      <a:r>
                        <a:rPr lang="en-GB" sz="1000">
                          <a:effectLst/>
                        </a:rPr>
                        <a:t>End Bend Moment (kN.m)</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0</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extLst>
                  <a:ext uri="{0D108BD9-81ED-4DB2-BD59-A6C34878D82A}">
                    <a16:rowId xmlns:a16="http://schemas.microsoft.com/office/drawing/2014/main" val="10005"/>
                  </a:ext>
                </a:extLst>
              </a:tr>
              <a:tr h="321267">
                <a:tc>
                  <a:txBody>
                    <a:bodyPr/>
                    <a:lstStyle/>
                    <a:p>
                      <a:pPr algn="l"/>
                      <a:r>
                        <a:rPr lang="en-GB" sz="1000">
                          <a:effectLst/>
                        </a:rPr>
                        <a:t>End Torque (kN.m)</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0</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extLst>
                  <a:ext uri="{0D108BD9-81ED-4DB2-BD59-A6C34878D82A}">
                    <a16:rowId xmlns:a16="http://schemas.microsoft.com/office/drawing/2014/main" val="10006"/>
                  </a:ext>
                </a:extLst>
              </a:tr>
              <a:tr h="321267">
                <a:tc>
                  <a:txBody>
                    <a:bodyPr/>
                    <a:lstStyle/>
                    <a:p>
                      <a:pPr algn="l"/>
                      <a:r>
                        <a:rPr lang="en-GB" sz="1000">
                          <a:effectLst/>
                        </a:rPr>
                        <a:t>End Curvature (rad/m)</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0</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extLst>
                  <a:ext uri="{0D108BD9-81ED-4DB2-BD59-A6C34878D82A}">
                    <a16:rowId xmlns:a16="http://schemas.microsoft.com/office/drawing/2014/main" val="10007"/>
                  </a:ext>
                </a:extLst>
              </a:tr>
              <a:tr h="321267">
                <a:tc>
                  <a:txBody>
                    <a:bodyPr/>
                    <a:lstStyle/>
                    <a:p>
                      <a:pPr algn="l"/>
                      <a:r>
                        <a:rPr lang="en-GB" sz="1000">
                          <a:effectLst/>
                        </a:rPr>
                        <a:t>End Ez-angle (deg)</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171.930329857442</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extLst>
                  <a:ext uri="{0D108BD9-81ED-4DB2-BD59-A6C34878D82A}">
                    <a16:rowId xmlns:a16="http://schemas.microsoft.com/office/drawing/2014/main" val="10008"/>
                  </a:ext>
                </a:extLst>
              </a:tr>
              <a:tr h="321267">
                <a:tc>
                  <a:txBody>
                    <a:bodyPr/>
                    <a:lstStyle/>
                    <a:p>
                      <a:pPr algn="l"/>
                      <a:r>
                        <a:rPr lang="en-GB" sz="1000">
                          <a:effectLst/>
                        </a:rPr>
                        <a:t>End Force Azimuth (deg)</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179.999999999747</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extLst>
                  <a:ext uri="{0D108BD9-81ED-4DB2-BD59-A6C34878D82A}">
                    <a16:rowId xmlns:a16="http://schemas.microsoft.com/office/drawing/2014/main" val="10009"/>
                  </a:ext>
                </a:extLst>
              </a:tr>
              <a:tr h="321267">
                <a:tc>
                  <a:txBody>
                    <a:bodyPr/>
                    <a:lstStyle/>
                    <a:p>
                      <a:pPr algn="l"/>
                      <a:r>
                        <a:rPr lang="en-GB" sz="1000">
                          <a:effectLst/>
                        </a:rPr>
                        <a:t>End Force Declination (deg)</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172.058016506824</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extLst>
                  <a:ext uri="{0D108BD9-81ED-4DB2-BD59-A6C34878D82A}">
                    <a16:rowId xmlns:a16="http://schemas.microsoft.com/office/drawing/2014/main" val="10010"/>
                  </a:ext>
                </a:extLst>
              </a:tr>
              <a:tr h="321267">
                <a:tc>
                  <a:txBody>
                    <a:bodyPr/>
                    <a:lstStyle/>
                    <a:p>
                      <a:pPr algn="l"/>
                      <a:r>
                        <a:rPr lang="en-GB" sz="1000">
                          <a:effectLst/>
                        </a:rPr>
                        <a:t>End Force Ez-angle (deg)</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tc>
                  <a:txBody>
                    <a:bodyPr/>
                    <a:lstStyle/>
                    <a:p>
                      <a:pPr algn="r"/>
                      <a:r>
                        <a:rPr lang="en-GB" sz="1000">
                          <a:effectLst/>
                        </a:rPr>
                        <a:t>172.058016506824</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tcPr>
                </a:tc>
                <a:extLst>
                  <a:ext uri="{0D108BD9-81ED-4DB2-BD59-A6C34878D82A}">
                    <a16:rowId xmlns:a16="http://schemas.microsoft.com/office/drawing/2014/main" val="10011"/>
                  </a:ext>
                </a:extLst>
              </a:tr>
              <a:tr h="321267">
                <a:tc>
                  <a:txBody>
                    <a:bodyPr/>
                    <a:lstStyle/>
                    <a:p>
                      <a:pPr algn="l"/>
                      <a:r>
                        <a:rPr lang="en-GB" sz="1000">
                          <a:effectLst/>
                        </a:rPr>
                        <a:t>End Force Exy-angle (deg)</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tc>
                  <a:txBody>
                    <a:bodyPr/>
                    <a:lstStyle/>
                    <a:p>
                      <a:pPr algn="r"/>
                      <a:r>
                        <a:rPr lang="en-GB" sz="1000" dirty="0">
                          <a:effectLst/>
                        </a:rPr>
                        <a:t>179.999999999747</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10314239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47664" y="764704"/>
            <a:ext cx="5760640" cy="720080"/>
          </a:xfrm>
        </p:spPr>
        <p:txBody>
          <a:bodyPr/>
          <a:lstStyle/>
          <a:p>
            <a:r>
              <a:rPr lang="en-GB" dirty="0" smtClean="0"/>
              <a:t>Components for Ends A and B</a:t>
            </a: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2464604309"/>
              </p:ext>
            </p:extLst>
          </p:nvPr>
        </p:nvGraphicFramePr>
        <p:xfrm>
          <a:off x="539552" y="3933056"/>
          <a:ext cx="7920880" cy="1798320"/>
        </p:xfrm>
        <a:graphic>
          <a:graphicData uri="http://schemas.openxmlformats.org/drawingml/2006/table">
            <a:tbl>
              <a:tblPr/>
              <a:tblGrid>
                <a:gridCol w="990110">
                  <a:extLst>
                    <a:ext uri="{9D8B030D-6E8A-4147-A177-3AD203B41FA5}">
                      <a16:colId xmlns:a16="http://schemas.microsoft.com/office/drawing/2014/main" val="20000"/>
                    </a:ext>
                  </a:extLst>
                </a:gridCol>
                <a:gridCol w="990110">
                  <a:extLst>
                    <a:ext uri="{9D8B030D-6E8A-4147-A177-3AD203B41FA5}">
                      <a16:colId xmlns:a16="http://schemas.microsoft.com/office/drawing/2014/main" val="20001"/>
                    </a:ext>
                  </a:extLst>
                </a:gridCol>
                <a:gridCol w="990110">
                  <a:extLst>
                    <a:ext uri="{9D8B030D-6E8A-4147-A177-3AD203B41FA5}">
                      <a16:colId xmlns:a16="http://schemas.microsoft.com/office/drawing/2014/main" val="20002"/>
                    </a:ext>
                  </a:extLst>
                </a:gridCol>
                <a:gridCol w="990110">
                  <a:extLst>
                    <a:ext uri="{9D8B030D-6E8A-4147-A177-3AD203B41FA5}">
                      <a16:colId xmlns:a16="http://schemas.microsoft.com/office/drawing/2014/main" val="20003"/>
                    </a:ext>
                  </a:extLst>
                </a:gridCol>
                <a:gridCol w="990110">
                  <a:extLst>
                    <a:ext uri="{9D8B030D-6E8A-4147-A177-3AD203B41FA5}">
                      <a16:colId xmlns:a16="http://schemas.microsoft.com/office/drawing/2014/main" val="20004"/>
                    </a:ext>
                  </a:extLst>
                </a:gridCol>
                <a:gridCol w="990110">
                  <a:extLst>
                    <a:ext uri="{9D8B030D-6E8A-4147-A177-3AD203B41FA5}">
                      <a16:colId xmlns:a16="http://schemas.microsoft.com/office/drawing/2014/main" val="20005"/>
                    </a:ext>
                  </a:extLst>
                </a:gridCol>
                <a:gridCol w="990110">
                  <a:extLst>
                    <a:ext uri="{9D8B030D-6E8A-4147-A177-3AD203B41FA5}">
                      <a16:colId xmlns:a16="http://schemas.microsoft.com/office/drawing/2014/main" val="20006"/>
                    </a:ext>
                  </a:extLst>
                </a:gridCol>
                <a:gridCol w="990110">
                  <a:extLst>
                    <a:ext uri="{9D8B030D-6E8A-4147-A177-3AD203B41FA5}">
                      <a16:colId xmlns:a16="http://schemas.microsoft.com/office/drawing/2014/main" val="20007"/>
                    </a:ext>
                  </a:extLst>
                </a:gridCol>
              </a:tblGrid>
              <a:tr h="243840">
                <a:tc gridSpan="8">
                  <a:txBody>
                    <a:bodyPr/>
                    <a:lstStyle/>
                    <a:p>
                      <a:pPr algn="ctr"/>
                      <a:r>
                        <a:rPr lang="en-GB" sz="1000" b="1">
                          <a:effectLst/>
                        </a:rPr>
                        <a:t>End B components</a:t>
                      </a:r>
                    </a:p>
                  </a:txBody>
                  <a:tcPr anchor="ctr">
                    <a:lnL w="9525" cap="flat" cmpd="sng" algn="ctr">
                      <a:solidFill>
                        <a:schemeClr val="bg1"/>
                      </a:solid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0"/>
                  </a:ext>
                </a:extLst>
              </a:tr>
              <a:tr h="365760">
                <a:tc>
                  <a:txBody>
                    <a:bodyPr/>
                    <a:lstStyle/>
                    <a:p>
                      <a:pPr algn="l"/>
                      <a:endParaRPr lang="en-GB" sz="1800" b="1">
                        <a:effectLst/>
                      </a:endParaRP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a:noFill/>
                    </a:lnB>
                  </a:tcPr>
                </a:tc>
                <a:tc>
                  <a:txBody>
                    <a:bodyPr/>
                    <a:lstStyle/>
                    <a:p>
                      <a:pPr algn="l"/>
                      <a:endParaRPr lang="en-GB" sz="1800" b="1">
                        <a:effectLst/>
                      </a:endParaRP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a:noFill/>
                    </a:lnB>
                  </a:tcPr>
                </a:tc>
                <a:tc gridSpan="3">
                  <a:txBody>
                    <a:bodyPr/>
                    <a:lstStyle/>
                    <a:p>
                      <a:pPr algn="ctr"/>
                      <a:r>
                        <a:rPr lang="en-GB" sz="1000" b="1">
                          <a:effectLst/>
                        </a:rPr>
                        <a:t>End Axes</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a:noFill/>
                    </a:lnB>
                  </a:tcPr>
                </a:tc>
                <a:tc hMerge="1">
                  <a:txBody>
                    <a:bodyPr/>
                    <a:lstStyle/>
                    <a:p>
                      <a:endParaRPr lang="en-GB"/>
                    </a:p>
                  </a:txBody>
                  <a:tcPr/>
                </a:tc>
                <a:tc hMerge="1">
                  <a:txBody>
                    <a:bodyPr/>
                    <a:lstStyle/>
                    <a:p>
                      <a:endParaRPr lang="en-GB"/>
                    </a:p>
                  </a:txBody>
                  <a:tcPr/>
                </a:tc>
                <a:tc gridSpan="3">
                  <a:txBody>
                    <a:bodyPr/>
                    <a:lstStyle/>
                    <a:p>
                      <a:pPr algn="ctr"/>
                      <a:r>
                        <a:rPr lang="en-GB" sz="1000" b="1">
                          <a:effectLst/>
                        </a:rPr>
                        <a:t>Global Axes</a:t>
                      </a:r>
                    </a:p>
                  </a:txBody>
                  <a:tcPr anchor="ctr">
                    <a:lnL w="9525" cap="flat" cmpd="sng" algn="ctr">
                      <a:solidFill>
                        <a:schemeClr val="bg1"/>
                      </a:solid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a:noFill/>
                    </a:lnB>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1"/>
                  </a:ext>
                </a:extLst>
              </a:tr>
              <a:tr h="243840">
                <a:tc>
                  <a:txBody>
                    <a:bodyPr/>
                    <a:lstStyle/>
                    <a:p>
                      <a:pPr algn="ctr"/>
                      <a:r>
                        <a:rPr lang="en-GB" sz="1000" b="1">
                          <a:effectLst/>
                        </a:rPr>
                        <a:t>Load</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tc>
                  <a:txBody>
                    <a:bodyPr/>
                    <a:lstStyle/>
                    <a:p>
                      <a:pPr algn="ctr"/>
                      <a:r>
                        <a:rPr lang="en-GB" sz="1000" b="1">
                          <a:effectLst/>
                        </a:rPr>
                        <a:t>Magnitude</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tc>
                  <a:txBody>
                    <a:bodyPr/>
                    <a:lstStyle/>
                    <a:p>
                      <a:pPr algn="ctr"/>
                      <a:r>
                        <a:rPr lang="en-GB" sz="1000" b="1">
                          <a:effectLst/>
                        </a:rPr>
                        <a:t>Ex</a:t>
                      </a:r>
                    </a:p>
                  </a:txBody>
                  <a:tcPr anchor="ctr">
                    <a:lnL w="9525" cap="flat" cmpd="sng" algn="ctr">
                      <a:solidFill>
                        <a:schemeClr val="bg1"/>
                      </a:solidFill>
                      <a:prstDash val="solid"/>
                      <a:round/>
                      <a:headEnd type="none" w="med" len="med"/>
                      <a:tailEnd type="none" w="med" len="med"/>
                    </a:lnL>
                    <a:lnR>
                      <a:noFill/>
                    </a:lnR>
                    <a:lnT>
                      <a:noFill/>
                    </a:lnT>
                    <a:lnB w="9525" cap="flat" cmpd="sng" algn="ctr">
                      <a:solidFill>
                        <a:schemeClr val="bg1"/>
                      </a:solidFill>
                      <a:prstDash val="solid"/>
                      <a:round/>
                      <a:headEnd type="none" w="med" len="med"/>
                      <a:tailEnd type="none" w="med" len="med"/>
                    </a:lnB>
                  </a:tcPr>
                </a:tc>
                <a:tc>
                  <a:txBody>
                    <a:bodyPr/>
                    <a:lstStyle/>
                    <a:p>
                      <a:pPr algn="ctr"/>
                      <a:r>
                        <a:rPr lang="en-GB" sz="1000" b="1">
                          <a:effectLst/>
                        </a:rPr>
                        <a:t>Ey</a:t>
                      </a:r>
                    </a:p>
                  </a:txBody>
                  <a:tcPr anchor="ctr">
                    <a:lnL>
                      <a:noFill/>
                    </a:lnL>
                    <a:lnR>
                      <a:noFill/>
                    </a:lnR>
                    <a:lnT>
                      <a:noFill/>
                    </a:lnT>
                    <a:lnB w="9525" cap="flat" cmpd="sng" algn="ctr">
                      <a:solidFill>
                        <a:schemeClr val="bg1"/>
                      </a:solidFill>
                      <a:prstDash val="solid"/>
                      <a:round/>
                      <a:headEnd type="none" w="med" len="med"/>
                      <a:tailEnd type="none" w="med" len="med"/>
                    </a:lnB>
                  </a:tcPr>
                </a:tc>
                <a:tc>
                  <a:txBody>
                    <a:bodyPr/>
                    <a:lstStyle/>
                    <a:p>
                      <a:pPr algn="ctr"/>
                      <a:r>
                        <a:rPr lang="en-GB" sz="1000" b="1">
                          <a:effectLst/>
                        </a:rPr>
                        <a:t>Ez</a:t>
                      </a:r>
                    </a:p>
                  </a:txBody>
                  <a:tcPr anchor="ctr">
                    <a:lnL>
                      <a:noFill/>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tc>
                  <a:txBody>
                    <a:bodyPr/>
                    <a:lstStyle/>
                    <a:p>
                      <a:pPr algn="ctr"/>
                      <a:r>
                        <a:rPr lang="en-GB" sz="1000" b="1">
                          <a:effectLst/>
                        </a:rPr>
                        <a:t>GX</a:t>
                      </a:r>
                    </a:p>
                  </a:txBody>
                  <a:tcPr anchor="ctr">
                    <a:lnL w="9525" cap="flat" cmpd="sng" algn="ctr">
                      <a:solidFill>
                        <a:schemeClr val="bg1"/>
                      </a:solidFill>
                      <a:prstDash val="solid"/>
                      <a:round/>
                      <a:headEnd type="none" w="med" len="med"/>
                      <a:tailEnd type="none" w="med" len="med"/>
                    </a:lnL>
                    <a:lnR>
                      <a:noFill/>
                    </a:lnR>
                    <a:lnT>
                      <a:noFill/>
                    </a:lnT>
                    <a:lnB w="9525" cap="flat" cmpd="sng" algn="ctr">
                      <a:solidFill>
                        <a:schemeClr val="bg1"/>
                      </a:solidFill>
                      <a:prstDash val="solid"/>
                      <a:round/>
                      <a:headEnd type="none" w="med" len="med"/>
                      <a:tailEnd type="none" w="med" len="med"/>
                    </a:lnB>
                  </a:tcPr>
                </a:tc>
                <a:tc>
                  <a:txBody>
                    <a:bodyPr/>
                    <a:lstStyle/>
                    <a:p>
                      <a:pPr algn="ctr"/>
                      <a:r>
                        <a:rPr lang="en-GB" sz="1000" b="1">
                          <a:effectLst/>
                        </a:rPr>
                        <a:t>GY</a:t>
                      </a:r>
                    </a:p>
                  </a:txBody>
                  <a:tcPr anchor="ctr">
                    <a:lnL>
                      <a:noFill/>
                    </a:lnL>
                    <a:lnR>
                      <a:noFill/>
                    </a:lnR>
                    <a:lnT>
                      <a:noFill/>
                    </a:lnT>
                    <a:lnB w="9525" cap="flat" cmpd="sng" algn="ctr">
                      <a:solidFill>
                        <a:schemeClr val="bg1"/>
                      </a:solidFill>
                      <a:prstDash val="solid"/>
                      <a:round/>
                      <a:headEnd type="none" w="med" len="med"/>
                      <a:tailEnd type="none" w="med" len="med"/>
                    </a:lnB>
                  </a:tcPr>
                </a:tc>
                <a:tc>
                  <a:txBody>
                    <a:bodyPr/>
                    <a:lstStyle/>
                    <a:p>
                      <a:pPr algn="ctr"/>
                      <a:r>
                        <a:rPr lang="en-GB" sz="1000" b="1">
                          <a:effectLst/>
                        </a:rPr>
                        <a:t>GZ</a:t>
                      </a:r>
                    </a:p>
                  </a:txBody>
                  <a:tcPr anchor="ctr">
                    <a:lnL>
                      <a:noFill/>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2"/>
                  </a:ext>
                </a:extLst>
              </a:tr>
              <a:tr h="548640">
                <a:tc>
                  <a:txBody>
                    <a:bodyPr/>
                    <a:lstStyle/>
                    <a:p>
                      <a:pPr algn="l"/>
                      <a:r>
                        <a:rPr lang="en-GB" sz="1000">
                          <a:effectLst/>
                        </a:rPr>
                        <a:t>Force (kN)</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a:noFill/>
                    </a:lnB>
                  </a:tcPr>
                </a:tc>
                <a:tc>
                  <a:txBody>
                    <a:bodyPr/>
                    <a:lstStyle/>
                    <a:p>
                      <a:pPr algn="r"/>
                      <a:r>
                        <a:rPr lang="en-GB" sz="1000">
                          <a:effectLst/>
                        </a:rPr>
                        <a:t>4628.77727116632</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a:noFill/>
                    </a:lnB>
                  </a:tcPr>
                </a:tc>
                <a:tc>
                  <a:txBody>
                    <a:bodyPr/>
                    <a:lstStyle/>
                    <a:p>
                      <a:pPr algn="r"/>
                      <a:r>
                        <a:rPr lang="en-GB" sz="1000">
                          <a:effectLst/>
                        </a:rPr>
                        <a:t>-639.559567651002</a:t>
                      </a:r>
                    </a:p>
                  </a:txBody>
                  <a:tcPr anchor="ctr">
                    <a:lnL w="9525" cap="flat" cmpd="sng" algn="ctr">
                      <a:solidFill>
                        <a:schemeClr val="bg1"/>
                      </a:solid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a:noFill/>
                    </a:lnB>
                  </a:tcPr>
                </a:tc>
                <a:tc>
                  <a:txBody>
                    <a:bodyPr/>
                    <a:lstStyle/>
                    <a:p>
                      <a:pPr algn="r"/>
                      <a:r>
                        <a:rPr lang="en-GB" sz="1000">
                          <a:effectLst/>
                        </a:rPr>
                        <a:t>2.82519422727764E-9</a:t>
                      </a:r>
                    </a:p>
                  </a:txBody>
                  <a:tcPr anchor="ctr">
                    <a:lnL>
                      <a:noFill/>
                    </a:lnL>
                    <a:lnR>
                      <a:noFill/>
                    </a:lnR>
                    <a:lnT w="9525" cap="flat" cmpd="sng" algn="ctr">
                      <a:solidFill>
                        <a:schemeClr val="bg1"/>
                      </a:solidFill>
                      <a:prstDash val="solid"/>
                      <a:round/>
                      <a:headEnd type="none" w="med" len="med"/>
                      <a:tailEnd type="none" w="med" len="med"/>
                    </a:lnT>
                    <a:lnB>
                      <a:noFill/>
                    </a:lnB>
                  </a:tcPr>
                </a:tc>
                <a:tc>
                  <a:txBody>
                    <a:bodyPr/>
                    <a:lstStyle/>
                    <a:p>
                      <a:pPr algn="r"/>
                      <a:r>
                        <a:rPr lang="en-GB" sz="1000">
                          <a:effectLst/>
                        </a:rPr>
                        <a:t>-4584.3802836907</a:t>
                      </a:r>
                    </a:p>
                  </a:txBody>
                  <a:tcPr anchor="ctr">
                    <a:lnL>
                      <a:noFill/>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a:noFill/>
                    </a:lnB>
                  </a:tcPr>
                </a:tc>
                <a:tc>
                  <a:txBody>
                    <a:bodyPr/>
                    <a:lstStyle/>
                    <a:p>
                      <a:pPr algn="r"/>
                      <a:r>
                        <a:rPr lang="en-GB" sz="1000">
                          <a:effectLst/>
                        </a:rPr>
                        <a:t>-639.559567651002</a:t>
                      </a:r>
                    </a:p>
                  </a:txBody>
                  <a:tcPr anchor="ctr">
                    <a:lnL w="9525" cap="flat" cmpd="sng" algn="ctr">
                      <a:solidFill>
                        <a:schemeClr val="bg1"/>
                      </a:solid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a:noFill/>
                    </a:lnB>
                  </a:tcPr>
                </a:tc>
                <a:tc>
                  <a:txBody>
                    <a:bodyPr/>
                    <a:lstStyle/>
                    <a:p>
                      <a:pPr algn="r"/>
                      <a:r>
                        <a:rPr lang="en-GB" sz="1000">
                          <a:effectLst/>
                        </a:rPr>
                        <a:t>2.82519422727764E-9</a:t>
                      </a:r>
                    </a:p>
                  </a:txBody>
                  <a:tcPr anchor="ctr">
                    <a:lnL>
                      <a:noFill/>
                    </a:lnL>
                    <a:lnR>
                      <a:noFill/>
                    </a:lnR>
                    <a:lnT w="9525" cap="flat" cmpd="sng" algn="ctr">
                      <a:solidFill>
                        <a:schemeClr val="bg1"/>
                      </a:solidFill>
                      <a:prstDash val="solid"/>
                      <a:round/>
                      <a:headEnd type="none" w="med" len="med"/>
                      <a:tailEnd type="none" w="med" len="med"/>
                    </a:lnT>
                    <a:lnB>
                      <a:noFill/>
                    </a:lnB>
                  </a:tcPr>
                </a:tc>
                <a:tc>
                  <a:txBody>
                    <a:bodyPr/>
                    <a:lstStyle/>
                    <a:p>
                      <a:pPr algn="r"/>
                      <a:r>
                        <a:rPr lang="en-GB" sz="1000">
                          <a:effectLst/>
                        </a:rPr>
                        <a:t>-4584.3802836907</a:t>
                      </a:r>
                    </a:p>
                  </a:txBody>
                  <a:tcPr anchor="ctr">
                    <a:lnL>
                      <a:noFill/>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a:noFill/>
                    </a:lnB>
                  </a:tcPr>
                </a:tc>
                <a:extLst>
                  <a:ext uri="{0D108BD9-81ED-4DB2-BD59-A6C34878D82A}">
                    <a16:rowId xmlns:a16="http://schemas.microsoft.com/office/drawing/2014/main" val="10003"/>
                  </a:ext>
                </a:extLst>
              </a:tr>
              <a:tr h="396240">
                <a:tc>
                  <a:txBody>
                    <a:bodyPr/>
                    <a:lstStyle/>
                    <a:p>
                      <a:pPr algn="l"/>
                      <a:r>
                        <a:rPr lang="en-GB" sz="1000">
                          <a:effectLst/>
                        </a:rPr>
                        <a:t>Moment (kN.m)</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tc>
                  <a:txBody>
                    <a:bodyPr/>
                    <a:lstStyle/>
                    <a:p>
                      <a:pPr algn="r"/>
                      <a:r>
                        <a:rPr lang="en-GB" sz="1000" dirty="0">
                          <a:effectLst/>
                        </a:rPr>
                        <a:t>0</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tc>
                  <a:txBody>
                    <a:bodyPr/>
                    <a:lstStyle/>
                    <a:p>
                      <a:pPr algn="r"/>
                      <a:r>
                        <a:rPr lang="en-GB" sz="1000">
                          <a:effectLst/>
                        </a:rPr>
                        <a:t>0</a:t>
                      </a:r>
                    </a:p>
                  </a:txBody>
                  <a:tcPr anchor="ctr">
                    <a:lnL w="9525" cap="flat" cmpd="sng" algn="ctr">
                      <a:solidFill>
                        <a:schemeClr val="bg1"/>
                      </a:solidFill>
                      <a:prstDash val="solid"/>
                      <a:round/>
                      <a:headEnd type="none" w="med" len="med"/>
                      <a:tailEnd type="none" w="med" len="med"/>
                    </a:lnL>
                    <a:lnR>
                      <a:noFill/>
                    </a:lnR>
                    <a:lnT>
                      <a:noFill/>
                    </a:lnT>
                    <a:lnB w="9525" cap="flat" cmpd="sng" algn="ctr">
                      <a:solidFill>
                        <a:schemeClr val="bg1"/>
                      </a:solidFill>
                      <a:prstDash val="solid"/>
                      <a:round/>
                      <a:headEnd type="none" w="med" len="med"/>
                      <a:tailEnd type="none" w="med" len="med"/>
                    </a:lnB>
                  </a:tcPr>
                </a:tc>
                <a:tc>
                  <a:txBody>
                    <a:bodyPr/>
                    <a:lstStyle/>
                    <a:p>
                      <a:pPr algn="r"/>
                      <a:r>
                        <a:rPr lang="en-GB" sz="1000">
                          <a:effectLst/>
                        </a:rPr>
                        <a:t>0</a:t>
                      </a:r>
                    </a:p>
                  </a:txBody>
                  <a:tcPr anchor="ctr">
                    <a:lnL>
                      <a:noFill/>
                    </a:lnL>
                    <a:lnR>
                      <a:noFill/>
                    </a:lnR>
                    <a:lnT>
                      <a:noFill/>
                    </a:lnT>
                    <a:lnB w="9525" cap="flat" cmpd="sng" algn="ctr">
                      <a:solidFill>
                        <a:schemeClr val="bg1"/>
                      </a:solidFill>
                      <a:prstDash val="solid"/>
                      <a:round/>
                      <a:headEnd type="none" w="med" len="med"/>
                      <a:tailEnd type="none" w="med" len="med"/>
                    </a:lnB>
                  </a:tcPr>
                </a:tc>
                <a:tc>
                  <a:txBody>
                    <a:bodyPr/>
                    <a:lstStyle/>
                    <a:p>
                      <a:pPr algn="r"/>
                      <a:r>
                        <a:rPr lang="en-GB" sz="1000">
                          <a:effectLst/>
                        </a:rPr>
                        <a:t>0</a:t>
                      </a:r>
                    </a:p>
                  </a:txBody>
                  <a:tcPr anchor="ctr">
                    <a:lnL>
                      <a:noFill/>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tc>
                  <a:txBody>
                    <a:bodyPr/>
                    <a:lstStyle/>
                    <a:p>
                      <a:pPr algn="r"/>
                      <a:r>
                        <a:rPr lang="en-GB" sz="1000">
                          <a:effectLst/>
                        </a:rPr>
                        <a:t>0</a:t>
                      </a:r>
                    </a:p>
                  </a:txBody>
                  <a:tcPr anchor="ctr">
                    <a:lnL w="9525" cap="flat" cmpd="sng" algn="ctr">
                      <a:solidFill>
                        <a:schemeClr val="bg1"/>
                      </a:solidFill>
                      <a:prstDash val="solid"/>
                      <a:round/>
                      <a:headEnd type="none" w="med" len="med"/>
                      <a:tailEnd type="none" w="med" len="med"/>
                    </a:lnL>
                    <a:lnR>
                      <a:noFill/>
                    </a:lnR>
                    <a:lnT>
                      <a:noFill/>
                    </a:lnT>
                    <a:lnB w="9525" cap="flat" cmpd="sng" algn="ctr">
                      <a:solidFill>
                        <a:schemeClr val="bg1"/>
                      </a:solidFill>
                      <a:prstDash val="solid"/>
                      <a:round/>
                      <a:headEnd type="none" w="med" len="med"/>
                      <a:tailEnd type="none" w="med" len="med"/>
                    </a:lnB>
                  </a:tcPr>
                </a:tc>
                <a:tc>
                  <a:txBody>
                    <a:bodyPr/>
                    <a:lstStyle/>
                    <a:p>
                      <a:pPr algn="r"/>
                      <a:r>
                        <a:rPr lang="en-GB" sz="1000">
                          <a:effectLst/>
                        </a:rPr>
                        <a:t>0</a:t>
                      </a:r>
                    </a:p>
                  </a:txBody>
                  <a:tcPr anchor="ctr">
                    <a:lnL>
                      <a:noFill/>
                    </a:lnL>
                    <a:lnR>
                      <a:noFill/>
                    </a:lnR>
                    <a:lnT>
                      <a:noFill/>
                    </a:lnT>
                    <a:lnB w="9525" cap="flat" cmpd="sng" algn="ctr">
                      <a:solidFill>
                        <a:schemeClr val="bg1"/>
                      </a:solidFill>
                      <a:prstDash val="solid"/>
                      <a:round/>
                      <a:headEnd type="none" w="med" len="med"/>
                      <a:tailEnd type="none" w="med" len="med"/>
                    </a:lnB>
                  </a:tcPr>
                </a:tc>
                <a:tc>
                  <a:txBody>
                    <a:bodyPr/>
                    <a:lstStyle/>
                    <a:p>
                      <a:pPr algn="r"/>
                      <a:r>
                        <a:rPr lang="en-GB" sz="1000" dirty="0">
                          <a:effectLst/>
                        </a:rPr>
                        <a:t>0</a:t>
                      </a:r>
                    </a:p>
                  </a:txBody>
                  <a:tcPr anchor="ctr">
                    <a:lnL>
                      <a:noFill/>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09049916"/>
              </p:ext>
            </p:extLst>
          </p:nvPr>
        </p:nvGraphicFramePr>
        <p:xfrm>
          <a:off x="539552" y="1988840"/>
          <a:ext cx="7886696" cy="1798320"/>
        </p:xfrm>
        <a:graphic>
          <a:graphicData uri="http://schemas.openxmlformats.org/drawingml/2006/table">
            <a:tbl>
              <a:tblPr/>
              <a:tblGrid>
                <a:gridCol w="985837">
                  <a:extLst>
                    <a:ext uri="{9D8B030D-6E8A-4147-A177-3AD203B41FA5}">
                      <a16:colId xmlns:a16="http://schemas.microsoft.com/office/drawing/2014/main" val="20000"/>
                    </a:ext>
                  </a:extLst>
                </a:gridCol>
                <a:gridCol w="985837">
                  <a:extLst>
                    <a:ext uri="{9D8B030D-6E8A-4147-A177-3AD203B41FA5}">
                      <a16:colId xmlns:a16="http://schemas.microsoft.com/office/drawing/2014/main" val="20001"/>
                    </a:ext>
                  </a:extLst>
                </a:gridCol>
                <a:gridCol w="985837">
                  <a:extLst>
                    <a:ext uri="{9D8B030D-6E8A-4147-A177-3AD203B41FA5}">
                      <a16:colId xmlns:a16="http://schemas.microsoft.com/office/drawing/2014/main" val="20002"/>
                    </a:ext>
                  </a:extLst>
                </a:gridCol>
                <a:gridCol w="985837">
                  <a:extLst>
                    <a:ext uri="{9D8B030D-6E8A-4147-A177-3AD203B41FA5}">
                      <a16:colId xmlns:a16="http://schemas.microsoft.com/office/drawing/2014/main" val="20003"/>
                    </a:ext>
                  </a:extLst>
                </a:gridCol>
                <a:gridCol w="985837">
                  <a:extLst>
                    <a:ext uri="{9D8B030D-6E8A-4147-A177-3AD203B41FA5}">
                      <a16:colId xmlns:a16="http://schemas.microsoft.com/office/drawing/2014/main" val="20004"/>
                    </a:ext>
                  </a:extLst>
                </a:gridCol>
                <a:gridCol w="985837">
                  <a:extLst>
                    <a:ext uri="{9D8B030D-6E8A-4147-A177-3AD203B41FA5}">
                      <a16:colId xmlns:a16="http://schemas.microsoft.com/office/drawing/2014/main" val="20005"/>
                    </a:ext>
                  </a:extLst>
                </a:gridCol>
                <a:gridCol w="985837">
                  <a:extLst>
                    <a:ext uri="{9D8B030D-6E8A-4147-A177-3AD203B41FA5}">
                      <a16:colId xmlns:a16="http://schemas.microsoft.com/office/drawing/2014/main" val="20006"/>
                    </a:ext>
                  </a:extLst>
                </a:gridCol>
                <a:gridCol w="985837">
                  <a:extLst>
                    <a:ext uri="{9D8B030D-6E8A-4147-A177-3AD203B41FA5}">
                      <a16:colId xmlns:a16="http://schemas.microsoft.com/office/drawing/2014/main" val="20007"/>
                    </a:ext>
                  </a:extLst>
                </a:gridCol>
              </a:tblGrid>
              <a:tr h="243840">
                <a:tc gridSpan="8">
                  <a:txBody>
                    <a:bodyPr/>
                    <a:lstStyle/>
                    <a:p>
                      <a:pPr algn="ctr"/>
                      <a:r>
                        <a:rPr lang="en-GB" sz="1000" b="1">
                          <a:effectLst/>
                        </a:rPr>
                        <a:t>End A components</a:t>
                      </a:r>
                    </a:p>
                  </a:txBody>
                  <a:tcPr anchor="ctr">
                    <a:lnL w="9525" cap="flat" cmpd="sng" algn="ctr">
                      <a:solidFill>
                        <a:schemeClr val="bg1"/>
                      </a:solid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0"/>
                  </a:ext>
                </a:extLst>
              </a:tr>
              <a:tr h="365760">
                <a:tc>
                  <a:txBody>
                    <a:bodyPr/>
                    <a:lstStyle/>
                    <a:p>
                      <a:pPr algn="l"/>
                      <a:endParaRPr lang="en-GB" sz="1800" b="1">
                        <a:effectLst/>
                      </a:endParaRP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a:noFill/>
                    </a:lnB>
                  </a:tcPr>
                </a:tc>
                <a:tc>
                  <a:txBody>
                    <a:bodyPr/>
                    <a:lstStyle/>
                    <a:p>
                      <a:pPr algn="l"/>
                      <a:endParaRPr lang="en-GB" sz="1800" b="1">
                        <a:effectLst/>
                      </a:endParaRP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a:noFill/>
                    </a:lnB>
                  </a:tcPr>
                </a:tc>
                <a:tc gridSpan="3">
                  <a:txBody>
                    <a:bodyPr/>
                    <a:lstStyle/>
                    <a:p>
                      <a:pPr algn="ctr"/>
                      <a:r>
                        <a:rPr lang="en-GB" sz="1000" b="1">
                          <a:effectLst/>
                        </a:rPr>
                        <a:t>End Axes</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a:noFill/>
                    </a:lnB>
                  </a:tcPr>
                </a:tc>
                <a:tc hMerge="1">
                  <a:txBody>
                    <a:bodyPr/>
                    <a:lstStyle/>
                    <a:p>
                      <a:endParaRPr lang="en-GB"/>
                    </a:p>
                  </a:txBody>
                  <a:tcPr/>
                </a:tc>
                <a:tc hMerge="1">
                  <a:txBody>
                    <a:bodyPr/>
                    <a:lstStyle/>
                    <a:p>
                      <a:endParaRPr lang="en-GB"/>
                    </a:p>
                  </a:txBody>
                  <a:tcPr/>
                </a:tc>
                <a:tc gridSpan="3">
                  <a:txBody>
                    <a:bodyPr/>
                    <a:lstStyle/>
                    <a:p>
                      <a:pPr algn="ctr"/>
                      <a:r>
                        <a:rPr lang="en-GB" sz="1000" b="1">
                          <a:effectLst/>
                        </a:rPr>
                        <a:t>Global Axes</a:t>
                      </a:r>
                    </a:p>
                  </a:txBody>
                  <a:tcPr anchor="ctr">
                    <a:lnL w="9525" cap="flat" cmpd="sng" algn="ctr">
                      <a:solidFill>
                        <a:schemeClr val="bg1"/>
                      </a:solid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a:noFill/>
                    </a:lnB>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1"/>
                  </a:ext>
                </a:extLst>
              </a:tr>
              <a:tr h="243840">
                <a:tc>
                  <a:txBody>
                    <a:bodyPr/>
                    <a:lstStyle/>
                    <a:p>
                      <a:pPr algn="ctr"/>
                      <a:r>
                        <a:rPr lang="en-GB" sz="1000" b="1">
                          <a:effectLst/>
                        </a:rPr>
                        <a:t>Load</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tc>
                  <a:txBody>
                    <a:bodyPr/>
                    <a:lstStyle/>
                    <a:p>
                      <a:pPr algn="ctr"/>
                      <a:r>
                        <a:rPr lang="en-GB" sz="1000" b="1">
                          <a:effectLst/>
                        </a:rPr>
                        <a:t>Magnitude</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tc>
                  <a:txBody>
                    <a:bodyPr/>
                    <a:lstStyle/>
                    <a:p>
                      <a:pPr algn="ctr"/>
                      <a:r>
                        <a:rPr lang="en-GB" sz="1000" b="1">
                          <a:effectLst/>
                        </a:rPr>
                        <a:t>Ex</a:t>
                      </a:r>
                    </a:p>
                  </a:txBody>
                  <a:tcPr anchor="ctr">
                    <a:lnL w="9525" cap="flat" cmpd="sng" algn="ctr">
                      <a:solidFill>
                        <a:schemeClr val="bg1"/>
                      </a:solidFill>
                      <a:prstDash val="solid"/>
                      <a:round/>
                      <a:headEnd type="none" w="med" len="med"/>
                      <a:tailEnd type="none" w="med" len="med"/>
                    </a:lnL>
                    <a:lnR>
                      <a:noFill/>
                    </a:lnR>
                    <a:lnT>
                      <a:noFill/>
                    </a:lnT>
                    <a:lnB w="9525" cap="flat" cmpd="sng" algn="ctr">
                      <a:solidFill>
                        <a:schemeClr val="bg1"/>
                      </a:solidFill>
                      <a:prstDash val="solid"/>
                      <a:round/>
                      <a:headEnd type="none" w="med" len="med"/>
                      <a:tailEnd type="none" w="med" len="med"/>
                    </a:lnB>
                  </a:tcPr>
                </a:tc>
                <a:tc>
                  <a:txBody>
                    <a:bodyPr/>
                    <a:lstStyle/>
                    <a:p>
                      <a:pPr algn="ctr"/>
                      <a:r>
                        <a:rPr lang="en-GB" sz="1000" b="1">
                          <a:effectLst/>
                        </a:rPr>
                        <a:t>Ey</a:t>
                      </a:r>
                    </a:p>
                  </a:txBody>
                  <a:tcPr anchor="ctr">
                    <a:lnL>
                      <a:noFill/>
                    </a:lnL>
                    <a:lnR>
                      <a:noFill/>
                    </a:lnR>
                    <a:lnT>
                      <a:noFill/>
                    </a:lnT>
                    <a:lnB w="9525" cap="flat" cmpd="sng" algn="ctr">
                      <a:solidFill>
                        <a:schemeClr val="bg1"/>
                      </a:solidFill>
                      <a:prstDash val="solid"/>
                      <a:round/>
                      <a:headEnd type="none" w="med" len="med"/>
                      <a:tailEnd type="none" w="med" len="med"/>
                    </a:lnB>
                  </a:tcPr>
                </a:tc>
                <a:tc>
                  <a:txBody>
                    <a:bodyPr/>
                    <a:lstStyle/>
                    <a:p>
                      <a:pPr algn="ctr"/>
                      <a:r>
                        <a:rPr lang="en-GB" sz="1000" b="1">
                          <a:effectLst/>
                        </a:rPr>
                        <a:t>Ez</a:t>
                      </a:r>
                    </a:p>
                  </a:txBody>
                  <a:tcPr anchor="ctr">
                    <a:lnL>
                      <a:noFill/>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tc>
                  <a:txBody>
                    <a:bodyPr/>
                    <a:lstStyle/>
                    <a:p>
                      <a:pPr algn="ctr"/>
                      <a:r>
                        <a:rPr lang="en-GB" sz="1000" b="1">
                          <a:effectLst/>
                        </a:rPr>
                        <a:t>GX</a:t>
                      </a:r>
                    </a:p>
                  </a:txBody>
                  <a:tcPr anchor="ctr">
                    <a:lnL w="9525" cap="flat" cmpd="sng" algn="ctr">
                      <a:solidFill>
                        <a:schemeClr val="bg1"/>
                      </a:solidFill>
                      <a:prstDash val="solid"/>
                      <a:round/>
                      <a:headEnd type="none" w="med" len="med"/>
                      <a:tailEnd type="none" w="med" len="med"/>
                    </a:lnL>
                    <a:lnR>
                      <a:noFill/>
                    </a:lnR>
                    <a:lnT>
                      <a:noFill/>
                    </a:lnT>
                    <a:lnB w="9525" cap="flat" cmpd="sng" algn="ctr">
                      <a:solidFill>
                        <a:schemeClr val="bg1"/>
                      </a:solidFill>
                      <a:prstDash val="solid"/>
                      <a:round/>
                      <a:headEnd type="none" w="med" len="med"/>
                      <a:tailEnd type="none" w="med" len="med"/>
                    </a:lnB>
                  </a:tcPr>
                </a:tc>
                <a:tc>
                  <a:txBody>
                    <a:bodyPr/>
                    <a:lstStyle/>
                    <a:p>
                      <a:pPr algn="ctr"/>
                      <a:r>
                        <a:rPr lang="en-GB" sz="1000" b="1">
                          <a:effectLst/>
                        </a:rPr>
                        <a:t>GY</a:t>
                      </a:r>
                    </a:p>
                  </a:txBody>
                  <a:tcPr anchor="ctr">
                    <a:lnL>
                      <a:noFill/>
                    </a:lnL>
                    <a:lnR>
                      <a:noFill/>
                    </a:lnR>
                    <a:lnT>
                      <a:noFill/>
                    </a:lnT>
                    <a:lnB w="9525" cap="flat" cmpd="sng" algn="ctr">
                      <a:solidFill>
                        <a:schemeClr val="bg1"/>
                      </a:solidFill>
                      <a:prstDash val="solid"/>
                      <a:round/>
                      <a:headEnd type="none" w="med" len="med"/>
                      <a:tailEnd type="none" w="med" len="med"/>
                    </a:lnB>
                  </a:tcPr>
                </a:tc>
                <a:tc>
                  <a:txBody>
                    <a:bodyPr/>
                    <a:lstStyle/>
                    <a:p>
                      <a:pPr algn="ctr"/>
                      <a:r>
                        <a:rPr lang="en-GB" sz="1000" b="1">
                          <a:effectLst/>
                        </a:rPr>
                        <a:t>GZ</a:t>
                      </a:r>
                    </a:p>
                  </a:txBody>
                  <a:tcPr anchor="ctr">
                    <a:lnL>
                      <a:noFill/>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2"/>
                  </a:ext>
                </a:extLst>
              </a:tr>
              <a:tr h="548640">
                <a:tc>
                  <a:txBody>
                    <a:bodyPr/>
                    <a:lstStyle/>
                    <a:p>
                      <a:pPr algn="l"/>
                      <a:r>
                        <a:rPr lang="en-GB" sz="1000">
                          <a:effectLst/>
                        </a:rPr>
                        <a:t>Force (kN)</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a:noFill/>
                    </a:lnB>
                  </a:tcPr>
                </a:tc>
                <a:tc>
                  <a:txBody>
                    <a:bodyPr/>
                    <a:lstStyle/>
                    <a:p>
                      <a:pPr algn="r"/>
                      <a:r>
                        <a:rPr lang="en-GB" sz="1000">
                          <a:effectLst/>
                        </a:rPr>
                        <a:t>3399.98021931812</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a:noFill/>
                    </a:lnB>
                  </a:tcPr>
                </a:tc>
                <a:tc>
                  <a:txBody>
                    <a:bodyPr/>
                    <a:lstStyle/>
                    <a:p>
                      <a:pPr algn="r"/>
                      <a:r>
                        <a:rPr lang="en-GB" sz="1000">
                          <a:effectLst/>
                        </a:rPr>
                        <a:t>750.258525889106</a:t>
                      </a:r>
                    </a:p>
                  </a:txBody>
                  <a:tcPr anchor="ctr">
                    <a:lnL w="9525" cap="flat" cmpd="sng" algn="ctr">
                      <a:solidFill>
                        <a:schemeClr val="bg1"/>
                      </a:solid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a:noFill/>
                    </a:lnB>
                  </a:tcPr>
                </a:tc>
                <a:tc>
                  <a:txBody>
                    <a:bodyPr/>
                    <a:lstStyle/>
                    <a:p>
                      <a:pPr algn="r"/>
                      <a:r>
                        <a:rPr lang="en-GB" sz="1000">
                          <a:effectLst/>
                        </a:rPr>
                        <a:t>-33.6025750768122</a:t>
                      </a:r>
                    </a:p>
                  </a:txBody>
                  <a:tcPr anchor="ctr">
                    <a:lnL>
                      <a:noFill/>
                    </a:lnL>
                    <a:lnR>
                      <a:noFill/>
                    </a:lnR>
                    <a:lnT w="9525" cap="flat" cmpd="sng" algn="ctr">
                      <a:solidFill>
                        <a:schemeClr val="bg1"/>
                      </a:solidFill>
                      <a:prstDash val="solid"/>
                      <a:round/>
                      <a:headEnd type="none" w="med" len="med"/>
                      <a:tailEnd type="none" w="med" len="med"/>
                    </a:lnT>
                    <a:lnB>
                      <a:noFill/>
                    </a:lnB>
                  </a:tcPr>
                </a:tc>
                <a:tc>
                  <a:txBody>
                    <a:bodyPr/>
                    <a:lstStyle/>
                    <a:p>
                      <a:pPr algn="r"/>
                      <a:r>
                        <a:rPr lang="en-GB" sz="1000">
                          <a:effectLst/>
                        </a:rPr>
                        <a:t>-3315.99886957661</a:t>
                      </a:r>
                    </a:p>
                  </a:txBody>
                  <a:tcPr anchor="ctr">
                    <a:lnL>
                      <a:noFill/>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a:noFill/>
                    </a:lnB>
                  </a:tcPr>
                </a:tc>
                <a:tc>
                  <a:txBody>
                    <a:bodyPr/>
                    <a:lstStyle/>
                    <a:p>
                      <a:pPr algn="r"/>
                      <a:r>
                        <a:rPr lang="en-GB" sz="1000">
                          <a:effectLst/>
                        </a:rPr>
                        <a:t>750.258525889106</a:t>
                      </a:r>
                    </a:p>
                  </a:txBody>
                  <a:tcPr anchor="ctr">
                    <a:lnL w="9525" cap="flat" cmpd="sng" algn="ctr">
                      <a:solidFill>
                        <a:schemeClr val="bg1"/>
                      </a:solid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a:noFill/>
                    </a:lnB>
                  </a:tcPr>
                </a:tc>
                <a:tc>
                  <a:txBody>
                    <a:bodyPr/>
                    <a:lstStyle/>
                    <a:p>
                      <a:pPr algn="r"/>
                      <a:r>
                        <a:rPr lang="en-GB" sz="1000">
                          <a:effectLst/>
                        </a:rPr>
                        <a:t>-33.6025750768122</a:t>
                      </a:r>
                    </a:p>
                  </a:txBody>
                  <a:tcPr anchor="ctr">
                    <a:lnL>
                      <a:noFill/>
                    </a:lnL>
                    <a:lnR>
                      <a:noFill/>
                    </a:lnR>
                    <a:lnT w="9525" cap="flat" cmpd="sng" algn="ctr">
                      <a:solidFill>
                        <a:schemeClr val="bg1"/>
                      </a:solidFill>
                      <a:prstDash val="solid"/>
                      <a:round/>
                      <a:headEnd type="none" w="med" len="med"/>
                      <a:tailEnd type="none" w="med" len="med"/>
                    </a:lnT>
                    <a:lnB>
                      <a:noFill/>
                    </a:lnB>
                  </a:tcPr>
                </a:tc>
                <a:tc>
                  <a:txBody>
                    <a:bodyPr/>
                    <a:lstStyle/>
                    <a:p>
                      <a:pPr algn="r"/>
                      <a:r>
                        <a:rPr lang="en-GB" sz="1000">
                          <a:effectLst/>
                        </a:rPr>
                        <a:t>-3315.99886957661</a:t>
                      </a:r>
                    </a:p>
                  </a:txBody>
                  <a:tcPr anchor="ctr">
                    <a:lnL>
                      <a:noFill/>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a:noFill/>
                    </a:lnB>
                  </a:tcPr>
                </a:tc>
                <a:extLst>
                  <a:ext uri="{0D108BD9-81ED-4DB2-BD59-A6C34878D82A}">
                    <a16:rowId xmlns:a16="http://schemas.microsoft.com/office/drawing/2014/main" val="10003"/>
                  </a:ext>
                </a:extLst>
              </a:tr>
              <a:tr h="396240">
                <a:tc>
                  <a:txBody>
                    <a:bodyPr/>
                    <a:lstStyle/>
                    <a:p>
                      <a:pPr algn="l"/>
                      <a:r>
                        <a:rPr lang="en-GB" sz="1000">
                          <a:effectLst/>
                        </a:rPr>
                        <a:t>Moment (kN.m)</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tc>
                  <a:txBody>
                    <a:bodyPr/>
                    <a:lstStyle/>
                    <a:p>
                      <a:pPr algn="r"/>
                      <a:r>
                        <a:rPr lang="en-GB" sz="1000">
                          <a:effectLst/>
                        </a:rPr>
                        <a:t>0</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tc>
                  <a:txBody>
                    <a:bodyPr/>
                    <a:lstStyle/>
                    <a:p>
                      <a:pPr algn="r"/>
                      <a:r>
                        <a:rPr lang="en-GB" sz="1000">
                          <a:effectLst/>
                        </a:rPr>
                        <a:t>0</a:t>
                      </a:r>
                    </a:p>
                  </a:txBody>
                  <a:tcPr anchor="ctr">
                    <a:lnL w="9525" cap="flat" cmpd="sng" algn="ctr">
                      <a:solidFill>
                        <a:schemeClr val="bg1"/>
                      </a:solidFill>
                      <a:prstDash val="solid"/>
                      <a:round/>
                      <a:headEnd type="none" w="med" len="med"/>
                      <a:tailEnd type="none" w="med" len="med"/>
                    </a:lnL>
                    <a:lnR>
                      <a:noFill/>
                    </a:lnR>
                    <a:lnT>
                      <a:noFill/>
                    </a:lnT>
                    <a:lnB w="9525" cap="flat" cmpd="sng" algn="ctr">
                      <a:solidFill>
                        <a:schemeClr val="bg1"/>
                      </a:solidFill>
                      <a:prstDash val="solid"/>
                      <a:round/>
                      <a:headEnd type="none" w="med" len="med"/>
                      <a:tailEnd type="none" w="med" len="med"/>
                    </a:lnB>
                  </a:tcPr>
                </a:tc>
                <a:tc>
                  <a:txBody>
                    <a:bodyPr/>
                    <a:lstStyle/>
                    <a:p>
                      <a:pPr algn="r"/>
                      <a:r>
                        <a:rPr lang="en-GB" sz="1000">
                          <a:effectLst/>
                        </a:rPr>
                        <a:t>0</a:t>
                      </a:r>
                    </a:p>
                  </a:txBody>
                  <a:tcPr anchor="ctr">
                    <a:lnL>
                      <a:noFill/>
                    </a:lnL>
                    <a:lnR>
                      <a:noFill/>
                    </a:lnR>
                    <a:lnT>
                      <a:noFill/>
                    </a:lnT>
                    <a:lnB w="9525" cap="flat" cmpd="sng" algn="ctr">
                      <a:solidFill>
                        <a:schemeClr val="bg1"/>
                      </a:solidFill>
                      <a:prstDash val="solid"/>
                      <a:round/>
                      <a:headEnd type="none" w="med" len="med"/>
                      <a:tailEnd type="none" w="med" len="med"/>
                    </a:lnB>
                  </a:tcPr>
                </a:tc>
                <a:tc>
                  <a:txBody>
                    <a:bodyPr/>
                    <a:lstStyle/>
                    <a:p>
                      <a:pPr algn="r"/>
                      <a:r>
                        <a:rPr lang="en-GB" sz="1000">
                          <a:effectLst/>
                        </a:rPr>
                        <a:t>0</a:t>
                      </a:r>
                    </a:p>
                  </a:txBody>
                  <a:tcPr anchor="ctr">
                    <a:lnL>
                      <a:noFill/>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tc>
                  <a:txBody>
                    <a:bodyPr/>
                    <a:lstStyle/>
                    <a:p>
                      <a:pPr algn="r"/>
                      <a:r>
                        <a:rPr lang="en-GB" sz="1000">
                          <a:effectLst/>
                        </a:rPr>
                        <a:t>0</a:t>
                      </a:r>
                    </a:p>
                  </a:txBody>
                  <a:tcPr anchor="ctr">
                    <a:lnL w="9525" cap="flat" cmpd="sng" algn="ctr">
                      <a:solidFill>
                        <a:schemeClr val="bg1"/>
                      </a:solidFill>
                      <a:prstDash val="solid"/>
                      <a:round/>
                      <a:headEnd type="none" w="med" len="med"/>
                      <a:tailEnd type="none" w="med" len="med"/>
                    </a:lnL>
                    <a:lnR>
                      <a:noFill/>
                    </a:lnR>
                    <a:lnT>
                      <a:noFill/>
                    </a:lnT>
                    <a:lnB w="9525" cap="flat" cmpd="sng" algn="ctr">
                      <a:solidFill>
                        <a:schemeClr val="bg1"/>
                      </a:solidFill>
                      <a:prstDash val="solid"/>
                      <a:round/>
                      <a:headEnd type="none" w="med" len="med"/>
                      <a:tailEnd type="none" w="med" len="med"/>
                    </a:lnB>
                  </a:tcPr>
                </a:tc>
                <a:tc>
                  <a:txBody>
                    <a:bodyPr/>
                    <a:lstStyle/>
                    <a:p>
                      <a:pPr algn="r"/>
                      <a:r>
                        <a:rPr lang="en-GB" sz="1000">
                          <a:effectLst/>
                        </a:rPr>
                        <a:t>0</a:t>
                      </a:r>
                    </a:p>
                  </a:txBody>
                  <a:tcPr anchor="ctr">
                    <a:lnL>
                      <a:noFill/>
                    </a:lnL>
                    <a:lnR>
                      <a:noFill/>
                    </a:lnR>
                    <a:lnT>
                      <a:noFill/>
                    </a:lnT>
                    <a:lnB w="9525" cap="flat" cmpd="sng" algn="ctr">
                      <a:solidFill>
                        <a:schemeClr val="bg1"/>
                      </a:solidFill>
                      <a:prstDash val="solid"/>
                      <a:round/>
                      <a:headEnd type="none" w="med" len="med"/>
                      <a:tailEnd type="none" w="med" len="med"/>
                    </a:lnB>
                  </a:tcPr>
                </a:tc>
                <a:tc>
                  <a:txBody>
                    <a:bodyPr/>
                    <a:lstStyle/>
                    <a:p>
                      <a:pPr algn="r"/>
                      <a:r>
                        <a:rPr lang="en-GB" sz="1000" dirty="0">
                          <a:effectLst/>
                        </a:rPr>
                        <a:t>0</a:t>
                      </a:r>
                    </a:p>
                  </a:txBody>
                  <a:tcPr anchor="ctr">
                    <a:lnL>
                      <a:noFill/>
                    </a:lnL>
                    <a:lnR w="9525" cap="flat" cmpd="sng" algn="ctr">
                      <a:solidFill>
                        <a:schemeClr val="bg1"/>
                      </a:solidFill>
                      <a:prstDash val="solid"/>
                      <a:round/>
                      <a:headEnd type="none" w="med" len="med"/>
                      <a:tailEnd type="none" w="med" len="med"/>
                    </a:lnR>
                    <a:lnT>
                      <a:noFill/>
                    </a:lnT>
                    <a:lnB w="952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0621072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p:txBody>
          <a:bodyPr/>
          <a:lstStyle/>
          <a:p>
            <a:r>
              <a:rPr lang="en-GB" dirty="0" smtClean="0"/>
              <a:t>As regards the environmental load cases, I had to take a tutorial yesterday to understand more on the environmental loads.</a:t>
            </a:r>
          </a:p>
          <a:p>
            <a:r>
              <a:rPr lang="en-GB" dirty="0" smtClean="0"/>
              <a:t>The stiffness on my riser for the ANSYS </a:t>
            </a:r>
            <a:r>
              <a:rPr lang="en-GB" dirty="0" err="1"/>
              <a:t>A</a:t>
            </a:r>
            <a:r>
              <a:rPr lang="en-GB" dirty="0" err="1" smtClean="0"/>
              <a:t>qwa</a:t>
            </a:r>
            <a:r>
              <a:rPr lang="en-GB" dirty="0" smtClean="0"/>
              <a:t> which I am using for the hydrodynamic analysis is from that from </a:t>
            </a:r>
            <a:r>
              <a:rPr lang="en-GB" dirty="0" err="1" smtClean="0"/>
              <a:t>Orcaflex</a:t>
            </a:r>
            <a:r>
              <a:rPr lang="en-GB" dirty="0" smtClean="0"/>
              <a:t>.</a:t>
            </a:r>
          </a:p>
          <a:p>
            <a:r>
              <a:rPr lang="en-GB" dirty="0" smtClean="0"/>
              <a:t>However, my initial design had very high stiffness with End Tensions as 3399.9 KN (End A)  and 4628.77KN(End B).</a:t>
            </a:r>
          </a:p>
          <a:p>
            <a:r>
              <a:rPr lang="en-GB" dirty="0" smtClean="0"/>
              <a:t>Currently, am trying to run more simulations using different load cases. </a:t>
            </a:r>
          </a:p>
          <a:p>
            <a:endParaRPr lang="en-GB" dirty="0" smtClean="0"/>
          </a:p>
        </p:txBody>
      </p:sp>
      <p:sp>
        <p:nvSpPr>
          <p:cNvPr id="5" name="Title 1"/>
          <p:cNvSpPr>
            <a:spLocks noGrp="1"/>
          </p:cNvSpPr>
          <p:nvPr>
            <p:ph type="ctrTitle"/>
          </p:nvPr>
        </p:nvSpPr>
        <p:spPr>
          <a:xfrm>
            <a:off x="1043608" y="908720"/>
            <a:ext cx="6768752" cy="576064"/>
          </a:xfrm>
        </p:spPr>
        <p:txBody>
          <a:bodyPr/>
          <a:lstStyle/>
          <a:p>
            <a:r>
              <a:rPr lang="en-GB" dirty="0" smtClean="0"/>
              <a:t>Update on Simulations</a:t>
            </a:r>
            <a:endParaRPr lang="en-GB" dirty="0"/>
          </a:p>
        </p:txBody>
      </p:sp>
    </p:spTree>
    <p:extLst>
      <p:ext uri="{BB962C8B-B14F-4D97-AF65-F5344CB8AC3E}">
        <p14:creationId xmlns:p14="http://schemas.microsoft.com/office/powerpoint/2010/main" val="22009205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3608" y="908720"/>
            <a:ext cx="6120680" cy="792088"/>
          </a:xfrm>
        </p:spPr>
        <p:txBody>
          <a:bodyPr/>
          <a:lstStyle/>
          <a:p>
            <a:r>
              <a:rPr lang="en-GB" dirty="0" smtClean="0"/>
              <a:t>Update on ANSYS </a:t>
            </a:r>
            <a:r>
              <a:rPr lang="en-GB" dirty="0" err="1" smtClean="0"/>
              <a:t>Aqwa</a:t>
            </a:r>
            <a:r>
              <a:rPr lang="en-GB" dirty="0" smtClean="0"/>
              <a:t> Model</a:t>
            </a:r>
            <a:endParaRPr lang="en-GB" dirty="0"/>
          </a:p>
        </p:txBody>
      </p:sp>
      <p:pic>
        <p:nvPicPr>
          <p:cNvPr id="5" name="Picture 4"/>
          <p:cNvPicPr>
            <a:picLocks noChangeAspect="1"/>
          </p:cNvPicPr>
          <p:nvPr/>
        </p:nvPicPr>
        <p:blipFill>
          <a:blip r:embed="rId2"/>
          <a:stretch>
            <a:fillRect/>
          </a:stretch>
        </p:blipFill>
        <p:spPr>
          <a:xfrm>
            <a:off x="395536" y="1711471"/>
            <a:ext cx="8139219" cy="5067300"/>
          </a:xfrm>
          <a:prstGeom prst="rect">
            <a:avLst/>
          </a:prstGeom>
        </p:spPr>
      </p:pic>
    </p:spTree>
    <p:extLst>
      <p:ext uri="{BB962C8B-B14F-4D97-AF65-F5344CB8AC3E}">
        <p14:creationId xmlns:p14="http://schemas.microsoft.com/office/powerpoint/2010/main" val="7276914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2843808" y="836712"/>
            <a:ext cx="2376264" cy="576064"/>
          </a:xfrm>
        </p:spPr>
        <p:txBody>
          <a:bodyPr/>
          <a:lstStyle/>
          <a:p>
            <a:r>
              <a:rPr lang="en-GB" sz="2800" b="1" dirty="0" smtClean="0">
                <a:solidFill>
                  <a:schemeClr val="accent6">
                    <a:lumMod val="75000"/>
                  </a:schemeClr>
                </a:solidFill>
              </a:rPr>
              <a:t>Next Steps</a:t>
            </a:r>
            <a:endParaRPr lang="en-GB" dirty="0">
              <a:solidFill>
                <a:schemeClr val="accent6">
                  <a:lumMod val="75000"/>
                </a:schemeClr>
              </a:solidFill>
            </a:endParaRPr>
          </a:p>
        </p:txBody>
      </p:sp>
      <p:sp>
        <p:nvSpPr>
          <p:cNvPr id="2" name="Subtitle 1"/>
          <p:cNvSpPr>
            <a:spLocks noGrp="1"/>
          </p:cNvSpPr>
          <p:nvPr>
            <p:ph type="body" sz="quarter" idx="14"/>
          </p:nvPr>
        </p:nvSpPr>
        <p:spPr>
          <a:xfrm>
            <a:off x="323528" y="1556792"/>
            <a:ext cx="8425184" cy="1440160"/>
          </a:xfrm>
          <a:prstGeom prst="rect">
            <a:avLst/>
          </a:prstGeom>
        </p:spPr>
        <p:txBody>
          <a:bodyPr/>
          <a:lstStyle/>
          <a:p>
            <a:r>
              <a:rPr lang="en-GB" dirty="0" smtClean="0"/>
              <a:t>The Hydrodynamic Model is still being developed;</a:t>
            </a:r>
          </a:p>
          <a:p>
            <a:r>
              <a:rPr lang="en-GB" dirty="0" smtClean="0"/>
              <a:t>To do more simulations </a:t>
            </a:r>
            <a:r>
              <a:rPr lang="en-GB" dirty="0"/>
              <a:t>on the model;</a:t>
            </a:r>
          </a:p>
          <a:p>
            <a:pPr lvl="0"/>
            <a:r>
              <a:rPr lang="en-GB" dirty="0" smtClean="0"/>
              <a:t>To approach the analysis and expand the model;</a:t>
            </a:r>
          </a:p>
          <a:p>
            <a:pPr lvl="0"/>
            <a:r>
              <a:rPr lang="en-GB" dirty="0" smtClean="0"/>
              <a:t>To get good results on this work;</a:t>
            </a:r>
          </a:p>
          <a:p>
            <a:pPr lvl="0"/>
            <a:r>
              <a:rPr lang="en-GB" dirty="0" smtClean="0"/>
              <a:t>To tidy up the review paper and send;</a:t>
            </a:r>
          </a:p>
          <a:p>
            <a:pPr lvl="0"/>
            <a:r>
              <a:rPr lang="en-GB" dirty="0" smtClean="0"/>
              <a:t>Writing journal papers and more conferences</a:t>
            </a:r>
          </a:p>
          <a:p>
            <a:pPr lvl="0"/>
            <a:endParaRPr lang="en-GB" sz="2800" b="1" dirty="0">
              <a:solidFill>
                <a:srgbClr val="FF0000"/>
              </a:solidFill>
            </a:endParaRPr>
          </a:p>
          <a:p>
            <a:pPr marL="0" lvl="0" indent="0">
              <a:buNone/>
            </a:pPr>
            <a:r>
              <a:rPr lang="en-GB" sz="2800" b="1" dirty="0" smtClean="0">
                <a:solidFill>
                  <a:srgbClr val="FF0000"/>
                </a:solidFill>
              </a:rPr>
              <a:t>	</a:t>
            </a:r>
            <a:endParaRPr lang="en-GB" dirty="0"/>
          </a:p>
          <a:p>
            <a:pPr lvl="0"/>
            <a:endParaRPr lang="en-GB" dirty="0" smtClean="0"/>
          </a:p>
          <a:p>
            <a:endParaRPr lang="en-GB" dirty="0"/>
          </a:p>
          <a:p>
            <a:endParaRPr lang="en-GB" dirty="0" smtClean="0"/>
          </a:p>
          <a:p>
            <a:pPr lvl="0"/>
            <a:endParaRPr lang="en-GB" dirty="0" smtClean="0"/>
          </a:p>
          <a:p>
            <a:pPr marL="0" lvl="0" indent="0">
              <a:buNone/>
            </a:pPr>
            <a:endParaRPr lang="en-GB" dirty="0" smtClean="0"/>
          </a:p>
          <a:p>
            <a:pPr lvl="0"/>
            <a:endParaRPr lang="en-GB" dirty="0"/>
          </a:p>
        </p:txBody>
      </p:sp>
      <p:graphicFrame>
        <p:nvGraphicFramePr>
          <p:cNvPr id="4" name="Diagram 3"/>
          <p:cNvGraphicFramePr/>
          <p:nvPr>
            <p:extLst>
              <p:ext uri="{D42A27DB-BD31-4B8C-83A1-F6EECF244321}">
                <p14:modId xmlns:p14="http://schemas.microsoft.com/office/powerpoint/2010/main" val="3205722824"/>
              </p:ext>
            </p:extLst>
          </p:nvPr>
        </p:nvGraphicFramePr>
        <p:xfrm>
          <a:off x="5724128" y="2996952"/>
          <a:ext cx="3168353" cy="35604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p:cNvSpPr txBox="1">
            <a:spLocks/>
          </p:cNvSpPr>
          <p:nvPr/>
        </p:nvSpPr>
        <p:spPr>
          <a:xfrm>
            <a:off x="2483768" y="4149080"/>
            <a:ext cx="2448272" cy="1152128"/>
          </a:xfrm>
          <a:prstGeom prst="rect">
            <a:avLst/>
          </a:prstGeom>
        </p:spPr>
        <p:txBody>
          <a:bodyPr/>
          <a:lstStyle>
            <a:lvl1pPr algn="l" defTabSz="914400" rtl="0" eaLnBrk="1" latinLnBrk="0" hangingPunct="1">
              <a:lnSpc>
                <a:spcPts val="3500"/>
              </a:lnSpc>
              <a:spcBef>
                <a:spcPct val="0"/>
              </a:spcBef>
              <a:buNone/>
              <a:defRPr sz="3600" kern="1200">
                <a:solidFill>
                  <a:srgbClr val="B5121B"/>
                </a:solidFill>
                <a:latin typeface="+mj-lt"/>
                <a:ea typeface="+mj-ea"/>
                <a:cs typeface="+mj-cs"/>
              </a:defRPr>
            </a:lvl1pPr>
          </a:lstStyle>
          <a:p>
            <a:r>
              <a:rPr lang="en-GB" dirty="0" smtClean="0"/>
              <a:t>Conclusion</a:t>
            </a:r>
            <a:endParaRPr lang="en-GB" dirty="0"/>
          </a:p>
        </p:txBody>
      </p:sp>
      <p:sp>
        <p:nvSpPr>
          <p:cNvPr id="6" name="Text Placeholder 2"/>
          <p:cNvSpPr txBox="1">
            <a:spLocks/>
          </p:cNvSpPr>
          <p:nvPr/>
        </p:nvSpPr>
        <p:spPr>
          <a:xfrm>
            <a:off x="179512" y="4553595"/>
            <a:ext cx="6514705" cy="2304405"/>
          </a:xfrm>
          <a:prstGeom prst="rect">
            <a:avLst/>
          </a:prstGeom>
        </p:spPr>
        <p:txBody>
          <a:bodyPr vert="horz"/>
          <a:lstStyle>
            <a:lvl1pPr marL="342900" indent="-342900" algn="l" defTabSz="914400" rtl="0" eaLnBrk="1" latinLnBrk="0" hangingPunct="1">
              <a:spcBef>
                <a:spcPct val="20000"/>
              </a:spcBef>
              <a:buFont typeface="Arial" pitchFamily="34" charset="0"/>
              <a:buChar char="•"/>
              <a:defRPr sz="2400" kern="1200">
                <a:solidFill>
                  <a:srgbClr val="666666"/>
                </a:solidFill>
                <a:latin typeface="+mn-lt"/>
                <a:ea typeface="+mn-ea"/>
                <a:cs typeface="+mn-cs"/>
              </a:defRPr>
            </a:lvl1pPr>
            <a:lvl2pPr marL="742950" indent="-285750" algn="l" defTabSz="914400" rtl="0" eaLnBrk="1" latinLnBrk="0" hangingPunct="1">
              <a:spcBef>
                <a:spcPct val="20000"/>
              </a:spcBef>
              <a:buFont typeface="Arial" pitchFamily="34" charset="0"/>
              <a:buChar char="–"/>
              <a:defRPr sz="2200" kern="1200">
                <a:solidFill>
                  <a:srgbClr val="666666"/>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rgbClr val="666666"/>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rgbClr val="666666"/>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rgbClr val="66666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dirty="0" smtClean="0"/>
              <a:t>I understand the research work better now.</a:t>
            </a:r>
          </a:p>
          <a:p>
            <a:r>
              <a:rPr lang="en-GB" dirty="0" smtClean="0"/>
              <a:t>Am more comfortable with the numerical modelling.</a:t>
            </a:r>
          </a:p>
          <a:p>
            <a:r>
              <a:rPr lang="en-GB" dirty="0" smtClean="0"/>
              <a:t>I will keep on improving the models on the research, and running with different load cases.</a:t>
            </a:r>
          </a:p>
          <a:p>
            <a:pPr marL="0" indent="0">
              <a:buFont typeface="Arial" pitchFamily="34" charset="0"/>
              <a:buNone/>
            </a:pPr>
            <a:endParaRPr lang="en-GB" sz="2800" dirty="0"/>
          </a:p>
        </p:txBody>
      </p:sp>
    </p:spTree>
    <p:extLst>
      <p:ext uri="{BB962C8B-B14F-4D97-AF65-F5344CB8AC3E}">
        <p14:creationId xmlns:p14="http://schemas.microsoft.com/office/powerpoint/2010/main" val="39853493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67744" y="2636912"/>
            <a:ext cx="4464496" cy="576064"/>
          </a:xfrm>
        </p:spPr>
        <p:txBody>
          <a:bodyPr/>
          <a:lstStyle/>
          <a:p>
            <a:r>
              <a:rPr lang="en-GB" sz="6000" dirty="0" smtClean="0">
                <a:solidFill>
                  <a:srgbClr val="00B0F0"/>
                </a:solidFill>
                <a:latin typeface="Verdana" panose="020B0604030504040204" pitchFamily="34" charset="0"/>
                <a:ea typeface="Verdana" panose="020B0604030504040204" pitchFamily="34" charset="0"/>
                <a:cs typeface="Verdana" panose="020B0604030504040204" pitchFamily="34" charset="0"/>
              </a:rPr>
              <a:t>Thank You</a:t>
            </a:r>
            <a:endParaRPr lang="en-GB" sz="6000" dirty="0">
              <a:solidFill>
                <a:srgbClr val="00B0F0"/>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8564892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1">
      <a:dk1>
        <a:srgbClr val="8C0E1D"/>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 2: Text Only">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6221</TotalTime>
  <Words>1469</Words>
  <Application>Microsoft Office PowerPoint</Application>
  <PresentationFormat>On-screen Show (4:3)</PresentationFormat>
  <Paragraphs>386</Paragraphs>
  <Slides>24</Slides>
  <Notes>5</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24</vt:i4>
      </vt:variant>
    </vt:vector>
  </HeadingPairs>
  <TitlesOfParts>
    <vt:vector size="33" baseType="lpstr">
      <vt:lpstr>ＭＳ Ｐゴシック</vt:lpstr>
      <vt:lpstr>Arial</vt:lpstr>
      <vt:lpstr>Calibri</vt:lpstr>
      <vt:lpstr>Cambria Math</vt:lpstr>
      <vt:lpstr>Lucida Grande</vt:lpstr>
      <vt:lpstr>Times New Roman</vt:lpstr>
      <vt:lpstr>Verdana</vt:lpstr>
      <vt:lpstr>Office Theme</vt:lpstr>
      <vt:lpstr>Slide 2: Text Only</vt:lpstr>
      <vt:lpstr>Modeling and Characterization of Novel Deepwater Marine Risers</vt:lpstr>
      <vt:lpstr>Outline</vt:lpstr>
      <vt:lpstr>Brief on Research</vt:lpstr>
      <vt:lpstr>Current Work (Update)</vt:lpstr>
      <vt:lpstr>Riser Configurations</vt:lpstr>
      <vt:lpstr>Catenary Equation</vt:lpstr>
      <vt:lpstr>Loads on Risers</vt:lpstr>
      <vt:lpstr>Orcaflex Model Update</vt:lpstr>
      <vt:lpstr>Wire Frame Orcaflex Model</vt:lpstr>
      <vt:lpstr>Results </vt:lpstr>
      <vt:lpstr>Result presentation</vt:lpstr>
      <vt:lpstr>Components for Ends A and B</vt:lpstr>
      <vt:lpstr>Pipe-Laying with Stinger</vt:lpstr>
      <vt:lpstr>Wireframe of the Model</vt:lpstr>
      <vt:lpstr>Result of simulation</vt:lpstr>
      <vt:lpstr>To see effect of vessel lift </vt:lpstr>
      <vt:lpstr>Riser Model on FPSO </vt:lpstr>
      <vt:lpstr>Wireframe of Riser Model</vt:lpstr>
      <vt:lpstr>Result of Simulation</vt:lpstr>
      <vt:lpstr>Components for Ends A and B</vt:lpstr>
      <vt:lpstr>Update on Simulations</vt:lpstr>
      <vt:lpstr>Update on ANSYS Aqwa Model</vt:lpstr>
      <vt:lpstr>Next Steps</vt:lpstr>
      <vt:lpstr>Thank You</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wendy.gallagher</dc:creator>
  <cp:lastModifiedBy>CHIEMELA VICTOR</cp:lastModifiedBy>
  <cp:revision>129</cp:revision>
  <dcterms:created xsi:type="dcterms:W3CDTF">2011-10-31T13:04:17Z</dcterms:created>
  <dcterms:modified xsi:type="dcterms:W3CDTF">2018-11-27T18:29:43Z</dcterms:modified>
</cp:coreProperties>
</file>