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42803763" cy="30275213"/>
  <p:notesSz cx="6858000" cy="9144000"/>
  <p:defaultTextStyle>
    <a:defPPr>
      <a:defRPr lang="en-US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05124"/>
    <a:srgbClr val="FFFFFF"/>
    <a:srgbClr val="E447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23" d="100"/>
          <a:sy n="23" d="100"/>
        </p:scale>
        <p:origin x="6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A9A873-DB1D-48D6-B209-0FF9697CF9FE}" type="doc">
      <dgm:prSet loTypeId="urn:microsoft.com/office/officeart/2008/layout/RadialCluster" loCatId="cycle" qsTypeId="urn:microsoft.com/office/officeart/2005/8/quickstyle/3d5" qsCatId="3D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58A24838-5F70-49AB-A244-6D48D5859EC1}">
      <dgm:prSet phldrT="[Text]"/>
      <dgm:spPr>
        <a:xfrm>
          <a:off x="2302095" y="43710"/>
          <a:ext cx="868416" cy="868416"/>
        </a:xfrm>
        <a:solidFill>
          <a:srgbClr val="4BACC6">
            <a:hueOff val="-1419125"/>
            <a:satOff val="5687"/>
            <a:lumOff val="1233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Drilling Risers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99CDC74-3B19-4DE0-A850-F69465BA6B9A}" type="parTrans" cxnId="{4340E20F-88D8-47E3-A006-CCDC5EA635A8}">
      <dgm:prSet/>
      <dgm:spPr>
        <a:xfrm rot="16035487">
          <a:off x="2282272" y="1410237"/>
          <a:ext cx="997363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DE431DAF-57F8-4007-A54C-FBFE4C1EDE75}" type="sibTrans" cxnId="{4340E20F-88D8-47E3-A006-CCDC5EA635A8}">
      <dgm:prSet/>
      <dgm:spPr/>
      <dgm:t>
        <a:bodyPr/>
        <a:lstStyle/>
        <a:p>
          <a:endParaRPr lang="en-GB"/>
        </a:p>
      </dgm:t>
    </dgm:pt>
    <dgm:pt modelId="{1087B0EC-F09E-4973-A2F4-E9A234425559}">
      <dgm:prSet phldrT="[Text]"/>
      <dgm:spPr>
        <a:xfrm>
          <a:off x="3685907" y="710119"/>
          <a:ext cx="868416" cy="868416"/>
        </a:xfrm>
        <a:solidFill>
          <a:srgbClr val="4BACC6">
            <a:hueOff val="-2838251"/>
            <a:satOff val="11375"/>
            <a:lumOff val="2465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Flexible Risers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25B615A-FC28-498B-87BE-B7305D8783B4}" type="parTrans" cxnId="{F4FA6F42-3E37-452B-A159-F4BF2B2109DB}">
      <dgm:prSet/>
      <dgm:spPr>
        <a:xfrm rot="18737152">
          <a:off x="3352326" y="1743442"/>
          <a:ext cx="445815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B0BD5840-6FA0-4C83-8DA7-05E81C06FB80}" type="sibTrans" cxnId="{F4FA6F42-3E37-452B-A159-F4BF2B2109DB}">
      <dgm:prSet/>
      <dgm:spPr/>
      <dgm:t>
        <a:bodyPr/>
        <a:lstStyle/>
        <a:p>
          <a:endParaRPr lang="en-GB"/>
        </a:p>
      </dgm:t>
    </dgm:pt>
    <dgm:pt modelId="{938E7BEF-C9CC-4918-9153-53B34CC74CEB}">
      <dgm:prSet phldrT="[Text]"/>
      <dgm:spPr>
        <a:xfrm>
          <a:off x="4027681" y="2207526"/>
          <a:ext cx="868416" cy="868416"/>
        </a:xfrm>
        <a:solidFill>
          <a:srgbClr val="4BACC6">
            <a:hueOff val="-4257376"/>
            <a:satOff val="17062"/>
            <a:lumOff val="3698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Composite Risers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F807069-CA3A-4996-9533-914A5B61E152}" type="parTrans" cxnId="{90051CA6-5099-43CD-86F7-35571B6B2617}">
      <dgm:prSet/>
      <dgm:spPr>
        <a:xfrm rot="180204">
          <a:off x="3483544" y="2604687"/>
          <a:ext cx="544510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8EA4E1CF-1BD9-4AF2-ACDF-F773815D884B}" type="sibTrans" cxnId="{90051CA6-5099-43CD-86F7-35571B6B2617}">
      <dgm:prSet/>
      <dgm:spPr/>
      <dgm:t>
        <a:bodyPr/>
        <a:lstStyle/>
        <a:p>
          <a:endParaRPr lang="en-GB"/>
        </a:p>
      </dgm:t>
    </dgm:pt>
    <dgm:pt modelId="{F3720B91-4D0D-4209-ACA9-537802B925C2}">
      <dgm:prSet phldrT="[Text]"/>
      <dgm:spPr>
        <a:xfrm>
          <a:off x="3070053" y="3408353"/>
          <a:ext cx="868416" cy="868416"/>
        </a:xfrm>
        <a:solidFill>
          <a:srgbClr val="4BACC6">
            <a:hueOff val="-5676501"/>
            <a:satOff val="22749"/>
            <a:lumOff val="493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Pull tube Risers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CD03AC1-7DFC-4E19-BE54-DE0DBA738105}" type="parTrans" cxnId="{B5AB0E7C-BADA-4DCD-857B-6F30C7E03242}">
      <dgm:prSet/>
      <dgm:spPr>
        <a:xfrm rot="3752330">
          <a:off x="3110753" y="3306422"/>
          <a:ext cx="229748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BE9A7703-776E-486A-84E5-8A1EDBF66F17}" type="sibTrans" cxnId="{B5AB0E7C-BADA-4DCD-857B-6F30C7E03242}">
      <dgm:prSet/>
      <dgm:spPr/>
      <dgm:t>
        <a:bodyPr/>
        <a:lstStyle/>
        <a:p>
          <a:endParaRPr lang="en-GB"/>
        </a:p>
      </dgm:t>
    </dgm:pt>
    <dgm:pt modelId="{B92E607E-4CC5-4CEB-B451-5C1EAB565517}">
      <dgm:prSet phldrT="[Text]"/>
      <dgm:spPr>
        <a:xfrm>
          <a:off x="1534137" y="3408353"/>
          <a:ext cx="868416" cy="868416"/>
        </a:xfrm>
        <a:solidFill>
          <a:srgbClr val="4BACC6">
            <a:hueOff val="-7095626"/>
            <a:satOff val="28436"/>
            <a:lumOff val="6163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Steel Catenary Risers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9F8A177-CC47-4400-AAF0-C98B274AA2BE}" type="parTrans" cxnId="{5EE5CB37-BE34-47E0-A1D6-482F293BA709}">
      <dgm:prSet/>
      <dgm:spPr>
        <a:xfrm rot="7439977">
          <a:off x="2207021" y="3306422"/>
          <a:ext cx="245899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9F20D8C6-BA4F-47CC-B57F-C6E8920AF96B}" type="sibTrans" cxnId="{5EE5CB37-BE34-47E0-A1D6-482F293BA709}">
      <dgm:prSet/>
      <dgm:spPr/>
      <dgm:t>
        <a:bodyPr/>
        <a:lstStyle/>
        <a:p>
          <a:endParaRPr lang="en-GB"/>
        </a:p>
      </dgm:t>
    </dgm:pt>
    <dgm:pt modelId="{43081C9B-F9AE-4208-9096-0CF2ECD09F91}">
      <dgm:prSet phldrT="[Text]"/>
      <dgm:spPr>
        <a:xfrm>
          <a:off x="576510" y="2207526"/>
          <a:ext cx="868416" cy="868416"/>
        </a:xfrm>
        <a:solidFill>
          <a:srgbClr val="4BACC6">
            <a:hueOff val="-8514751"/>
            <a:satOff val="34124"/>
            <a:lumOff val="7395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Top-tensioned Risers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70F0E58-7D94-44E8-87C9-548A76C70981}" type="parTrans" cxnId="{3E1709A4-F37B-4822-B9DA-439EE0940FB5}">
      <dgm:prSet/>
      <dgm:spPr>
        <a:xfrm rot="10639423">
          <a:off x="1444521" y="2604075"/>
          <a:ext cx="743659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4BDF8B34-578D-4530-914A-66405CA5E1D9}" type="sibTrans" cxnId="{3E1709A4-F37B-4822-B9DA-439EE0940FB5}">
      <dgm:prSet/>
      <dgm:spPr/>
      <dgm:t>
        <a:bodyPr/>
        <a:lstStyle/>
        <a:p>
          <a:endParaRPr lang="en-GB"/>
        </a:p>
      </dgm:t>
    </dgm:pt>
    <dgm:pt modelId="{B684CA98-2BEF-4D6D-8FBC-8F72565D92E0}">
      <dgm:prSet phldrT="[Text]"/>
      <dgm:spPr>
        <a:xfrm>
          <a:off x="918283" y="710119"/>
          <a:ext cx="868416" cy="868416"/>
        </a:xfrm>
        <a:solidFill>
          <a:srgbClr val="4BACC6">
            <a:hueOff val="-9933876"/>
            <a:satOff val="39811"/>
            <a:lumOff val="8628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Riser towers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FBBC7F1-D034-45F6-AFCD-9B44012130A5}" type="parTrans" cxnId="{B340C1D3-E6CB-4B42-A3E3-1C1DF497D712}">
      <dgm:prSet/>
      <dgm:spPr>
        <a:xfrm rot="13415409">
          <a:off x="1710363" y="1748579"/>
          <a:ext cx="553748" cy="0"/>
        </a:xfr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  <a:sp3d z="-40000" prstMaterial="matte"/>
      </dgm:spPr>
      <dgm:t>
        <a:bodyPr/>
        <a:lstStyle/>
        <a:p>
          <a:endParaRPr lang="en-GB"/>
        </a:p>
      </dgm:t>
    </dgm:pt>
    <dgm:pt modelId="{2F372622-6307-45FE-9760-D5CB0C750A18}" type="sibTrans" cxnId="{B340C1D3-E6CB-4B42-A3E3-1C1DF497D712}">
      <dgm:prSet/>
      <dgm:spPr/>
      <dgm:t>
        <a:bodyPr/>
        <a:lstStyle/>
        <a:p>
          <a:endParaRPr lang="en-GB"/>
        </a:p>
      </dgm:t>
    </dgm:pt>
    <dgm:pt modelId="{19752D45-3ACE-4473-B36A-36038E6CF172}">
      <dgm:prSet phldrT="[Text]"/>
      <dgm:spPr>
        <a:xfrm>
          <a:off x="2187774" y="1908348"/>
          <a:ext cx="1296144" cy="1296144"/>
        </a:xfr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Riser Systems</a:t>
          </a:r>
          <a:endParaRPr lang="en-GB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3BE7216-01F7-4803-87D4-97912CCAE4E8}" type="sibTrans" cxnId="{1A58D226-E05B-44AB-91CA-5C147045C946}">
      <dgm:prSet/>
      <dgm:spPr/>
      <dgm:t>
        <a:bodyPr/>
        <a:lstStyle/>
        <a:p>
          <a:endParaRPr lang="en-GB"/>
        </a:p>
      </dgm:t>
    </dgm:pt>
    <dgm:pt modelId="{0703D932-C9D4-4375-8E01-6CA3CB408FA5}" type="parTrans" cxnId="{1A58D226-E05B-44AB-91CA-5C147045C946}">
      <dgm:prSet/>
      <dgm:spPr/>
      <dgm:t>
        <a:bodyPr/>
        <a:lstStyle/>
        <a:p>
          <a:endParaRPr lang="en-GB"/>
        </a:p>
      </dgm:t>
    </dgm:pt>
    <dgm:pt modelId="{42CC8162-6544-49EF-BB63-BB55A6D83061}" type="pres">
      <dgm:prSet presAssocID="{64A9A873-DB1D-48D6-B209-0FF9697CF9F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51FD71C8-FCBC-4D4E-9D8E-7BF7A20B9AC2}" type="pres">
      <dgm:prSet presAssocID="{19752D45-3ACE-4473-B36A-36038E6CF172}" presName="singleCycle" presStyleCnt="0"/>
      <dgm:spPr/>
    </dgm:pt>
    <dgm:pt modelId="{D2CAA93C-C4ED-4A8F-89E5-26EC640F73CE}" type="pres">
      <dgm:prSet presAssocID="{19752D45-3ACE-4473-B36A-36038E6CF172}" presName="singleCenter" presStyleLbl="node1" presStyleIdx="0" presStyleCnt="8" custLinFactNeighborX="-314" custLinFactNeighborY="5979">
        <dgm:presLayoutVars>
          <dgm:chMax val="7"/>
          <dgm:chPref val="7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FC68ACE7-4661-4EEC-AA5C-3D51D4F3664B}" type="pres">
      <dgm:prSet presAssocID="{E99CDC74-3B19-4DE0-A850-F69465BA6B9A}" presName="Name56" presStyleLbl="parChTrans1D2" presStyleIdx="0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7363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1E4DE18E-48FE-43E5-846F-3285082D3539}" type="pres">
      <dgm:prSet presAssocID="{58A24838-5F70-49AB-A244-6D48D5859EC1}" presName="text0" presStyleLbl="node1" presStyleIdx="1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955146A7-2D25-4304-AA2A-6DB9D8BB7986}" type="pres">
      <dgm:prSet presAssocID="{C25B615A-FC28-498B-87BE-B7305D8783B4}" presName="Name56" presStyleLbl="parChTrans1D2" presStyleIdx="1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5815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193EDC7B-BDFF-4C58-8504-E4B53B71364A}" type="pres">
      <dgm:prSet presAssocID="{1087B0EC-F09E-4973-A2F4-E9A234425559}" presName="text0" presStyleLbl="node1" presStyleIdx="2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95CB2DA0-A222-4A15-A1A1-28E5DC50836A}" type="pres">
      <dgm:prSet presAssocID="{CF807069-CA3A-4996-9533-914A5B61E152}" presName="Name56" presStyleLbl="parChTrans1D2" presStyleIdx="2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4510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4C53AA03-5526-4021-BD61-ECC13BCE5120}" type="pres">
      <dgm:prSet presAssocID="{938E7BEF-C9CC-4918-9153-53B34CC74CEB}" presName="text0" presStyleLbl="node1" presStyleIdx="3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2136DDA1-4A2B-4E41-A114-2F16A8642528}" type="pres">
      <dgm:prSet presAssocID="{DCD03AC1-7DFC-4E19-BE54-DE0DBA738105}" presName="Name56" presStyleLbl="parChTrans1D2" presStyleIdx="3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9748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728D9D1C-7992-4ED5-9C7F-81442FAC10DF}" type="pres">
      <dgm:prSet presAssocID="{F3720B91-4D0D-4209-ACA9-537802B925C2}" presName="text0" presStyleLbl="node1" presStyleIdx="4" presStyleCnt="8" custRadScaleRad="100290" custRadScaleInc="1198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822DF9DF-625B-471F-8477-E5905C9015A6}" type="pres">
      <dgm:prSet presAssocID="{99F8A177-CC47-4400-AAF0-C98B274AA2BE}" presName="Name56" presStyleLbl="parChTrans1D2" presStyleIdx="4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5899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A2E8BDC8-4C61-4315-A6BF-0EEE45AB5199}" type="pres">
      <dgm:prSet presAssocID="{B92E607E-4CC5-4CEB-B451-5C1EAB565517}" presName="text0" presStyleLbl="node1" presStyleIdx="5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C505CCC6-EFCD-4207-90C7-7FABF082C89C}" type="pres">
      <dgm:prSet presAssocID="{E70F0E58-7D94-44E8-87C9-548A76C70981}" presName="Name56" presStyleLbl="parChTrans1D2" presStyleIdx="5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3659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DBD87DB3-A51B-4E36-829A-EC4F97191672}" type="pres">
      <dgm:prSet presAssocID="{43081C9B-F9AE-4208-9096-0CF2ECD09F91}" presName="text0" presStyleLbl="node1" presStyleIdx="6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18FCC569-154B-44F8-B955-FA34B7AE4064}" type="pres">
      <dgm:prSet presAssocID="{FFBBC7F1-D034-45F6-AFCD-9B44012130A5}" presName="Name56" presStyleLbl="parChTrans1D2" presStyleIdx="6" presStyleCnt="7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3748" y="0"/>
              </a:lnTo>
            </a:path>
          </a:pathLst>
        </a:custGeom>
      </dgm:spPr>
      <dgm:t>
        <a:bodyPr/>
        <a:lstStyle/>
        <a:p>
          <a:endParaRPr lang="en-GB"/>
        </a:p>
      </dgm:t>
    </dgm:pt>
    <dgm:pt modelId="{7A99E47E-73FA-40EA-B7FB-9BDE4DFEC64B}" type="pres">
      <dgm:prSet presAssocID="{B684CA98-2BEF-4D6D-8FBC-8F72565D92E0}" presName="text0" presStyleLbl="node1" presStyleIdx="7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</dgm:ptLst>
  <dgm:cxnLst>
    <dgm:cxn modelId="{E364835C-462D-4D17-8247-E113FC1FEE88}" type="presOf" srcId="{F3720B91-4D0D-4209-ACA9-537802B925C2}" destId="{728D9D1C-7992-4ED5-9C7F-81442FAC10DF}" srcOrd="0" destOrd="0" presId="urn:microsoft.com/office/officeart/2008/layout/RadialCluster"/>
    <dgm:cxn modelId="{4340E20F-88D8-47E3-A006-CCDC5EA635A8}" srcId="{19752D45-3ACE-4473-B36A-36038E6CF172}" destId="{58A24838-5F70-49AB-A244-6D48D5859EC1}" srcOrd="0" destOrd="0" parTransId="{E99CDC74-3B19-4DE0-A850-F69465BA6B9A}" sibTransId="{DE431DAF-57F8-4007-A54C-FBFE4C1EDE75}"/>
    <dgm:cxn modelId="{D7DC9973-DE00-41C2-981F-B68AB3A3960C}" type="presOf" srcId="{43081C9B-F9AE-4208-9096-0CF2ECD09F91}" destId="{DBD87DB3-A51B-4E36-829A-EC4F97191672}" srcOrd="0" destOrd="0" presId="urn:microsoft.com/office/officeart/2008/layout/RadialCluster"/>
    <dgm:cxn modelId="{9EAB4D0E-4C4D-4DB0-874D-38B4EE93F6EE}" type="presOf" srcId="{CF807069-CA3A-4996-9533-914A5B61E152}" destId="{95CB2DA0-A222-4A15-A1A1-28E5DC50836A}" srcOrd="0" destOrd="0" presId="urn:microsoft.com/office/officeart/2008/layout/RadialCluster"/>
    <dgm:cxn modelId="{A527AD8A-BA5D-47DB-A297-6AC288049F61}" type="presOf" srcId="{E99CDC74-3B19-4DE0-A850-F69465BA6B9A}" destId="{FC68ACE7-4661-4EEC-AA5C-3D51D4F3664B}" srcOrd="0" destOrd="0" presId="urn:microsoft.com/office/officeart/2008/layout/RadialCluster"/>
    <dgm:cxn modelId="{F4FA6F42-3E37-452B-A159-F4BF2B2109DB}" srcId="{19752D45-3ACE-4473-B36A-36038E6CF172}" destId="{1087B0EC-F09E-4973-A2F4-E9A234425559}" srcOrd="1" destOrd="0" parTransId="{C25B615A-FC28-498B-87BE-B7305D8783B4}" sibTransId="{B0BD5840-6FA0-4C83-8DA7-05E81C06FB80}"/>
    <dgm:cxn modelId="{93E4D923-8226-4D7D-B1B4-17909C6E85BB}" type="presOf" srcId="{E70F0E58-7D94-44E8-87C9-548A76C70981}" destId="{C505CCC6-EFCD-4207-90C7-7FABF082C89C}" srcOrd="0" destOrd="0" presId="urn:microsoft.com/office/officeart/2008/layout/RadialCluster"/>
    <dgm:cxn modelId="{90051CA6-5099-43CD-86F7-35571B6B2617}" srcId="{19752D45-3ACE-4473-B36A-36038E6CF172}" destId="{938E7BEF-C9CC-4918-9153-53B34CC74CEB}" srcOrd="2" destOrd="0" parTransId="{CF807069-CA3A-4996-9533-914A5B61E152}" sibTransId="{8EA4E1CF-1BD9-4AF2-ACDF-F773815D884B}"/>
    <dgm:cxn modelId="{EC6BDDEE-E0D7-4D86-9EBD-D5353697B8AD}" type="presOf" srcId="{99F8A177-CC47-4400-AAF0-C98B274AA2BE}" destId="{822DF9DF-625B-471F-8477-E5905C9015A6}" srcOrd="0" destOrd="0" presId="urn:microsoft.com/office/officeart/2008/layout/RadialCluster"/>
    <dgm:cxn modelId="{25A093FF-B35B-4AB1-9599-B8E9ED5252FF}" type="presOf" srcId="{DCD03AC1-7DFC-4E19-BE54-DE0DBA738105}" destId="{2136DDA1-4A2B-4E41-A114-2F16A8642528}" srcOrd="0" destOrd="0" presId="urn:microsoft.com/office/officeart/2008/layout/RadialCluster"/>
    <dgm:cxn modelId="{61E3EE3D-394B-4055-A33C-63C6E687E76D}" type="presOf" srcId="{B92E607E-4CC5-4CEB-B451-5C1EAB565517}" destId="{A2E8BDC8-4C61-4315-A6BF-0EEE45AB5199}" srcOrd="0" destOrd="0" presId="urn:microsoft.com/office/officeart/2008/layout/RadialCluster"/>
    <dgm:cxn modelId="{623FD1C5-1BA3-42DA-B241-DB5589E3C9AD}" type="presOf" srcId="{C25B615A-FC28-498B-87BE-B7305D8783B4}" destId="{955146A7-2D25-4304-AA2A-6DB9D8BB7986}" srcOrd="0" destOrd="0" presId="urn:microsoft.com/office/officeart/2008/layout/RadialCluster"/>
    <dgm:cxn modelId="{02A163CC-3E99-4111-A7C0-4C8A1EE175A1}" type="presOf" srcId="{FFBBC7F1-D034-45F6-AFCD-9B44012130A5}" destId="{18FCC569-154B-44F8-B955-FA34B7AE4064}" srcOrd="0" destOrd="0" presId="urn:microsoft.com/office/officeart/2008/layout/RadialCluster"/>
    <dgm:cxn modelId="{5EE5CB37-BE34-47E0-A1D6-482F293BA709}" srcId="{19752D45-3ACE-4473-B36A-36038E6CF172}" destId="{B92E607E-4CC5-4CEB-B451-5C1EAB565517}" srcOrd="4" destOrd="0" parTransId="{99F8A177-CC47-4400-AAF0-C98B274AA2BE}" sibTransId="{9F20D8C6-BA4F-47CC-B57F-C6E8920AF96B}"/>
    <dgm:cxn modelId="{B43D1458-A939-4C1D-94D0-B88CE464EA42}" type="presOf" srcId="{19752D45-3ACE-4473-B36A-36038E6CF172}" destId="{D2CAA93C-C4ED-4A8F-89E5-26EC640F73CE}" srcOrd="0" destOrd="0" presId="urn:microsoft.com/office/officeart/2008/layout/RadialCluster"/>
    <dgm:cxn modelId="{B5AB0E7C-BADA-4DCD-857B-6F30C7E03242}" srcId="{19752D45-3ACE-4473-B36A-36038E6CF172}" destId="{F3720B91-4D0D-4209-ACA9-537802B925C2}" srcOrd="3" destOrd="0" parTransId="{DCD03AC1-7DFC-4E19-BE54-DE0DBA738105}" sibTransId="{BE9A7703-776E-486A-84E5-8A1EDBF66F17}"/>
    <dgm:cxn modelId="{CC15F437-2DE7-4F68-B750-42E0B5967D09}" type="presOf" srcId="{1087B0EC-F09E-4973-A2F4-E9A234425559}" destId="{193EDC7B-BDFF-4C58-8504-E4B53B71364A}" srcOrd="0" destOrd="0" presId="urn:microsoft.com/office/officeart/2008/layout/RadialCluster"/>
    <dgm:cxn modelId="{A6F115B1-23AC-40E4-8BD2-19674132DB75}" type="presOf" srcId="{64A9A873-DB1D-48D6-B209-0FF9697CF9FE}" destId="{42CC8162-6544-49EF-BB63-BB55A6D83061}" srcOrd="0" destOrd="0" presId="urn:microsoft.com/office/officeart/2008/layout/RadialCluster"/>
    <dgm:cxn modelId="{BC8776B8-2682-40CC-9EA7-06CE04AFC4EA}" type="presOf" srcId="{58A24838-5F70-49AB-A244-6D48D5859EC1}" destId="{1E4DE18E-48FE-43E5-846F-3285082D3539}" srcOrd="0" destOrd="0" presId="urn:microsoft.com/office/officeart/2008/layout/RadialCluster"/>
    <dgm:cxn modelId="{3C68B0A5-3A3D-4FF9-99D5-0A5F372EAE6B}" type="presOf" srcId="{B684CA98-2BEF-4D6D-8FBC-8F72565D92E0}" destId="{7A99E47E-73FA-40EA-B7FB-9BDE4DFEC64B}" srcOrd="0" destOrd="0" presId="urn:microsoft.com/office/officeart/2008/layout/RadialCluster"/>
    <dgm:cxn modelId="{B340C1D3-E6CB-4B42-A3E3-1C1DF497D712}" srcId="{19752D45-3ACE-4473-B36A-36038E6CF172}" destId="{B684CA98-2BEF-4D6D-8FBC-8F72565D92E0}" srcOrd="6" destOrd="0" parTransId="{FFBBC7F1-D034-45F6-AFCD-9B44012130A5}" sibTransId="{2F372622-6307-45FE-9760-D5CB0C750A18}"/>
    <dgm:cxn modelId="{1F9F8777-A188-41FF-B979-4CD9D3190E88}" type="presOf" srcId="{938E7BEF-C9CC-4918-9153-53B34CC74CEB}" destId="{4C53AA03-5526-4021-BD61-ECC13BCE5120}" srcOrd="0" destOrd="0" presId="urn:microsoft.com/office/officeart/2008/layout/RadialCluster"/>
    <dgm:cxn modelId="{1A58D226-E05B-44AB-91CA-5C147045C946}" srcId="{64A9A873-DB1D-48D6-B209-0FF9697CF9FE}" destId="{19752D45-3ACE-4473-B36A-36038E6CF172}" srcOrd="0" destOrd="0" parTransId="{0703D932-C9D4-4375-8E01-6CA3CB408FA5}" sibTransId="{53BE7216-01F7-4803-87D4-97912CCAE4E8}"/>
    <dgm:cxn modelId="{3E1709A4-F37B-4822-B9DA-439EE0940FB5}" srcId="{19752D45-3ACE-4473-B36A-36038E6CF172}" destId="{43081C9B-F9AE-4208-9096-0CF2ECD09F91}" srcOrd="5" destOrd="0" parTransId="{E70F0E58-7D94-44E8-87C9-548A76C70981}" sibTransId="{4BDF8B34-578D-4530-914A-66405CA5E1D9}"/>
    <dgm:cxn modelId="{9BF67D7C-84C1-499C-847C-7E5316800F51}" type="presParOf" srcId="{42CC8162-6544-49EF-BB63-BB55A6D83061}" destId="{51FD71C8-FCBC-4D4E-9D8E-7BF7A20B9AC2}" srcOrd="0" destOrd="0" presId="urn:microsoft.com/office/officeart/2008/layout/RadialCluster"/>
    <dgm:cxn modelId="{729CF1A2-283A-4ACD-BAF4-B4E83AF81859}" type="presParOf" srcId="{51FD71C8-FCBC-4D4E-9D8E-7BF7A20B9AC2}" destId="{D2CAA93C-C4ED-4A8F-89E5-26EC640F73CE}" srcOrd="0" destOrd="0" presId="urn:microsoft.com/office/officeart/2008/layout/RadialCluster"/>
    <dgm:cxn modelId="{B7BB5B7A-D47D-41DD-8490-B9D76FF0C3EE}" type="presParOf" srcId="{51FD71C8-FCBC-4D4E-9D8E-7BF7A20B9AC2}" destId="{FC68ACE7-4661-4EEC-AA5C-3D51D4F3664B}" srcOrd="1" destOrd="0" presId="urn:microsoft.com/office/officeart/2008/layout/RadialCluster"/>
    <dgm:cxn modelId="{6ED5ABDB-E8A7-4C1A-883F-368EF4CE8EDC}" type="presParOf" srcId="{51FD71C8-FCBC-4D4E-9D8E-7BF7A20B9AC2}" destId="{1E4DE18E-48FE-43E5-846F-3285082D3539}" srcOrd="2" destOrd="0" presId="urn:microsoft.com/office/officeart/2008/layout/RadialCluster"/>
    <dgm:cxn modelId="{89239D7F-A0D5-4BED-9679-16E8B2758463}" type="presParOf" srcId="{51FD71C8-FCBC-4D4E-9D8E-7BF7A20B9AC2}" destId="{955146A7-2D25-4304-AA2A-6DB9D8BB7986}" srcOrd="3" destOrd="0" presId="urn:microsoft.com/office/officeart/2008/layout/RadialCluster"/>
    <dgm:cxn modelId="{4209BB03-665A-43D4-98D7-14277862BE0C}" type="presParOf" srcId="{51FD71C8-FCBC-4D4E-9D8E-7BF7A20B9AC2}" destId="{193EDC7B-BDFF-4C58-8504-E4B53B71364A}" srcOrd="4" destOrd="0" presId="urn:microsoft.com/office/officeart/2008/layout/RadialCluster"/>
    <dgm:cxn modelId="{E5432297-F505-4AF2-ABE6-E5E67E0078FA}" type="presParOf" srcId="{51FD71C8-FCBC-4D4E-9D8E-7BF7A20B9AC2}" destId="{95CB2DA0-A222-4A15-A1A1-28E5DC50836A}" srcOrd="5" destOrd="0" presId="urn:microsoft.com/office/officeart/2008/layout/RadialCluster"/>
    <dgm:cxn modelId="{90628A55-17FE-430B-8231-0BB500BC0E4E}" type="presParOf" srcId="{51FD71C8-FCBC-4D4E-9D8E-7BF7A20B9AC2}" destId="{4C53AA03-5526-4021-BD61-ECC13BCE5120}" srcOrd="6" destOrd="0" presId="urn:microsoft.com/office/officeart/2008/layout/RadialCluster"/>
    <dgm:cxn modelId="{FCB53A0B-51CD-4F3A-A717-363493E86D29}" type="presParOf" srcId="{51FD71C8-FCBC-4D4E-9D8E-7BF7A20B9AC2}" destId="{2136DDA1-4A2B-4E41-A114-2F16A8642528}" srcOrd="7" destOrd="0" presId="urn:microsoft.com/office/officeart/2008/layout/RadialCluster"/>
    <dgm:cxn modelId="{17D2FF7C-249F-4499-B26A-E47D864C1E22}" type="presParOf" srcId="{51FD71C8-FCBC-4D4E-9D8E-7BF7A20B9AC2}" destId="{728D9D1C-7992-4ED5-9C7F-81442FAC10DF}" srcOrd="8" destOrd="0" presId="urn:microsoft.com/office/officeart/2008/layout/RadialCluster"/>
    <dgm:cxn modelId="{38FF2A86-1691-4865-A8B8-AD332F7CB6DF}" type="presParOf" srcId="{51FD71C8-FCBC-4D4E-9D8E-7BF7A20B9AC2}" destId="{822DF9DF-625B-471F-8477-E5905C9015A6}" srcOrd="9" destOrd="0" presId="urn:microsoft.com/office/officeart/2008/layout/RadialCluster"/>
    <dgm:cxn modelId="{507D0D9C-2AFA-4939-B1FB-5FB917A0E084}" type="presParOf" srcId="{51FD71C8-FCBC-4D4E-9D8E-7BF7A20B9AC2}" destId="{A2E8BDC8-4C61-4315-A6BF-0EEE45AB5199}" srcOrd="10" destOrd="0" presId="urn:microsoft.com/office/officeart/2008/layout/RadialCluster"/>
    <dgm:cxn modelId="{B496F4B1-2B1C-4518-8212-A300683608AF}" type="presParOf" srcId="{51FD71C8-FCBC-4D4E-9D8E-7BF7A20B9AC2}" destId="{C505CCC6-EFCD-4207-90C7-7FABF082C89C}" srcOrd="11" destOrd="0" presId="urn:microsoft.com/office/officeart/2008/layout/RadialCluster"/>
    <dgm:cxn modelId="{410330A8-2AD3-49DA-863B-9B7BE94A91C8}" type="presParOf" srcId="{51FD71C8-FCBC-4D4E-9D8E-7BF7A20B9AC2}" destId="{DBD87DB3-A51B-4E36-829A-EC4F97191672}" srcOrd="12" destOrd="0" presId="urn:microsoft.com/office/officeart/2008/layout/RadialCluster"/>
    <dgm:cxn modelId="{F64E6C0E-DF64-434B-898A-A3B43E24CCE0}" type="presParOf" srcId="{51FD71C8-FCBC-4D4E-9D8E-7BF7A20B9AC2}" destId="{18FCC569-154B-44F8-B955-FA34B7AE4064}" srcOrd="13" destOrd="0" presId="urn:microsoft.com/office/officeart/2008/layout/RadialCluster"/>
    <dgm:cxn modelId="{C7ADD435-ED62-4F19-AEAD-3DEB30F8B156}" type="presParOf" srcId="{51FD71C8-FCBC-4D4E-9D8E-7BF7A20B9AC2}" destId="{7A99E47E-73FA-40EA-B7FB-9BDE4DFEC64B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CAA93C-C4ED-4A8F-89E5-26EC640F73CE}">
      <dsp:nvSpPr>
        <dsp:cNvPr id="0" name=""/>
        <dsp:cNvSpPr/>
      </dsp:nvSpPr>
      <dsp:spPr>
        <a:xfrm>
          <a:off x="4162849" y="2129601"/>
          <a:ext cx="1523781" cy="1523781"/>
        </a:xfrm>
        <a:prstGeom prst="roundRect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Riser Systems</a:t>
          </a:r>
          <a:endParaRPr lang="en-GB" sz="2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237234" y="2203986"/>
        <a:ext cx="1375011" cy="1375011"/>
      </dsp:txXfrm>
    </dsp:sp>
    <dsp:sp modelId="{FC68ACE7-4661-4EEC-AA5C-3D51D4F3664B}">
      <dsp:nvSpPr>
        <dsp:cNvPr id="0" name=""/>
        <dsp:cNvSpPr/>
      </dsp:nvSpPr>
      <dsp:spPr>
        <a:xfrm rot="16219283">
          <a:off x="4403330" y="1600960"/>
          <a:ext cx="105729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7363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4DE18E-48FE-43E5-846F-3285082D3539}">
      <dsp:nvSpPr>
        <dsp:cNvPr id="0" name=""/>
        <dsp:cNvSpPr/>
      </dsp:nvSpPr>
      <dsp:spPr>
        <a:xfrm>
          <a:off x="4427341" y="51386"/>
          <a:ext cx="1020933" cy="1020933"/>
        </a:xfrm>
        <a:prstGeom prst="roundRect">
          <a:avLst/>
        </a:prstGeom>
        <a:solidFill>
          <a:srgbClr val="4BACC6">
            <a:hueOff val="-1419125"/>
            <a:satOff val="5687"/>
            <a:lumOff val="1233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Drilling Risers</a:t>
          </a:r>
          <a:endParaRPr lang="en-GB" sz="2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77179" y="101224"/>
        <a:ext cx="921257" cy="921257"/>
      </dsp:txXfrm>
    </dsp:sp>
    <dsp:sp modelId="{955146A7-2D25-4304-AA2A-6DB9D8BB7986}">
      <dsp:nvSpPr>
        <dsp:cNvPr id="0" name=""/>
        <dsp:cNvSpPr/>
      </dsp:nvSpPr>
      <dsp:spPr>
        <a:xfrm rot="19001097">
          <a:off x="5617825" y="1999869"/>
          <a:ext cx="50516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5815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EDC7B-BDFF-4C58-8504-E4B53B71364A}">
      <dsp:nvSpPr>
        <dsp:cNvPr id="0" name=""/>
        <dsp:cNvSpPr/>
      </dsp:nvSpPr>
      <dsp:spPr>
        <a:xfrm>
          <a:off x="6054187" y="834834"/>
          <a:ext cx="1020933" cy="1020933"/>
        </a:xfrm>
        <a:prstGeom prst="roundRect">
          <a:avLst/>
        </a:prstGeom>
        <a:solidFill>
          <a:srgbClr val="4BACC6">
            <a:hueOff val="-2838251"/>
            <a:satOff val="11375"/>
            <a:lumOff val="2465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Flexible Risers</a:t>
          </a:r>
          <a:endParaRPr lang="en-GB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104025" y="884672"/>
        <a:ext cx="921257" cy="921257"/>
      </dsp:txXfrm>
    </dsp:sp>
    <dsp:sp modelId="{95CB2DA0-A222-4A15-A1A1-28E5DC50836A}">
      <dsp:nvSpPr>
        <dsp:cNvPr id="0" name=""/>
        <dsp:cNvSpPr/>
      </dsp:nvSpPr>
      <dsp:spPr>
        <a:xfrm rot="359348">
          <a:off x="5684519" y="3011781"/>
          <a:ext cx="77357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4510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53AA03-5526-4021-BD61-ECC13BCE5120}">
      <dsp:nvSpPr>
        <dsp:cNvPr id="0" name=""/>
        <dsp:cNvSpPr/>
      </dsp:nvSpPr>
      <dsp:spPr>
        <a:xfrm>
          <a:off x="6455985" y="2595226"/>
          <a:ext cx="1020933" cy="1020933"/>
        </a:xfrm>
        <a:prstGeom prst="roundRect">
          <a:avLst/>
        </a:prstGeom>
        <a:solidFill>
          <a:srgbClr val="4BACC6">
            <a:hueOff val="-4257376"/>
            <a:satOff val="17062"/>
            <a:lumOff val="3698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Composite Risers</a:t>
          </a:r>
          <a:endParaRPr lang="en-GB" sz="1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505823" y="2645064"/>
        <a:ext cx="921257" cy="921257"/>
      </dsp:txXfrm>
    </dsp:sp>
    <dsp:sp modelId="{2136DDA1-4A2B-4E41-A114-2F16A8642528}">
      <dsp:nvSpPr>
        <dsp:cNvPr id="0" name=""/>
        <dsp:cNvSpPr/>
      </dsp:nvSpPr>
      <dsp:spPr>
        <a:xfrm rot="3843162">
          <a:off x="5168823" y="3855856"/>
          <a:ext cx="4503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9748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8D9D1C-7992-4ED5-9C7F-81442FAC10DF}">
      <dsp:nvSpPr>
        <dsp:cNvPr id="0" name=""/>
        <dsp:cNvSpPr/>
      </dsp:nvSpPr>
      <dsp:spPr>
        <a:xfrm>
          <a:off x="5230441" y="4058329"/>
          <a:ext cx="1020933" cy="1020933"/>
        </a:xfrm>
        <a:prstGeom prst="roundRect">
          <a:avLst/>
        </a:prstGeom>
        <a:solidFill>
          <a:srgbClr val="4BACC6">
            <a:hueOff val="-5676501"/>
            <a:satOff val="22749"/>
            <a:lumOff val="4930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Pull tube Risers</a:t>
          </a:r>
          <a:endParaRPr lang="en-GB" sz="1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280279" y="4108167"/>
        <a:ext cx="921257" cy="921257"/>
      </dsp:txXfrm>
    </dsp:sp>
    <dsp:sp modelId="{822DF9DF-625B-471F-8477-E5905C9015A6}">
      <dsp:nvSpPr>
        <dsp:cNvPr id="0" name=""/>
        <dsp:cNvSpPr/>
      </dsp:nvSpPr>
      <dsp:spPr>
        <a:xfrm rot="7121343">
          <a:off x="4209540" y="3830166"/>
          <a:ext cx="40304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5899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E8BDC8-4C61-4315-A6BF-0EEE45AB5199}">
      <dsp:nvSpPr>
        <dsp:cNvPr id="0" name=""/>
        <dsp:cNvSpPr/>
      </dsp:nvSpPr>
      <dsp:spPr>
        <a:xfrm>
          <a:off x="3524509" y="4006950"/>
          <a:ext cx="1020933" cy="1020933"/>
        </a:xfrm>
        <a:prstGeom prst="roundRect">
          <a:avLst/>
        </a:prstGeom>
        <a:solidFill>
          <a:srgbClr val="4BACC6">
            <a:hueOff val="-7095626"/>
            <a:satOff val="28436"/>
            <a:lumOff val="6163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Steel Catenary Risers</a:t>
          </a:r>
          <a:endParaRPr lang="en-GB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574347" y="4056788"/>
        <a:ext cx="921257" cy="921257"/>
      </dsp:txXfrm>
    </dsp:sp>
    <dsp:sp modelId="{C505CCC6-EFCD-4207-90C7-7FABF082C89C}">
      <dsp:nvSpPr>
        <dsp:cNvPr id="0" name=""/>
        <dsp:cNvSpPr/>
      </dsp:nvSpPr>
      <dsp:spPr>
        <a:xfrm rot="10436027">
          <a:off x="3417537" y="3011952"/>
          <a:ext cx="74740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3659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D87DB3-A51B-4E36-829A-EC4F97191672}">
      <dsp:nvSpPr>
        <dsp:cNvPr id="0" name=""/>
        <dsp:cNvSpPr/>
      </dsp:nvSpPr>
      <dsp:spPr>
        <a:xfrm>
          <a:off x="2398696" y="2595226"/>
          <a:ext cx="1020933" cy="1020933"/>
        </a:xfrm>
        <a:prstGeom prst="roundRect">
          <a:avLst/>
        </a:prstGeom>
        <a:solidFill>
          <a:srgbClr val="4BACC6">
            <a:hueOff val="-8514751"/>
            <a:satOff val="34124"/>
            <a:lumOff val="7395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Top-tensioned Risers</a:t>
          </a:r>
          <a:endParaRPr lang="en-GB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448534" y="2645064"/>
        <a:ext cx="921257" cy="921257"/>
      </dsp:txXfrm>
    </dsp:sp>
    <dsp:sp modelId="{18FCC569-154B-44F8-B955-FA34B7AE4064}">
      <dsp:nvSpPr>
        <dsp:cNvPr id="0" name=""/>
        <dsp:cNvSpPr/>
      </dsp:nvSpPr>
      <dsp:spPr>
        <a:xfrm rot="13426481">
          <a:off x="3755719" y="1997949"/>
          <a:ext cx="4728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3748" y="0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99E47E-73FA-40EA-B7FB-9BDE4DFEC64B}">
      <dsp:nvSpPr>
        <dsp:cNvPr id="0" name=""/>
        <dsp:cNvSpPr/>
      </dsp:nvSpPr>
      <dsp:spPr>
        <a:xfrm>
          <a:off x="2800494" y="834834"/>
          <a:ext cx="1020933" cy="1020933"/>
        </a:xfrm>
        <a:prstGeom prst="roundRect">
          <a:avLst/>
        </a:prstGeom>
        <a:solidFill>
          <a:srgbClr val="4BACC6">
            <a:hueOff val="-9933876"/>
            <a:satOff val="39811"/>
            <a:lumOff val="8628"/>
            <a:alphaOff val="0"/>
          </a:srgb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Riser towers</a:t>
          </a:r>
          <a:endParaRPr lang="en-GB" sz="2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850332" y="884672"/>
        <a:ext cx="921257" cy="921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50471" y="4954765"/>
            <a:ext cx="32102822" cy="10540259"/>
          </a:xfrm>
        </p:spPr>
        <p:txBody>
          <a:bodyPr anchor="b"/>
          <a:lstStyle>
            <a:lvl1pPr algn="ctr">
              <a:defRPr sz="21065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0471" y="15901497"/>
            <a:ext cx="32102822" cy="7309499"/>
          </a:xfrm>
        </p:spPr>
        <p:txBody>
          <a:bodyPr/>
          <a:lstStyle>
            <a:lvl1pPr marL="0" indent="0" algn="ctr">
              <a:buNone/>
              <a:defRPr sz="8426"/>
            </a:lvl1pPr>
            <a:lvl2pPr marL="1605138" indent="0" algn="ctr">
              <a:buNone/>
              <a:defRPr sz="7022"/>
            </a:lvl2pPr>
            <a:lvl3pPr marL="3210276" indent="0" algn="ctr">
              <a:buNone/>
              <a:defRPr sz="6319"/>
            </a:lvl3pPr>
            <a:lvl4pPr marL="4815413" indent="0" algn="ctr">
              <a:buNone/>
              <a:defRPr sz="5617"/>
            </a:lvl4pPr>
            <a:lvl5pPr marL="6420551" indent="0" algn="ctr">
              <a:buNone/>
              <a:defRPr sz="5617"/>
            </a:lvl5pPr>
            <a:lvl6pPr marL="8025689" indent="0" algn="ctr">
              <a:buNone/>
              <a:defRPr sz="5617"/>
            </a:lvl6pPr>
            <a:lvl7pPr marL="9630827" indent="0" algn="ctr">
              <a:buNone/>
              <a:defRPr sz="5617"/>
            </a:lvl7pPr>
            <a:lvl8pPr marL="11235964" indent="0" algn="ctr">
              <a:buNone/>
              <a:defRPr sz="5617"/>
            </a:lvl8pPr>
            <a:lvl9pPr marL="12841102" indent="0" algn="ctr">
              <a:buNone/>
              <a:defRPr sz="5617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19/12/2016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864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19/12/2016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784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465" y="7547783"/>
            <a:ext cx="36918246" cy="12593645"/>
          </a:xfrm>
        </p:spPr>
        <p:txBody>
          <a:bodyPr anchor="b"/>
          <a:lstStyle>
            <a:lvl1pPr>
              <a:defRPr sz="21065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0465" y="20260569"/>
            <a:ext cx="36918246" cy="6622701"/>
          </a:xfrm>
        </p:spPr>
        <p:txBody>
          <a:bodyPr/>
          <a:lstStyle>
            <a:lvl1pPr marL="0" indent="0">
              <a:buNone/>
              <a:defRPr sz="8426">
                <a:solidFill>
                  <a:schemeClr val="tx1">
                    <a:tint val="75000"/>
                  </a:schemeClr>
                </a:solidFill>
              </a:defRPr>
            </a:lvl1pPr>
            <a:lvl2pPr marL="1605138" indent="0">
              <a:buNone/>
              <a:defRPr sz="7022">
                <a:solidFill>
                  <a:schemeClr val="tx1">
                    <a:tint val="75000"/>
                  </a:schemeClr>
                </a:solidFill>
              </a:defRPr>
            </a:lvl2pPr>
            <a:lvl3pPr marL="3210276" indent="0">
              <a:buNone/>
              <a:defRPr sz="6319">
                <a:solidFill>
                  <a:schemeClr val="tx1">
                    <a:tint val="75000"/>
                  </a:schemeClr>
                </a:solidFill>
              </a:defRPr>
            </a:lvl3pPr>
            <a:lvl4pPr marL="4815413" indent="0">
              <a:buNone/>
              <a:defRPr sz="5617">
                <a:solidFill>
                  <a:schemeClr val="tx1">
                    <a:tint val="75000"/>
                  </a:schemeClr>
                </a:solidFill>
              </a:defRPr>
            </a:lvl4pPr>
            <a:lvl5pPr marL="6420551" indent="0">
              <a:buNone/>
              <a:defRPr sz="5617">
                <a:solidFill>
                  <a:schemeClr val="tx1">
                    <a:tint val="75000"/>
                  </a:schemeClr>
                </a:solidFill>
              </a:defRPr>
            </a:lvl5pPr>
            <a:lvl6pPr marL="8025689" indent="0">
              <a:buNone/>
              <a:defRPr sz="5617">
                <a:solidFill>
                  <a:schemeClr val="tx1">
                    <a:tint val="75000"/>
                  </a:schemeClr>
                </a:solidFill>
              </a:defRPr>
            </a:lvl6pPr>
            <a:lvl7pPr marL="9630827" indent="0">
              <a:buNone/>
              <a:defRPr sz="5617">
                <a:solidFill>
                  <a:schemeClr val="tx1">
                    <a:tint val="75000"/>
                  </a:schemeClr>
                </a:solidFill>
              </a:defRPr>
            </a:lvl7pPr>
            <a:lvl8pPr marL="11235964" indent="0">
              <a:buNone/>
              <a:defRPr sz="5617">
                <a:solidFill>
                  <a:schemeClr val="tx1">
                    <a:tint val="75000"/>
                  </a:schemeClr>
                </a:solidFill>
              </a:defRPr>
            </a:lvl8pPr>
            <a:lvl9pPr marL="12841102" indent="0">
              <a:buNone/>
              <a:defRPr sz="56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19/12/2016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583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759" y="8059374"/>
            <a:ext cx="18191599" cy="192093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9405" y="8059374"/>
            <a:ext cx="18191599" cy="192093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19/12/2016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184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1611877"/>
            <a:ext cx="36918246" cy="585180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8336" y="7421634"/>
            <a:ext cx="18107996" cy="3637228"/>
          </a:xfrm>
        </p:spPr>
        <p:txBody>
          <a:bodyPr anchor="b"/>
          <a:lstStyle>
            <a:lvl1pPr marL="0" indent="0">
              <a:buNone/>
              <a:defRPr sz="8426" b="1"/>
            </a:lvl1pPr>
            <a:lvl2pPr marL="1605138" indent="0">
              <a:buNone/>
              <a:defRPr sz="7022" b="1"/>
            </a:lvl2pPr>
            <a:lvl3pPr marL="3210276" indent="0">
              <a:buNone/>
              <a:defRPr sz="6319" b="1"/>
            </a:lvl3pPr>
            <a:lvl4pPr marL="4815413" indent="0">
              <a:buNone/>
              <a:defRPr sz="5617" b="1"/>
            </a:lvl4pPr>
            <a:lvl5pPr marL="6420551" indent="0">
              <a:buNone/>
              <a:defRPr sz="5617" b="1"/>
            </a:lvl5pPr>
            <a:lvl6pPr marL="8025689" indent="0">
              <a:buNone/>
              <a:defRPr sz="5617" b="1"/>
            </a:lvl6pPr>
            <a:lvl7pPr marL="9630827" indent="0">
              <a:buNone/>
              <a:defRPr sz="5617" b="1"/>
            </a:lvl7pPr>
            <a:lvl8pPr marL="11235964" indent="0">
              <a:buNone/>
              <a:defRPr sz="5617" b="1"/>
            </a:lvl8pPr>
            <a:lvl9pPr marL="12841102" indent="0">
              <a:buNone/>
              <a:defRPr sz="561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8336" y="11058863"/>
            <a:ext cx="18107996" cy="162659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9405" y="7421634"/>
            <a:ext cx="18197174" cy="3637228"/>
          </a:xfrm>
        </p:spPr>
        <p:txBody>
          <a:bodyPr anchor="b"/>
          <a:lstStyle>
            <a:lvl1pPr marL="0" indent="0">
              <a:buNone/>
              <a:defRPr sz="8426" b="1"/>
            </a:lvl1pPr>
            <a:lvl2pPr marL="1605138" indent="0">
              <a:buNone/>
              <a:defRPr sz="7022" b="1"/>
            </a:lvl2pPr>
            <a:lvl3pPr marL="3210276" indent="0">
              <a:buNone/>
              <a:defRPr sz="6319" b="1"/>
            </a:lvl3pPr>
            <a:lvl4pPr marL="4815413" indent="0">
              <a:buNone/>
              <a:defRPr sz="5617" b="1"/>
            </a:lvl4pPr>
            <a:lvl5pPr marL="6420551" indent="0">
              <a:buNone/>
              <a:defRPr sz="5617" b="1"/>
            </a:lvl5pPr>
            <a:lvl6pPr marL="8025689" indent="0">
              <a:buNone/>
              <a:defRPr sz="5617" b="1"/>
            </a:lvl6pPr>
            <a:lvl7pPr marL="9630827" indent="0">
              <a:buNone/>
              <a:defRPr sz="5617" b="1"/>
            </a:lvl7pPr>
            <a:lvl8pPr marL="11235964" indent="0">
              <a:buNone/>
              <a:defRPr sz="5617" b="1"/>
            </a:lvl8pPr>
            <a:lvl9pPr marL="12841102" indent="0">
              <a:buNone/>
              <a:defRPr sz="561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9405" y="11058863"/>
            <a:ext cx="18197174" cy="162659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19/12/2016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772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19/12/2016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929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19/12/2016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209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6" y="2018348"/>
            <a:ext cx="13805326" cy="7064216"/>
          </a:xfrm>
        </p:spPr>
        <p:txBody>
          <a:bodyPr anchor="b"/>
          <a:lstStyle>
            <a:lvl1pPr>
              <a:defRPr sz="11235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7174" y="4359072"/>
            <a:ext cx="21669405" cy="21515024"/>
          </a:xfrm>
        </p:spPr>
        <p:txBody>
          <a:bodyPr/>
          <a:lstStyle>
            <a:lvl1pPr>
              <a:defRPr sz="11235"/>
            </a:lvl1pPr>
            <a:lvl2pPr>
              <a:defRPr sz="9830"/>
            </a:lvl2pPr>
            <a:lvl3pPr>
              <a:defRPr sz="8426"/>
            </a:lvl3pPr>
            <a:lvl4pPr>
              <a:defRPr sz="7022"/>
            </a:lvl4pPr>
            <a:lvl5pPr>
              <a:defRPr sz="7022"/>
            </a:lvl5pPr>
            <a:lvl6pPr>
              <a:defRPr sz="7022"/>
            </a:lvl6pPr>
            <a:lvl7pPr>
              <a:defRPr sz="7022"/>
            </a:lvl7pPr>
            <a:lvl8pPr>
              <a:defRPr sz="7022"/>
            </a:lvl8pPr>
            <a:lvl9pPr>
              <a:defRPr sz="702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6" y="9082564"/>
            <a:ext cx="13805326" cy="16826573"/>
          </a:xfrm>
        </p:spPr>
        <p:txBody>
          <a:bodyPr/>
          <a:lstStyle>
            <a:lvl1pPr marL="0" indent="0">
              <a:buNone/>
              <a:defRPr sz="5617"/>
            </a:lvl1pPr>
            <a:lvl2pPr marL="1605138" indent="0">
              <a:buNone/>
              <a:defRPr sz="4915"/>
            </a:lvl2pPr>
            <a:lvl3pPr marL="3210276" indent="0">
              <a:buNone/>
              <a:defRPr sz="4213"/>
            </a:lvl3pPr>
            <a:lvl4pPr marL="4815413" indent="0">
              <a:buNone/>
              <a:defRPr sz="3511"/>
            </a:lvl4pPr>
            <a:lvl5pPr marL="6420551" indent="0">
              <a:buNone/>
              <a:defRPr sz="3511"/>
            </a:lvl5pPr>
            <a:lvl6pPr marL="8025689" indent="0">
              <a:buNone/>
              <a:defRPr sz="3511"/>
            </a:lvl6pPr>
            <a:lvl7pPr marL="9630827" indent="0">
              <a:buNone/>
              <a:defRPr sz="3511"/>
            </a:lvl7pPr>
            <a:lvl8pPr marL="11235964" indent="0">
              <a:buNone/>
              <a:defRPr sz="3511"/>
            </a:lvl8pPr>
            <a:lvl9pPr marL="12841102" indent="0">
              <a:buNone/>
              <a:defRPr sz="351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19/12/2016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422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6" y="2018348"/>
            <a:ext cx="13805326" cy="7064216"/>
          </a:xfrm>
        </p:spPr>
        <p:txBody>
          <a:bodyPr anchor="b"/>
          <a:lstStyle>
            <a:lvl1pPr>
              <a:defRPr sz="11235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197174" y="4359072"/>
            <a:ext cx="21669405" cy="21515024"/>
          </a:xfrm>
        </p:spPr>
        <p:txBody>
          <a:bodyPr/>
          <a:lstStyle>
            <a:lvl1pPr marL="0" indent="0">
              <a:buNone/>
              <a:defRPr sz="11235"/>
            </a:lvl1pPr>
            <a:lvl2pPr marL="1605138" indent="0">
              <a:buNone/>
              <a:defRPr sz="9830"/>
            </a:lvl2pPr>
            <a:lvl3pPr marL="3210276" indent="0">
              <a:buNone/>
              <a:defRPr sz="8426"/>
            </a:lvl3pPr>
            <a:lvl4pPr marL="4815413" indent="0">
              <a:buNone/>
              <a:defRPr sz="7022"/>
            </a:lvl4pPr>
            <a:lvl5pPr marL="6420551" indent="0">
              <a:buNone/>
              <a:defRPr sz="7022"/>
            </a:lvl5pPr>
            <a:lvl6pPr marL="8025689" indent="0">
              <a:buNone/>
              <a:defRPr sz="7022"/>
            </a:lvl6pPr>
            <a:lvl7pPr marL="9630827" indent="0">
              <a:buNone/>
              <a:defRPr sz="7022"/>
            </a:lvl7pPr>
            <a:lvl8pPr marL="11235964" indent="0">
              <a:buNone/>
              <a:defRPr sz="7022"/>
            </a:lvl8pPr>
            <a:lvl9pPr marL="12841102" indent="0">
              <a:buNone/>
              <a:defRPr sz="7022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6" y="9082564"/>
            <a:ext cx="13805326" cy="16826573"/>
          </a:xfrm>
        </p:spPr>
        <p:txBody>
          <a:bodyPr/>
          <a:lstStyle>
            <a:lvl1pPr marL="0" indent="0">
              <a:buNone/>
              <a:defRPr sz="5617"/>
            </a:lvl1pPr>
            <a:lvl2pPr marL="1605138" indent="0">
              <a:buNone/>
              <a:defRPr sz="4915"/>
            </a:lvl2pPr>
            <a:lvl3pPr marL="3210276" indent="0">
              <a:buNone/>
              <a:defRPr sz="4213"/>
            </a:lvl3pPr>
            <a:lvl4pPr marL="4815413" indent="0">
              <a:buNone/>
              <a:defRPr sz="3511"/>
            </a:lvl4pPr>
            <a:lvl5pPr marL="6420551" indent="0">
              <a:buNone/>
              <a:defRPr sz="3511"/>
            </a:lvl5pPr>
            <a:lvl6pPr marL="8025689" indent="0">
              <a:buNone/>
              <a:defRPr sz="3511"/>
            </a:lvl6pPr>
            <a:lvl7pPr marL="9630827" indent="0">
              <a:buNone/>
              <a:defRPr sz="3511"/>
            </a:lvl7pPr>
            <a:lvl8pPr marL="11235964" indent="0">
              <a:buNone/>
              <a:defRPr sz="3511"/>
            </a:lvl8pPr>
            <a:lvl9pPr marL="12841102" indent="0">
              <a:buNone/>
              <a:defRPr sz="351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19/12/2016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06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19/12/2016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72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31443" y="1611875"/>
            <a:ext cx="9229561" cy="256568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759" y="1611875"/>
            <a:ext cx="27153637" cy="256568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AF76-994C-4D5A-AE28-A17C7665109C}" type="datetimeFigureOut">
              <a:rPr lang="en-GB" smtClean="0"/>
              <a:t>19/12/2016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15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759" y="1611877"/>
            <a:ext cx="36918246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759" y="8059374"/>
            <a:ext cx="36918246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759" y="28060639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BAF76-994C-4D5A-AE28-A17C7665109C}" type="datetimeFigureOut">
              <a:rPr lang="en-GB" smtClean="0"/>
              <a:t>19/12/2016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8747" y="28060639"/>
            <a:ext cx="1444627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30157" y="28060639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9A2A-76A3-46E4-B0A4-ACC6140AC8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42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10276" rtl="0" eaLnBrk="1" latinLnBrk="0" hangingPunct="1">
        <a:lnSpc>
          <a:spcPct val="90000"/>
        </a:lnSpc>
        <a:spcBef>
          <a:spcPct val="0"/>
        </a:spcBef>
        <a:buNone/>
        <a:defRPr sz="1544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2569" indent="-802569" algn="l" defTabSz="3210276" rtl="0" eaLnBrk="1" latinLnBrk="0" hangingPunct="1">
        <a:lnSpc>
          <a:spcPct val="90000"/>
        </a:lnSpc>
        <a:spcBef>
          <a:spcPts val="3511"/>
        </a:spcBef>
        <a:buFont typeface="Arial" panose="020B0604020202020204" pitchFamily="34" charset="0"/>
        <a:buChar char="•"/>
        <a:defRPr sz="9830" kern="1200">
          <a:solidFill>
            <a:schemeClr val="tx1"/>
          </a:solidFill>
          <a:latin typeface="+mn-lt"/>
          <a:ea typeface="+mn-ea"/>
          <a:cs typeface="+mn-cs"/>
        </a:defRPr>
      </a:lvl1pPr>
      <a:lvl2pPr marL="2407707" indent="-802569" algn="l" defTabSz="3210276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8426" kern="1200">
          <a:solidFill>
            <a:schemeClr val="tx1"/>
          </a:solidFill>
          <a:latin typeface="+mn-lt"/>
          <a:ea typeface="+mn-ea"/>
          <a:cs typeface="+mn-cs"/>
        </a:defRPr>
      </a:lvl2pPr>
      <a:lvl3pPr marL="4012844" indent="-802569" algn="l" defTabSz="3210276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7022" kern="1200">
          <a:solidFill>
            <a:schemeClr val="tx1"/>
          </a:solidFill>
          <a:latin typeface="+mn-lt"/>
          <a:ea typeface="+mn-ea"/>
          <a:cs typeface="+mn-cs"/>
        </a:defRPr>
      </a:lvl3pPr>
      <a:lvl4pPr marL="5617982" indent="-802569" algn="l" defTabSz="3210276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4pPr>
      <a:lvl5pPr marL="7223120" indent="-802569" algn="l" defTabSz="3210276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5pPr>
      <a:lvl6pPr marL="8828258" indent="-802569" algn="l" defTabSz="3210276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10433395" indent="-802569" algn="l" defTabSz="3210276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2038533" indent="-802569" algn="l" defTabSz="3210276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3643671" indent="-802569" algn="l" defTabSz="3210276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10276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1pPr>
      <a:lvl2pPr marL="1605138" algn="l" defTabSz="3210276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2pPr>
      <a:lvl3pPr marL="3210276" algn="l" defTabSz="3210276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3pPr>
      <a:lvl4pPr marL="4815413" algn="l" defTabSz="3210276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4pPr>
      <a:lvl5pPr marL="6420551" algn="l" defTabSz="3210276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5pPr>
      <a:lvl6pPr marL="8025689" algn="l" defTabSz="3210276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9630827" algn="l" defTabSz="3210276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1235964" algn="l" defTabSz="3210276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2841102" algn="l" defTabSz="3210276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diagramData" Target="../diagrams/data1.xm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diagramDrawing" Target="../diagrams/drawing1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3.png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6621" y="16024241"/>
            <a:ext cx="8770523" cy="386283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6621" y="20616996"/>
            <a:ext cx="8969034" cy="94636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256393"/>
            <a:ext cx="42803763" cy="450871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GB" sz="9800" dirty="0" smtClean="0"/>
              <a:t>Characterization Behaviour of Novel Composite </a:t>
            </a:r>
            <a:r>
              <a:rPr lang="en-GB" sz="9800" dirty="0" err="1" smtClean="0"/>
              <a:t>Deepwater</a:t>
            </a:r>
            <a:r>
              <a:rPr lang="en-GB" sz="9800" dirty="0" smtClean="0"/>
              <a:t> Risers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5300" b="1" dirty="0" smtClean="0"/>
              <a:t>Amaechi Chiemela Victor</a:t>
            </a:r>
            <a:r>
              <a:rPr lang="en-GB" sz="5300" dirty="0" smtClean="0"/>
              <a:t/>
            </a:r>
            <a:br>
              <a:rPr lang="en-GB" sz="5300" dirty="0" smtClean="0"/>
            </a:br>
            <a:r>
              <a:rPr lang="en-GB" sz="5400" i="1" dirty="0"/>
              <a:t>2</a:t>
            </a:r>
            <a:r>
              <a:rPr lang="en-GB" sz="5400" i="1" baseline="30000" dirty="0"/>
              <a:t>nd</a:t>
            </a:r>
            <a:r>
              <a:rPr lang="en-GB" sz="5300" i="1" dirty="0" smtClean="0"/>
              <a:t> Year </a:t>
            </a:r>
            <a:r>
              <a:rPr lang="en-GB" sz="5300" i="1" dirty="0" smtClean="0"/>
              <a:t>PhD Student – Engineering Department</a:t>
            </a:r>
            <a:r>
              <a:rPr lang="en-GB" sz="5300" dirty="0" smtClean="0"/>
              <a:t/>
            </a:r>
            <a:br>
              <a:rPr lang="en-GB" sz="5300" dirty="0" smtClean="0"/>
            </a:br>
            <a:r>
              <a:rPr lang="en-GB" sz="5300" dirty="0" smtClean="0"/>
              <a:t>Supervisor: </a:t>
            </a:r>
            <a:r>
              <a:rPr lang="en-GB" sz="5300" dirty="0" err="1" smtClean="0"/>
              <a:t>Prof.</a:t>
            </a:r>
            <a:r>
              <a:rPr lang="en-GB" sz="5300" dirty="0" smtClean="0"/>
              <a:t> Jianqiao Ye	</a:t>
            </a:r>
            <a:r>
              <a:rPr lang="en-GB" sz="5300" i="1" dirty="0"/>
              <a:t/>
            </a:r>
            <a:br>
              <a:rPr lang="en-GB" sz="5300" i="1" dirty="0"/>
            </a:br>
            <a:r>
              <a:rPr lang="en-GB" sz="5300" i="1" dirty="0" smtClean="0"/>
              <a:t>        </a:t>
            </a:r>
            <a:r>
              <a:rPr lang="en-GB" sz="5300" dirty="0" smtClean="0"/>
              <a:t>Email: </a:t>
            </a:r>
            <a:r>
              <a:rPr lang="en-GB" sz="5300" i="1" dirty="0" smtClean="0"/>
              <a:t>c.amaechi@Lancaster.ac.uk </a:t>
            </a:r>
            <a:r>
              <a:rPr lang="en-GB" sz="5300" dirty="0" smtClean="0"/>
              <a:t>	</a:t>
            </a:r>
            <a:endParaRPr lang="en-GB" sz="5300" dirty="0"/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65" y="1742077"/>
            <a:ext cx="5362622" cy="202165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29798282" y="5109873"/>
            <a:ext cx="13005480" cy="999832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>
            <a:no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 smtClean="0"/>
              <a:t>History on Offshore </a:t>
            </a:r>
            <a:r>
              <a:rPr lang="en-GB" sz="4800" dirty="0" err="1" smtClean="0"/>
              <a:t>Deepwaters</a:t>
            </a:r>
            <a:endParaRPr lang="en-GB" sz="4800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530291" y="5966349"/>
            <a:ext cx="11065011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577" indent="-342577" algn="just" defTabSz="2456798">
              <a:buFont typeface="Arial" panose="020B0604020202020204" pitchFamily="34" charset="0"/>
              <a:buChar char="•"/>
            </a:pPr>
            <a:r>
              <a:rPr lang="en-GB" sz="3300" dirty="0">
                <a:latin typeface="Arial Narrow" panose="020B0606020202030204" pitchFamily="34" charset="0"/>
              </a:rPr>
              <a:t>Different types and sizes of pipes are used, like the drill pipes, risers and the horizontal pipes. The dimensions could be &gt;= 30” (76cm) as they are large capacity pipelines</a:t>
            </a:r>
            <a:r>
              <a:rPr lang="en-GB" sz="3300" dirty="0" smtClean="0">
                <a:latin typeface="Arial Narrow" panose="020B0606020202030204" pitchFamily="34" charset="0"/>
              </a:rPr>
              <a:t>.</a:t>
            </a:r>
          </a:p>
          <a:p>
            <a:pPr marL="342577" indent="-342577" algn="just" defTabSz="2456798">
              <a:buFont typeface="Arial" panose="020B0604020202020204" pitchFamily="34" charset="0"/>
              <a:buChar char="•"/>
            </a:pPr>
            <a:r>
              <a:rPr lang="en-GB" sz="3300" dirty="0" smtClean="0">
                <a:latin typeface="Arial Narrow" panose="020B0606020202030204" pitchFamily="34" charset="0"/>
              </a:rPr>
              <a:t>Research works on composite risers stemmed from composite tubes, composite </a:t>
            </a:r>
            <a:r>
              <a:rPr lang="en-GB" sz="3300" dirty="0" err="1" smtClean="0">
                <a:latin typeface="Arial Narrow" panose="020B0606020202030204" pitchFamily="34" charset="0"/>
              </a:rPr>
              <a:t>pires</a:t>
            </a:r>
            <a:r>
              <a:rPr lang="en-GB" sz="3300" dirty="0" smtClean="0">
                <a:latin typeface="Arial Narrow" panose="020B0606020202030204" pitchFamily="34" charset="0"/>
              </a:rPr>
              <a:t>, steel pipes, and steel riser designs.</a:t>
            </a:r>
            <a:endParaRPr lang="en-GB" sz="3300" dirty="0">
              <a:latin typeface="Arial Narrow" panose="020B0606020202030204" pitchFamily="34" charset="0"/>
            </a:endParaRPr>
          </a:p>
          <a:p>
            <a:pPr marL="342577" indent="-342577" algn="just" defTabSz="2456798">
              <a:buFont typeface="Arial" panose="020B0604020202020204" pitchFamily="34" charset="0"/>
              <a:buChar char="•"/>
            </a:pPr>
            <a:r>
              <a:rPr lang="en-GB" sz="3300" dirty="0" smtClean="0">
                <a:latin typeface="Arial Narrow" panose="020B0606020202030204" pitchFamily="34" charset="0"/>
              </a:rPr>
              <a:t>The </a:t>
            </a:r>
            <a:r>
              <a:rPr lang="en-GB" sz="3300" dirty="0">
                <a:latin typeface="Arial Narrow" panose="020B0606020202030204" pitchFamily="34" charset="0"/>
              </a:rPr>
              <a:t>earliest known oil wells were drilled in China in 347 AD or earlier. They had depths of up to about 800 feet (240 m); drilled using bits attached to bamboo poles</a:t>
            </a:r>
            <a:r>
              <a:rPr lang="en-GB" sz="3300" dirty="0" smtClean="0">
                <a:latin typeface="Arial Narrow" panose="020B0606020202030204" pitchFamily="34" charset="0"/>
              </a:rPr>
              <a:t>.</a:t>
            </a:r>
          </a:p>
          <a:p>
            <a:pPr marL="342577" indent="-342577" algn="just" defTabSz="2456798">
              <a:buFont typeface="Arial" panose="020B0604020202020204" pitchFamily="34" charset="0"/>
              <a:buChar char="•"/>
            </a:pPr>
            <a:r>
              <a:rPr lang="en-GB" sz="3300" dirty="0" smtClean="0">
                <a:latin typeface="Arial Narrow" panose="020B0606020202030204" pitchFamily="34" charset="0"/>
              </a:rPr>
              <a:t>The </a:t>
            </a:r>
            <a:r>
              <a:rPr lang="en-GB" sz="3300" dirty="0">
                <a:latin typeface="Arial Narrow" panose="020B0606020202030204" pitchFamily="34" charset="0"/>
              </a:rPr>
              <a:t>history of oil exploration dates to 1891 when the first oil well was drilled at Grand Lake St Mary’s, Ohio. </a:t>
            </a:r>
          </a:p>
          <a:p>
            <a:pPr marL="342577" indent="-342577" algn="just" defTabSz="2456798">
              <a:buFont typeface="Arial" panose="020B0604020202020204" pitchFamily="34" charset="0"/>
              <a:buChar char="•"/>
            </a:pPr>
            <a:r>
              <a:rPr lang="en-GB" sz="3300" dirty="0">
                <a:latin typeface="Arial Narrow" panose="020B0606020202030204" pitchFamily="34" charset="0"/>
              </a:rPr>
              <a:t>In 2003 in Gulf of Mexico, only 35% of production was from wells at depths of &gt;300m. By 2015, </a:t>
            </a:r>
            <a:r>
              <a:rPr lang="en-GB" sz="3300" dirty="0" smtClean="0">
                <a:latin typeface="Arial Narrow" panose="020B0606020202030204" pitchFamily="34" charset="0"/>
              </a:rPr>
              <a:t>it was </a:t>
            </a:r>
            <a:r>
              <a:rPr lang="en-GB" sz="3300" dirty="0">
                <a:latin typeface="Arial Narrow" panose="020B0606020202030204" pitchFamily="34" charset="0"/>
              </a:rPr>
              <a:t>95%. </a:t>
            </a:r>
            <a:endParaRPr lang="en-GB" sz="3300" dirty="0" smtClean="0">
              <a:latin typeface="Arial Narrow" panose="020B0606020202030204" pitchFamily="34" charset="0"/>
            </a:endParaRPr>
          </a:p>
          <a:p>
            <a:pPr marL="342577" indent="-342577" algn="just" defTabSz="2456798">
              <a:buFont typeface="Arial" panose="020B0604020202020204" pitchFamily="34" charset="0"/>
              <a:buChar char="•"/>
            </a:pPr>
            <a:r>
              <a:rPr lang="en-GB" sz="3300" dirty="0">
                <a:latin typeface="Arial Narrow" panose="020B0606020202030204" pitchFamily="34" charset="0"/>
              </a:rPr>
              <a:t>Current state of the art on composite riser is as an alternative to steel risers and not a replacement.</a:t>
            </a:r>
          </a:p>
          <a:p>
            <a:pPr marL="342577" indent="-342577" algn="just" defTabSz="2456798">
              <a:buFont typeface="Arial" panose="020B0604020202020204" pitchFamily="34" charset="0"/>
              <a:buChar char="•"/>
            </a:pPr>
            <a:r>
              <a:rPr lang="en-GB" sz="3300" dirty="0">
                <a:latin typeface="Arial Narrow" panose="020B0606020202030204" pitchFamily="34" charset="0"/>
              </a:rPr>
              <a:t>Composite Riser Technology can be fully deployed in Deep water regions- West Africa, Gulf of </a:t>
            </a:r>
            <a:r>
              <a:rPr lang="en-GB" sz="3300" dirty="0" smtClean="0">
                <a:latin typeface="Arial Narrow" panose="020B0606020202030204" pitchFamily="34" charset="0"/>
              </a:rPr>
              <a:t>Mexico (</a:t>
            </a:r>
            <a:r>
              <a:rPr lang="en-GB" sz="3300" dirty="0" err="1" smtClean="0">
                <a:latin typeface="Arial Narrow" panose="020B0606020202030204" pitchFamily="34" charset="0"/>
              </a:rPr>
              <a:t>GoM</a:t>
            </a:r>
            <a:r>
              <a:rPr lang="en-GB" sz="3300" dirty="0">
                <a:latin typeface="Arial Narrow" panose="020B0606020202030204" pitchFamily="34" charset="0"/>
              </a:rPr>
              <a:t>), North </a:t>
            </a:r>
            <a:r>
              <a:rPr lang="en-GB" sz="3300" dirty="0" smtClean="0">
                <a:latin typeface="Arial Narrow" panose="020B0606020202030204" pitchFamily="34" charset="0"/>
              </a:rPr>
              <a:t>Sea, </a:t>
            </a:r>
            <a:r>
              <a:rPr lang="en-GB" sz="3300" dirty="0" err="1" smtClean="0">
                <a:latin typeface="Arial Narrow" panose="020B0606020202030204" pitchFamily="34" charset="0"/>
              </a:rPr>
              <a:t>etc</a:t>
            </a:r>
            <a:endParaRPr lang="en-GB" sz="3300" dirty="0">
              <a:latin typeface="Arial Narrow" panose="020B0606020202030204" pitchFamily="34" charset="0"/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31145975" y="25130255"/>
            <a:ext cx="11617211" cy="437087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9200" dirty="0" smtClean="0"/>
              <a:t>References</a:t>
            </a:r>
            <a:endParaRPr lang="en-GB" sz="19200" dirty="0" smtClean="0"/>
          </a:p>
          <a:p>
            <a:endParaRPr lang="en-GB" dirty="0"/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530291" y="5090398"/>
            <a:ext cx="12310569" cy="930167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 smtClean="0"/>
              <a:t>Motivation</a:t>
            </a:r>
            <a:endParaRPr lang="en-GB" sz="4800" dirty="0" smtClean="0"/>
          </a:p>
          <a:p>
            <a:endParaRPr lang="en-GB" dirty="0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12363317" y="19742176"/>
            <a:ext cx="9252336" cy="707323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800" dirty="0" smtClean="0"/>
              <a:t>Hydrodynamic Loading</a:t>
            </a:r>
            <a:endParaRPr lang="en-GB" sz="6800" dirty="0" smtClean="0"/>
          </a:p>
          <a:p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 flipH="1">
            <a:off x="31306437" y="25496548"/>
            <a:ext cx="112629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577" indent="-342577" defTabSz="2456798">
              <a:buFont typeface="Arial" panose="020B0604020202020204" pitchFamily="34" charset="0"/>
              <a:buChar char="•"/>
            </a:pPr>
            <a:r>
              <a:rPr lang="en-GB" sz="1800" dirty="0" err="1" smtClean="0">
                <a:solidFill>
                  <a:prstClr val="black"/>
                </a:solidFill>
              </a:rPr>
              <a:t>Azar</a:t>
            </a:r>
            <a:r>
              <a:rPr lang="en-GB" sz="1800" dirty="0" smtClean="0">
                <a:solidFill>
                  <a:prstClr val="black"/>
                </a:solidFill>
              </a:rPr>
              <a:t>, J. (2006). Drilling Problems and Solutions. In R. F. Larry W. L., </a:t>
            </a:r>
            <a:r>
              <a:rPr lang="en-GB" sz="1800" i="1" dirty="0" smtClean="0">
                <a:solidFill>
                  <a:prstClr val="black"/>
                </a:solidFill>
              </a:rPr>
              <a:t>Petroleum Engineering Handbook; Volume II - Drilling Engineering</a:t>
            </a:r>
            <a:r>
              <a:rPr lang="en-GB" sz="1800" dirty="0" smtClean="0">
                <a:solidFill>
                  <a:prstClr val="black"/>
                </a:solidFill>
              </a:rPr>
              <a:t> (pp. 433-454). Texas:</a:t>
            </a:r>
          </a:p>
          <a:p>
            <a:pPr marL="342577" indent="-342577" defTabSz="2456798">
              <a:buFont typeface="Arial" panose="020B0604020202020204" pitchFamily="34" charset="0"/>
              <a:buChar char="•"/>
            </a:pPr>
            <a:r>
              <a:rPr lang="en-GB" sz="1800" dirty="0"/>
              <a:t>Hatton, S., </a:t>
            </a:r>
            <a:r>
              <a:rPr lang="en-GB" sz="1800" dirty="0" smtClean="0"/>
              <a:t>(2012). </a:t>
            </a:r>
            <a:r>
              <a:rPr lang="en-GB" sz="1800" dirty="0"/>
              <a:t>Carbon fibre- a riser system enabler: Offshore Engineer, p. 37,42-43.</a:t>
            </a:r>
          </a:p>
          <a:p>
            <a:pPr marL="342577" indent="-342577" defTabSz="2456798">
              <a:buFont typeface="Arial" panose="020B0604020202020204" pitchFamily="34" charset="0"/>
              <a:buChar char="•"/>
            </a:pPr>
            <a:r>
              <a:rPr lang="en-GB" sz="1800" dirty="0" smtClean="0">
                <a:solidFill>
                  <a:prstClr val="black"/>
                </a:solidFill>
              </a:rPr>
              <a:t>Bai, Y., &amp; Bai, Q. (2005). Subsea Pipelines and Risers; First Edition, 2013 Reprint;. Oxford, UK: Elsevier Ltd.</a:t>
            </a:r>
          </a:p>
          <a:p>
            <a:pPr marL="342577" indent="-342577" defTabSz="2456798">
              <a:buFont typeface="Arial" panose="020B0604020202020204" pitchFamily="34" charset="0"/>
              <a:buChar char="•"/>
            </a:pPr>
            <a:r>
              <a:rPr lang="en-GB" sz="1800" dirty="0" smtClean="0">
                <a:solidFill>
                  <a:prstClr val="black"/>
                </a:solidFill>
              </a:rPr>
              <a:t>Sparks, C.P. (2007).Fundamentals of Marine Riser Mechanics. </a:t>
            </a:r>
            <a:r>
              <a:rPr lang="en-GB" sz="1800" dirty="0" err="1" smtClean="0">
                <a:solidFill>
                  <a:prstClr val="black"/>
                </a:solidFill>
              </a:rPr>
              <a:t>Pennwell</a:t>
            </a:r>
            <a:r>
              <a:rPr lang="en-GB" sz="1800" dirty="0" smtClean="0">
                <a:solidFill>
                  <a:prstClr val="black"/>
                </a:solidFill>
              </a:rPr>
              <a:t>, USA.</a:t>
            </a:r>
          </a:p>
          <a:p>
            <a:pPr marL="342577" indent="-342577" defTabSz="2456798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prstClr val="black"/>
                </a:solidFill>
              </a:rPr>
              <a:t>Fischer, F. J. (1995). Composite Production Risers for </a:t>
            </a:r>
            <a:r>
              <a:rPr lang="en-US" sz="1800" dirty="0" err="1">
                <a:solidFill>
                  <a:prstClr val="black"/>
                </a:solidFill>
              </a:rPr>
              <a:t>Deepwater</a:t>
            </a:r>
            <a:r>
              <a:rPr lang="en-US" sz="1800" dirty="0">
                <a:solidFill>
                  <a:prstClr val="black"/>
                </a:solidFill>
              </a:rPr>
              <a:t> Offshore Structures. </a:t>
            </a:r>
            <a:r>
              <a:rPr lang="en-US" sz="1800" i="1" dirty="0">
                <a:solidFill>
                  <a:prstClr val="black"/>
                </a:solidFill>
              </a:rPr>
              <a:t>Oil &amp; Gas Science And Technology 50(1)</a:t>
            </a:r>
            <a:r>
              <a:rPr lang="en-US" sz="1800" dirty="0">
                <a:solidFill>
                  <a:prstClr val="black"/>
                </a:solidFill>
              </a:rPr>
              <a:t>, </a:t>
            </a:r>
            <a:r>
              <a:rPr lang="en-US" sz="1800" dirty="0" smtClean="0">
                <a:solidFill>
                  <a:prstClr val="black"/>
                </a:solidFill>
              </a:rPr>
              <a:t>35</a:t>
            </a:r>
            <a:endParaRPr lang="en-GB" sz="1800" dirty="0">
              <a:solidFill>
                <a:prstClr val="black"/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20864090" y="5115891"/>
            <a:ext cx="8934192" cy="993814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 smtClean="0"/>
              <a:t>Loads on Composite Riser</a:t>
            </a:r>
            <a:endParaRPr lang="en-GB" sz="4800" dirty="0"/>
          </a:p>
        </p:txBody>
      </p:sp>
      <p:sp>
        <p:nvSpPr>
          <p:cNvPr id="26" name="TextBox 25"/>
          <p:cNvSpPr txBox="1"/>
          <p:nvPr/>
        </p:nvSpPr>
        <p:spPr>
          <a:xfrm flipH="1">
            <a:off x="31255855" y="29249607"/>
            <a:ext cx="11262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4800" dirty="0" smtClean="0">
                <a:solidFill>
                  <a:srgbClr val="00B050"/>
                </a:solidFill>
                <a:latin typeface="Edwardian Script ITC" panose="030303020407070D0804" pitchFamily="66" charset="0"/>
              </a:rPr>
              <a:t>@ </a:t>
            </a:r>
            <a:r>
              <a:rPr lang="en-GB" sz="4800" dirty="0" smtClean="0">
                <a:solidFill>
                  <a:srgbClr val="00B050"/>
                </a:solidFill>
                <a:latin typeface="Curlz MT" panose="04040404050702020202" pitchFamily="82" charset="0"/>
              </a:rPr>
              <a:t>FST </a:t>
            </a:r>
            <a:r>
              <a:rPr lang="en-GB" sz="4800" i="1" dirty="0" smtClean="0">
                <a:solidFill>
                  <a:srgbClr val="00B050"/>
                </a:solidFill>
                <a:latin typeface="Edwardian Script ITC" panose="030303020407070D0804" pitchFamily="66" charset="0"/>
              </a:rPr>
              <a:t>Christmas </a:t>
            </a:r>
            <a:r>
              <a:rPr lang="en-GB" sz="4800" i="1" dirty="0" smtClean="0">
                <a:solidFill>
                  <a:srgbClr val="00B050"/>
                </a:solidFill>
                <a:latin typeface="Edwardian Script ITC" panose="030303020407070D0804" pitchFamily="66" charset="0"/>
              </a:rPr>
              <a:t>Poster Conference</a:t>
            </a:r>
            <a:r>
              <a:rPr lang="en-GB" sz="4800" i="1" dirty="0" smtClean="0">
                <a:solidFill>
                  <a:srgbClr val="00B050"/>
                </a:solidFill>
              </a:rPr>
              <a:t>, </a:t>
            </a:r>
            <a:r>
              <a:rPr lang="en-GB" sz="4800" i="1" dirty="0" smtClean="0">
                <a:solidFill>
                  <a:srgbClr val="00B050"/>
                </a:solidFill>
                <a:latin typeface="Edwardian Script ITC" panose="030303020407070D0804" pitchFamily="66" charset="0"/>
              </a:rPr>
              <a:t>20th Dec</a:t>
            </a:r>
            <a:r>
              <a:rPr lang="en-GB" sz="4800" i="1" dirty="0" smtClean="0">
                <a:solidFill>
                  <a:srgbClr val="00B050"/>
                </a:solidFill>
                <a:latin typeface="Edwardian Script ITC" panose="030303020407070D0804" pitchFamily="66" charset="0"/>
              </a:rPr>
              <a:t>. </a:t>
            </a:r>
            <a:r>
              <a:rPr lang="en-GB" sz="4800" i="1" dirty="0" smtClean="0">
                <a:solidFill>
                  <a:srgbClr val="00B050"/>
                </a:solidFill>
                <a:latin typeface="Edwardian Script ITC" panose="030303020407070D0804" pitchFamily="66" charset="0"/>
              </a:rPr>
              <a:t>2016</a:t>
            </a:r>
            <a:r>
              <a:rPr lang="en-GB" sz="4800" i="1" dirty="0" smtClean="0">
                <a:solidFill>
                  <a:srgbClr val="00B050"/>
                </a:solidFill>
              </a:rPr>
              <a:t>.</a:t>
            </a:r>
            <a:endParaRPr lang="en-GB" sz="4800" i="1" dirty="0" smtClean="0">
              <a:solidFill>
                <a:srgbClr val="00B050"/>
              </a:solidFill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31145975" y="27541057"/>
            <a:ext cx="11617211" cy="559895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200" dirty="0" smtClean="0"/>
              <a:t>Acknowledgment</a:t>
            </a:r>
            <a:endParaRPr lang="en-GB" sz="5200" dirty="0" smtClean="0"/>
          </a:p>
          <a:p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 flipH="1">
            <a:off x="31033535" y="28022911"/>
            <a:ext cx="12189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GB" sz="2400" dirty="0" smtClean="0"/>
              <a:t>I wish to acknowledge the support of my Supervisor </a:t>
            </a:r>
            <a:r>
              <a:rPr lang="en-GB" sz="2400" dirty="0" err="1" smtClean="0"/>
              <a:t>Prof.</a:t>
            </a:r>
            <a:r>
              <a:rPr lang="en-GB" sz="2400" dirty="0" smtClean="0"/>
              <a:t> Jianqiao Ye.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GB" sz="2400" dirty="0" smtClean="0"/>
              <a:t>Also thanks to the staff and members of the Engineering Department.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GB" sz="2400" dirty="0" smtClean="0"/>
              <a:t>Special thanks to Charles </a:t>
            </a:r>
            <a:r>
              <a:rPr lang="en-GB" sz="2400" dirty="0" err="1" smtClean="0"/>
              <a:t>Odijie</a:t>
            </a:r>
            <a:r>
              <a:rPr lang="en-GB" sz="2400" dirty="0" smtClean="0"/>
              <a:t>, </a:t>
            </a:r>
            <a:r>
              <a:rPr lang="en-GB" sz="2400" dirty="0" err="1" smtClean="0"/>
              <a:t>Yakubu</a:t>
            </a:r>
            <a:r>
              <a:rPr lang="en-GB" sz="2400" dirty="0" smtClean="0"/>
              <a:t> </a:t>
            </a:r>
            <a:r>
              <a:rPr lang="en-GB" sz="2400" dirty="0" err="1" smtClean="0"/>
              <a:t>Tsado</a:t>
            </a:r>
            <a:r>
              <a:rPr lang="en-GB" sz="2400" dirty="0" smtClean="0"/>
              <a:t> and Adeayo Sotayo.</a:t>
            </a:r>
            <a:endParaRPr lang="en-GB" sz="24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8084" y="2008738"/>
            <a:ext cx="4150498" cy="1376728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775888" y="14191636"/>
            <a:ext cx="10660565" cy="106017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56798"/>
            <a:r>
              <a:rPr lang="en-GB" sz="5400" dirty="0">
                <a:solidFill>
                  <a:prstClr val="white"/>
                </a:solidFill>
              </a:rPr>
              <a:t>Why Choose Composite Risers?  </a:t>
            </a: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1114488" y="19742726"/>
            <a:ext cx="11267947" cy="713082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45681" tIns="22841" rIns="45681" bIns="22841" rtlCol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 smtClean="0">
                <a:solidFill>
                  <a:prstClr val="black"/>
                </a:solidFill>
              </a:rPr>
              <a:t>Composites      </a:t>
            </a:r>
            <a:r>
              <a:rPr lang="en-GB" sz="4800" dirty="0" smtClean="0">
                <a:solidFill>
                  <a:prstClr val="black"/>
                </a:solidFill>
              </a:rPr>
              <a:t>       Simulation of Riser Pipe</a:t>
            </a:r>
            <a:endParaRPr lang="en-GB" sz="4800" dirty="0">
              <a:solidFill>
                <a:prstClr val="black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095371" y="20455808"/>
            <a:ext cx="5079138" cy="962479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chemeClr val="accent6">
                    <a:lumMod val="50000"/>
                  </a:schemeClr>
                </a:solidFill>
              </a:rPr>
              <a:t>Composite material</a:t>
            </a:r>
            <a:r>
              <a:rPr lang="en-GB" sz="2800" dirty="0">
                <a:solidFill>
                  <a:schemeClr val="accent6">
                    <a:lumMod val="50000"/>
                  </a:schemeClr>
                </a:solidFill>
              </a:rPr>
              <a:t> - a matrix 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and</a:t>
            </a:r>
            <a:r>
              <a:rPr lang="en-GB" sz="2800" dirty="0">
                <a:solidFill>
                  <a:schemeClr val="accent6">
                    <a:lumMod val="50000"/>
                  </a:schemeClr>
                </a:solidFill>
              </a:rPr>
              <a:t> a reinforcement combination, which when combined gives properties superior to the properties of the individual components</a:t>
            </a:r>
            <a:r>
              <a:rPr lang="en-GB" sz="28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GB" sz="24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GB" sz="900" dirty="0" smtClean="0">
              <a:solidFill>
                <a:srgbClr val="0070C0"/>
              </a:solidFill>
            </a:endParaRPr>
          </a:p>
          <a:p>
            <a:r>
              <a:rPr lang="en-GB" sz="2800" dirty="0" smtClean="0">
                <a:solidFill>
                  <a:srgbClr val="0070C0"/>
                </a:solidFill>
              </a:rPr>
              <a:t>Risers </a:t>
            </a:r>
            <a:r>
              <a:rPr lang="en-GB" sz="2800" dirty="0">
                <a:solidFill>
                  <a:srgbClr val="0070C0"/>
                </a:solidFill>
              </a:rPr>
              <a:t>are conduits to transfer materials from seafloor to production / drilling facilities atop the water's surface, &amp; from facility to the seafloor. </a:t>
            </a:r>
            <a:endParaRPr lang="en-GB" sz="2800" dirty="0" smtClean="0">
              <a:solidFill>
                <a:srgbClr val="0070C0"/>
              </a:solidFill>
            </a:endParaRPr>
          </a:p>
          <a:p>
            <a:endParaRPr lang="en-GB" sz="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GB" sz="2800" dirty="0" smtClean="0">
                <a:solidFill>
                  <a:srgbClr val="FF0000"/>
                </a:solidFill>
              </a:rPr>
              <a:t>The advantages </a:t>
            </a:r>
            <a:r>
              <a:rPr lang="en-GB" sz="2800" dirty="0">
                <a:solidFill>
                  <a:srgbClr val="FF0000"/>
                </a:solidFill>
              </a:rPr>
              <a:t>of composite materials can be harnessed in the development of risers in </a:t>
            </a:r>
            <a:r>
              <a:rPr lang="en-GB" sz="2800" dirty="0" err="1" smtClean="0">
                <a:solidFill>
                  <a:srgbClr val="FF0000"/>
                </a:solidFill>
              </a:rPr>
              <a:t>deepwaters</a:t>
            </a:r>
            <a:r>
              <a:rPr lang="en-GB" sz="2800" dirty="0" smtClean="0">
                <a:solidFill>
                  <a:srgbClr val="FF0000"/>
                </a:solidFill>
              </a:rPr>
              <a:t>-</a:t>
            </a:r>
            <a:r>
              <a:rPr lang="en-GB" sz="2400" b="1" i="1" dirty="0" smtClean="0">
                <a:solidFill>
                  <a:srgbClr val="FF0000"/>
                </a:solidFill>
              </a:rPr>
              <a:t>Composite Risers</a:t>
            </a:r>
            <a:r>
              <a:rPr lang="en-GB" sz="2400" b="1" dirty="0" smtClean="0">
                <a:solidFill>
                  <a:srgbClr val="FF0000"/>
                </a:solidFill>
              </a:rPr>
              <a:t>.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endParaRPr lang="en-GB" sz="1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GB" sz="28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Composite materials - </a:t>
            </a:r>
            <a:r>
              <a:rPr lang="en-GB" sz="28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have good corrosion resistance, light weight</a:t>
            </a:r>
            <a:r>
              <a:rPr lang="en-GB" sz="28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 </a:t>
            </a:r>
            <a:r>
              <a:rPr lang="en-GB" sz="28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etc</a:t>
            </a:r>
            <a:r>
              <a:rPr lang="en-GB" sz="28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088" y="20616995"/>
            <a:ext cx="6395469" cy="946360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 flipH="1">
            <a:off x="5431160" y="15916760"/>
            <a:ext cx="75282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577" indent="-342577" defTabSz="2456798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To develop a model for composite risers, </a:t>
            </a:r>
          </a:p>
          <a:p>
            <a:pPr marL="342577" indent="-342577" defTabSz="2456798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To study the fatigue behaviour and characteristics of the riser and visualise the flow of oil/gas in pipes in deep sea, </a:t>
            </a:r>
          </a:p>
          <a:p>
            <a:pPr marL="342577" indent="-342577" defTabSz="2456798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To optimize the composite riser.</a:t>
            </a:r>
          </a:p>
        </p:txBody>
      </p:sp>
      <p:graphicFrame>
        <p:nvGraphicFramePr>
          <p:cNvPr id="34" name="Diagram 33"/>
          <p:cNvGraphicFramePr/>
          <p:nvPr>
            <p:extLst>
              <p:ext uri="{D42A27DB-BD31-4B8C-83A1-F6EECF244321}">
                <p14:modId xmlns:p14="http://schemas.microsoft.com/office/powerpoint/2010/main" val="2662777539"/>
              </p:ext>
            </p:extLst>
          </p:nvPr>
        </p:nvGraphicFramePr>
        <p:xfrm>
          <a:off x="-1740521" y="14755225"/>
          <a:ext cx="9875616" cy="5079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5" name="Subtitle 2"/>
          <p:cNvSpPr txBox="1">
            <a:spLocks/>
          </p:cNvSpPr>
          <p:nvPr/>
        </p:nvSpPr>
        <p:spPr>
          <a:xfrm>
            <a:off x="5278582" y="15412999"/>
            <a:ext cx="7495354" cy="589315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45681" tIns="22841" rIns="45681" bIns="22841" rtlCol="0">
            <a:normAutofit fontScale="85000" lnSpcReduction="20000"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292" dirty="0" smtClean="0">
                <a:solidFill>
                  <a:prstClr val="black"/>
                </a:solidFill>
              </a:rPr>
              <a:t> </a:t>
            </a:r>
            <a:r>
              <a:rPr lang="en-GB" sz="5600" dirty="0">
                <a:solidFill>
                  <a:prstClr val="black"/>
                </a:solidFill>
              </a:rPr>
              <a:t>Objectives</a:t>
            </a:r>
          </a:p>
        </p:txBody>
      </p:sp>
      <p:pic>
        <p:nvPicPr>
          <p:cNvPr id="139" name="Picture 13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82213" y="6109705"/>
            <a:ext cx="9181877" cy="9214154"/>
          </a:xfrm>
          <a:prstGeom prst="rect">
            <a:avLst/>
          </a:prstGeom>
        </p:spPr>
      </p:pic>
      <p:pic>
        <p:nvPicPr>
          <p:cNvPr id="140" name="Picture 139"/>
          <p:cNvPicPr>
            <a:picLocks noChangeAspect="1"/>
          </p:cNvPicPr>
          <p:nvPr/>
        </p:nvPicPr>
        <p:blipFill rotWithShape="1">
          <a:blip r:embed="rId13"/>
          <a:srcRect r="29752"/>
          <a:stretch/>
        </p:blipFill>
        <p:spPr>
          <a:xfrm>
            <a:off x="21998437" y="23538286"/>
            <a:ext cx="9035098" cy="2885414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141" name="Picture 140"/>
          <p:cNvPicPr>
            <a:picLocks noChangeAspect="1"/>
          </p:cNvPicPr>
          <p:nvPr/>
        </p:nvPicPr>
        <p:blipFill rotWithShape="1">
          <a:blip r:embed="rId13"/>
          <a:srcRect r="29752"/>
          <a:stretch/>
        </p:blipFill>
        <p:spPr>
          <a:xfrm>
            <a:off x="23862041" y="21763357"/>
            <a:ext cx="8183523" cy="2670306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143" name="Subtitle 2"/>
          <p:cNvSpPr txBox="1">
            <a:spLocks/>
          </p:cNvSpPr>
          <p:nvPr/>
        </p:nvSpPr>
        <p:spPr>
          <a:xfrm>
            <a:off x="12646621" y="15422428"/>
            <a:ext cx="8969033" cy="57674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45681" tIns="22841" rIns="45681" bIns="22841" rtlCol="0">
            <a:no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 smtClean="0">
                <a:solidFill>
                  <a:prstClr val="black"/>
                </a:solidFill>
              </a:rPr>
              <a:t>Composite </a:t>
            </a:r>
            <a:r>
              <a:rPr lang="en-GB" sz="4800" dirty="0" smtClean="0">
                <a:solidFill>
                  <a:prstClr val="black"/>
                </a:solidFill>
              </a:rPr>
              <a:t>Tube</a:t>
            </a:r>
            <a:endParaRPr lang="en-GB" sz="4800" dirty="0">
              <a:solidFill>
                <a:prstClr val="black"/>
              </a:solidFill>
            </a:endParaRP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344314" y="21763356"/>
            <a:ext cx="10012475" cy="3339821"/>
          </a:xfrm>
          <a:prstGeom prst="rect">
            <a:avLst/>
          </a:prstGeom>
        </p:spPr>
      </p:pic>
      <p:sp>
        <p:nvSpPr>
          <p:cNvPr id="145" name="Rounded Rectangle 144"/>
          <p:cNvSpPr/>
          <p:nvPr/>
        </p:nvSpPr>
        <p:spPr>
          <a:xfrm>
            <a:off x="21837975" y="27526380"/>
            <a:ext cx="9085680" cy="248754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56798"/>
            <a:r>
              <a:rPr lang="en-GB" sz="2800" dirty="0">
                <a:solidFill>
                  <a:prstClr val="white"/>
                </a:solidFill>
              </a:rPr>
              <a:t>Composite riser behave differently from Steel Risers, they were first deployed in </a:t>
            </a:r>
            <a:r>
              <a:rPr lang="en-GB" sz="2800" dirty="0" err="1">
                <a:solidFill>
                  <a:prstClr val="white"/>
                </a:solidFill>
              </a:rPr>
              <a:t>deepwaters</a:t>
            </a:r>
            <a:r>
              <a:rPr lang="en-GB" sz="2800" dirty="0">
                <a:solidFill>
                  <a:prstClr val="white"/>
                </a:solidFill>
              </a:rPr>
              <a:t> in 2002,  and there are some challenges, e.g. lack of standards on Composite Risers. Composite materials offer a range of benefits that could improve riser technology</a:t>
            </a:r>
            <a:r>
              <a:rPr lang="en-GB" sz="2800" dirty="0" smtClean="0">
                <a:solidFill>
                  <a:prstClr val="white"/>
                </a:solidFill>
              </a:rPr>
              <a:t>. As regards the research, it is still on-going. </a:t>
            </a:r>
            <a:endParaRPr lang="en-GB" sz="2800" dirty="0">
              <a:solidFill>
                <a:prstClr val="white"/>
              </a:solidFill>
            </a:endParaRPr>
          </a:p>
        </p:txBody>
      </p:sp>
      <p:sp>
        <p:nvSpPr>
          <p:cNvPr id="147" name="Subtitle 2"/>
          <p:cNvSpPr txBox="1">
            <a:spLocks/>
          </p:cNvSpPr>
          <p:nvPr/>
        </p:nvSpPr>
        <p:spPr>
          <a:xfrm>
            <a:off x="21830839" y="26538832"/>
            <a:ext cx="9161342" cy="780032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45681" tIns="22841" rIns="45681" bIns="22841" rtlCol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>
                <a:solidFill>
                  <a:prstClr val="black"/>
                </a:solidFill>
              </a:rPr>
              <a:t>Conclusion</a:t>
            </a:r>
          </a:p>
          <a:p>
            <a:endParaRPr lang="en-GB" sz="5292" dirty="0">
              <a:solidFill>
                <a:prstClr val="black"/>
              </a:solidFill>
            </a:endParaRPr>
          </a:p>
        </p:txBody>
      </p:sp>
      <p:pic>
        <p:nvPicPr>
          <p:cNvPr id="149" name="Picture 148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3626" y="5966349"/>
            <a:ext cx="12687120" cy="924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Picture 149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3091" y="16040740"/>
            <a:ext cx="9265491" cy="572261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Subtitle 2"/>
          <p:cNvSpPr txBox="1">
            <a:spLocks/>
          </p:cNvSpPr>
          <p:nvPr/>
        </p:nvSpPr>
        <p:spPr>
          <a:xfrm>
            <a:off x="32466164" y="15411110"/>
            <a:ext cx="10229765" cy="586574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45681" tIns="22841" rIns="45681" bIns="22841" rtlCol="0">
            <a:normAutofit fontScale="92500" lnSpcReduction="20000"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200" dirty="0">
                <a:solidFill>
                  <a:prstClr val="black"/>
                </a:solidFill>
              </a:rPr>
              <a:t>Parametric of a Composite Riser Tube </a:t>
            </a:r>
          </a:p>
          <a:p>
            <a:endParaRPr lang="en-GB" sz="5292" dirty="0">
              <a:solidFill>
                <a:prstClr val="black"/>
              </a:solidFill>
            </a:endParaRPr>
          </a:p>
        </p:txBody>
      </p:sp>
      <p:graphicFrame>
        <p:nvGraphicFramePr>
          <p:cNvPr id="152" name="Table 1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15063"/>
              </p:ext>
            </p:extLst>
          </p:nvPr>
        </p:nvGraphicFramePr>
        <p:xfrm>
          <a:off x="21872193" y="16260037"/>
          <a:ext cx="10975747" cy="53024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9178"/>
                <a:gridCol w="1535095"/>
                <a:gridCol w="1530226"/>
                <a:gridCol w="1781002"/>
                <a:gridCol w="1589877"/>
                <a:gridCol w="1537529"/>
                <a:gridCol w="1292840"/>
              </a:tblGrid>
              <a:tr h="113622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PROPERTY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Specific Gravity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Density (kg/m³)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Thermal conductivity (w/m-</a:t>
                      </a:r>
                      <a:r>
                        <a:rPr lang="en-GB" sz="2200" baseline="30000" dirty="0" err="1">
                          <a:effectLst/>
                        </a:rPr>
                        <a:t>o</a:t>
                      </a:r>
                      <a:r>
                        <a:rPr lang="en-GB" sz="2200" dirty="0" err="1">
                          <a:effectLst/>
                        </a:rPr>
                        <a:t>C</a:t>
                      </a:r>
                      <a:r>
                        <a:rPr lang="en-GB" sz="2200" dirty="0">
                          <a:effectLst/>
                        </a:rPr>
                        <a:t>)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Heat capacity (J/kg/</a:t>
                      </a:r>
                      <a:r>
                        <a:rPr lang="en-GB" sz="2200" baseline="30000">
                          <a:effectLst/>
                        </a:rPr>
                        <a:t>o</a:t>
                      </a:r>
                      <a:r>
                        <a:rPr lang="en-GB" sz="2200">
                          <a:effectLst/>
                        </a:rPr>
                        <a:t>C)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Poisson ratio V</a:t>
                      </a:r>
                      <a:r>
                        <a:rPr lang="en-GB" sz="2200" baseline="-25000">
                          <a:effectLst/>
                        </a:rPr>
                        <a:t>12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Young’s modulus (GPa) 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</a:tr>
              <a:tr h="37874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Sea Water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1.0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1,030 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0.6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4,200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0.5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2.15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</a:tr>
              <a:tr h="37874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Steel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7.8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7,850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50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480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0.30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200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</a:tr>
              <a:tr h="37874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Titanium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4.43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4430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19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540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0.342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113.8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</a:tr>
              <a:tr h="37874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Aluminium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2.78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2780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204.26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910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0.33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68.9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</a:tr>
              <a:tr h="37874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AS4-Epoxy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1.53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1530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----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----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0.32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----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</a:tr>
              <a:tr h="37874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AS4-PEEK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1.56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1561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----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----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0.28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66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</a:tr>
              <a:tr h="37874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P75/Epoxy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1.78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1776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----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----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0.29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----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</a:tr>
              <a:tr h="37874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P75/PEEK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1.77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1773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----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----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0.30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33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</a:tr>
              <a:tr h="37874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PEEK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1.32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1300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----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----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0.40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5.15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</a:tr>
              <a:tr h="7574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Composite Riser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1.68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1680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0.5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1,200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>
                          <a:effectLst/>
                        </a:rPr>
                        <a:t>0.28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----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449" marR="123449" marT="0" marB="0"/>
                </a:tc>
              </a:tr>
            </a:tbl>
          </a:graphicData>
        </a:graphic>
      </p:graphicFrame>
      <p:sp>
        <p:nvSpPr>
          <p:cNvPr id="153" name="Subtitle 2"/>
          <p:cNvSpPr txBox="1">
            <a:spLocks/>
          </p:cNvSpPr>
          <p:nvPr/>
        </p:nvSpPr>
        <p:spPr>
          <a:xfrm>
            <a:off x="21615653" y="15411110"/>
            <a:ext cx="10942442" cy="586574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45681" tIns="22841" rIns="45681" bIns="22841" rtlCol="0">
            <a:no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 smtClean="0">
                <a:solidFill>
                  <a:prstClr val="black"/>
                </a:solidFill>
              </a:rPr>
              <a:t>Material Properties</a:t>
            </a:r>
            <a:endParaRPr lang="en-GB" sz="4800" dirty="0">
              <a:solidFill>
                <a:prstClr val="black"/>
              </a:solidFill>
            </a:endParaRPr>
          </a:p>
        </p:txBody>
      </p:sp>
      <p:sp>
        <p:nvSpPr>
          <p:cNvPr id="154" name="Subtitle 2"/>
          <p:cNvSpPr txBox="1">
            <a:spLocks/>
          </p:cNvSpPr>
          <p:nvPr/>
        </p:nvSpPr>
        <p:spPr>
          <a:xfrm>
            <a:off x="12201508" y="5104586"/>
            <a:ext cx="8662582" cy="915979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105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1835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8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3671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55065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73420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9177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1013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28486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6841" indent="0" algn="ctr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None/>
              <a:defRPr sz="7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 smtClean="0"/>
              <a:t>Riser Design using </a:t>
            </a:r>
            <a:r>
              <a:rPr lang="en-GB" sz="4800" dirty="0" err="1" smtClean="0"/>
              <a:t>Orcaflex</a:t>
            </a:r>
            <a:endParaRPr lang="en-GB" sz="4800" dirty="0"/>
          </a:p>
        </p:txBody>
      </p:sp>
      <p:grpSp>
        <p:nvGrpSpPr>
          <p:cNvPr id="155" name="Group 154"/>
          <p:cNvGrpSpPr/>
          <p:nvPr/>
        </p:nvGrpSpPr>
        <p:grpSpPr>
          <a:xfrm>
            <a:off x="20985233" y="6317221"/>
            <a:ext cx="8978393" cy="8808270"/>
            <a:chOff x="0" y="0"/>
            <a:chExt cx="5219700" cy="4914900"/>
          </a:xfrm>
        </p:grpSpPr>
        <p:grpSp>
          <p:nvGrpSpPr>
            <p:cNvPr id="156" name="Group 155"/>
            <p:cNvGrpSpPr/>
            <p:nvPr/>
          </p:nvGrpSpPr>
          <p:grpSpPr>
            <a:xfrm>
              <a:off x="3276600" y="600075"/>
              <a:ext cx="1943100" cy="781050"/>
              <a:chOff x="0" y="0"/>
              <a:chExt cx="1943100" cy="781050"/>
            </a:xfrm>
          </p:grpSpPr>
          <p:cxnSp>
            <p:nvCxnSpPr>
              <p:cNvPr id="251" name="Straight Connector 250"/>
              <p:cNvCxnSpPr/>
              <p:nvPr/>
            </p:nvCxnSpPr>
            <p:spPr>
              <a:xfrm flipH="1" flipV="1">
                <a:off x="723900" y="219075"/>
                <a:ext cx="12192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2" name="Group 251"/>
              <p:cNvGrpSpPr/>
              <p:nvPr/>
            </p:nvGrpSpPr>
            <p:grpSpPr>
              <a:xfrm>
                <a:off x="1066800" y="0"/>
                <a:ext cx="314325" cy="323850"/>
                <a:chOff x="0" y="0"/>
                <a:chExt cx="314325" cy="323850"/>
              </a:xfrm>
            </p:grpSpPr>
            <p:sp>
              <p:nvSpPr>
                <p:cNvPr id="255" name="Isosceles Triangle 254"/>
                <p:cNvSpPr/>
                <p:nvPr/>
              </p:nvSpPr>
              <p:spPr>
                <a:xfrm rot="10800000">
                  <a:off x="9525" y="0"/>
                  <a:ext cx="266700" cy="209550"/>
                </a:xfrm>
                <a:prstGeom prst="triangl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black"/>
                    </a:solidFill>
                  </a:endParaRPr>
                </a:p>
              </p:txBody>
            </p:sp>
            <p:cxnSp>
              <p:nvCxnSpPr>
                <p:cNvPr id="256" name="Straight Connector 255"/>
                <p:cNvCxnSpPr/>
                <p:nvPr/>
              </p:nvCxnSpPr>
              <p:spPr>
                <a:xfrm flipV="1">
                  <a:off x="0" y="276225"/>
                  <a:ext cx="3048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Straight Connector 256"/>
                <p:cNvCxnSpPr/>
                <p:nvPr/>
              </p:nvCxnSpPr>
              <p:spPr>
                <a:xfrm flipV="1">
                  <a:off x="9525" y="323850"/>
                  <a:ext cx="3048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3" name="Straight Connector 252"/>
              <p:cNvCxnSpPr/>
              <p:nvPr/>
            </p:nvCxnSpPr>
            <p:spPr>
              <a:xfrm flipH="1" flipV="1">
                <a:off x="666750" y="361950"/>
                <a:ext cx="790575" cy="2190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/>
              <p:cNvCxnSpPr/>
              <p:nvPr/>
            </p:nvCxnSpPr>
            <p:spPr>
              <a:xfrm flipH="1" flipV="1">
                <a:off x="0" y="485775"/>
                <a:ext cx="809625" cy="2952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7" name="Group 156"/>
            <p:cNvGrpSpPr/>
            <p:nvPr/>
          </p:nvGrpSpPr>
          <p:grpSpPr>
            <a:xfrm>
              <a:off x="0" y="0"/>
              <a:ext cx="5169173" cy="4914900"/>
              <a:chOff x="0" y="0"/>
              <a:chExt cx="5169173" cy="4914900"/>
            </a:xfrm>
          </p:grpSpPr>
          <p:cxnSp>
            <p:nvCxnSpPr>
              <p:cNvPr id="162" name="Straight Connector 161"/>
              <p:cNvCxnSpPr/>
              <p:nvPr/>
            </p:nvCxnSpPr>
            <p:spPr>
              <a:xfrm flipH="1">
                <a:off x="2009775" y="847725"/>
                <a:ext cx="28575" cy="38671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3" name="Group 162"/>
              <p:cNvGrpSpPr/>
              <p:nvPr/>
            </p:nvGrpSpPr>
            <p:grpSpPr>
              <a:xfrm>
                <a:off x="819150" y="4705350"/>
                <a:ext cx="2724150" cy="209550"/>
                <a:chOff x="0" y="0"/>
                <a:chExt cx="2724150" cy="209550"/>
              </a:xfrm>
            </p:grpSpPr>
            <p:cxnSp>
              <p:nvCxnSpPr>
                <p:cNvPr id="231" name="Straight Connector 230"/>
                <p:cNvCxnSpPr/>
                <p:nvPr/>
              </p:nvCxnSpPr>
              <p:spPr>
                <a:xfrm>
                  <a:off x="66675" y="0"/>
                  <a:ext cx="2657475" cy="952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32" name="Group 231"/>
                <p:cNvGrpSpPr/>
                <p:nvPr/>
              </p:nvGrpSpPr>
              <p:grpSpPr>
                <a:xfrm>
                  <a:off x="0" y="0"/>
                  <a:ext cx="2609850" cy="209550"/>
                  <a:chOff x="0" y="0"/>
                  <a:chExt cx="2609850" cy="209550"/>
                </a:xfrm>
              </p:grpSpPr>
              <p:cxnSp>
                <p:nvCxnSpPr>
                  <p:cNvPr id="233" name="Straight Connector 232"/>
                  <p:cNvCxnSpPr/>
                  <p:nvPr/>
                </p:nvCxnSpPr>
                <p:spPr>
                  <a:xfrm flipH="1">
                    <a:off x="0" y="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Straight Connector 233"/>
                  <p:cNvCxnSpPr/>
                  <p:nvPr/>
                </p:nvCxnSpPr>
                <p:spPr>
                  <a:xfrm flipH="1">
                    <a:off x="142875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" name="Straight Connector 234"/>
                  <p:cNvCxnSpPr/>
                  <p:nvPr/>
                </p:nvCxnSpPr>
                <p:spPr>
                  <a:xfrm flipH="1">
                    <a:off x="266700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" name="Straight Connector 235"/>
                  <p:cNvCxnSpPr/>
                  <p:nvPr/>
                </p:nvCxnSpPr>
                <p:spPr>
                  <a:xfrm flipH="1">
                    <a:off x="419100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" name="Straight Connector 236"/>
                  <p:cNvCxnSpPr/>
                  <p:nvPr/>
                </p:nvCxnSpPr>
                <p:spPr>
                  <a:xfrm flipH="1">
                    <a:off x="581025" y="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8" name="Straight Connector 237"/>
                  <p:cNvCxnSpPr/>
                  <p:nvPr/>
                </p:nvCxnSpPr>
                <p:spPr>
                  <a:xfrm flipH="1">
                    <a:off x="714375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9" name="Straight Connector 238"/>
                  <p:cNvCxnSpPr/>
                  <p:nvPr/>
                </p:nvCxnSpPr>
                <p:spPr>
                  <a:xfrm flipH="1">
                    <a:off x="857250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" name="Straight Connector 239"/>
                  <p:cNvCxnSpPr/>
                  <p:nvPr/>
                </p:nvCxnSpPr>
                <p:spPr>
                  <a:xfrm flipH="1">
                    <a:off x="1000125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" name="Straight Connector 240"/>
                  <p:cNvCxnSpPr/>
                  <p:nvPr/>
                </p:nvCxnSpPr>
                <p:spPr>
                  <a:xfrm flipH="1">
                    <a:off x="1123950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2" name="Straight Connector 241"/>
                  <p:cNvCxnSpPr/>
                  <p:nvPr/>
                </p:nvCxnSpPr>
                <p:spPr>
                  <a:xfrm flipH="1">
                    <a:off x="1276350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" name="Straight Connector 242"/>
                  <p:cNvCxnSpPr/>
                  <p:nvPr/>
                </p:nvCxnSpPr>
                <p:spPr>
                  <a:xfrm flipH="1">
                    <a:off x="1438275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4" name="Straight Connector 243"/>
                  <p:cNvCxnSpPr/>
                  <p:nvPr/>
                </p:nvCxnSpPr>
                <p:spPr>
                  <a:xfrm flipH="1">
                    <a:off x="1571625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5" name="Straight Connector 244"/>
                  <p:cNvCxnSpPr/>
                  <p:nvPr/>
                </p:nvCxnSpPr>
                <p:spPr>
                  <a:xfrm flipH="1">
                    <a:off x="1714500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" name="Straight Connector 245"/>
                  <p:cNvCxnSpPr/>
                  <p:nvPr/>
                </p:nvCxnSpPr>
                <p:spPr>
                  <a:xfrm flipH="1">
                    <a:off x="1857375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Straight Connector 246"/>
                  <p:cNvCxnSpPr/>
                  <p:nvPr/>
                </p:nvCxnSpPr>
                <p:spPr>
                  <a:xfrm flipH="1">
                    <a:off x="1981200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8" name="Straight Connector 247"/>
                  <p:cNvCxnSpPr/>
                  <p:nvPr/>
                </p:nvCxnSpPr>
                <p:spPr>
                  <a:xfrm flipH="1">
                    <a:off x="2133600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9" name="Straight Connector 248"/>
                  <p:cNvCxnSpPr/>
                  <p:nvPr/>
                </p:nvCxnSpPr>
                <p:spPr>
                  <a:xfrm flipH="1">
                    <a:off x="2295525" y="9525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" name="Straight Connector 249"/>
                  <p:cNvCxnSpPr/>
                  <p:nvPr/>
                </p:nvCxnSpPr>
                <p:spPr>
                  <a:xfrm flipH="1">
                    <a:off x="2428875" y="19050"/>
                    <a:ext cx="180975" cy="1905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64" name="Round Same Side Corner Rectangle 163"/>
              <p:cNvSpPr/>
              <p:nvPr/>
            </p:nvSpPr>
            <p:spPr>
              <a:xfrm rot="10800000">
                <a:off x="2486025" y="628650"/>
                <a:ext cx="1504950" cy="428625"/>
              </a:xfrm>
              <a:prstGeom prst="round2SameRect">
                <a:avLst>
                  <a:gd name="adj1" fmla="val 50000"/>
                  <a:gd name="adj2" fmla="val 0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/>
                <a:endParaRPr lang="en-GB" sz="4837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65" name="Group 164"/>
              <p:cNvGrpSpPr/>
              <p:nvPr/>
            </p:nvGrpSpPr>
            <p:grpSpPr>
              <a:xfrm>
                <a:off x="1257300" y="923925"/>
                <a:ext cx="752475" cy="3676650"/>
                <a:chOff x="0" y="0"/>
                <a:chExt cx="752475" cy="3676650"/>
              </a:xfrm>
            </p:grpSpPr>
            <p:sp>
              <p:nvSpPr>
                <p:cNvPr id="218" name="Right Arrow 217"/>
                <p:cNvSpPr/>
                <p:nvPr/>
              </p:nvSpPr>
              <p:spPr>
                <a:xfrm>
                  <a:off x="0" y="0"/>
                  <a:ext cx="752475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9" name="Right Arrow 218"/>
                <p:cNvSpPr/>
                <p:nvPr/>
              </p:nvSpPr>
              <p:spPr>
                <a:xfrm>
                  <a:off x="85725" y="333375"/>
                  <a:ext cx="657225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0" name="Right Arrow 219"/>
                <p:cNvSpPr/>
                <p:nvPr/>
              </p:nvSpPr>
              <p:spPr>
                <a:xfrm>
                  <a:off x="161925" y="704850"/>
                  <a:ext cx="59055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1" name="Right Arrow 220"/>
                <p:cNvSpPr/>
                <p:nvPr/>
              </p:nvSpPr>
              <p:spPr>
                <a:xfrm>
                  <a:off x="219075" y="1104900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2" name="Right Arrow 221"/>
                <p:cNvSpPr/>
                <p:nvPr/>
              </p:nvSpPr>
              <p:spPr>
                <a:xfrm>
                  <a:off x="257175" y="1447800"/>
                  <a:ext cx="485775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3" name="Right Arrow 222"/>
                <p:cNvSpPr/>
                <p:nvPr/>
              </p:nvSpPr>
              <p:spPr>
                <a:xfrm>
                  <a:off x="333375" y="1819275"/>
                  <a:ext cx="4000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4" name="Right Arrow 223"/>
                <p:cNvSpPr/>
                <p:nvPr/>
              </p:nvSpPr>
              <p:spPr>
                <a:xfrm>
                  <a:off x="409575" y="2486025"/>
                  <a:ext cx="3238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5" name="Right Arrow 224"/>
                <p:cNvSpPr/>
                <p:nvPr/>
              </p:nvSpPr>
              <p:spPr>
                <a:xfrm>
                  <a:off x="371475" y="2190750"/>
                  <a:ext cx="3619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6" name="Right Arrow 225"/>
                <p:cNvSpPr/>
                <p:nvPr/>
              </p:nvSpPr>
              <p:spPr>
                <a:xfrm>
                  <a:off x="466725" y="2752725"/>
                  <a:ext cx="2476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7" name="Right Arrow 226"/>
                <p:cNvSpPr/>
                <p:nvPr/>
              </p:nvSpPr>
              <p:spPr>
                <a:xfrm>
                  <a:off x="485775" y="2990850"/>
                  <a:ext cx="219075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8" name="Right Arrow 227"/>
                <p:cNvSpPr/>
                <p:nvPr/>
              </p:nvSpPr>
              <p:spPr>
                <a:xfrm>
                  <a:off x="561975" y="3419475"/>
                  <a:ext cx="142875" cy="57150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9" name="Right Arrow 228"/>
                <p:cNvSpPr/>
                <p:nvPr/>
              </p:nvSpPr>
              <p:spPr>
                <a:xfrm>
                  <a:off x="533400" y="3209925"/>
                  <a:ext cx="171450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0" name="Right Arrow 229"/>
                <p:cNvSpPr/>
                <p:nvPr/>
              </p:nvSpPr>
              <p:spPr>
                <a:xfrm>
                  <a:off x="609600" y="3619500"/>
                  <a:ext cx="104775" cy="57150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66" name="Group 165"/>
              <p:cNvGrpSpPr/>
              <p:nvPr/>
            </p:nvGrpSpPr>
            <p:grpSpPr>
              <a:xfrm>
                <a:off x="2809875" y="3781425"/>
                <a:ext cx="187960" cy="609600"/>
                <a:chOff x="0" y="0"/>
                <a:chExt cx="187960" cy="609600"/>
              </a:xfrm>
            </p:grpSpPr>
            <p:sp>
              <p:nvSpPr>
                <p:cNvPr id="215" name="Right Arrow 214"/>
                <p:cNvSpPr/>
                <p:nvPr/>
              </p:nvSpPr>
              <p:spPr>
                <a:xfrm rot="16200000">
                  <a:off x="-244157" y="320357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6" name="Right Arrow 215"/>
                <p:cNvSpPr/>
                <p:nvPr/>
              </p:nvSpPr>
              <p:spPr>
                <a:xfrm rot="16200000">
                  <a:off x="-177482" y="282257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7" name="Right Arrow 216"/>
                <p:cNvSpPr/>
                <p:nvPr/>
              </p:nvSpPr>
              <p:spPr>
                <a:xfrm rot="16200000">
                  <a:off x="-101282" y="244157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</p:grpSp>
          <p:cxnSp>
            <p:nvCxnSpPr>
              <p:cNvPr id="167" name="Straight Connector 166"/>
              <p:cNvCxnSpPr/>
              <p:nvPr/>
            </p:nvCxnSpPr>
            <p:spPr>
              <a:xfrm flipH="1">
                <a:off x="0" y="828675"/>
                <a:ext cx="248602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8" name="Freeform 167"/>
              <p:cNvSpPr/>
              <p:nvPr/>
            </p:nvSpPr>
            <p:spPr>
              <a:xfrm>
                <a:off x="390525" y="695325"/>
                <a:ext cx="762000" cy="323850"/>
              </a:xfrm>
              <a:custGeom>
                <a:avLst/>
                <a:gdLst>
                  <a:gd name="connsiteX0" fmla="*/ 0 w 1047750"/>
                  <a:gd name="connsiteY0" fmla="*/ 220769 h 544748"/>
                  <a:gd name="connsiteX1" fmla="*/ 133350 w 1047750"/>
                  <a:gd name="connsiteY1" fmla="*/ 30269 h 544748"/>
                  <a:gd name="connsiteX2" fmla="*/ 352425 w 1047750"/>
                  <a:gd name="connsiteY2" fmla="*/ 20744 h 544748"/>
                  <a:gd name="connsiteX3" fmla="*/ 466725 w 1047750"/>
                  <a:gd name="connsiteY3" fmla="*/ 230294 h 544748"/>
                  <a:gd name="connsiteX4" fmla="*/ 561975 w 1047750"/>
                  <a:gd name="connsiteY4" fmla="*/ 439844 h 544748"/>
                  <a:gd name="connsiteX5" fmla="*/ 800100 w 1047750"/>
                  <a:gd name="connsiteY5" fmla="*/ 544619 h 544748"/>
                  <a:gd name="connsiteX6" fmla="*/ 990600 w 1047750"/>
                  <a:gd name="connsiteY6" fmla="*/ 420794 h 544748"/>
                  <a:gd name="connsiteX7" fmla="*/ 1047750 w 1047750"/>
                  <a:gd name="connsiteY7" fmla="*/ 239819 h 544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7750" h="544748">
                    <a:moveTo>
                      <a:pt x="0" y="220769"/>
                    </a:moveTo>
                    <a:cubicBezTo>
                      <a:pt x="37306" y="142187"/>
                      <a:pt x="74613" y="63606"/>
                      <a:pt x="133350" y="30269"/>
                    </a:cubicBezTo>
                    <a:cubicBezTo>
                      <a:pt x="192087" y="-3068"/>
                      <a:pt x="296863" y="-12594"/>
                      <a:pt x="352425" y="20744"/>
                    </a:cubicBezTo>
                    <a:cubicBezTo>
                      <a:pt x="407988" y="54081"/>
                      <a:pt x="431800" y="160444"/>
                      <a:pt x="466725" y="230294"/>
                    </a:cubicBezTo>
                    <a:cubicBezTo>
                      <a:pt x="501650" y="300144"/>
                      <a:pt x="506413" y="387457"/>
                      <a:pt x="561975" y="439844"/>
                    </a:cubicBezTo>
                    <a:cubicBezTo>
                      <a:pt x="617537" y="492231"/>
                      <a:pt x="728663" y="547794"/>
                      <a:pt x="800100" y="544619"/>
                    </a:cubicBezTo>
                    <a:cubicBezTo>
                      <a:pt x="871537" y="541444"/>
                      <a:pt x="949325" y="471594"/>
                      <a:pt x="990600" y="420794"/>
                    </a:cubicBezTo>
                    <a:cubicBezTo>
                      <a:pt x="1031875" y="369994"/>
                      <a:pt x="987425" y="312844"/>
                      <a:pt x="1047750" y="23981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64599" tIns="82300" rIns="164599" bIns="823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/>
                <a:endParaRPr lang="en-GB" sz="4837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9" name="Group 168"/>
              <p:cNvGrpSpPr/>
              <p:nvPr/>
            </p:nvGrpSpPr>
            <p:grpSpPr>
              <a:xfrm>
                <a:off x="276225" y="1257300"/>
                <a:ext cx="542925" cy="226060"/>
                <a:chOff x="0" y="0"/>
                <a:chExt cx="542925" cy="226060"/>
              </a:xfrm>
            </p:grpSpPr>
            <p:sp>
              <p:nvSpPr>
                <p:cNvPr id="212" name="Right Arrow 211"/>
                <p:cNvSpPr/>
                <p:nvPr/>
              </p:nvSpPr>
              <p:spPr>
                <a:xfrm>
                  <a:off x="0" y="0"/>
                  <a:ext cx="533400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3" name="Right Arrow 212"/>
                <p:cNvSpPr/>
                <p:nvPr/>
              </p:nvSpPr>
              <p:spPr>
                <a:xfrm>
                  <a:off x="190500" y="180975"/>
                  <a:ext cx="352425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4" name="Right Arrow 213"/>
                <p:cNvSpPr/>
                <p:nvPr/>
              </p:nvSpPr>
              <p:spPr>
                <a:xfrm>
                  <a:off x="104775" y="85725"/>
                  <a:ext cx="438150" cy="57150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70" name="Text Box 295"/>
              <p:cNvSpPr txBox="1"/>
              <p:nvPr/>
            </p:nvSpPr>
            <p:spPr>
              <a:xfrm>
                <a:off x="9525" y="1019175"/>
                <a:ext cx="893445" cy="228600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bg1"/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Wave forces</a:t>
                </a:r>
              </a:p>
            </p:txBody>
          </p:sp>
          <p:sp>
            <p:nvSpPr>
              <p:cNvPr id="171" name="Text Box 296"/>
              <p:cNvSpPr txBox="1"/>
              <p:nvPr/>
            </p:nvSpPr>
            <p:spPr>
              <a:xfrm>
                <a:off x="504825" y="2505075"/>
                <a:ext cx="1009650" cy="23812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Current forces</a:t>
                </a:r>
              </a:p>
            </p:txBody>
          </p:sp>
          <p:grpSp>
            <p:nvGrpSpPr>
              <p:cNvPr id="172" name="Group 171"/>
              <p:cNvGrpSpPr/>
              <p:nvPr/>
            </p:nvGrpSpPr>
            <p:grpSpPr>
              <a:xfrm>
                <a:off x="38100" y="3905250"/>
                <a:ext cx="714375" cy="876300"/>
                <a:chOff x="0" y="0"/>
                <a:chExt cx="714375" cy="876300"/>
              </a:xfrm>
            </p:grpSpPr>
            <p:grpSp>
              <p:nvGrpSpPr>
                <p:cNvPr id="206" name="Group 205"/>
                <p:cNvGrpSpPr/>
                <p:nvPr/>
              </p:nvGrpSpPr>
              <p:grpSpPr>
                <a:xfrm>
                  <a:off x="133350" y="257175"/>
                  <a:ext cx="381000" cy="523875"/>
                  <a:chOff x="0" y="0"/>
                  <a:chExt cx="590550" cy="523875"/>
                </a:xfrm>
              </p:grpSpPr>
              <p:cxnSp>
                <p:nvCxnSpPr>
                  <p:cNvPr id="210" name="Elbow Connector 209"/>
                  <p:cNvCxnSpPr/>
                  <p:nvPr/>
                </p:nvCxnSpPr>
                <p:spPr>
                  <a:xfrm>
                    <a:off x="0" y="0"/>
                    <a:ext cx="590550" cy="523875"/>
                  </a:xfrm>
                  <a:prstGeom prst="bentConnector3">
                    <a:avLst>
                      <a:gd name="adj1" fmla="val 394"/>
                    </a:avLst>
                  </a:prstGeom>
                  <a:ln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1" name="Straight Arrow Connector 210"/>
                  <p:cNvCxnSpPr/>
                  <p:nvPr/>
                </p:nvCxnSpPr>
                <p:spPr>
                  <a:xfrm flipV="1">
                    <a:off x="9525" y="228600"/>
                    <a:ext cx="314325" cy="28575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07" name="Text Box 297"/>
                <p:cNvSpPr txBox="1"/>
                <p:nvPr/>
              </p:nvSpPr>
              <p:spPr>
                <a:xfrm>
                  <a:off x="0" y="0"/>
                  <a:ext cx="190500" cy="2381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>
                    <a:lnSpc>
                      <a:spcPct val="107000"/>
                    </a:lnSpc>
                    <a:spcAft>
                      <a:spcPts val="1440"/>
                    </a:spcAft>
                  </a:pPr>
                  <a:r>
                    <a:rPr lang="en-GB" sz="198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Z</a:t>
                  </a:r>
                </a:p>
              </p:txBody>
            </p:sp>
            <p:sp>
              <p:nvSpPr>
                <p:cNvPr id="208" name="Text Box 298"/>
                <p:cNvSpPr txBox="1"/>
                <p:nvPr/>
              </p:nvSpPr>
              <p:spPr>
                <a:xfrm>
                  <a:off x="352425" y="304800"/>
                  <a:ext cx="180975" cy="2381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>
                    <a:lnSpc>
                      <a:spcPct val="107000"/>
                    </a:lnSpc>
                    <a:spcAft>
                      <a:spcPts val="1440"/>
                    </a:spcAft>
                  </a:pPr>
                  <a:r>
                    <a:rPr lang="en-GB" sz="198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Y</a:t>
                  </a:r>
                </a:p>
              </p:txBody>
            </p:sp>
            <p:sp>
              <p:nvSpPr>
                <p:cNvPr id="209" name="Text Box 299"/>
                <p:cNvSpPr txBox="1"/>
                <p:nvPr/>
              </p:nvSpPr>
              <p:spPr>
                <a:xfrm>
                  <a:off x="533400" y="638175"/>
                  <a:ext cx="180975" cy="2381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>
                    <a:lnSpc>
                      <a:spcPct val="107000"/>
                    </a:lnSpc>
                    <a:spcAft>
                      <a:spcPts val="1440"/>
                    </a:spcAft>
                  </a:pPr>
                  <a:r>
                    <a:rPr lang="en-GB" sz="198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X</a:t>
                  </a:r>
                </a:p>
              </p:txBody>
            </p:sp>
          </p:grpSp>
          <p:grpSp>
            <p:nvGrpSpPr>
              <p:cNvPr id="173" name="Group 172"/>
              <p:cNvGrpSpPr/>
              <p:nvPr/>
            </p:nvGrpSpPr>
            <p:grpSpPr>
              <a:xfrm>
                <a:off x="3086100" y="0"/>
                <a:ext cx="266700" cy="633890"/>
                <a:chOff x="0" y="0"/>
                <a:chExt cx="266700" cy="633890"/>
              </a:xfrm>
            </p:grpSpPr>
            <p:grpSp>
              <p:nvGrpSpPr>
                <p:cNvPr id="200" name="Group 199"/>
                <p:cNvGrpSpPr/>
                <p:nvPr/>
              </p:nvGrpSpPr>
              <p:grpSpPr>
                <a:xfrm>
                  <a:off x="0" y="253524"/>
                  <a:ext cx="266700" cy="380366"/>
                  <a:chOff x="0" y="0"/>
                  <a:chExt cx="266700" cy="380366"/>
                </a:xfrm>
              </p:grpSpPr>
              <p:sp>
                <p:nvSpPr>
                  <p:cNvPr id="202" name="Flowchart: Manual Operation 201"/>
                  <p:cNvSpPr/>
                  <p:nvPr/>
                </p:nvSpPr>
                <p:spPr>
                  <a:xfrm rot="10800000">
                    <a:off x="0" y="9525"/>
                    <a:ext cx="266700" cy="370840"/>
                  </a:xfrm>
                  <a:prstGeom prst="flowChartManualOperation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03" name="Up Arrow 202"/>
                  <p:cNvSpPr/>
                  <p:nvPr/>
                </p:nvSpPr>
                <p:spPr>
                  <a:xfrm flipH="1">
                    <a:off x="114300" y="0"/>
                    <a:ext cx="45719" cy="371475"/>
                  </a:xfrm>
                  <a:prstGeom prst="upArrow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black"/>
                      </a:solidFill>
                    </a:endParaRPr>
                  </a:p>
                </p:txBody>
              </p:sp>
              <p:cxnSp>
                <p:nvCxnSpPr>
                  <p:cNvPr id="204" name="Straight Connector 203"/>
                  <p:cNvCxnSpPr/>
                  <p:nvPr/>
                </p:nvCxnSpPr>
                <p:spPr>
                  <a:xfrm>
                    <a:off x="66675" y="19050"/>
                    <a:ext cx="180975" cy="35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5" name="Straight Connector 204"/>
                  <p:cNvCxnSpPr/>
                  <p:nvPr/>
                </p:nvCxnSpPr>
                <p:spPr>
                  <a:xfrm flipH="1">
                    <a:off x="19050" y="19050"/>
                    <a:ext cx="200025" cy="36131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01" name="Right Arrow 200"/>
                <p:cNvSpPr/>
                <p:nvPr/>
              </p:nvSpPr>
              <p:spPr>
                <a:xfrm rot="16200000">
                  <a:off x="0" y="110649"/>
                  <a:ext cx="267018" cy="45719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</p:grpSp>
          <p:cxnSp>
            <p:nvCxnSpPr>
              <p:cNvPr id="174" name="Straight Connector 173"/>
              <p:cNvCxnSpPr/>
              <p:nvPr/>
            </p:nvCxnSpPr>
            <p:spPr>
              <a:xfrm flipH="1">
                <a:off x="2009775" y="4229100"/>
                <a:ext cx="1533525" cy="4629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Text Box 310"/>
              <p:cNvSpPr txBox="1"/>
              <p:nvPr/>
            </p:nvSpPr>
            <p:spPr>
              <a:xfrm>
                <a:off x="3619500" y="4429125"/>
                <a:ext cx="1285875" cy="44767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Foundation casing</a:t>
                </a:r>
              </a:p>
            </p:txBody>
          </p:sp>
          <p:sp>
            <p:nvSpPr>
              <p:cNvPr id="176" name="Text Box 311"/>
              <p:cNvSpPr txBox="1"/>
              <p:nvPr/>
            </p:nvSpPr>
            <p:spPr>
              <a:xfrm>
                <a:off x="3505200" y="2905125"/>
                <a:ext cx="1438275" cy="457200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Internal and external fluid pressure</a:t>
                </a:r>
              </a:p>
            </p:txBody>
          </p:sp>
          <p:grpSp>
            <p:nvGrpSpPr>
              <p:cNvPr id="177" name="Group 176"/>
              <p:cNvGrpSpPr/>
              <p:nvPr/>
            </p:nvGrpSpPr>
            <p:grpSpPr>
              <a:xfrm>
                <a:off x="3295650" y="1676400"/>
                <a:ext cx="124590" cy="1695526"/>
                <a:chOff x="0" y="0"/>
                <a:chExt cx="124590" cy="1695526"/>
              </a:xfrm>
            </p:grpSpPr>
            <p:sp>
              <p:nvSpPr>
                <p:cNvPr id="193" name="Right Arrow 192"/>
                <p:cNvSpPr/>
                <p:nvPr/>
              </p:nvSpPr>
              <p:spPr>
                <a:xfrm rot="5400000">
                  <a:off x="-220345" y="220345"/>
                  <a:ext cx="485775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94" name="Group 193"/>
                <p:cNvGrpSpPr/>
                <p:nvPr/>
              </p:nvGrpSpPr>
              <p:grpSpPr>
                <a:xfrm>
                  <a:off x="13102" y="887095"/>
                  <a:ext cx="111488" cy="808431"/>
                  <a:chOff x="4847" y="0"/>
                  <a:chExt cx="111488" cy="808431"/>
                </a:xfrm>
              </p:grpSpPr>
              <p:sp>
                <p:nvSpPr>
                  <p:cNvPr id="196" name="Right Arrow 195"/>
                  <p:cNvSpPr/>
                  <p:nvPr/>
                </p:nvSpPr>
                <p:spPr>
                  <a:xfrm rot="13541826">
                    <a:off x="-164017" y="421322"/>
                    <a:ext cx="425650" cy="78565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97" name="Right Arrow 196"/>
                  <p:cNvSpPr/>
                  <p:nvPr/>
                </p:nvSpPr>
                <p:spPr>
                  <a:xfrm rot="13541826">
                    <a:off x="-185118" y="572746"/>
                    <a:ext cx="425650" cy="45719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98" name="Right Arrow 197"/>
                  <p:cNvSpPr/>
                  <p:nvPr/>
                </p:nvSpPr>
                <p:spPr>
                  <a:xfrm rot="13541826">
                    <a:off x="-144967" y="287972"/>
                    <a:ext cx="425650" cy="78565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99" name="Right Arrow 198"/>
                  <p:cNvSpPr/>
                  <p:nvPr/>
                </p:nvSpPr>
                <p:spPr>
                  <a:xfrm rot="13541826">
                    <a:off x="-135442" y="173672"/>
                    <a:ext cx="425450" cy="78105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195" name="Right Arrow 194"/>
                <p:cNvSpPr/>
                <p:nvPr/>
              </p:nvSpPr>
              <p:spPr>
                <a:xfrm rot="5400000">
                  <a:off x="-153670" y="248920"/>
                  <a:ext cx="485775" cy="45085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78" name="Text Box 315"/>
              <p:cNvSpPr txBox="1"/>
              <p:nvPr/>
            </p:nvSpPr>
            <p:spPr>
              <a:xfrm>
                <a:off x="3400425" y="1676400"/>
                <a:ext cx="1133475" cy="457200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Weight, (</a:t>
                </a:r>
                <a:r>
                  <a:rPr lang="en-GB" sz="1980" dirty="0" err="1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W</a:t>
                </a:r>
                <a:r>
                  <a:rPr lang="en-GB" sz="1980" baseline="-25000" dirty="0" err="1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en-GB" sz="1980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) of Composite riser</a:t>
                </a:r>
              </a:p>
            </p:txBody>
          </p:sp>
          <p:sp>
            <p:nvSpPr>
              <p:cNvPr id="179" name="Text Box 316"/>
              <p:cNvSpPr txBox="1"/>
              <p:nvPr/>
            </p:nvSpPr>
            <p:spPr>
              <a:xfrm>
                <a:off x="3038475" y="3667125"/>
                <a:ext cx="904875" cy="302260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Buoyancy</a:t>
                </a:r>
              </a:p>
            </p:txBody>
          </p:sp>
          <p:grpSp>
            <p:nvGrpSpPr>
              <p:cNvPr id="180" name="Group 179"/>
              <p:cNvGrpSpPr/>
              <p:nvPr/>
            </p:nvGrpSpPr>
            <p:grpSpPr>
              <a:xfrm>
                <a:off x="3629298" y="191550"/>
                <a:ext cx="1539875" cy="1419043"/>
                <a:chOff x="-418827" y="-65625"/>
                <a:chExt cx="1539875" cy="1419043"/>
              </a:xfrm>
            </p:grpSpPr>
            <p:sp>
              <p:nvSpPr>
                <p:cNvPr id="190" name="Text Box 304"/>
                <p:cNvSpPr txBox="1"/>
                <p:nvPr/>
              </p:nvSpPr>
              <p:spPr>
                <a:xfrm>
                  <a:off x="-418827" y="-65625"/>
                  <a:ext cx="1539875" cy="38347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>
                    <a:lnSpc>
                      <a:spcPct val="107000"/>
                    </a:lnSpc>
                    <a:spcAft>
                      <a:spcPts val="1440"/>
                    </a:spcAft>
                  </a:pPr>
                  <a:r>
                    <a:rPr lang="en-GB" sz="1980" dirty="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Mean Water level</a:t>
                  </a:r>
                </a:p>
              </p:txBody>
            </p:sp>
            <p:sp>
              <p:nvSpPr>
                <p:cNvPr id="191" name="Text Box 306"/>
                <p:cNvSpPr txBox="1"/>
                <p:nvPr/>
              </p:nvSpPr>
              <p:spPr>
                <a:xfrm>
                  <a:off x="334404" y="783180"/>
                  <a:ext cx="666750" cy="3238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>
                    <a:lnSpc>
                      <a:spcPct val="107000"/>
                    </a:lnSpc>
                    <a:spcAft>
                      <a:spcPts val="1440"/>
                    </a:spcAft>
                  </a:pPr>
                  <a:r>
                    <a:rPr lang="en-GB" sz="1980" dirty="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Vessel</a:t>
                  </a:r>
                </a:p>
              </p:txBody>
            </p:sp>
            <p:sp>
              <p:nvSpPr>
                <p:cNvPr id="192" name="Text Box 317"/>
                <p:cNvSpPr txBox="1"/>
                <p:nvPr/>
              </p:nvSpPr>
              <p:spPr>
                <a:xfrm>
                  <a:off x="-69861" y="1029568"/>
                  <a:ext cx="1133475" cy="3238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>
                    <a:lnSpc>
                      <a:spcPct val="107000"/>
                    </a:lnSpc>
                    <a:spcAft>
                      <a:spcPts val="1440"/>
                    </a:spcAft>
                  </a:pPr>
                  <a:r>
                    <a:rPr lang="en-GB" sz="1980" dirty="0">
                      <a:solidFill>
                        <a:prstClr val="black"/>
                      </a:solidFill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Top Connection</a:t>
                  </a:r>
                </a:p>
              </p:txBody>
            </p:sp>
          </p:grpSp>
          <p:grpSp>
            <p:nvGrpSpPr>
              <p:cNvPr id="181" name="Group 180"/>
              <p:cNvGrpSpPr/>
              <p:nvPr/>
            </p:nvGrpSpPr>
            <p:grpSpPr>
              <a:xfrm>
                <a:off x="2009775" y="4581525"/>
                <a:ext cx="1685925" cy="276225"/>
                <a:chOff x="0" y="0"/>
                <a:chExt cx="1685925" cy="276225"/>
              </a:xfrm>
            </p:grpSpPr>
            <p:cxnSp>
              <p:nvCxnSpPr>
                <p:cNvPr id="188" name="Straight Connector 187"/>
                <p:cNvCxnSpPr/>
                <p:nvPr/>
              </p:nvCxnSpPr>
              <p:spPr>
                <a:xfrm flipV="1">
                  <a:off x="0" y="0"/>
                  <a:ext cx="704850" cy="27622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 flipH="1">
                  <a:off x="714375" y="0"/>
                  <a:ext cx="97155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2" name="Text Box 318"/>
              <p:cNvSpPr txBox="1"/>
              <p:nvPr/>
            </p:nvSpPr>
            <p:spPr>
              <a:xfrm>
                <a:off x="3524250" y="4029075"/>
                <a:ext cx="1333500" cy="327343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>
                  <a:lnSpc>
                    <a:spcPct val="107000"/>
                  </a:lnSpc>
                  <a:spcAft>
                    <a:spcPts val="1440"/>
                  </a:spcAft>
                </a:pPr>
                <a:r>
                  <a:rPr lang="en-GB" sz="198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Bottom connection</a:t>
                </a:r>
              </a:p>
            </p:txBody>
          </p:sp>
          <p:grpSp>
            <p:nvGrpSpPr>
              <p:cNvPr id="183" name="Group 182"/>
              <p:cNvGrpSpPr/>
              <p:nvPr/>
            </p:nvGrpSpPr>
            <p:grpSpPr>
              <a:xfrm>
                <a:off x="1924050" y="4629150"/>
                <a:ext cx="161925" cy="285750"/>
                <a:chOff x="0" y="0"/>
                <a:chExt cx="161925" cy="285750"/>
              </a:xfrm>
            </p:grpSpPr>
            <p:grpSp>
              <p:nvGrpSpPr>
                <p:cNvPr id="184" name="Group 183"/>
                <p:cNvGrpSpPr/>
                <p:nvPr/>
              </p:nvGrpSpPr>
              <p:grpSpPr>
                <a:xfrm>
                  <a:off x="0" y="0"/>
                  <a:ext cx="161925" cy="285750"/>
                  <a:chOff x="0" y="0"/>
                  <a:chExt cx="161925" cy="285750"/>
                </a:xfrm>
              </p:grpSpPr>
              <p:sp>
                <p:nvSpPr>
                  <p:cNvPr id="186" name="Rectangle 185"/>
                  <p:cNvSpPr/>
                  <p:nvPr/>
                </p:nvSpPr>
                <p:spPr>
                  <a:xfrm>
                    <a:off x="0" y="0"/>
                    <a:ext cx="161925" cy="285750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87" name="Oval 186"/>
                  <p:cNvSpPr/>
                  <p:nvPr/>
                </p:nvSpPr>
                <p:spPr>
                  <a:xfrm>
                    <a:off x="38100" y="9525"/>
                    <a:ext cx="95250" cy="95250"/>
                  </a:xfrm>
                  <a:prstGeom prst="ellipse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164599" tIns="82300" rIns="164599" bIns="823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defTabSz="2456798"/>
                    <a:endParaRPr lang="en-GB" sz="4837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185" name="Oval 184"/>
                <p:cNvSpPr/>
                <p:nvPr/>
              </p:nvSpPr>
              <p:spPr>
                <a:xfrm>
                  <a:off x="28575" y="28575"/>
                  <a:ext cx="95250" cy="95250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164599" tIns="82300" rIns="164599" bIns="823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2456798"/>
                  <a:endParaRPr lang="en-GB" sz="4837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1990725" y="1009650"/>
              <a:ext cx="1295400" cy="3676650"/>
              <a:chOff x="0" y="0"/>
              <a:chExt cx="1295400" cy="3676650"/>
            </a:xfrm>
          </p:grpSpPr>
          <p:sp>
            <p:nvSpPr>
              <p:cNvPr id="159" name="Freeform 158"/>
              <p:cNvSpPr/>
              <p:nvPr/>
            </p:nvSpPr>
            <p:spPr>
              <a:xfrm>
                <a:off x="0" y="47625"/>
                <a:ext cx="1200150" cy="3590925"/>
              </a:xfrm>
              <a:custGeom>
                <a:avLst/>
                <a:gdLst>
                  <a:gd name="connsiteX0" fmla="*/ 1200150 w 1200150"/>
                  <a:gd name="connsiteY0" fmla="*/ 0 h 3590925"/>
                  <a:gd name="connsiteX1" fmla="*/ 1162050 w 1200150"/>
                  <a:gd name="connsiteY1" fmla="*/ 1171575 h 3590925"/>
                  <a:gd name="connsiteX2" fmla="*/ 990600 w 1200150"/>
                  <a:gd name="connsiteY2" fmla="*/ 2124075 h 3590925"/>
                  <a:gd name="connsiteX3" fmla="*/ 619125 w 1200150"/>
                  <a:gd name="connsiteY3" fmla="*/ 2990850 h 3590925"/>
                  <a:gd name="connsiteX4" fmla="*/ 0 w 1200150"/>
                  <a:gd name="connsiteY4" fmla="*/ 3590925 h 359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0150" h="3590925">
                    <a:moveTo>
                      <a:pt x="1200150" y="0"/>
                    </a:moveTo>
                    <a:cubicBezTo>
                      <a:pt x="1198562" y="408781"/>
                      <a:pt x="1196975" y="817563"/>
                      <a:pt x="1162050" y="1171575"/>
                    </a:cubicBezTo>
                    <a:cubicBezTo>
                      <a:pt x="1127125" y="1525588"/>
                      <a:pt x="1081087" y="1820863"/>
                      <a:pt x="990600" y="2124075"/>
                    </a:cubicBezTo>
                    <a:cubicBezTo>
                      <a:pt x="900112" y="2427288"/>
                      <a:pt x="784225" y="2746375"/>
                      <a:pt x="619125" y="2990850"/>
                    </a:cubicBezTo>
                    <a:cubicBezTo>
                      <a:pt x="454025" y="3235325"/>
                      <a:pt x="119062" y="3506788"/>
                      <a:pt x="0" y="359092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64599" tIns="82300" rIns="164599" bIns="823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/>
                <a:endParaRPr lang="en-GB" sz="4837">
                  <a:solidFill>
                    <a:prstClr val="white"/>
                  </a:solidFill>
                </a:endParaRPr>
              </a:p>
            </p:txBody>
          </p:sp>
          <p:sp>
            <p:nvSpPr>
              <p:cNvPr id="160" name="Freeform 159"/>
              <p:cNvSpPr/>
              <p:nvPr/>
            </p:nvSpPr>
            <p:spPr>
              <a:xfrm>
                <a:off x="66675" y="38100"/>
                <a:ext cx="1228725" cy="3638550"/>
              </a:xfrm>
              <a:custGeom>
                <a:avLst/>
                <a:gdLst>
                  <a:gd name="connsiteX0" fmla="*/ 1200150 w 1200150"/>
                  <a:gd name="connsiteY0" fmla="*/ 0 h 3590925"/>
                  <a:gd name="connsiteX1" fmla="*/ 1162050 w 1200150"/>
                  <a:gd name="connsiteY1" fmla="*/ 1171575 h 3590925"/>
                  <a:gd name="connsiteX2" fmla="*/ 990600 w 1200150"/>
                  <a:gd name="connsiteY2" fmla="*/ 2124075 h 3590925"/>
                  <a:gd name="connsiteX3" fmla="*/ 619125 w 1200150"/>
                  <a:gd name="connsiteY3" fmla="*/ 2990850 h 3590925"/>
                  <a:gd name="connsiteX4" fmla="*/ 0 w 1200150"/>
                  <a:gd name="connsiteY4" fmla="*/ 3590925 h 359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0150" h="3590925">
                    <a:moveTo>
                      <a:pt x="1200150" y="0"/>
                    </a:moveTo>
                    <a:cubicBezTo>
                      <a:pt x="1198562" y="408781"/>
                      <a:pt x="1196975" y="817563"/>
                      <a:pt x="1162050" y="1171575"/>
                    </a:cubicBezTo>
                    <a:cubicBezTo>
                      <a:pt x="1127125" y="1525588"/>
                      <a:pt x="1081087" y="1820863"/>
                      <a:pt x="990600" y="2124075"/>
                    </a:cubicBezTo>
                    <a:cubicBezTo>
                      <a:pt x="900112" y="2427288"/>
                      <a:pt x="784225" y="2746375"/>
                      <a:pt x="619125" y="2990850"/>
                    </a:cubicBezTo>
                    <a:cubicBezTo>
                      <a:pt x="454025" y="3235325"/>
                      <a:pt x="119062" y="3506788"/>
                      <a:pt x="0" y="359092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64599" tIns="82300" rIns="164599" bIns="823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/>
                <a:endParaRPr lang="en-GB" sz="4837">
                  <a:solidFill>
                    <a:prstClr val="white"/>
                  </a:solidFill>
                </a:endParaRPr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1200150" y="0"/>
                <a:ext cx="95250" cy="9525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164599" tIns="82300" rIns="164599" bIns="823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2456798"/>
                <a:endParaRPr lang="en-GB" sz="4837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946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472</Words>
  <Application>Microsoft Office PowerPoint</Application>
  <PresentationFormat>Custom</PresentationFormat>
  <Paragraphs>140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Curlz MT</vt:lpstr>
      <vt:lpstr>Edwardian Script ITC</vt:lpstr>
      <vt:lpstr>Times New Roman</vt:lpstr>
      <vt:lpstr>Office Theme</vt:lpstr>
      <vt:lpstr>Characterization Behaviour of Novel Composite Deepwater Risers Amaechi Chiemela Victor 2nd Year PhD Student – Engineering Department Supervisor: Prof. Jianqiao Ye          Email: c.amaechi@Lancaster.ac.uk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Amaechi, Chiemela</dc:creator>
  <cp:lastModifiedBy>Amaechi, Chiemela</cp:lastModifiedBy>
  <cp:revision>29</cp:revision>
  <dcterms:created xsi:type="dcterms:W3CDTF">2015-12-11T10:41:48Z</dcterms:created>
  <dcterms:modified xsi:type="dcterms:W3CDTF">2016-12-19T13:42:54Z</dcterms:modified>
</cp:coreProperties>
</file>