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18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54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347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640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810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72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07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966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65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508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DB722-E6CA-488C-899D-EDDF70FA8C41}" type="datetimeFigureOut">
              <a:rPr lang="en-GB" smtClean="0"/>
              <a:t>04/05/2016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17AFD-1F60-4CB5-8337-155245228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44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678615" y="15009541"/>
            <a:ext cx="5142446" cy="5506004"/>
            <a:chOff x="0" y="0"/>
            <a:chExt cx="5314950" cy="4914900"/>
          </a:xfrm>
        </p:grpSpPr>
        <p:grpSp>
          <p:nvGrpSpPr>
            <p:cNvPr id="5" name="Group 4"/>
            <p:cNvGrpSpPr/>
            <p:nvPr/>
          </p:nvGrpSpPr>
          <p:grpSpPr>
            <a:xfrm>
              <a:off x="3276600" y="600075"/>
              <a:ext cx="1943100" cy="781050"/>
              <a:chOff x="0" y="0"/>
              <a:chExt cx="1943100" cy="781050"/>
            </a:xfrm>
          </p:grpSpPr>
          <p:cxnSp>
            <p:nvCxnSpPr>
              <p:cNvPr id="100" name="Straight Connector 99"/>
              <p:cNvCxnSpPr/>
              <p:nvPr/>
            </p:nvCxnSpPr>
            <p:spPr>
              <a:xfrm flipH="1" flipV="1">
                <a:off x="723900" y="219075"/>
                <a:ext cx="1219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1" name="Group 100"/>
              <p:cNvGrpSpPr/>
              <p:nvPr/>
            </p:nvGrpSpPr>
            <p:grpSpPr>
              <a:xfrm>
                <a:off x="1066800" y="0"/>
                <a:ext cx="314325" cy="323850"/>
                <a:chOff x="0" y="0"/>
                <a:chExt cx="314325" cy="323850"/>
              </a:xfrm>
            </p:grpSpPr>
            <p:sp>
              <p:nvSpPr>
                <p:cNvPr id="104" name="Isosceles Triangle 103"/>
                <p:cNvSpPr/>
                <p:nvPr/>
              </p:nvSpPr>
              <p:spPr>
                <a:xfrm rot="10800000">
                  <a:off x="9525" y="0"/>
                  <a:ext cx="266700" cy="209550"/>
                </a:xfrm>
                <a:prstGeom prst="triangl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105" name="Straight Connector 104"/>
                <p:cNvCxnSpPr/>
                <p:nvPr/>
              </p:nvCxnSpPr>
              <p:spPr>
                <a:xfrm flipV="1">
                  <a:off x="0" y="276225"/>
                  <a:ext cx="3048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 flipV="1">
                  <a:off x="9525" y="323850"/>
                  <a:ext cx="3048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2" name="Straight Connector 101"/>
              <p:cNvCxnSpPr/>
              <p:nvPr/>
            </p:nvCxnSpPr>
            <p:spPr>
              <a:xfrm flipH="1" flipV="1">
                <a:off x="666750" y="361950"/>
                <a:ext cx="790575" cy="2190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flipH="1" flipV="1">
                <a:off x="0" y="485775"/>
                <a:ext cx="809625" cy="2952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>
              <a:off x="0" y="0"/>
              <a:ext cx="5314950" cy="4914900"/>
              <a:chOff x="0" y="0"/>
              <a:chExt cx="5314950" cy="4914900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 flipH="1">
                <a:off x="2009775" y="847725"/>
                <a:ext cx="28575" cy="38671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/>
              <p:cNvGrpSpPr/>
              <p:nvPr/>
            </p:nvGrpSpPr>
            <p:grpSpPr>
              <a:xfrm>
                <a:off x="819150" y="4705350"/>
                <a:ext cx="2724150" cy="209550"/>
                <a:chOff x="0" y="0"/>
                <a:chExt cx="2724150" cy="209550"/>
              </a:xfrm>
            </p:grpSpPr>
            <p:cxnSp>
              <p:nvCxnSpPr>
                <p:cNvPr id="80" name="Straight Connector 79"/>
                <p:cNvCxnSpPr/>
                <p:nvPr/>
              </p:nvCxnSpPr>
              <p:spPr>
                <a:xfrm>
                  <a:off x="66675" y="0"/>
                  <a:ext cx="2657475" cy="952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1" name="Group 80"/>
                <p:cNvGrpSpPr/>
                <p:nvPr/>
              </p:nvGrpSpPr>
              <p:grpSpPr>
                <a:xfrm>
                  <a:off x="0" y="0"/>
                  <a:ext cx="2609850" cy="209550"/>
                  <a:chOff x="0" y="0"/>
                  <a:chExt cx="2609850" cy="209550"/>
                </a:xfrm>
              </p:grpSpPr>
              <p:cxnSp>
                <p:nvCxnSpPr>
                  <p:cNvPr id="82" name="Straight Connector 81"/>
                  <p:cNvCxnSpPr/>
                  <p:nvPr/>
                </p:nvCxnSpPr>
                <p:spPr>
                  <a:xfrm flipH="1">
                    <a:off x="0" y="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/>
                  <p:cNvCxnSpPr/>
                  <p:nvPr/>
                </p:nvCxnSpPr>
                <p:spPr>
                  <a:xfrm flipH="1">
                    <a:off x="14287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/>
                  <p:cNvCxnSpPr/>
                  <p:nvPr/>
                </p:nvCxnSpPr>
                <p:spPr>
                  <a:xfrm flipH="1">
                    <a:off x="26670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Straight Connector 84"/>
                  <p:cNvCxnSpPr/>
                  <p:nvPr/>
                </p:nvCxnSpPr>
                <p:spPr>
                  <a:xfrm flipH="1">
                    <a:off x="41910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/>
                  <p:cNvCxnSpPr/>
                  <p:nvPr/>
                </p:nvCxnSpPr>
                <p:spPr>
                  <a:xfrm flipH="1">
                    <a:off x="581025" y="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86"/>
                  <p:cNvCxnSpPr/>
                  <p:nvPr/>
                </p:nvCxnSpPr>
                <p:spPr>
                  <a:xfrm flipH="1">
                    <a:off x="71437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Straight Connector 87"/>
                  <p:cNvCxnSpPr/>
                  <p:nvPr/>
                </p:nvCxnSpPr>
                <p:spPr>
                  <a:xfrm flipH="1">
                    <a:off x="85725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/>
                  <p:cNvCxnSpPr/>
                  <p:nvPr/>
                </p:nvCxnSpPr>
                <p:spPr>
                  <a:xfrm flipH="1">
                    <a:off x="100012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/>
                  <p:cNvCxnSpPr/>
                  <p:nvPr/>
                </p:nvCxnSpPr>
                <p:spPr>
                  <a:xfrm flipH="1">
                    <a:off x="112395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/>
                  <p:cNvCxnSpPr/>
                  <p:nvPr/>
                </p:nvCxnSpPr>
                <p:spPr>
                  <a:xfrm flipH="1">
                    <a:off x="127635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/>
                  <p:cNvCxnSpPr/>
                  <p:nvPr/>
                </p:nvCxnSpPr>
                <p:spPr>
                  <a:xfrm flipH="1">
                    <a:off x="143827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/>
                  <p:cNvCxnSpPr/>
                  <p:nvPr/>
                </p:nvCxnSpPr>
                <p:spPr>
                  <a:xfrm flipH="1">
                    <a:off x="157162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Straight Connector 93"/>
                  <p:cNvCxnSpPr/>
                  <p:nvPr/>
                </p:nvCxnSpPr>
                <p:spPr>
                  <a:xfrm flipH="1">
                    <a:off x="171450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/>
                  <p:cNvCxnSpPr/>
                  <p:nvPr/>
                </p:nvCxnSpPr>
                <p:spPr>
                  <a:xfrm flipH="1">
                    <a:off x="185737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Straight Connector 95"/>
                  <p:cNvCxnSpPr/>
                  <p:nvPr/>
                </p:nvCxnSpPr>
                <p:spPr>
                  <a:xfrm flipH="1">
                    <a:off x="198120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/>
                  <p:cNvCxnSpPr/>
                  <p:nvPr/>
                </p:nvCxnSpPr>
                <p:spPr>
                  <a:xfrm flipH="1">
                    <a:off x="213360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/>
                  <p:cNvCxnSpPr/>
                  <p:nvPr/>
                </p:nvCxnSpPr>
                <p:spPr>
                  <a:xfrm flipH="1">
                    <a:off x="229552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/>
                  <p:cNvCxnSpPr/>
                  <p:nvPr/>
                </p:nvCxnSpPr>
                <p:spPr>
                  <a:xfrm flipH="1">
                    <a:off x="242887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3" name="Round Same Side Corner Rectangle 12"/>
              <p:cNvSpPr/>
              <p:nvPr/>
            </p:nvSpPr>
            <p:spPr>
              <a:xfrm rot="10800000">
                <a:off x="2486025" y="628650"/>
                <a:ext cx="1504950" cy="428625"/>
              </a:xfrm>
              <a:prstGeom prst="round2SameRect">
                <a:avLst>
                  <a:gd name="adj1" fmla="val 50000"/>
                  <a:gd name="adj2" fmla="val 0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/>
                <a:endParaRPr lang="en-GB" sz="4837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1257300" y="923925"/>
                <a:ext cx="752475" cy="3676650"/>
                <a:chOff x="0" y="0"/>
                <a:chExt cx="752475" cy="3676650"/>
              </a:xfrm>
            </p:grpSpPr>
            <p:sp>
              <p:nvSpPr>
                <p:cNvPr id="67" name="Right Arrow 66"/>
                <p:cNvSpPr/>
                <p:nvPr/>
              </p:nvSpPr>
              <p:spPr>
                <a:xfrm>
                  <a:off x="0" y="0"/>
                  <a:ext cx="75247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" name="Right Arrow 67"/>
                <p:cNvSpPr/>
                <p:nvPr/>
              </p:nvSpPr>
              <p:spPr>
                <a:xfrm>
                  <a:off x="85725" y="333375"/>
                  <a:ext cx="65722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" name="Right Arrow 68"/>
                <p:cNvSpPr/>
                <p:nvPr/>
              </p:nvSpPr>
              <p:spPr>
                <a:xfrm>
                  <a:off x="161925" y="704850"/>
                  <a:ext cx="59055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" name="Right Arrow 69"/>
                <p:cNvSpPr/>
                <p:nvPr/>
              </p:nvSpPr>
              <p:spPr>
                <a:xfrm>
                  <a:off x="219075" y="1104900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" name="Right Arrow 70"/>
                <p:cNvSpPr/>
                <p:nvPr/>
              </p:nvSpPr>
              <p:spPr>
                <a:xfrm>
                  <a:off x="257175" y="1447800"/>
                  <a:ext cx="48577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" name="Right Arrow 71"/>
                <p:cNvSpPr/>
                <p:nvPr/>
              </p:nvSpPr>
              <p:spPr>
                <a:xfrm>
                  <a:off x="333375" y="1819275"/>
                  <a:ext cx="4000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" name="Right Arrow 72"/>
                <p:cNvSpPr/>
                <p:nvPr/>
              </p:nvSpPr>
              <p:spPr>
                <a:xfrm>
                  <a:off x="409575" y="2486025"/>
                  <a:ext cx="3238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" name="Right Arrow 73"/>
                <p:cNvSpPr/>
                <p:nvPr/>
              </p:nvSpPr>
              <p:spPr>
                <a:xfrm>
                  <a:off x="371475" y="2190750"/>
                  <a:ext cx="3619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" name="Right Arrow 74"/>
                <p:cNvSpPr/>
                <p:nvPr/>
              </p:nvSpPr>
              <p:spPr>
                <a:xfrm>
                  <a:off x="466725" y="2752725"/>
                  <a:ext cx="2476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" name="Right Arrow 75"/>
                <p:cNvSpPr/>
                <p:nvPr/>
              </p:nvSpPr>
              <p:spPr>
                <a:xfrm>
                  <a:off x="485775" y="2990850"/>
                  <a:ext cx="21907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" name="Right Arrow 76"/>
                <p:cNvSpPr/>
                <p:nvPr/>
              </p:nvSpPr>
              <p:spPr>
                <a:xfrm>
                  <a:off x="561975" y="3419475"/>
                  <a:ext cx="142875" cy="57150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" name="Right Arrow 77"/>
                <p:cNvSpPr/>
                <p:nvPr/>
              </p:nvSpPr>
              <p:spPr>
                <a:xfrm>
                  <a:off x="533400" y="3209925"/>
                  <a:ext cx="1714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ight Arrow 78"/>
                <p:cNvSpPr/>
                <p:nvPr/>
              </p:nvSpPr>
              <p:spPr>
                <a:xfrm>
                  <a:off x="609600" y="3619500"/>
                  <a:ext cx="104775" cy="57150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2809875" y="3781425"/>
                <a:ext cx="187960" cy="609600"/>
                <a:chOff x="0" y="0"/>
                <a:chExt cx="187960" cy="609600"/>
              </a:xfrm>
            </p:grpSpPr>
            <p:sp>
              <p:nvSpPr>
                <p:cNvPr id="64" name="Right Arrow 63"/>
                <p:cNvSpPr/>
                <p:nvPr/>
              </p:nvSpPr>
              <p:spPr>
                <a:xfrm rot="16200000">
                  <a:off x="-244157" y="320357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" name="Right Arrow 64"/>
                <p:cNvSpPr/>
                <p:nvPr/>
              </p:nvSpPr>
              <p:spPr>
                <a:xfrm rot="16200000">
                  <a:off x="-177482" y="282257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" name="Right Arrow 65"/>
                <p:cNvSpPr/>
                <p:nvPr/>
              </p:nvSpPr>
              <p:spPr>
                <a:xfrm rot="16200000">
                  <a:off x="-101282" y="244157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</p:grpSp>
          <p:cxnSp>
            <p:nvCxnSpPr>
              <p:cNvPr id="16" name="Straight Connector 15"/>
              <p:cNvCxnSpPr/>
              <p:nvPr/>
            </p:nvCxnSpPr>
            <p:spPr>
              <a:xfrm flipH="1">
                <a:off x="0" y="828675"/>
                <a:ext cx="248602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Freeform 16"/>
              <p:cNvSpPr/>
              <p:nvPr/>
            </p:nvSpPr>
            <p:spPr>
              <a:xfrm>
                <a:off x="390525" y="695325"/>
                <a:ext cx="762000" cy="323850"/>
              </a:xfrm>
              <a:custGeom>
                <a:avLst/>
                <a:gdLst>
                  <a:gd name="connsiteX0" fmla="*/ 0 w 1047750"/>
                  <a:gd name="connsiteY0" fmla="*/ 220769 h 544748"/>
                  <a:gd name="connsiteX1" fmla="*/ 133350 w 1047750"/>
                  <a:gd name="connsiteY1" fmla="*/ 30269 h 544748"/>
                  <a:gd name="connsiteX2" fmla="*/ 352425 w 1047750"/>
                  <a:gd name="connsiteY2" fmla="*/ 20744 h 544748"/>
                  <a:gd name="connsiteX3" fmla="*/ 466725 w 1047750"/>
                  <a:gd name="connsiteY3" fmla="*/ 230294 h 544748"/>
                  <a:gd name="connsiteX4" fmla="*/ 561975 w 1047750"/>
                  <a:gd name="connsiteY4" fmla="*/ 439844 h 544748"/>
                  <a:gd name="connsiteX5" fmla="*/ 800100 w 1047750"/>
                  <a:gd name="connsiteY5" fmla="*/ 544619 h 544748"/>
                  <a:gd name="connsiteX6" fmla="*/ 990600 w 1047750"/>
                  <a:gd name="connsiteY6" fmla="*/ 420794 h 544748"/>
                  <a:gd name="connsiteX7" fmla="*/ 1047750 w 1047750"/>
                  <a:gd name="connsiteY7" fmla="*/ 239819 h 544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0" h="544748">
                    <a:moveTo>
                      <a:pt x="0" y="220769"/>
                    </a:moveTo>
                    <a:cubicBezTo>
                      <a:pt x="37306" y="142187"/>
                      <a:pt x="74613" y="63606"/>
                      <a:pt x="133350" y="30269"/>
                    </a:cubicBezTo>
                    <a:cubicBezTo>
                      <a:pt x="192087" y="-3068"/>
                      <a:pt x="296863" y="-12594"/>
                      <a:pt x="352425" y="20744"/>
                    </a:cubicBezTo>
                    <a:cubicBezTo>
                      <a:pt x="407988" y="54081"/>
                      <a:pt x="431800" y="160444"/>
                      <a:pt x="466725" y="230294"/>
                    </a:cubicBezTo>
                    <a:cubicBezTo>
                      <a:pt x="501650" y="300144"/>
                      <a:pt x="506413" y="387457"/>
                      <a:pt x="561975" y="439844"/>
                    </a:cubicBezTo>
                    <a:cubicBezTo>
                      <a:pt x="617537" y="492231"/>
                      <a:pt x="728663" y="547794"/>
                      <a:pt x="800100" y="544619"/>
                    </a:cubicBezTo>
                    <a:cubicBezTo>
                      <a:pt x="871537" y="541444"/>
                      <a:pt x="949325" y="471594"/>
                      <a:pt x="990600" y="420794"/>
                    </a:cubicBezTo>
                    <a:cubicBezTo>
                      <a:pt x="1031875" y="369994"/>
                      <a:pt x="987425" y="312844"/>
                      <a:pt x="1047750" y="2398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64599" tIns="82300" rIns="164599" bIns="823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/>
                <a:endParaRPr lang="en-GB" sz="4837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276225" y="1257300"/>
                <a:ext cx="542925" cy="226060"/>
                <a:chOff x="0" y="0"/>
                <a:chExt cx="542925" cy="226060"/>
              </a:xfrm>
            </p:grpSpPr>
            <p:sp>
              <p:nvSpPr>
                <p:cNvPr id="61" name="Right Arrow 60"/>
                <p:cNvSpPr/>
                <p:nvPr/>
              </p:nvSpPr>
              <p:spPr>
                <a:xfrm>
                  <a:off x="0" y="0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" name="Right Arrow 61"/>
                <p:cNvSpPr/>
                <p:nvPr/>
              </p:nvSpPr>
              <p:spPr>
                <a:xfrm>
                  <a:off x="190500" y="180975"/>
                  <a:ext cx="352425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" name="Right Arrow 62"/>
                <p:cNvSpPr/>
                <p:nvPr/>
              </p:nvSpPr>
              <p:spPr>
                <a:xfrm>
                  <a:off x="104775" y="85725"/>
                  <a:ext cx="438150" cy="57150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9" name="Text Box 295"/>
              <p:cNvSpPr txBox="1"/>
              <p:nvPr/>
            </p:nvSpPr>
            <p:spPr>
              <a:xfrm>
                <a:off x="9525" y="1019175"/>
                <a:ext cx="893445" cy="228600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bg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Wave forces</a:t>
                </a:r>
              </a:p>
            </p:txBody>
          </p:sp>
          <p:sp>
            <p:nvSpPr>
              <p:cNvPr id="20" name="Text Box 296"/>
              <p:cNvSpPr txBox="1"/>
              <p:nvPr/>
            </p:nvSpPr>
            <p:spPr>
              <a:xfrm>
                <a:off x="504825" y="2505075"/>
                <a:ext cx="1009650" cy="23812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Current forces</a:t>
                </a: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38100" y="3905250"/>
                <a:ext cx="714375" cy="876300"/>
                <a:chOff x="0" y="0"/>
                <a:chExt cx="714375" cy="876300"/>
              </a:xfrm>
            </p:grpSpPr>
            <p:grpSp>
              <p:nvGrpSpPr>
                <p:cNvPr id="55" name="Group 54"/>
                <p:cNvGrpSpPr/>
                <p:nvPr/>
              </p:nvGrpSpPr>
              <p:grpSpPr>
                <a:xfrm>
                  <a:off x="133350" y="257175"/>
                  <a:ext cx="381000" cy="523875"/>
                  <a:chOff x="0" y="0"/>
                  <a:chExt cx="590550" cy="523875"/>
                </a:xfrm>
              </p:grpSpPr>
              <p:cxnSp>
                <p:nvCxnSpPr>
                  <p:cNvPr id="59" name="Elbow Connector 58"/>
                  <p:cNvCxnSpPr/>
                  <p:nvPr/>
                </p:nvCxnSpPr>
                <p:spPr>
                  <a:xfrm>
                    <a:off x="0" y="0"/>
                    <a:ext cx="590550" cy="523875"/>
                  </a:xfrm>
                  <a:prstGeom prst="bentConnector3">
                    <a:avLst>
                      <a:gd name="adj1" fmla="val 394"/>
                    </a:avLst>
                  </a:prstGeom>
                  <a:ln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Arrow Connector 59"/>
                  <p:cNvCxnSpPr/>
                  <p:nvPr/>
                </p:nvCxnSpPr>
                <p:spPr>
                  <a:xfrm flipV="1">
                    <a:off x="9525" y="228600"/>
                    <a:ext cx="314325" cy="28575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6" name="Text Box 297"/>
                <p:cNvSpPr txBox="1"/>
                <p:nvPr/>
              </p:nvSpPr>
              <p:spPr>
                <a:xfrm>
                  <a:off x="0" y="0"/>
                  <a:ext cx="190500" cy="2381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Z</a:t>
                  </a:r>
                </a:p>
              </p:txBody>
            </p:sp>
            <p:sp>
              <p:nvSpPr>
                <p:cNvPr id="57" name="Text Box 298"/>
                <p:cNvSpPr txBox="1"/>
                <p:nvPr/>
              </p:nvSpPr>
              <p:spPr>
                <a:xfrm>
                  <a:off x="352425" y="304800"/>
                  <a:ext cx="180975" cy="2381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Y</a:t>
                  </a:r>
                </a:p>
              </p:txBody>
            </p:sp>
            <p:sp>
              <p:nvSpPr>
                <p:cNvPr id="58" name="Text Box 299"/>
                <p:cNvSpPr txBox="1"/>
                <p:nvPr/>
              </p:nvSpPr>
              <p:spPr>
                <a:xfrm>
                  <a:off x="533400" y="638175"/>
                  <a:ext cx="180975" cy="2381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X</a:t>
                  </a:r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3086100" y="0"/>
                <a:ext cx="266700" cy="633890"/>
                <a:chOff x="0" y="0"/>
                <a:chExt cx="266700" cy="633890"/>
              </a:xfrm>
            </p:grpSpPr>
            <p:grpSp>
              <p:nvGrpSpPr>
                <p:cNvPr id="49" name="Group 48"/>
                <p:cNvGrpSpPr/>
                <p:nvPr/>
              </p:nvGrpSpPr>
              <p:grpSpPr>
                <a:xfrm>
                  <a:off x="0" y="253524"/>
                  <a:ext cx="266700" cy="380366"/>
                  <a:chOff x="0" y="0"/>
                  <a:chExt cx="266700" cy="380366"/>
                </a:xfrm>
              </p:grpSpPr>
              <p:sp>
                <p:nvSpPr>
                  <p:cNvPr id="51" name="Flowchart: Manual Operation 50"/>
                  <p:cNvSpPr/>
                  <p:nvPr/>
                </p:nvSpPr>
                <p:spPr>
                  <a:xfrm rot="10800000">
                    <a:off x="0" y="9525"/>
                    <a:ext cx="266700" cy="370840"/>
                  </a:xfrm>
                  <a:prstGeom prst="flowChartManualOperation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2" name="Up Arrow 51"/>
                  <p:cNvSpPr/>
                  <p:nvPr/>
                </p:nvSpPr>
                <p:spPr>
                  <a:xfrm flipH="1">
                    <a:off x="114300" y="0"/>
                    <a:ext cx="45719" cy="371475"/>
                  </a:xfrm>
                  <a:prstGeom prst="upArrow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53" name="Straight Connector 52"/>
                  <p:cNvCxnSpPr/>
                  <p:nvPr/>
                </p:nvCxnSpPr>
                <p:spPr>
                  <a:xfrm>
                    <a:off x="66675" y="19050"/>
                    <a:ext cx="180975" cy="35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53"/>
                  <p:cNvCxnSpPr/>
                  <p:nvPr/>
                </p:nvCxnSpPr>
                <p:spPr>
                  <a:xfrm flipH="1">
                    <a:off x="19050" y="19050"/>
                    <a:ext cx="200025" cy="36131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0" name="Right Arrow 49"/>
                <p:cNvSpPr/>
                <p:nvPr/>
              </p:nvSpPr>
              <p:spPr>
                <a:xfrm rot="16200000">
                  <a:off x="0" y="110649"/>
                  <a:ext cx="267018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 flipH="1">
                <a:off x="2009775" y="4229100"/>
                <a:ext cx="1533525" cy="4629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 Box 310"/>
              <p:cNvSpPr txBox="1"/>
              <p:nvPr/>
            </p:nvSpPr>
            <p:spPr>
              <a:xfrm>
                <a:off x="3619500" y="4429125"/>
                <a:ext cx="1285875" cy="44767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Foundation casing</a:t>
                </a:r>
              </a:p>
            </p:txBody>
          </p:sp>
          <p:sp>
            <p:nvSpPr>
              <p:cNvPr id="25" name="Text Box 311"/>
              <p:cNvSpPr txBox="1"/>
              <p:nvPr/>
            </p:nvSpPr>
            <p:spPr>
              <a:xfrm>
                <a:off x="3505200" y="2905125"/>
                <a:ext cx="1438275" cy="45720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Internal and external fluid pressure</a:t>
                </a:r>
              </a:p>
            </p:txBody>
          </p:sp>
          <p:grpSp>
            <p:nvGrpSpPr>
              <p:cNvPr id="26" name="Group 25"/>
              <p:cNvGrpSpPr/>
              <p:nvPr/>
            </p:nvGrpSpPr>
            <p:grpSpPr>
              <a:xfrm>
                <a:off x="3295650" y="1676400"/>
                <a:ext cx="124590" cy="1695526"/>
                <a:chOff x="0" y="0"/>
                <a:chExt cx="124590" cy="1695526"/>
              </a:xfrm>
            </p:grpSpPr>
            <p:sp>
              <p:nvSpPr>
                <p:cNvPr id="42" name="Right Arrow 41"/>
                <p:cNvSpPr/>
                <p:nvPr/>
              </p:nvSpPr>
              <p:spPr>
                <a:xfrm rot="5400000">
                  <a:off x="-220345" y="220345"/>
                  <a:ext cx="485775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43" name="Group 42"/>
                <p:cNvGrpSpPr/>
                <p:nvPr/>
              </p:nvGrpSpPr>
              <p:grpSpPr>
                <a:xfrm>
                  <a:off x="13102" y="887095"/>
                  <a:ext cx="111488" cy="808431"/>
                  <a:chOff x="4847" y="0"/>
                  <a:chExt cx="111488" cy="808431"/>
                </a:xfrm>
              </p:grpSpPr>
              <p:sp>
                <p:nvSpPr>
                  <p:cNvPr id="45" name="Right Arrow 44"/>
                  <p:cNvSpPr/>
                  <p:nvPr/>
                </p:nvSpPr>
                <p:spPr>
                  <a:xfrm rot="13541826">
                    <a:off x="-164017" y="421322"/>
                    <a:ext cx="425650" cy="7856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6" name="Right Arrow 45"/>
                  <p:cNvSpPr/>
                  <p:nvPr/>
                </p:nvSpPr>
                <p:spPr>
                  <a:xfrm rot="13541826">
                    <a:off x="-185118" y="572746"/>
                    <a:ext cx="425650" cy="45719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7" name="Right Arrow 46"/>
                  <p:cNvSpPr/>
                  <p:nvPr/>
                </p:nvSpPr>
                <p:spPr>
                  <a:xfrm rot="13541826">
                    <a:off x="-144967" y="287972"/>
                    <a:ext cx="425650" cy="7856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8" name="Right Arrow 47"/>
                  <p:cNvSpPr/>
                  <p:nvPr/>
                </p:nvSpPr>
                <p:spPr>
                  <a:xfrm rot="13541826">
                    <a:off x="-135442" y="173672"/>
                    <a:ext cx="425450" cy="7810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44" name="Right Arrow 43"/>
                <p:cNvSpPr/>
                <p:nvPr/>
              </p:nvSpPr>
              <p:spPr>
                <a:xfrm rot="5400000">
                  <a:off x="-153670" y="248920"/>
                  <a:ext cx="485775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7" name="Text Box 315"/>
              <p:cNvSpPr txBox="1"/>
              <p:nvPr/>
            </p:nvSpPr>
            <p:spPr>
              <a:xfrm>
                <a:off x="3400425" y="1676400"/>
                <a:ext cx="1133475" cy="45720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Weight, (W</a:t>
                </a:r>
                <a:r>
                  <a:rPr lang="en-GB" sz="1980" baseline="-2500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) of Composite riser</a:t>
                </a:r>
              </a:p>
            </p:txBody>
          </p:sp>
          <p:sp>
            <p:nvSpPr>
              <p:cNvPr id="28" name="Text Box 316"/>
              <p:cNvSpPr txBox="1"/>
              <p:nvPr/>
            </p:nvSpPr>
            <p:spPr>
              <a:xfrm>
                <a:off x="3038475" y="3667125"/>
                <a:ext cx="800100" cy="30226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Buoyancy</a:t>
                </a:r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4048125" y="257175"/>
                <a:ext cx="1266825" cy="1390650"/>
                <a:chOff x="0" y="0"/>
                <a:chExt cx="1266825" cy="1390650"/>
              </a:xfrm>
            </p:grpSpPr>
            <p:sp>
              <p:nvSpPr>
                <p:cNvPr id="39" name="Text Box 304"/>
                <p:cNvSpPr txBox="1"/>
                <p:nvPr/>
              </p:nvSpPr>
              <p:spPr>
                <a:xfrm>
                  <a:off x="600075" y="0"/>
                  <a:ext cx="666750" cy="6286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Mean Water level</a:t>
                  </a:r>
                </a:p>
              </p:txBody>
            </p:sp>
            <p:sp>
              <p:nvSpPr>
                <p:cNvPr id="40" name="Text Box 306"/>
                <p:cNvSpPr txBox="1"/>
                <p:nvPr/>
              </p:nvSpPr>
              <p:spPr>
                <a:xfrm>
                  <a:off x="600075" y="790575"/>
                  <a:ext cx="666750" cy="3238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Vessel</a:t>
                  </a:r>
                </a:p>
              </p:txBody>
            </p:sp>
            <p:sp>
              <p:nvSpPr>
                <p:cNvPr id="41" name="Text Box 317"/>
                <p:cNvSpPr txBox="1"/>
                <p:nvPr/>
              </p:nvSpPr>
              <p:spPr>
                <a:xfrm>
                  <a:off x="0" y="1066800"/>
                  <a:ext cx="1133475" cy="3238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Top Connection</a:t>
                  </a: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2009775" y="4581525"/>
                <a:ext cx="1685925" cy="276225"/>
                <a:chOff x="0" y="0"/>
                <a:chExt cx="1685925" cy="276225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 flipV="1">
                  <a:off x="0" y="0"/>
                  <a:ext cx="704850" cy="2762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H="1">
                  <a:off x="714375" y="0"/>
                  <a:ext cx="97155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 Box 318"/>
              <p:cNvSpPr txBox="1"/>
              <p:nvPr/>
            </p:nvSpPr>
            <p:spPr>
              <a:xfrm>
                <a:off x="3524250" y="4029075"/>
                <a:ext cx="1333500" cy="327343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Bottom connection</a:t>
                </a:r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1924050" y="4629150"/>
                <a:ext cx="161925" cy="285750"/>
                <a:chOff x="0" y="0"/>
                <a:chExt cx="161925" cy="285750"/>
              </a:xfrm>
            </p:grpSpPr>
            <p:grpSp>
              <p:nvGrpSpPr>
                <p:cNvPr id="33" name="Group 32"/>
                <p:cNvGrpSpPr/>
                <p:nvPr/>
              </p:nvGrpSpPr>
              <p:grpSpPr>
                <a:xfrm>
                  <a:off x="0" y="0"/>
                  <a:ext cx="161925" cy="285750"/>
                  <a:chOff x="0" y="0"/>
                  <a:chExt cx="161925" cy="285750"/>
                </a:xfrm>
              </p:grpSpPr>
              <p:sp>
                <p:nvSpPr>
                  <p:cNvPr id="35" name="Rectangle 34"/>
                  <p:cNvSpPr/>
                  <p:nvPr/>
                </p:nvSpPr>
                <p:spPr>
                  <a:xfrm>
                    <a:off x="0" y="0"/>
                    <a:ext cx="161925" cy="285750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38100" y="9525"/>
                    <a:ext cx="95250" cy="95250"/>
                  </a:xfrm>
                  <a:prstGeom prst="ellips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34" name="Oval 33"/>
                <p:cNvSpPr/>
                <p:nvPr/>
              </p:nvSpPr>
              <p:spPr>
                <a:xfrm>
                  <a:off x="28575" y="28575"/>
                  <a:ext cx="95250" cy="9525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7" name="Group 6"/>
            <p:cNvGrpSpPr/>
            <p:nvPr/>
          </p:nvGrpSpPr>
          <p:grpSpPr>
            <a:xfrm>
              <a:off x="1990725" y="1009650"/>
              <a:ext cx="1295400" cy="3676650"/>
              <a:chOff x="0" y="0"/>
              <a:chExt cx="1295400" cy="3676650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0" y="47625"/>
                <a:ext cx="1200150" cy="3590925"/>
              </a:xfrm>
              <a:custGeom>
                <a:avLst/>
                <a:gdLst>
                  <a:gd name="connsiteX0" fmla="*/ 1200150 w 1200150"/>
                  <a:gd name="connsiteY0" fmla="*/ 0 h 3590925"/>
                  <a:gd name="connsiteX1" fmla="*/ 1162050 w 1200150"/>
                  <a:gd name="connsiteY1" fmla="*/ 1171575 h 3590925"/>
                  <a:gd name="connsiteX2" fmla="*/ 990600 w 1200150"/>
                  <a:gd name="connsiteY2" fmla="*/ 2124075 h 3590925"/>
                  <a:gd name="connsiteX3" fmla="*/ 619125 w 1200150"/>
                  <a:gd name="connsiteY3" fmla="*/ 2990850 h 3590925"/>
                  <a:gd name="connsiteX4" fmla="*/ 0 w 1200150"/>
                  <a:gd name="connsiteY4" fmla="*/ 3590925 h 359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0150" h="3590925">
                    <a:moveTo>
                      <a:pt x="1200150" y="0"/>
                    </a:moveTo>
                    <a:cubicBezTo>
                      <a:pt x="1198562" y="408781"/>
                      <a:pt x="1196975" y="817563"/>
                      <a:pt x="1162050" y="1171575"/>
                    </a:cubicBezTo>
                    <a:cubicBezTo>
                      <a:pt x="1127125" y="1525588"/>
                      <a:pt x="1081087" y="1820863"/>
                      <a:pt x="990600" y="2124075"/>
                    </a:cubicBezTo>
                    <a:cubicBezTo>
                      <a:pt x="900112" y="2427288"/>
                      <a:pt x="784225" y="2746375"/>
                      <a:pt x="619125" y="2990850"/>
                    </a:cubicBezTo>
                    <a:cubicBezTo>
                      <a:pt x="454025" y="3235325"/>
                      <a:pt x="119062" y="3506788"/>
                      <a:pt x="0" y="359092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64599" tIns="82300" rIns="164599" bIns="823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/>
                <a:endParaRPr lang="en-GB" sz="4837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66675" y="38100"/>
                <a:ext cx="1228725" cy="3638550"/>
              </a:xfrm>
              <a:custGeom>
                <a:avLst/>
                <a:gdLst>
                  <a:gd name="connsiteX0" fmla="*/ 1200150 w 1200150"/>
                  <a:gd name="connsiteY0" fmla="*/ 0 h 3590925"/>
                  <a:gd name="connsiteX1" fmla="*/ 1162050 w 1200150"/>
                  <a:gd name="connsiteY1" fmla="*/ 1171575 h 3590925"/>
                  <a:gd name="connsiteX2" fmla="*/ 990600 w 1200150"/>
                  <a:gd name="connsiteY2" fmla="*/ 2124075 h 3590925"/>
                  <a:gd name="connsiteX3" fmla="*/ 619125 w 1200150"/>
                  <a:gd name="connsiteY3" fmla="*/ 2990850 h 3590925"/>
                  <a:gd name="connsiteX4" fmla="*/ 0 w 1200150"/>
                  <a:gd name="connsiteY4" fmla="*/ 3590925 h 359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0150" h="3590925">
                    <a:moveTo>
                      <a:pt x="1200150" y="0"/>
                    </a:moveTo>
                    <a:cubicBezTo>
                      <a:pt x="1198562" y="408781"/>
                      <a:pt x="1196975" y="817563"/>
                      <a:pt x="1162050" y="1171575"/>
                    </a:cubicBezTo>
                    <a:cubicBezTo>
                      <a:pt x="1127125" y="1525588"/>
                      <a:pt x="1081087" y="1820863"/>
                      <a:pt x="990600" y="2124075"/>
                    </a:cubicBezTo>
                    <a:cubicBezTo>
                      <a:pt x="900112" y="2427288"/>
                      <a:pt x="784225" y="2746375"/>
                      <a:pt x="619125" y="2990850"/>
                    </a:cubicBezTo>
                    <a:cubicBezTo>
                      <a:pt x="454025" y="3235325"/>
                      <a:pt x="119062" y="3506788"/>
                      <a:pt x="0" y="359092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64599" tIns="82300" rIns="164599" bIns="823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/>
                <a:endParaRPr lang="en-GB" sz="4837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1200150" y="0"/>
                <a:ext cx="95250" cy="9525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/>
                <a:endParaRPr lang="en-GB" sz="4837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07" name="Title 1"/>
          <p:cNvSpPr>
            <a:spLocks noGrp="1"/>
          </p:cNvSpPr>
          <p:nvPr>
            <p:ph type="title"/>
          </p:nvPr>
        </p:nvSpPr>
        <p:spPr>
          <a:xfrm>
            <a:off x="2276856" y="14026"/>
            <a:ext cx="7607809" cy="499848"/>
          </a:xfrm>
        </p:spPr>
        <p:txBody>
          <a:bodyPr>
            <a:noAutofit/>
          </a:bodyPr>
          <a:lstStyle/>
          <a:p>
            <a:r>
              <a:rPr lang="en-GB" sz="2400" cap="none" dirty="0" smtClean="0">
                <a:latin typeface="Comic Sans MS" panose="030F0702030302020204" pitchFamily="66" charset="0"/>
              </a:rPr>
              <a:t>Composite risers – an offshore </a:t>
            </a:r>
            <a:r>
              <a:rPr lang="en-GB" sz="2400" cap="none" dirty="0" err="1" smtClean="0">
                <a:latin typeface="Comic Sans MS" panose="030F0702030302020204" pitchFamily="66" charset="0"/>
              </a:rPr>
              <a:t>deepwater</a:t>
            </a:r>
            <a:r>
              <a:rPr lang="en-GB" sz="2400" cap="none" dirty="0" smtClean="0">
                <a:latin typeface="Comic Sans MS" panose="030F0702030302020204" pitchFamily="66" charset="0"/>
              </a:rPr>
              <a:t> solution</a:t>
            </a:r>
            <a:endParaRPr lang="en-GB" sz="2400" cap="none" dirty="0">
              <a:latin typeface="Comic Sans MS" panose="030F0702030302020204" pitchFamily="66" charset="0"/>
            </a:endParaRPr>
          </a:p>
        </p:txBody>
      </p:sp>
      <p:sp>
        <p:nvSpPr>
          <p:cNvPr id="108" name="Title 1"/>
          <p:cNvSpPr txBox="1">
            <a:spLocks/>
          </p:cNvSpPr>
          <p:nvPr/>
        </p:nvSpPr>
        <p:spPr>
          <a:xfrm>
            <a:off x="4700117" y="404459"/>
            <a:ext cx="2640796" cy="49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b="1" dirty="0" smtClean="0">
                <a:latin typeface="Bradley Hand ITC" panose="03070402050302030203" pitchFamily="66" charset="0"/>
              </a:rPr>
              <a:t>Amaechi Chiemela Victor</a:t>
            </a:r>
            <a:endParaRPr lang="en-GB" sz="1800" b="1" dirty="0">
              <a:latin typeface="Bradley Hand ITC" panose="03070402050302030203" pitchFamily="66" charset="0"/>
            </a:endParaRPr>
          </a:p>
        </p:txBody>
      </p:sp>
      <p:pic>
        <p:nvPicPr>
          <p:cNvPr id="1026" name="Picture 2" descr="Three Minute Thesis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246" y="9605"/>
            <a:ext cx="2112266" cy="35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grc logo 20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" y="2586"/>
            <a:ext cx="1415472" cy="40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ancaster University Homep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256" y="396772"/>
            <a:ext cx="2048256" cy="26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lancaster.ac.uk/colleges/graduate/wp-content/uploads/2012/09/Graduate-Marque-te-785FA4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" y="443962"/>
            <a:ext cx="1415471" cy="26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11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0262"/>
            <a:ext cx="7353195" cy="2385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057" y="5330952"/>
            <a:ext cx="1421255" cy="1033272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606" y="1030142"/>
            <a:ext cx="4197434" cy="3217221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3195" y="4460263"/>
            <a:ext cx="4838805" cy="2389729"/>
          </a:xfrm>
          <a:prstGeom prst="rect">
            <a:avLst/>
          </a:prstGeom>
        </p:spPr>
      </p:pic>
      <p:sp>
        <p:nvSpPr>
          <p:cNvPr id="138" name="Rounded Rectangle 137"/>
          <p:cNvSpPr/>
          <p:nvPr/>
        </p:nvSpPr>
        <p:spPr>
          <a:xfrm>
            <a:off x="7541991" y="872307"/>
            <a:ext cx="2376264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Oil and Gas </a:t>
            </a:r>
            <a:r>
              <a:rPr lang="en-GB" dirty="0"/>
              <a:t>I</a:t>
            </a:r>
            <a:r>
              <a:rPr lang="en-GB" dirty="0" smtClean="0"/>
              <a:t>ndustry</a:t>
            </a:r>
            <a:endParaRPr lang="en-GB" dirty="0"/>
          </a:p>
        </p:txBody>
      </p:sp>
      <p:sp>
        <p:nvSpPr>
          <p:cNvPr id="139" name="Rectangle 138"/>
          <p:cNvSpPr/>
          <p:nvPr/>
        </p:nvSpPr>
        <p:spPr>
          <a:xfrm>
            <a:off x="7840114" y="1907058"/>
            <a:ext cx="1872208" cy="48519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Mainstream</a:t>
            </a:r>
            <a:endParaRPr lang="en-GB" dirty="0"/>
          </a:p>
        </p:txBody>
      </p:sp>
      <p:sp>
        <p:nvSpPr>
          <p:cNvPr id="140" name="Rectangle 139"/>
          <p:cNvSpPr/>
          <p:nvPr/>
        </p:nvSpPr>
        <p:spPr>
          <a:xfrm>
            <a:off x="5322828" y="1899275"/>
            <a:ext cx="1872208" cy="50405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Offshore</a:t>
            </a:r>
            <a:endParaRPr lang="en-GB" dirty="0"/>
          </a:p>
        </p:txBody>
      </p:sp>
      <p:sp>
        <p:nvSpPr>
          <p:cNvPr id="141" name="Rounded Rectangle 140"/>
          <p:cNvSpPr/>
          <p:nvPr/>
        </p:nvSpPr>
        <p:spPr>
          <a:xfrm>
            <a:off x="7368255" y="3075829"/>
            <a:ext cx="1395959" cy="42829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Risers 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9954936" y="1907361"/>
            <a:ext cx="1872208" cy="50136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Onshore</a:t>
            </a:r>
            <a:endParaRPr lang="en-GB" dirty="0"/>
          </a:p>
        </p:txBody>
      </p:sp>
      <p:sp>
        <p:nvSpPr>
          <p:cNvPr id="143" name="Down Arrow 142"/>
          <p:cNvSpPr/>
          <p:nvPr/>
        </p:nvSpPr>
        <p:spPr>
          <a:xfrm rot="2913245" flipH="1">
            <a:off x="7027244" y="889825"/>
            <a:ext cx="84653" cy="1206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Down Arrow 143"/>
          <p:cNvSpPr/>
          <p:nvPr/>
        </p:nvSpPr>
        <p:spPr>
          <a:xfrm>
            <a:off x="8695945" y="1448370"/>
            <a:ext cx="68270" cy="4486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Down Arrow 144"/>
          <p:cNvSpPr/>
          <p:nvPr/>
        </p:nvSpPr>
        <p:spPr>
          <a:xfrm rot="18684231">
            <a:off x="10356330" y="898896"/>
            <a:ext cx="82449" cy="11892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ounded Rectangle 145"/>
          <p:cNvSpPr/>
          <p:nvPr/>
        </p:nvSpPr>
        <p:spPr>
          <a:xfrm>
            <a:off x="4553800" y="3011474"/>
            <a:ext cx="1550101" cy="4290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Mooring lines</a:t>
            </a:r>
            <a:endParaRPr lang="en-GB" dirty="0"/>
          </a:p>
        </p:txBody>
      </p:sp>
      <p:sp>
        <p:nvSpPr>
          <p:cNvPr id="147" name="Rounded Rectangle 146"/>
          <p:cNvSpPr/>
          <p:nvPr/>
        </p:nvSpPr>
        <p:spPr>
          <a:xfrm>
            <a:off x="5278519" y="3724622"/>
            <a:ext cx="1271002" cy="4282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Platforms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6658463" y="3704423"/>
            <a:ext cx="1636535" cy="41710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Pipelines, etc.</a:t>
            </a:r>
            <a:endParaRPr lang="en-GB" dirty="0"/>
          </a:p>
        </p:txBody>
      </p:sp>
      <p:sp>
        <p:nvSpPr>
          <p:cNvPr id="149" name="Down Arrow 148"/>
          <p:cNvSpPr/>
          <p:nvPr/>
        </p:nvSpPr>
        <p:spPr>
          <a:xfrm rot="2284160" flipH="1">
            <a:off x="5417744" y="2355093"/>
            <a:ext cx="107912" cy="7410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Down Arrow 149"/>
          <p:cNvSpPr/>
          <p:nvPr/>
        </p:nvSpPr>
        <p:spPr>
          <a:xfrm rot="19176789">
            <a:off x="7338689" y="2307886"/>
            <a:ext cx="92692" cy="7866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Down Arrow 150"/>
          <p:cNvSpPr/>
          <p:nvPr/>
        </p:nvSpPr>
        <p:spPr>
          <a:xfrm>
            <a:off x="6749174" y="2400643"/>
            <a:ext cx="119351" cy="12899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Down Arrow 151"/>
          <p:cNvSpPr/>
          <p:nvPr/>
        </p:nvSpPr>
        <p:spPr>
          <a:xfrm>
            <a:off x="6154531" y="2424811"/>
            <a:ext cx="119351" cy="12899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ight Arrow 152"/>
          <p:cNvSpPr/>
          <p:nvPr/>
        </p:nvSpPr>
        <p:spPr>
          <a:xfrm>
            <a:off x="8751560" y="3289129"/>
            <a:ext cx="1241107" cy="595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Right Arrow 153"/>
          <p:cNvSpPr/>
          <p:nvPr/>
        </p:nvSpPr>
        <p:spPr>
          <a:xfrm rot="20671563">
            <a:off x="8724666" y="3091715"/>
            <a:ext cx="1275096" cy="678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Right Arrow 154"/>
          <p:cNvSpPr/>
          <p:nvPr/>
        </p:nvSpPr>
        <p:spPr>
          <a:xfrm rot="960549">
            <a:off x="8757081" y="3494504"/>
            <a:ext cx="1244390" cy="573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/>
          <p:cNvSpPr/>
          <p:nvPr/>
        </p:nvSpPr>
        <p:spPr>
          <a:xfrm>
            <a:off x="10010928" y="2831957"/>
            <a:ext cx="1732794" cy="26453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Flexible Risers</a:t>
            </a:r>
            <a:endParaRPr lang="en-GB" dirty="0"/>
          </a:p>
        </p:txBody>
      </p:sp>
      <p:sp>
        <p:nvSpPr>
          <p:cNvPr id="157" name="Rectangle 156"/>
          <p:cNvSpPr/>
          <p:nvPr/>
        </p:nvSpPr>
        <p:spPr>
          <a:xfrm>
            <a:off x="10020099" y="3235110"/>
            <a:ext cx="1723623" cy="22065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Rigid Risers</a:t>
            </a:r>
            <a:endParaRPr lang="en-GB" dirty="0"/>
          </a:p>
        </p:txBody>
      </p:sp>
      <p:sp>
        <p:nvSpPr>
          <p:cNvPr id="158" name="Rectangle 157"/>
          <p:cNvSpPr/>
          <p:nvPr/>
        </p:nvSpPr>
        <p:spPr>
          <a:xfrm>
            <a:off x="10002058" y="3635357"/>
            <a:ext cx="1741663" cy="2337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Hybrid Risers</a:t>
            </a:r>
            <a:endParaRPr lang="en-GB" dirty="0"/>
          </a:p>
        </p:txBody>
      </p:sp>
      <p:sp>
        <p:nvSpPr>
          <p:cNvPr id="180" name="Rectangle 179"/>
          <p:cNvSpPr/>
          <p:nvPr/>
        </p:nvSpPr>
        <p:spPr>
          <a:xfrm>
            <a:off x="9947194" y="4023695"/>
            <a:ext cx="1796527" cy="28922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2"/>
                </a:solidFill>
              </a:rPr>
              <a:t>Composite Risers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181" name="Right Arrow 180"/>
          <p:cNvSpPr/>
          <p:nvPr/>
        </p:nvSpPr>
        <p:spPr>
          <a:xfrm rot="2071844">
            <a:off x="8639874" y="3716968"/>
            <a:ext cx="1395315" cy="64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325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64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Bradley Hand ITC</vt:lpstr>
      <vt:lpstr>Calibri</vt:lpstr>
      <vt:lpstr>Calibri Light</vt:lpstr>
      <vt:lpstr>Comic Sans MS</vt:lpstr>
      <vt:lpstr>Times New Roman</vt:lpstr>
      <vt:lpstr>Office Theme</vt:lpstr>
      <vt:lpstr>Composite risers – an offshore deepwater solution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Amaechi, Chiemela</dc:creator>
  <cp:lastModifiedBy>Amaechi, Chiemela</cp:lastModifiedBy>
  <cp:revision>14</cp:revision>
  <dcterms:created xsi:type="dcterms:W3CDTF">2016-05-04T13:16:12Z</dcterms:created>
  <dcterms:modified xsi:type="dcterms:W3CDTF">2016-05-04T19:20:48Z</dcterms:modified>
</cp:coreProperties>
</file>