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eg"/>
  <Override PartName="/ppt/media/image9.jpg" ContentType="image/jpeg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2.xml" ContentType="application/vnd.openxmlformats-officedocument.presentationml.notesSlide+xml"/>
  <Override PartName="/ppt/media/image20.jpg" ContentType="image/jpeg"/>
  <Override PartName="/ppt/media/image21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0" r:id="rId4"/>
    <p:sldId id="290" r:id="rId5"/>
    <p:sldId id="269" r:id="rId6"/>
    <p:sldId id="281" r:id="rId7"/>
    <p:sldId id="272" r:id="rId8"/>
    <p:sldId id="282" r:id="rId9"/>
    <p:sldId id="273" r:id="rId10"/>
    <p:sldId id="260" r:id="rId11"/>
    <p:sldId id="259" r:id="rId12"/>
    <p:sldId id="275" r:id="rId13"/>
    <p:sldId id="261" r:id="rId14"/>
    <p:sldId id="262" r:id="rId15"/>
    <p:sldId id="283" r:id="rId16"/>
    <p:sldId id="284" r:id="rId17"/>
    <p:sldId id="285" r:id="rId18"/>
    <p:sldId id="286" r:id="rId19"/>
    <p:sldId id="276" r:id="rId20"/>
    <p:sldId id="277" r:id="rId21"/>
    <p:sldId id="287" r:id="rId22"/>
    <p:sldId id="278" r:id="rId23"/>
    <p:sldId id="289" r:id="rId24"/>
    <p:sldId id="28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Χρήστης των Windows" initials="ΧτW" lastIdx="1" clrIdx="0">
    <p:extLst>
      <p:ext uri="{19B8F6BF-5375-455C-9EA6-DF929625EA0E}">
        <p15:presenceInfo xmlns:p15="http://schemas.microsoft.com/office/powerpoint/2012/main" userId="Χρήστης των Windows" providerId="None"/>
      </p:ext>
    </p:extLst>
  </p:cmAuthor>
  <p:cmAuthor id="2" name="Fotis Katsigiannis" initials="FK" lastIdx="1" clrIdx="1">
    <p:extLst>
      <p:ext uri="{19B8F6BF-5375-455C-9EA6-DF929625EA0E}">
        <p15:presenceInfo xmlns:p15="http://schemas.microsoft.com/office/powerpoint/2012/main" userId="e2304b3a0d95d8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BF8"/>
    <a:srgbClr val="CCECFF"/>
    <a:srgbClr val="E5F7FF"/>
    <a:srgbClr val="F2F2F2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31B8C4-37CB-4412-B81F-CAA52B0E99DB}" v="3657" dt="2018-06-22T18:40:58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7-02T19:51:09.394" idx="1">
    <p:pos x="952" y="2922"/>
    <p:text>Our model is based on real data, focusing on the most congested days of each year. 
This approach constitutes a realistic one as the data are available more than 9 months prior to the actual port call date. In order to represent the selected data frame we chose a terminating modelling approach.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8-07-04T13:30:11.006" idx="1">
    <p:pos x="7090" y="1020"/>
    <p:text>Our simulation results confirm that the bottleneck of the system is the cable car and examine the revenue losses due to the existing situation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956B8-4132-4891-BD4D-EE53AA025BFF}" type="datetimeFigureOut">
              <a:rPr lang="en-GB" smtClean="0"/>
              <a:t>05/07/2018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1F386-E836-4710-8D00-4947A9352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07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F386-E836-4710-8D00-4947A93520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2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F386-E836-4710-8D00-4947A93520D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304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17083-7336-47BD-8BAE-F87FD3224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0D1FE9-E6F0-4F87-849C-C0546BFB7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0B89E-E154-4530-A06A-AF03E51BC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6F10-BA0D-47D1-8879-F2CBBF245037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9DDA7-E73A-4A44-BA6F-98C38778F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3B62E-F503-422F-968A-BCC3146B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424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092DA-418E-4D91-B800-F98AF415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9160E-430F-4D42-9577-6D833C956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4DA07-9FF1-449D-BBC2-529819A1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A350D-3C88-45CE-AF89-EF8DBB004C7D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CE2C5-555C-4B1D-B328-0A748AE0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BBA83-B514-4C2B-BDAA-4240CCD2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01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BFCB-8FF0-48E7-A049-7B38F48D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AB214-01AB-4113-A9F8-8ACB4D156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DF3EE-5179-4B3F-ADF3-900ED5E5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CC1C-E7D8-4314-B2C9-759A5EC51D3A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A468A-4439-45FA-9599-75B1A45E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C5CC2-CFE2-4FF4-BE35-61724235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9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7731-49D3-42BD-BCB6-C781EEEA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01D2-FDF3-46E3-B9E5-C5A513D1D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F4E8A-3D2A-410A-A949-188A1C3CF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E2128-E2A4-4C72-8335-8FC1EDFD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78E1F-47F1-4ED7-898C-74543AF1C6D2}" type="datetime1">
              <a:rPr lang="en-GB" smtClean="0"/>
              <a:t>05/07/2018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AB678-D805-418A-B594-C879C061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868D16-D6A4-41C7-9FC0-F4F8828B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81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19AFA-4368-4A15-AF66-378D101F2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54D1C-3FE5-4CE0-A16F-BA97AF9F4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A988D-7ECC-4B67-AD4B-C5964B739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B1D713-E644-4D3A-AFC3-921CB2C30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AF9103-C023-4D95-86EA-EEF17BED0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0950A-7231-4ECC-A337-08D48E31D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3B5E-590B-47E9-BCD3-D58019F65108}" type="datetime1">
              <a:rPr lang="en-GB" smtClean="0"/>
              <a:t>05/07/2018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DA5483-4B27-44F8-B68C-5A1A4A9A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985612-22CA-40EE-B722-6B459A06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8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65F0-F95D-43BA-9E99-3250B2D5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466C7-6D6C-44F5-B29B-93E930CA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3E4F-6A58-41B7-B5FB-7595B684082C}" type="datetime1">
              <a:rPr lang="en-GB" smtClean="0"/>
              <a:t>05/07/2018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A05E84-E4BC-402F-AF58-6ACCF564D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A7330-E01E-47A1-A23D-76BAF9F9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8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77D880-AB96-44EC-BB98-D74AA873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BE19-F19F-47A7-985E-CF52EC1A7316}" type="datetime1">
              <a:rPr lang="en-GB" smtClean="0"/>
              <a:t>05/07/2018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320400-D4FC-44FE-8765-0CBC6498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CB5E3-12CC-45BD-B61F-47ECD2BA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82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8054A-7252-412B-9681-207FFD71C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8C6FD-5BE6-4397-A1C2-EAAEADEE4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9355E-5420-4BF2-8F16-86834D34C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C5145-3629-43C8-A71E-DC4A2ED0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C9171-4C08-49E6-AEBF-61732771C8DE}" type="datetime1">
              <a:rPr lang="en-GB" smtClean="0"/>
              <a:t>05/07/2018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6CC9F-EC14-437C-85A0-D1717B11E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32E1D-14BD-4283-A957-E0629E06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86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C5C8-4649-411E-A0B4-00023EC1D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4F038B-06F6-48DE-A75C-FAEE1803B4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2B121-5B9C-4AED-A2D3-0BB49E507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1D62-D075-4EB8-9552-5E8525E88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C61FE-F6D1-47BA-9885-AFED06E0CE92}" type="datetime1">
              <a:rPr lang="en-GB" smtClean="0"/>
              <a:t>05/07/2018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EE2ED3-EC3B-42FE-B44B-6FAFB530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9843F0-F3BF-4213-A45A-BD31EA31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C710B-0706-4D26-8048-FAC4B2AF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E0C38-4FD7-4E3F-999D-F4D460D44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866B8-E607-4086-95AE-FAB89800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22C-F381-4944-BA28-FF1B7E1432C2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7BA47-1D21-4E36-93AA-91FF12955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A373-0188-47F9-810A-3158C1AC2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7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0A01AF-1063-45DD-BB4E-83D7258FA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9D295-6379-4564-A585-6F1B54E7F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01B70-4E2E-4D1D-B6E4-9EF15F9B4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038C0-16FC-4810-B248-F5D917CED3B7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02A58-5494-42A1-914F-34C3E817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E056B-F4CB-4326-AEEA-A6AE875F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2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F98842-B680-4795-93F4-0FB2C91A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77FDE-E359-4B43-96BF-34E980282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0B314-1B44-441F-A238-2DB0D13F2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9C2CE-064C-475A-A7F5-A26291571C6D}" type="datetime1">
              <a:rPr lang="en-GB" smtClean="0"/>
              <a:t>05/07/2018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7B216-72B4-498E-9CE5-253E1B608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A4369-60C1-4816-9643-92CADBAAA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0FAD2-DC5B-479E-9BE0-4EE64C25E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57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jtr.1915" TargetMode="External"/><Relationship Id="rId2" Type="http://schemas.openxmlformats.org/officeDocument/2006/relationships/hyperlink" Target="http://www.ekathimerini.com/224901/article/ekathimerini/business/santorini-authorities-rationing-cruise-passenger-visits-to-islan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rew-center.com/cruise-ships-port-schedules-2018" TargetMode="External"/><Relationship Id="rId4" Type="http://schemas.openxmlformats.org/officeDocument/2006/relationships/hyperlink" Target="https://doi.org/10.1504/IJLTM.2010.029585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athimerini.com/224901/article/ekathimerini/business/santorini-authorities-rationing-cruise-passenger-visits-to-island" TargetMode="External"/><Relationship Id="rId2" Type="http://schemas.openxmlformats.org/officeDocument/2006/relationships/hyperlink" Target="https://doi.org/10.1080/03088839.2013.865850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9C13-DCD5-4C6F-916B-48BE6AC80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392" y="434338"/>
            <a:ext cx="8959215" cy="2741612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Garamond" panose="02020404030301010803" pitchFamily="18" charset="0"/>
              </a:rPr>
              <a:t>Simulation of passenger flows at a constrained cruise port: </a:t>
            </a:r>
            <a:br>
              <a:rPr lang="en-GB" sz="4400" dirty="0">
                <a:latin typeface="Garamond" panose="02020404030301010803" pitchFamily="18" charset="0"/>
              </a:rPr>
            </a:br>
            <a:r>
              <a:rPr lang="en-GB" sz="3600" i="1" dirty="0">
                <a:latin typeface="Garamond" panose="02020404030301010803" pitchFamily="18" charset="0"/>
              </a:rPr>
              <a:t>Evidence from the island of Santorini</a:t>
            </a:r>
            <a:endParaRPr lang="en-GB" sz="4400" i="1" dirty="0"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F1C52-BE3F-4CF2-811D-46D5486BD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4321" y="3879542"/>
            <a:ext cx="6723356" cy="1779363"/>
          </a:xfrm>
          <a:solidFill>
            <a:schemeClr val="bg1">
              <a:lumMod val="95000"/>
              <a:alpha val="69000"/>
            </a:schemeClr>
          </a:solidFill>
          <a:effectLst>
            <a:softEdge rad="31750"/>
          </a:effectLst>
        </p:spPr>
        <p:txBody>
          <a:bodyPr>
            <a:norm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Michail Karpathiou, Fotios Katsigiannis</a:t>
            </a:r>
            <a:endParaRPr lang="en-GB" sz="2000" dirty="0">
              <a:latin typeface="Garamond" panose="02020404030301010803" pitchFamily="18" charset="0"/>
            </a:endParaRPr>
          </a:p>
          <a:p>
            <a:r>
              <a:rPr lang="en-GB" sz="2000" dirty="0">
                <a:latin typeface="Garamond" panose="02020404030301010803" pitchFamily="18" charset="0"/>
              </a:rPr>
              <a:t>Lancaster University Management School</a:t>
            </a:r>
          </a:p>
          <a:p>
            <a:r>
              <a:rPr lang="en-GB" sz="2000" dirty="0">
                <a:latin typeface="Garamond" panose="02020404030301010803" pitchFamily="18" charset="0"/>
              </a:rPr>
              <a:t>Department of Management Science</a:t>
            </a:r>
          </a:p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{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m.karpathiou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,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f.katsigiannis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}[at]lancaster.ac.uk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8B5A6-1880-424B-9324-98AEA1EA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46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B87B-4D7F-491F-B56B-62B471DE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latin typeface="Garamond" panose="02020404030301010803" pitchFamily="18" charset="0"/>
              </a:rPr>
              <a:t>Agenda</a:t>
            </a:r>
            <a:r>
              <a:rPr lang="en-US" sz="88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B3565-32A8-4B39-89B1-45D0E438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</a:t>
            </a:fld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438531-C454-4E13-A0AE-8DFCADB2B1E1}"/>
              </a:ext>
            </a:extLst>
          </p:cNvPr>
          <p:cNvSpPr txBox="1"/>
          <p:nvPr/>
        </p:nvSpPr>
        <p:spPr>
          <a:xfrm>
            <a:off x="904188" y="1357298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1. </a:t>
            </a:r>
            <a:r>
              <a:rPr lang="en-US" sz="3200" dirty="0">
                <a:latin typeface="Garamond" panose="02020404030301010803" pitchFamily="18" charset="0"/>
              </a:rPr>
              <a:t>Problem definition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18F26A-9DE0-46B0-9D54-2E6EBA488E4D}"/>
              </a:ext>
            </a:extLst>
          </p:cNvPr>
          <p:cNvSpPr txBox="1"/>
          <p:nvPr/>
        </p:nvSpPr>
        <p:spPr>
          <a:xfrm>
            <a:off x="904188" y="1938904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2. </a:t>
            </a:r>
            <a:r>
              <a:rPr lang="en-US" sz="3200" dirty="0">
                <a:latin typeface="Garamond" panose="02020404030301010803" pitchFamily="18" charset="0"/>
              </a:rPr>
              <a:t>Motivation and objectives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E771C1-A600-4FE3-B738-BA08650C25B8}"/>
              </a:ext>
            </a:extLst>
          </p:cNvPr>
          <p:cNvSpPr txBox="1"/>
          <p:nvPr/>
        </p:nvSpPr>
        <p:spPr>
          <a:xfrm>
            <a:off x="904188" y="2495085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3. </a:t>
            </a:r>
            <a:r>
              <a:rPr lang="en-US" sz="3200" dirty="0">
                <a:latin typeface="Garamond" panose="02020404030301010803" pitchFamily="18" charset="0"/>
              </a:rPr>
              <a:t>Participating stakeholders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F5B22-0797-47E2-8784-839830E9A578}"/>
              </a:ext>
            </a:extLst>
          </p:cNvPr>
          <p:cNvSpPr txBox="1"/>
          <p:nvPr/>
        </p:nvSpPr>
        <p:spPr>
          <a:xfrm>
            <a:off x="904188" y="3044035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4. </a:t>
            </a:r>
            <a:r>
              <a:rPr lang="en-US" sz="3200" dirty="0">
                <a:latin typeface="Garamond" panose="02020404030301010803" pitchFamily="18" charset="0"/>
              </a:rPr>
              <a:t>Conceptual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F5E0F9-0119-4CE8-A726-661307AD0CD5}"/>
              </a:ext>
            </a:extLst>
          </p:cNvPr>
          <p:cNvSpPr txBox="1"/>
          <p:nvPr/>
        </p:nvSpPr>
        <p:spPr>
          <a:xfrm>
            <a:off x="904188" y="3569575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5. </a:t>
            </a:r>
            <a:r>
              <a:rPr lang="en-US" sz="3200" dirty="0">
                <a:latin typeface="Garamond" panose="02020404030301010803" pitchFamily="18" charset="0"/>
              </a:rPr>
              <a:t>Model overview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6AD1E8-D77A-4BAE-ADC6-FF7372B15FD7}"/>
              </a:ext>
            </a:extLst>
          </p:cNvPr>
          <p:cNvSpPr txBox="1"/>
          <p:nvPr/>
        </p:nvSpPr>
        <p:spPr>
          <a:xfrm>
            <a:off x="904188" y="4068216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6. </a:t>
            </a:r>
            <a:r>
              <a:rPr lang="en-US" sz="3200" dirty="0">
                <a:latin typeface="Garamond" panose="02020404030301010803" pitchFamily="18" charset="0"/>
              </a:rPr>
              <a:t>Model validation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053AC8-DE2D-4D6D-AFE4-C89DC841E5B6}"/>
              </a:ext>
            </a:extLst>
          </p:cNvPr>
          <p:cNvSpPr txBox="1"/>
          <p:nvPr/>
        </p:nvSpPr>
        <p:spPr>
          <a:xfrm>
            <a:off x="904188" y="4566857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7. </a:t>
            </a:r>
            <a:r>
              <a:rPr lang="en-US" sz="3200" dirty="0">
                <a:latin typeface="Garamond" panose="02020404030301010803" pitchFamily="18" charset="0"/>
              </a:rPr>
              <a:t>Experimentation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4E9630-5663-4213-9128-03A5E6071E49}"/>
              </a:ext>
            </a:extLst>
          </p:cNvPr>
          <p:cNvSpPr txBox="1"/>
          <p:nvPr/>
        </p:nvSpPr>
        <p:spPr>
          <a:xfrm>
            <a:off x="904188" y="5044039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8. </a:t>
            </a:r>
            <a:r>
              <a:rPr lang="en-US" sz="3200" dirty="0">
                <a:latin typeface="Garamond" panose="02020404030301010803" pitchFamily="18" charset="0"/>
              </a:rPr>
              <a:t>Analysis and discussion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F786D0-B2ED-4608-81B5-235D55CE9853}"/>
              </a:ext>
            </a:extLst>
          </p:cNvPr>
          <p:cNvSpPr txBox="1"/>
          <p:nvPr/>
        </p:nvSpPr>
        <p:spPr>
          <a:xfrm>
            <a:off x="904188" y="5510343"/>
            <a:ext cx="5806912" cy="584775"/>
          </a:xfrm>
          <a:prstGeom prst="rect">
            <a:avLst/>
          </a:prstGeom>
          <a:solidFill>
            <a:srgbClr val="CCECFF">
              <a:alpha val="21961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9. </a:t>
            </a:r>
            <a:r>
              <a:rPr lang="en-US" sz="3200" dirty="0">
                <a:latin typeface="Garamond" panose="02020404030301010803" pitchFamily="18" charset="0"/>
              </a:rPr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52298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084F-34B1-4BCC-AC36-7FD65513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1. Problem definition – overview (1/4)</a:t>
            </a:r>
            <a:r>
              <a:rPr lang="en-GB" sz="88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858875"/>
            <a:ext cx="11267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Market traffic demonstrates a robust growth (</a:t>
            </a:r>
            <a:r>
              <a:rPr lang="en-US" sz="2400" dirty="0" err="1">
                <a:latin typeface="Garamond" panose="02020404030301010803" pitchFamily="18" charset="0"/>
              </a:rPr>
              <a:t>Porteconomics</a:t>
            </a:r>
            <a:r>
              <a:rPr lang="en-US" sz="2400" dirty="0">
                <a:latin typeface="Garamond" panose="02020404030301010803" pitchFamily="18" charset="0"/>
              </a:rPr>
              <a:t>, 2016)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435957"/>
            <a:ext cx="11216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Cruise tourism has a big sustainability impact in small islands (</a:t>
            </a:r>
            <a:r>
              <a:rPr lang="en-US" sz="2400" dirty="0" err="1">
                <a:latin typeface="Garamond" panose="02020404030301010803" pitchFamily="18" charset="0"/>
              </a:rPr>
              <a:t>Brida</a:t>
            </a:r>
            <a:r>
              <a:rPr lang="en-US" sz="2400" dirty="0">
                <a:latin typeface="Garamond" panose="02020404030301010803" pitchFamily="18" charset="0"/>
              </a:rPr>
              <a:t> and Zapata, 2009; </a:t>
            </a:r>
            <a:r>
              <a:rPr lang="en-US" sz="2400" dirty="0" err="1">
                <a:latin typeface="Garamond" panose="02020404030301010803" pitchFamily="18" charset="0"/>
              </a:rPr>
              <a:t>Brida</a:t>
            </a:r>
            <a:r>
              <a:rPr lang="en-US" sz="2400" dirty="0">
                <a:latin typeface="Garamond" panose="02020404030301010803" pitchFamily="18" charset="0"/>
              </a:rPr>
              <a:t> et al. 2014)</a:t>
            </a:r>
            <a:endParaRPr lang="el-GR" sz="2400" dirty="0">
              <a:latin typeface="Garamond" panose="02020404030301010803" pitchFamily="18" charset="0"/>
            </a:endParaRPr>
          </a:p>
          <a:p>
            <a:endParaRPr lang="el-GR" sz="2400" dirty="0"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6645" y="4336204"/>
            <a:ext cx="11319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Santorini is a small Greek island (</a:t>
            </a:r>
            <a:r>
              <a:rPr lang="en-GB" sz="2400" dirty="0">
                <a:latin typeface="Garamond" panose="02020404030301010803" pitchFamily="18" charset="0"/>
              </a:rPr>
              <a:t>76.19 km²) with rocky terrain and</a:t>
            </a:r>
            <a:r>
              <a:rPr lang="en-US" sz="2400" dirty="0">
                <a:latin typeface="Garamond" panose="02020404030301010803" pitchFamily="18" charset="0"/>
              </a:rPr>
              <a:t> limited port infrastructure (</a:t>
            </a:r>
            <a:r>
              <a:rPr lang="en-US" sz="2400" dirty="0">
                <a:latin typeface="Garamond" panose="02020404030301010803" pitchFamily="18" charset="0"/>
                <a:sym typeface="Wingdings" panose="05000000000000000000" pitchFamily="2" charset="2"/>
              </a:rPr>
              <a:t>no berth in the cruise terminal) </a:t>
            </a:r>
            <a:endParaRPr lang="en-GB" sz="2400" dirty="0">
              <a:sym typeface="Wingdings" panose="05000000000000000000" pitchFamily="2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2034687"/>
            <a:ext cx="10227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</a:rPr>
              <a:t>Mediterranean is the second market in the world (</a:t>
            </a:r>
            <a:r>
              <a:rPr lang="en-GB" sz="2400" dirty="0">
                <a:latin typeface="Garamond" panose="02020404030301010803" pitchFamily="18" charset="0"/>
              </a:rPr>
              <a:t>Cruise Lines International Association, </a:t>
            </a:r>
            <a:r>
              <a:rPr lang="en-US" sz="2400" dirty="0">
                <a:latin typeface="Garamond" panose="02020404030301010803" pitchFamily="18" charset="0"/>
              </a:rPr>
              <a:t>2018)</a:t>
            </a:r>
          </a:p>
        </p:txBody>
      </p:sp>
    </p:spTree>
    <p:extLst>
      <p:ext uri="{BB962C8B-B14F-4D97-AF65-F5344CB8AC3E}">
        <p14:creationId xmlns:p14="http://schemas.microsoft.com/office/powerpoint/2010/main" val="166695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1" y="1702553"/>
            <a:ext cx="5203995" cy="1538188"/>
          </a:xfrm>
          <a:solidFill>
            <a:srgbClr val="E5F7FF">
              <a:alpha val="7059"/>
            </a:srgbClr>
          </a:solidFill>
          <a:effectLst>
            <a:softEdge rad="31750"/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0CFCDA-255D-4803-894B-A8E762A0F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48" y="4677305"/>
            <a:ext cx="9006036" cy="126829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6824724-0A05-4803-9991-E05E2301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658" y="0"/>
            <a:ext cx="10970342" cy="1325563"/>
          </a:xfrm>
        </p:spPr>
        <p:txBody>
          <a:bodyPr>
            <a:normAutofit/>
          </a:bodyPr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1. Problem definition – public testimonials (2/4)</a:t>
            </a:r>
            <a:r>
              <a:rPr lang="en-GB" sz="88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62" y="1752799"/>
            <a:ext cx="5634806" cy="14258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8" y="3527272"/>
            <a:ext cx="11417008" cy="863502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519519" y="2380129"/>
            <a:ext cx="1304364" cy="4437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F0000"/>
                </a:solidFill>
              </a:ln>
              <a:solidFill>
                <a:srgbClr val="F2F2F2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156648" y="5527998"/>
            <a:ext cx="1250376" cy="5231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F0000"/>
                </a:solidFill>
              </a:ln>
              <a:solidFill>
                <a:srgbClr val="F2F2F2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382435" y="3527272"/>
            <a:ext cx="1353672" cy="5615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F0000"/>
                </a:solidFill>
              </a:ln>
              <a:solidFill>
                <a:srgbClr val="F2F2F2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448365" y="2380129"/>
            <a:ext cx="1352101" cy="5152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F0000"/>
                </a:solidFill>
              </a:ln>
              <a:solidFill>
                <a:srgbClr val="F2F2F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 err="1">
                <a:latin typeface="Garamond" panose="02020404030301010803" pitchFamily="18" charset="0"/>
              </a:rPr>
              <a:t>Tripadvisor</a:t>
            </a:r>
            <a:r>
              <a:rPr lang="en-GB" i="1" dirty="0">
                <a:latin typeface="Garamond" panose="02020404030301010803" pitchFamily="18" charset="0"/>
              </a:rPr>
              <a:t>, (Various Dates); </a:t>
            </a:r>
            <a:r>
              <a:rPr lang="en-GB" i="1" dirty="0" err="1">
                <a:latin typeface="Garamond" panose="02020404030301010803" pitchFamily="18" charset="0"/>
              </a:rPr>
              <a:t>Cruisecritic</a:t>
            </a:r>
            <a:r>
              <a:rPr lang="en-GB" i="1" dirty="0">
                <a:latin typeface="Garamond" panose="02020404030301010803" pitchFamily="18" charset="0"/>
              </a:rPr>
              <a:t> (Various Dates)</a:t>
            </a:r>
          </a:p>
        </p:txBody>
      </p:sp>
    </p:spTree>
    <p:extLst>
      <p:ext uri="{BB962C8B-B14F-4D97-AF65-F5344CB8AC3E}">
        <p14:creationId xmlns:p14="http://schemas.microsoft.com/office/powerpoint/2010/main" val="107869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880FAD2-DC5B-479E-9BE0-4EE64C25E0C9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8" name="Picture 17" descr="A car driving on a rocky hill&#10;&#10;Description generated with very high confidence">
            <a:extLst>
              <a:ext uri="{FF2B5EF4-FFF2-40B4-BE49-F238E27FC236}">
                <a16:creationId xmlns:a16="http://schemas.microsoft.com/office/drawing/2014/main" id="{14B64793-C056-453D-A842-63F163B2C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02" y="3479986"/>
            <a:ext cx="4343399" cy="2857314"/>
          </a:xfrm>
          <a:prstGeom prst="rect">
            <a:avLst/>
          </a:prstGeom>
        </p:spPr>
      </p:pic>
      <p:pic>
        <p:nvPicPr>
          <p:cNvPr id="23" name="Picture 22" descr="A map of a mountain&#10;&#10;Description generated with high confidence">
            <a:extLst>
              <a:ext uri="{FF2B5EF4-FFF2-40B4-BE49-F238E27FC236}">
                <a16:creationId xmlns:a16="http://schemas.microsoft.com/office/drawing/2014/main" id="{2F70E75F-A789-44FF-8712-5F82DDF23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76" y="1825625"/>
            <a:ext cx="5876926" cy="4511675"/>
          </a:xfrm>
          <a:prstGeom prst="rect">
            <a:avLst/>
          </a:prstGeom>
        </p:spPr>
      </p:pic>
      <p:pic>
        <p:nvPicPr>
          <p:cNvPr id="27" name="Picture 26" descr="A large boat in a body of water&#10;&#10;Description generated with very high confidence">
            <a:extLst>
              <a:ext uri="{FF2B5EF4-FFF2-40B4-BE49-F238E27FC236}">
                <a16:creationId xmlns:a16="http://schemas.microsoft.com/office/drawing/2014/main" id="{3B5C2B40-0CEF-4E0D-90C0-2571733320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02" y="1825625"/>
            <a:ext cx="4343399" cy="165436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2C89463E-D902-446C-8A3C-FB00EF7FD5AF}"/>
              </a:ext>
            </a:extLst>
          </p:cNvPr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1. Problem definition – the port (3/4)</a:t>
            </a:r>
            <a:r>
              <a:rPr lang="en-GB" sz="88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956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72095" y="2427316"/>
            <a:ext cx="9833956" cy="2360815"/>
          </a:xfrm>
          <a:prstGeom prst="rect">
            <a:avLst/>
          </a:prstGeom>
          <a:solidFill>
            <a:srgbClr val="E5F7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C084F-34B1-4BCC-AC36-7FD65513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Problem definition –data (4/4)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6</a:t>
            </a:fld>
            <a:endParaRPr lang="en-GB"/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5A0E09C-1D96-49E4-8DF8-A44AD61FBD3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0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95" y="2427316"/>
            <a:ext cx="9835356" cy="23500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2363" y="6476392"/>
            <a:ext cx="1033281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), Port authority officers (2018)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96FFE-00EB-4E7D-A8E0-ED6832E6A5C9}"/>
              </a:ext>
            </a:extLst>
          </p:cNvPr>
          <p:cNvSpPr txBox="1"/>
          <p:nvPr/>
        </p:nvSpPr>
        <p:spPr>
          <a:xfrm>
            <a:off x="1170695" y="2101957"/>
            <a:ext cx="5623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Table 1: </a:t>
            </a:r>
            <a:r>
              <a:rPr lang="en-US" i="1" dirty="0">
                <a:latin typeface="Garamond" panose="02020404030301010803" pitchFamily="18" charset="0"/>
              </a:rPr>
              <a:t>Model parameters</a:t>
            </a:r>
            <a:endParaRPr lang="en-GB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2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084F-34B1-4BCC-AC36-7FD65513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2. Motivation and objectives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7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3A25D5-54C3-4C4E-846D-21ECDB7D6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71" y="1736725"/>
            <a:ext cx="11241258" cy="4802187"/>
          </a:xfrm>
          <a:solidFill>
            <a:srgbClr val="F2F2F2">
              <a:alpha val="16863"/>
            </a:srgbClr>
          </a:solidFill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u="sng" dirty="0">
                <a:latin typeface="Garamond" panose="02020404030301010803" pitchFamily="18" charset="0"/>
              </a:rPr>
              <a:t>Justify an investment extending the existing cable </a:t>
            </a:r>
            <a:r>
              <a:rPr lang="en-GB" sz="2400" dirty="0">
                <a:latin typeface="Garamond" panose="02020404030301010803" pitchFamily="18" charset="0"/>
              </a:rPr>
              <a:t>system in order to relieve the existing bottleneck and mitigate the number of waiting passengers during the most congested days.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u="sng" dirty="0">
                <a:latin typeface="Garamond" panose="02020404030301010803" pitchFamily="18" charset="0"/>
              </a:rPr>
              <a:t>Propose ways for improving current passenger infrastructure </a:t>
            </a:r>
            <a:r>
              <a:rPr lang="en-GB" sz="2400" dirty="0">
                <a:latin typeface="Garamond" panose="02020404030301010803" pitchFamily="18" charset="0"/>
              </a:rPr>
              <a:t>in the port.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u="sng" dirty="0">
                <a:latin typeface="Garamond" panose="02020404030301010803" pitchFamily="18" charset="0"/>
              </a:rPr>
              <a:t>Analyse the impact of the potential enhancements on landside transport facilities</a:t>
            </a:r>
            <a:r>
              <a:rPr lang="en-GB" sz="2400" dirty="0">
                <a:latin typeface="Garamond" panose="02020404030301010803" pitchFamily="18" charset="0"/>
              </a:rPr>
              <a:t> to the reduction of the passenger queuing time at the port and the total system profitability.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u="sng" dirty="0">
                <a:latin typeface="Garamond" panose="02020404030301010803" pitchFamily="18" charset="0"/>
              </a:rPr>
              <a:t>Populate a model with data </a:t>
            </a:r>
            <a:r>
              <a:rPr lang="en-GB" sz="2400" dirty="0">
                <a:latin typeface="Garamond" panose="02020404030301010803" pitchFamily="18" charset="0"/>
              </a:rPr>
              <a:t>for a system having no historical observations</a:t>
            </a:r>
          </a:p>
          <a:p>
            <a:pPr marL="514350" indent="-514350">
              <a:buFont typeface="+mj-lt"/>
              <a:buAutoNum type="arabicPeriod"/>
            </a:pPr>
            <a:endParaRPr lang="en-GB" sz="2400" dirty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sz="24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en-GB" sz="2400" i="1" dirty="0">
                <a:latin typeface="Garamond" panose="02020404030301010803" pitchFamily="18" charset="0"/>
              </a:rPr>
              <a:t>A similar model described by </a:t>
            </a:r>
            <a:r>
              <a:rPr lang="en-GB" sz="2400" i="1" dirty="0" err="1">
                <a:latin typeface="Garamond" panose="02020404030301010803" pitchFamily="18" charset="0"/>
              </a:rPr>
              <a:t>Dragović</a:t>
            </a:r>
            <a:r>
              <a:rPr lang="en-GB" sz="2400" i="1" dirty="0">
                <a:latin typeface="Garamond" panose="02020404030301010803" pitchFamily="18" charset="0"/>
              </a:rPr>
              <a:t> et. al (2014) provides decision aid on the expansion of Kotor harbour</a:t>
            </a:r>
          </a:p>
          <a:p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3" name="Right Brace 2"/>
          <p:cNvSpPr/>
          <p:nvPr/>
        </p:nvSpPr>
        <p:spPr>
          <a:xfrm rot="16200000" flipH="1">
            <a:off x="5891283" y="1799420"/>
            <a:ext cx="409433" cy="660951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454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084F-34B1-4BCC-AC36-7FD65513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163" y="5776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3. Stakeholders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8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126968" y="2055623"/>
            <a:ext cx="270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Cruise Lines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6282" y="1803885"/>
            <a:ext cx="2566737" cy="1026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866282" y="4445897"/>
            <a:ext cx="2566737" cy="1026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845977" y="4445897"/>
            <a:ext cx="2566737" cy="1026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845977" y="1803884"/>
            <a:ext cx="2566737" cy="1026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247031" y="1799590"/>
            <a:ext cx="1953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Island Authorities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66282" y="4590275"/>
            <a:ext cx="2566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Passengers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45977" y="4630262"/>
            <a:ext cx="2566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Residents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33019" y="2055623"/>
            <a:ext cx="3412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433019" y="2578843"/>
            <a:ext cx="3412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98710" y="2201686"/>
            <a:ext cx="179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97869" y="1690688"/>
            <a:ext cx="194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8427504" y="2830579"/>
            <a:ext cx="16042" cy="1615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694830" y="2830579"/>
            <a:ext cx="16042" cy="1615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5400000">
            <a:off x="8214582" y="3385847"/>
            <a:ext cx="99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</a:p>
        </p:txBody>
      </p:sp>
      <p:sp>
        <p:nvSpPr>
          <p:cNvPr id="26" name="TextBox 25"/>
          <p:cNvSpPr txBox="1"/>
          <p:nvPr/>
        </p:nvSpPr>
        <p:spPr>
          <a:xfrm rot="5400000">
            <a:off x="9386563" y="3424401"/>
            <a:ext cx="1026695" cy="37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Taxes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433019" y="5153482"/>
            <a:ext cx="3412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433019" y="4630262"/>
            <a:ext cx="3412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39611" y="4707206"/>
            <a:ext cx="219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Facilities/ Services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59715" y="5214386"/>
            <a:ext cx="12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3564195" y="2789011"/>
            <a:ext cx="16042" cy="161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499671" y="2842955"/>
            <a:ext cx="16042" cy="1615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1583905" y="350056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</a:p>
        </p:txBody>
      </p:sp>
      <p:sp>
        <p:nvSpPr>
          <p:cNvPr id="45" name="TextBox 44"/>
          <p:cNvSpPr txBox="1"/>
          <p:nvPr/>
        </p:nvSpPr>
        <p:spPr>
          <a:xfrm rot="16200000">
            <a:off x="3322650" y="3509450"/>
            <a:ext cx="95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4433019" y="2830579"/>
            <a:ext cx="3814012" cy="1759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067880" y="2637640"/>
            <a:ext cx="3735987" cy="1795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067880" y="2907462"/>
            <a:ext cx="3801073" cy="1722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4516693" y="2637639"/>
            <a:ext cx="3827136" cy="1757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 rot="20134518">
            <a:off x="6070799" y="2759193"/>
            <a:ext cx="134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(dis)utility</a:t>
            </a:r>
          </a:p>
        </p:txBody>
      </p:sp>
      <p:sp>
        <p:nvSpPr>
          <p:cNvPr id="55" name="TextBox 54"/>
          <p:cNvSpPr txBox="1"/>
          <p:nvPr/>
        </p:nvSpPr>
        <p:spPr>
          <a:xfrm rot="1401978">
            <a:off x="4244349" y="2944007"/>
            <a:ext cx="141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Clientele</a:t>
            </a:r>
          </a:p>
        </p:txBody>
      </p:sp>
      <p:sp>
        <p:nvSpPr>
          <p:cNvPr id="56" name="TextBox 55"/>
          <p:cNvSpPr txBox="1"/>
          <p:nvPr/>
        </p:nvSpPr>
        <p:spPr>
          <a:xfrm rot="20084061">
            <a:off x="4414653" y="3998800"/>
            <a:ext cx="1026695" cy="37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78149" y="5910074"/>
            <a:ext cx="63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 attractiveness of destination and passengers’ satisfaction</a:t>
            </a:r>
          </a:p>
        </p:txBody>
      </p:sp>
      <p:sp>
        <p:nvSpPr>
          <p:cNvPr id="58" name="TextBox 57"/>
          <p:cNvSpPr txBox="1"/>
          <p:nvPr/>
        </p:nvSpPr>
        <p:spPr>
          <a:xfrm rot="1511962">
            <a:off x="6985022" y="4024264"/>
            <a:ext cx="804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343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B2F85F-A24E-4D54-A34C-AA91B88BF5C9}"/>
              </a:ext>
            </a:extLst>
          </p:cNvPr>
          <p:cNvSpPr/>
          <p:nvPr/>
        </p:nvSpPr>
        <p:spPr>
          <a:xfrm>
            <a:off x="418957" y="1406908"/>
            <a:ext cx="11274641" cy="5031454"/>
          </a:xfrm>
          <a:prstGeom prst="rect">
            <a:avLst/>
          </a:prstGeom>
          <a:solidFill>
            <a:srgbClr val="D8EBF8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C084F-34B1-4BCC-AC36-7FD65513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pPr algn="r"/>
            <a:r>
              <a:rPr lang="en-GB" dirty="0">
                <a:latin typeface="Garamond" panose="02020404030301010803" pitchFamily="18" charset="0"/>
              </a:rPr>
              <a:t>4. Conceptual model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00341-C4A7-4B5C-9375-11A559F0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880FAD2-DC5B-479E-9BE0-4EE64C25E0C9}" type="slidenum">
              <a:rPr lang="en-GB" smtClean="0"/>
              <a:t>9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D6336-78D6-4887-BCAF-837783F698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36"/>
          <a:stretch/>
        </p:blipFill>
        <p:spPr>
          <a:xfrm>
            <a:off x="42300" y="1227164"/>
            <a:ext cx="11311500" cy="51678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6D96CB-15A5-4070-B8CC-1349B7638845}"/>
              </a:ext>
            </a:extLst>
          </p:cNvPr>
          <p:cNvSpPr txBox="1"/>
          <p:nvPr/>
        </p:nvSpPr>
        <p:spPr>
          <a:xfrm>
            <a:off x="8316048" y="6148028"/>
            <a:ext cx="4211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Garamond" panose="02020404030301010803" pitchFamily="18" charset="0"/>
              </a:rPr>
              <a:t>Observe: </a:t>
            </a:r>
            <a:r>
              <a:rPr lang="en-US" sz="1600" dirty="0">
                <a:latin typeface="Garamond" panose="02020404030301010803" pitchFamily="18" charset="0"/>
              </a:rPr>
              <a:t>balking and reneging behaviors </a:t>
            </a:r>
            <a:endParaRPr lang="en-GB" sz="1600" dirty="0"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5410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1A128-E376-4564-8D6E-4E19A145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081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The passengers of each ship remain in queue while the passengers of previous vessels are being transferred to the settlement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We do not consider the transfer time from the cruise ship to the dock as the tender boats act like a common denominator for all vessels calling at the port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Route selection probabilities are deterministic and are empirically defined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Garamond" panose="02020404030301010803" pitchFamily="18" charset="0"/>
              </a:rPr>
              <a:t>T</a:t>
            </a:r>
            <a:r>
              <a:rPr lang="en-GB" sz="2400" dirty="0">
                <a:latin typeface="Garamond" panose="02020404030301010803" pitchFamily="18" charset="0"/>
              </a:rPr>
              <a:t>he preferences of passengers regarding waiting time were sourced from various online sources (e.g. </a:t>
            </a:r>
            <a:r>
              <a:rPr lang="en-GB" sz="2400" dirty="0">
                <a:solidFill>
                  <a:srgbClr val="4472C4"/>
                </a:solidFill>
                <a:latin typeface="Garamond" panose="02020404030301010803" pitchFamily="18" charset="0"/>
              </a:rPr>
              <a:t>tripadvisor.com</a:t>
            </a:r>
            <a:r>
              <a:rPr lang="en-GB" sz="24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05E1B-6C5F-4CDC-838A-3811D9CD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6D5875-AFCF-46C6-85C7-ABB1B3F0D5E1}"/>
              </a:ext>
            </a:extLst>
          </p:cNvPr>
          <p:cNvSpPr txBox="1">
            <a:spLocks/>
          </p:cNvSpPr>
          <p:nvPr/>
        </p:nvSpPr>
        <p:spPr>
          <a:xfrm>
            <a:off x="1676400" y="-252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5. Model Overview – assumptions (1/4)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5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F885D-537F-48D5-AC7C-C6B98621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11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7DEC84-9E6D-49B5-82DE-CD97E622970A}"/>
              </a:ext>
            </a:extLst>
          </p:cNvPr>
          <p:cNvSpPr txBox="1">
            <a:spLocks/>
          </p:cNvSpPr>
          <p:nvPr/>
        </p:nvSpPr>
        <p:spPr>
          <a:xfrm>
            <a:off x="1676400" y="-204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5. Model Overview – basic components (2/4)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9AC097F-2C86-425D-A181-C53C6DD16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385" y="1518785"/>
            <a:ext cx="5672930" cy="45910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047DB7-06D3-41C1-BEEF-9D5D923DD6E7}"/>
              </a:ext>
            </a:extLst>
          </p:cNvPr>
          <p:cNvSpPr/>
          <p:nvPr/>
        </p:nvSpPr>
        <p:spPr>
          <a:xfrm>
            <a:off x="6934200" y="1518785"/>
            <a:ext cx="50950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dirty="0">
                <a:latin typeface="Garamond" panose="02020404030301010803" pitchFamily="18" charset="0"/>
              </a:rPr>
              <a:t>Discrete Event Simulation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>
                <a:latin typeface="Garamond" panose="02020404030301010803" pitchFamily="18" charset="0"/>
              </a:rPr>
              <a:t>T</a:t>
            </a:r>
            <a:r>
              <a:rPr lang="en-GB" sz="2400" dirty="0" err="1">
                <a:latin typeface="Garamond" panose="02020404030301010803" pitchFamily="18" charset="0"/>
              </a:rPr>
              <a:t>erminating</a:t>
            </a:r>
            <a:r>
              <a:rPr lang="en-GB" sz="2400" dirty="0">
                <a:latin typeface="Garamond" panose="02020404030301010803" pitchFamily="18" charset="0"/>
              </a:rPr>
              <a:t> model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en-GB" sz="2400" dirty="0">
                <a:latin typeface="Garamond" panose="02020404030301010803" pitchFamily="18" charset="0"/>
              </a:rPr>
              <a:t>Witness Software</a:t>
            </a:r>
          </a:p>
          <a:p>
            <a:endParaRPr lang="en-US" sz="2400" b="1" dirty="0">
              <a:latin typeface="Garamond" panose="02020404030301010803" pitchFamily="18" charset="0"/>
            </a:endParaRPr>
          </a:p>
          <a:p>
            <a:endParaRPr lang="en-GB" sz="2400" b="1" dirty="0">
              <a:latin typeface="Garamond" panose="02020404030301010803" pitchFamily="18" charset="0"/>
            </a:endParaRPr>
          </a:p>
          <a:p>
            <a:r>
              <a:rPr lang="en-GB" sz="2400" b="1" dirty="0">
                <a:latin typeface="Garamond" panose="02020404030301010803" pitchFamily="18" charset="0"/>
              </a:rPr>
              <a:t>Parts:</a:t>
            </a:r>
          </a:p>
          <a:p>
            <a:r>
              <a:rPr lang="en-GB" sz="2400" dirty="0">
                <a:latin typeface="Garamond" panose="02020404030301010803" pitchFamily="18" charset="0"/>
              </a:rPr>
              <a:t>Passengers, Boats</a:t>
            </a:r>
          </a:p>
          <a:p>
            <a:r>
              <a:rPr lang="en-GB" sz="2400" b="1" dirty="0">
                <a:latin typeface="Garamond" panose="02020404030301010803" pitchFamily="18" charset="0"/>
              </a:rPr>
              <a:t>Machines:</a:t>
            </a:r>
          </a:p>
          <a:p>
            <a:r>
              <a:rPr lang="en-GB" sz="2400" dirty="0">
                <a:latin typeface="Garamond" panose="02020404030301010803" pitchFamily="18" charset="0"/>
              </a:rPr>
              <a:t>Cable Car, Donkeys, Stairs </a:t>
            </a:r>
          </a:p>
          <a:p>
            <a:r>
              <a:rPr lang="en-GB" sz="2400" b="1" dirty="0">
                <a:latin typeface="Garamond" panose="02020404030301010803" pitchFamily="18" charset="0"/>
              </a:rPr>
              <a:t>Paths:</a:t>
            </a:r>
          </a:p>
          <a:p>
            <a:r>
              <a:rPr lang="en-GB" sz="2400" dirty="0">
                <a:latin typeface="Garamond" panose="02020404030301010803" pitchFamily="18" charset="0"/>
              </a:rPr>
              <a:t>Stay within the settlement, traverse time from port to cable and path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995985" y="2988860"/>
            <a:ext cx="453637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0824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F885D-537F-48D5-AC7C-C6B98621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7DEC84-9E6D-49B5-82DE-CD97E622970A}"/>
              </a:ext>
            </a:extLst>
          </p:cNvPr>
          <p:cNvSpPr txBox="1">
            <a:spLocks/>
          </p:cNvSpPr>
          <p:nvPr/>
        </p:nvSpPr>
        <p:spPr>
          <a:xfrm>
            <a:off x="1676400" y="-7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5. Model Overview – data (3/4)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0951-88A0-4AD4-A173-768C2B6B2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090" y="2298504"/>
            <a:ext cx="10515600" cy="233849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Data obtained from Crew </a:t>
            </a:r>
            <a:r>
              <a:rPr lang="en-GB" sz="2400" dirty="0" err="1">
                <a:latin typeface="Garamond" panose="02020404030301010803" pitchFamily="18" charset="0"/>
              </a:rPr>
              <a:t>Center</a:t>
            </a:r>
            <a:r>
              <a:rPr lang="en-GB" sz="2400" dirty="0">
                <a:latin typeface="Garamond" panose="02020404030301010803" pitchFamily="18" charset="0"/>
              </a:rPr>
              <a:t> (2018) for 2017 and 2018 include the scheduled cruise port calls and departure times that each ship is expected to make for the months of March till November.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Enriched the data set in [1] with estimates regarding the ship capacity.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Garamond" panose="02020404030301010803" pitchFamily="18" charset="0"/>
              </a:rPr>
              <a:t>The distribution fitting process did not result in any statistically significant results</a:t>
            </a:r>
            <a:endParaRPr lang="en-US" sz="2400" dirty="0">
              <a:latin typeface="Garamond" panose="02020404030301010803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679648-B316-4439-9D74-D0032A046BFC}"/>
              </a:ext>
            </a:extLst>
          </p:cNvPr>
          <p:cNvGrpSpPr/>
          <p:nvPr/>
        </p:nvGrpSpPr>
        <p:grpSpPr>
          <a:xfrm>
            <a:off x="3471610" y="1161997"/>
            <a:ext cx="6925179" cy="5194353"/>
            <a:chOff x="2396476" y="1496777"/>
            <a:chExt cx="6714688" cy="48292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96476" y="1941302"/>
              <a:ext cx="5472397" cy="438470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ED6F4F-1809-4E96-A06B-0AE0FD3BC56E}"/>
                </a:ext>
              </a:extLst>
            </p:cNvPr>
            <p:cNvSpPr txBox="1"/>
            <p:nvPr/>
          </p:nvSpPr>
          <p:spPr>
            <a:xfrm>
              <a:off x="2396476" y="1496777"/>
              <a:ext cx="6714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Garamond" panose="02020404030301010803" pitchFamily="18" charset="0"/>
                </a:rPr>
                <a:t>Best distribution fitting attempts for vessel arrival rates:</a:t>
              </a:r>
              <a:endParaRPr lang="en-GB" dirty="0"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18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EB8E5-7C3B-4387-8346-CC02C33DF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z="1600" smtClean="0">
                <a:latin typeface="Garamond" panose="02020404030301010803" pitchFamily="18" charset="0"/>
              </a:rPr>
              <a:t>13</a:t>
            </a:fld>
            <a:endParaRPr lang="en-GB" sz="1600">
              <a:latin typeface="Garamond" panose="02020404030301010803" pitchFamily="18" charset="0"/>
            </a:endParaRPr>
          </a:p>
        </p:txBody>
      </p:sp>
      <p:pic>
        <p:nvPicPr>
          <p:cNvPr id="2052" name="Picture 15">
            <a:extLst>
              <a:ext uri="{FF2B5EF4-FFF2-40B4-BE49-F238E27FC236}">
                <a16:creationId xmlns:a16="http://schemas.microsoft.com/office/drawing/2014/main" id="{990FE627-9477-4E9F-AE6B-10410A4731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9"/>
          <a:stretch/>
        </p:blipFill>
        <p:spPr bwMode="auto">
          <a:xfrm>
            <a:off x="1270170" y="3025529"/>
            <a:ext cx="9740870" cy="158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EF3789-48C3-4494-863A-A9F81BB1EED3}"/>
              </a:ext>
            </a:extLst>
          </p:cNvPr>
          <p:cNvSpPr/>
          <p:nvPr/>
        </p:nvSpPr>
        <p:spPr>
          <a:xfrm>
            <a:off x="578005" y="1867116"/>
            <a:ext cx="1112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761038" algn="l"/>
              </a:tabLst>
            </a:pPr>
            <a:r>
              <a:rPr lang="en-GB" altLang="en-US" sz="24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The stay of the cruise ships in the anchorage varies from 8.7 to 9.04 hours, the time that the passengers spend in the settlement is calculated via the following expression*:</a:t>
            </a:r>
            <a:endParaRPr lang="en-GB" altLang="en-US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F0621AD-E9C6-465F-B75B-4902336F4893}"/>
              </a:ext>
            </a:extLst>
          </p:cNvPr>
          <p:cNvSpPr txBox="1">
            <a:spLocks/>
          </p:cNvSpPr>
          <p:nvPr/>
        </p:nvSpPr>
        <p:spPr>
          <a:xfrm>
            <a:off x="481883" y="0"/>
            <a:ext cx="117101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dirty="0">
                <a:latin typeface="Garamond" panose="02020404030301010803" pitchFamily="18" charset="0"/>
              </a:rPr>
              <a:t>5. Model Overview – queuing time as a constraint  (3/4)</a:t>
            </a:r>
            <a:r>
              <a:rPr lang="en-GB" sz="72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sz="4000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3703D-065D-4238-B3A7-0366EC601178}"/>
              </a:ext>
            </a:extLst>
          </p:cNvPr>
          <p:cNvSpPr txBox="1"/>
          <p:nvPr/>
        </p:nvSpPr>
        <p:spPr>
          <a:xfrm>
            <a:off x="285547" y="4916861"/>
            <a:ext cx="11710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Logical definition of period of stay </a:t>
            </a:r>
            <a:r>
              <a:rPr lang="en-US" sz="2400" dirty="0">
                <a:latin typeface="Garamond" panose="02020404030301010803" pitchFamily="18" charset="0"/>
                <a:sym typeface="Wingdings" panose="05000000000000000000" pitchFamily="2" charset="2"/>
              </a:rPr>
              <a:t> constrained by delays and estimates on outbound delays 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44218"/>
            <a:ext cx="11136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761038" algn="l"/>
              </a:tabLst>
            </a:pPr>
            <a:r>
              <a:rPr lang="en-GB" altLang="en-US" i="1" dirty="0">
                <a:latin typeface="Garamond" panose="02020404030301010803" pitchFamily="18" charset="0"/>
                <a:ea typeface="Times New Roman" panose="02020603050405020304" pitchFamily="18" charset="0"/>
              </a:rPr>
              <a:t>*This expression is modified according to the specificities of each route (traverse time, capacity and modelling approach)</a:t>
            </a:r>
            <a:endParaRPr lang="en-GB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922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26048-1917-49DD-956E-3F4AF5AC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14</a:t>
            </a:fld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E7D051-4E52-49C4-9FF5-9AD92407D31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43" y="4021011"/>
            <a:ext cx="9685714" cy="22476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295BA81-C1DB-42E7-8A38-862A78657025}"/>
              </a:ext>
            </a:extLst>
          </p:cNvPr>
          <p:cNvSpPr txBox="1">
            <a:spLocks/>
          </p:cNvSpPr>
          <p:nvPr/>
        </p:nvSpPr>
        <p:spPr>
          <a:xfrm>
            <a:off x="481883" y="0"/>
            <a:ext cx="117101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6. Model Validation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D0553-E697-412C-8499-278FBE94F480}"/>
              </a:ext>
            </a:extLst>
          </p:cNvPr>
          <p:cNvSpPr/>
          <p:nvPr/>
        </p:nvSpPr>
        <p:spPr>
          <a:xfrm>
            <a:off x="297452" y="1829116"/>
            <a:ext cx="11423493" cy="1614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760720" algn="l"/>
              </a:tabLst>
            </a:pP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During the information sourcing process, we identified that the crucial problems of the port are: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5760720" algn="l"/>
              </a:tabLst>
            </a:pP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The </a:t>
            </a:r>
            <a:r>
              <a:rPr lang="en-GB" sz="2000" b="1" u="sng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mean waiting times at the queues </a:t>
            </a: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both at the inbound and outbound trips (</a:t>
            </a:r>
            <a:r>
              <a:rPr lang="en-GB" sz="2000" b="1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Objective 1</a:t>
            </a: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); and</a:t>
            </a:r>
          </a:p>
          <a:p>
            <a:pPr marL="1257300" lvl="2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5760720" algn="l"/>
              </a:tabLst>
            </a:pP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The </a:t>
            </a:r>
            <a:r>
              <a:rPr lang="en-GB" sz="2000" b="1" u="sng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spilled demand </a:t>
            </a: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caused by passengers who change their preference due to large cable queues (</a:t>
            </a:r>
            <a:r>
              <a:rPr lang="en-GB" sz="2000" b="1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Objective 2</a:t>
            </a:r>
            <a:r>
              <a:rPr lang="en-GB" sz="2000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9AFB3A-C068-45FF-996D-B4DB52A8544B}"/>
              </a:ext>
            </a:extLst>
          </p:cNvPr>
          <p:cNvSpPr txBox="1"/>
          <p:nvPr/>
        </p:nvSpPr>
        <p:spPr>
          <a:xfrm>
            <a:off x="1253143" y="3651679"/>
            <a:ext cx="10609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Table 2: </a:t>
            </a:r>
            <a:r>
              <a:rPr lang="en-US" i="1" dirty="0">
                <a:latin typeface="Garamond" panose="02020404030301010803" pitchFamily="18" charset="0"/>
              </a:rPr>
              <a:t>Empirical waiting times and model output based on the most congested days (7) per year  </a:t>
            </a:r>
            <a:endParaRPr lang="en-GB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41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862BA-13EB-4ECF-9648-BFE871509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15</a:t>
            </a:fld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EFB8DE-8CD3-404B-B2E9-6E1263EE914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8"/>
          <a:stretch/>
        </p:blipFill>
        <p:spPr>
          <a:xfrm>
            <a:off x="768581" y="1668492"/>
            <a:ext cx="5327419" cy="461697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B9E9BC-594D-4569-9B93-3FF8C761AF62}"/>
              </a:ext>
            </a:extLst>
          </p:cNvPr>
          <p:cNvSpPr txBox="1">
            <a:spLocks/>
          </p:cNvSpPr>
          <p:nvPr/>
        </p:nvSpPr>
        <p:spPr>
          <a:xfrm>
            <a:off x="481883" y="0"/>
            <a:ext cx="117101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7. </a:t>
            </a:r>
            <a:r>
              <a:rPr lang="en-US" dirty="0">
                <a:latin typeface="Garamond" panose="02020404030301010803" pitchFamily="18" charset="0"/>
              </a:rPr>
              <a:t>Experimentation – Experiments (1/3)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4110" y="2809999"/>
            <a:ext cx="628718" cy="14748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2910078" y="4284810"/>
            <a:ext cx="628718" cy="878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3995966" y="3346366"/>
            <a:ext cx="628718" cy="7123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TextBox 9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9B92C2-0117-4E87-B9DF-3CF8959C5FAD}"/>
              </a:ext>
            </a:extLst>
          </p:cNvPr>
          <p:cNvSpPr txBox="1"/>
          <p:nvPr/>
        </p:nvSpPr>
        <p:spPr>
          <a:xfrm>
            <a:off x="768581" y="1344964"/>
            <a:ext cx="358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Table 3: </a:t>
            </a:r>
            <a:r>
              <a:rPr lang="en-US" i="1" dirty="0">
                <a:latin typeface="Garamond" panose="02020404030301010803" pitchFamily="18" charset="0"/>
              </a:rPr>
              <a:t>Scenario design</a:t>
            </a:r>
            <a:endParaRPr lang="en-GB" i="1" dirty="0">
              <a:latin typeface="Garamond" panose="020204040303010108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70DBB-56FE-47C7-B51D-3DE195A31B1E}"/>
              </a:ext>
            </a:extLst>
          </p:cNvPr>
          <p:cNvSpPr txBox="1"/>
          <p:nvPr/>
        </p:nvSpPr>
        <p:spPr>
          <a:xfrm>
            <a:off x="7105399" y="3819454"/>
            <a:ext cx="443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Each scenario is applied to the 7 most congested days of each year </a:t>
            </a:r>
            <a:endParaRPr lang="en-GB" dirty="0"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6EF72-2362-403A-A2F8-EDE04E956B69}"/>
              </a:ext>
            </a:extLst>
          </p:cNvPr>
          <p:cNvSpPr txBox="1"/>
          <p:nvPr/>
        </p:nvSpPr>
        <p:spPr>
          <a:xfrm>
            <a:off x="7105399" y="2782669"/>
            <a:ext cx="4435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What-if scenarios examining different capacity expansion alternatives and combinations</a:t>
            </a:r>
            <a:endParaRPr lang="en-GB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99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8421" y="2560639"/>
            <a:ext cx="10549720" cy="1919922"/>
          </a:xfrm>
          <a:prstGeom prst="rect">
            <a:avLst/>
          </a:prstGeom>
          <a:solidFill>
            <a:srgbClr val="CCEC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3F46A-BB19-494C-AB74-53DEDA5AD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16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4871D3-6867-4303-BE27-29D5AEEA5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7. </a:t>
            </a:r>
            <a:r>
              <a:rPr lang="en-US" dirty="0">
                <a:latin typeface="Garamond" panose="02020404030301010803" pitchFamily="18" charset="0"/>
              </a:rPr>
              <a:t>Experimentation – Experiment analysis (2/3)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D068EB-D9B9-42EE-A637-045786CFA6EC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/>
          <a:stretch/>
        </p:blipFill>
        <p:spPr bwMode="auto">
          <a:xfrm>
            <a:off x="526173" y="2560639"/>
            <a:ext cx="10549720" cy="18494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CDD5C7-0191-4D4F-AC8C-BE472D9D32D4}"/>
              </a:ext>
            </a:extLst>
          </p:cNvPr>
          <p:cNvSpPr txBox="1"/>
          <p:nvPr/>
        </p:nvSpPr>
        <p:spPr>
          <a:xfrm>
            <a:off x="558421" y="2191307"/>
            <a:ext cx="1079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Table 4: </a:t>
            </a:r>
            <a:r>
              <a:rPr lang="en-US" i="1" dirty="0">
                <a:latin typeface="Garamond" panose="02020404030301010803" pitchFamily="18" charset="0"/>
              </a:rPr>
              <a:t>Relative percentage improvement to the existing system (Objective 1, 2) and between the scenarios ( Moving reduction 1,2)</a:t>
            </a:r>
            <a:endParaRPr lang="en-GB" i="1" dirty="0"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70E62F-3F4F-49BF-A35D-B91E429C702B}"/>
              </a:ext>
            </a:extLst>
          </p:cNvPr>
          <p:cNvSpPr txBox="1"/>
          <p:nvPr/>
        </p:nvSpPr>
        <p:spPr>
          <a:xfrm>
            <a:off x="558421" y="4331138"/>
            <a:ext cx="1079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Notes: </a:t>
            </a:r>
            <a:r>
              <a:rPr lang="en-US" i="1" dirty="0">
                <a:latin typeface="Garamond" panose="02020404030301010803" pitchFamily="18" charset="0"/>
              </a:rPr>
              <a:t>Objective 1: Mean waiting times, Objective 2: Average spilled demand</a:t>
            </a:r>
            <a:endParaRPr lang="en-GB" i="1" dirty="0">
              <a:latin typeface="Garamond" panose="02020404030301010803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1DE050-E5E1-42FA-94EF-A95FDED55044}"/>
              </a:ext>
            </a:extLst>
          </p:cNvPr>
          <p:cNvCxnSpPr/>
          <p:nvPr/>
        </p:nvCxnSpPr>
        <p:spPr>
          <a:xfrm>
            <a:off x="558421" y="4695590"/>
            <a:ext cx="10517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65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5599" y="1804666"/>
            <a:ext cx="9407819" cy="4639294"/>
          </a:xfrm>
          <a:prstGeom prst="rect">
            <a:avLst/>
          </a:prstGeom>
          <a:solidFill>
            <a:srgbClr val="D8EBF8">
              <a:alpha val="2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A7B68-9822-4D32-9B8E-474F0B828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17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5E3246-5582-4E4C-8AC0-8550EAF5DF4A}"/>
              </a:ext>
            </a:extLst>
          </p:cNvPr>
          <p:cNvSpPr txBox="1">
            <a:spLocks/>
          </p:cNvSpPr>
          <p:nvPr/>
        </p:nvSpPr>
        <p:spPr>
          <a:xfrm>
            <a:off x="1586132" y="1278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7. </a:t>
            </a:r>
            <a:r>
              <a:rPr lang="en-US" dirty="0">
                <a:latin typeface="Garamond" panose="02020404030301010803" pitchFamily="18" charset="0"/>
              </a:rPr>
              <a:t>Experimentation – Experiment analysis (3/3)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15599" y="1804666"/>
            <a:ext cx="9333586" cy="4590107"/>
            <a:chOff x="990599" y="1843088"/>
            <a:chExt cx="9333586" cy="4590107"/>
          </a:xfrm>
        </p:grpSpPr>
        <p:pic>
          <p:nvPicPr>
            <p:cNvPr id="7" name="Picture 6" descr="Obj2">
              <a:extLst>
                <a:ext uri="{FF2B5EF4-FFF2-40B4-BE49-F238E27FC236}">
                  <a16:creationId xmlns:a16="http://schemas.microsoft.com/office/drawing/2014/main" id="{4C0DA673-BAC1-4E41-ABFB-CD21A5233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599" y="1843088"/>
              <a:ext cx="9333586" cy="459010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598108" y="1867882"/>
              <a:ext cx="4652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Average Spilled Demand and 99% CI</a:t>
              </a:r>
              <a:endParaRPr lang="el-GR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26949" y="1868071"/>
            <a:ext cx="9333586" cy="4551496"/>
            <a:chOff x="3040355" y="132864"/>
            <a:chExt cx="10721181" cy="4816366"/>
          </a:xfrm>
        </p:grpSpPr>
        <p:pic>
          <p:nvPicPr>
            <p:cNvPr id="11" name="Picture 10" descr="Obj1&#10;">
              <a:extLst>
                <a:ext uri="{FF2B5EF4-FFF2-40B4-BE49-F238E27FC236}">
                  <a16:creationId xmlns:a16="http://schemas.microsoft.com/office/drawing/2014/main" id="{9C6A4288-FD9A-4241-B4B4-475EC9E18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355" y="206723"/>
              <a:ext cx="10721181" cy="474250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95569" y="132864"/>
              <a:ext cx="5309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Mean Waiting Times at Queues and 99% CI</a:t>
              </a:r>
              <a:endParaRPr lang="el-GR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-32363" y="6476392"/>
            <a:ext cx="5920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Source: </a:t>
            </a:r>
            <a:r>
              <a:rPr lang="en-GB" i="1" dirty="0">
                <a:latin typeface="Garamond" panose="02020404030301010803" pitchFamily="18" charset="0"/>
              </a:rPr>
              <a:t>Karpathiou and Katsigiannis (2018</a:t>
            </a:r>
            <a:r>
              <a:rPr lang="en-GB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0611" y="5580530"/>
            <a:ext cx="125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2572.6€ *</a:t>
            </a:r>
            <a:endParaRPr lang="el-GR" dirty="0"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00976" y="4467074"/>
            <a:ext cx="125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8810.4€ *</a:t>
            </a:r>
            <a:endParaRPr lang="el-GR" dirty="0"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03173" y="4482589"/>
            <a:ext cx="125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8.232.5€ *</a:t>
            </a:r>
            <a:endParaRPr lang="el-GR" dirty="0"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93744" y="5580530"/>
            <a:ext cx="125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3780.8€ *</a:t>
            </a:r>
            <a:endParaRPr lang="el-GR" dirty="0"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98779" y="4467074"/>
            <a:ext cx="125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9231.9€ *</a:t>
            </a:r>
            <a:endParaRPr lang="el-GR" dirty="0"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7403" y="6476392"/>
            <a:ext cx="4463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Garamond" panose="02020404030301010803" pitchFamily="18" charset="0"/>
              </a:rPr>
              <a:t>*savings in comparison to the existing system</a:t>
            </a:r>
            <a:endParaRPr lang="el-GR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8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1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F0298-50FB-4B30-AF0D-C1866CB5E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691"/>
            <a:ext cx="10515600" cy="1545372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The added value of this work stems from its </a:t>
            </a:r>
            <a:r>
              <a:rPr lang="en-GB" sz="2400" u="sng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originality towards the problem nature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, as it </a:t>
            </a:r>
            <a:r>
              <a:rPr lang="en-GB" sz="2400" u="sng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populates the focal system with data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 which can be used later for quantitative comparisons;</a:t>
            </a:r>
          </a:p>
          <a:p>
            <a:endParaRPr lang="en-GB" sz="2400" dirty="0">
              <a:solidFill>
                <a:schemeClr val="accent6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9C19A-766A-407A-9F91-4D894FD16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18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9AE81D-60AA-49DC-9241-5147A6F8A8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>
                <a:latin typeface="Garamond" panose="02020404030301010803" pitchFamily="18" charset="0"/>
              </a:rPr>
              <a:t>8. </a:t>
            </a:r>
            <a:r>
              <a:rPr lang="en-US" dirty="0">
                <a:latin typeface="Garamond" panose="02020404030301010803" pitchFamily="18" charset="0"/>
              </a:rPr>
              <a:t>Conclusions – future work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199" y="3201679"/>
            <a:ext cx="10515600" cy="1771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The proposed methodology may be used for </a:t>
            </a:r>
            <a:r>
              <a:rPr lang="en-GB" sz="2400" u="sng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improving similar problematic situations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 in ports with analogous traffic behaviour;</a:t>
            </a:r>
          </a:p>
          <a:p>
            <a:endParaRPr lang="el-GR" sz="2400" dirty="0">
              <a:solidFill>
                <a:schemeClr val="accent6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199" y="4087563"/>
            <a:ext cx="10860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en-GB" sz="2400" u="sng" dirty="0">
                <a:solidFill>
                  <a:srgbClr val="C00000"/>
                </a:solidFill>
                <a:latin typeface="Garamond" panose="02020404030301010803" pitchFamily="18" charset="0"/>
              </a:rPr>
              <a:t>Obtain observations </a:t>
            </a:r>
            <a:r>
              <a:rPr lang="en-GB" sz="2400" dirty="0">
                <a:solidFill>
                  <a:srgbClr val="C00000"/>
                </a:solidFill>
                <a:latin typeface="Garamond" panose="02020404030301010803" pitchFamily="18" charset="0"/>
              </a:rPr>
              <a:t>on days with similar congestion to the ones that we tackled and then re-validate the proposed model; 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199" y="5221956"/>
            <a:ext cx="10914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Garamond" panose="02020404030301010803" pitchFamily="18" charset="0"/>
              </a:rPr>
              <a:t>Model individual walking behaviours (</a:t>
            </a:r>
            <a:r>
              <a:rPr lang="en-GB" sz="2400" dirty="0" err="1">
                <a:solidFill>
                  <a:srgbClr val="C00000"/>
                </a:solidFill>
                <a:latin typeface="Garamond" panose="02020404030301010803" pitchFamily="18" charset="0"/>
              </a:rPr>
              <a:t>Daamen</a:t>
            </a:r>
            <a:r>
              <a:rPr lang="en-GB" sz="2400" dirty="0">
                <a:solidFill>
                  <a:srgbClr val="C00000"/>
                </a:solidFill>
                <a:latin typeface="Garamond" panose="02020404030301010803" pitchFamily="18" charset="0"/>
              </a:rPr>
              <a:t>, 2004) and passenger preferences based on passenger demographics.</a:t>
            </a:r>
            <a:endParaRPr lang="el-GR" sz="24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0AF0298-50FB-4B30-AF0D-C1866CB5E2B9}"/>
              </a:ext>
            </a:extLst>
          </p:cNvPr>
          <p:cNvSpPr txBox="1">
            <a:spLocks/>
          </p:cNvSpPr>
          <p:nvPr/>
        </p:nvSpPr>
        <p:spPr>
          <a:xfrm>
            <a:off x="838199" y="2316884"/>
            <a:ext cx="10515600" cy="1545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The model can be used to </a:t>
            </a:r>
            <a:r>
              <a:rPr lang="en-GB" sz="2400" u="sng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simulate increased cruise ship arrivals 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and provide what-if scenarios on in-settlement congestion and further capacity enhancement scenarios;</a:t>
            </a:r>
          </a:p>
        </p:txBody>
      </p:sp>
    </p:spTree>
    <p:extLst>
      <p:ext uri="{BB962C8B-B14F-4D97-AF65-F5344CB8AC3E}">
        <p14:creationId xmlns:p14="http://schemas.microsoft.com/office/powerpoint/2010/main" val="196629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6" grpId="0"/>
      <p:bldP spid="7" grpId="0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9C19A-766A-407A-9F91-4D894FD16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19</a:t>
            </a:fld>
            <a:endParaRPr lang="en-GB"/>
          </a:p>
        </p:txBody>
      </p:sp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77131446-F4D0-4393-8D30-F97AFC1C69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616" y="2791877"/>
            <a:ext cx="3845730" cy="187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58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64D2-751C-4C26-B6CF-EE3BE8DE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20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6138EA-2EBB-49FF-997D-8720F1970285}"/>
              </a:ext>
            </a:extLst>
          </p:cNvPr>
          <p:cNvSpPr txBox="1">
            <a:spLocks/>
          </p:cNvSpPr>
          <p:nvPr/>
        </p:nvSpPr>
        <p:spPr>
          <a:xfrm>
            <a:off x="1676400" y="162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latin typeface="Garamond" panose="02020404030301010803" pitchFamily="18" charset="0"/>
              </a:rPr>
              <a:t>References (1/2)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16" y="1645265"/>
            <a:ext cx="117909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Bellos</a:t>
            </a:r>
            <a:r>
              <a:rPr lang="en-GB" sz="2400" dirty="0">
                <a:latin typeface="Garamond" panose="02020404030301010803" pitchFamily="18" charset="0"/>
              </a:rPr>
              <a:t>, I., 2018. Santorini authorities rationing cruise passenger visits to island [WWW Document]. </a:t>
            </a:r>
            <a:r>
              <a:rPr lang="en-GB" sz="2400" dirty="0" err="1">
                <a:latin typeface="Garamond" panose="02020404030301010803" pitchFamily="18" charset="0"/>
              </a:rPr>
              <a:t>Kathimerini</a:t>
            </a:r>
            <a:r>
              <a:rPr lang="en-GB" sz="2400" dirty="0">
                <a:latin typeface="Garamond" panose="02020404030301010803" pitchFamily="18" charset="0"/>
              </a:rPr>
              <a:t>. URL </a:t>
            </a:r>
            <a:r>
              <a:rPr lang="en-GB" sz="2400" dirty="0">
                <a:latin typeface="Garamond" panose="02020404030301010803" pitchFamily="18" charset="0"/>
                <a:hlinkClick r:id="rId2"/>
              </a:rPr>
              <a:t>http://www.ekathimerini.com/224901/article/ekathimerini/business/santorini-authorities-rationing-cruise-passenger-visits-to-island</a:t>
            </a:r>
            <a:endParaRPr lang="en-GB" sz="2400" dirty="0"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Brida</a:t>
            </a:r>
            <a:r>
              <a:rPr lang="en-GB" sz="2400" dirty="0">
                <a:latin typeface="Garamond" panose="02020404030301010803" pitchFamily="18" charset="0"/>
              </a:rPr>
              <a:t>, J.G., </a:t>
            </a:r>
            <a:r>
              <a:rPr lang="en-GB" sz="2400" dirty="0" err="1">
                <a:latin typeface="Garamond" panose="02020404030301010803" pitchFamily="18" charset="0"/>
              </a:rPr>
              <a:t>Chiappa</a:t>
            </a:r>
            <a:r>
              <a:rPr lang="en-GB" sz="2400" dirty="0">
                <a:latin typeface="Garamond" panose="02020404030301010803" pitchFamily="18" charset="0"/>
              </a:rPr>
              <a:t>, G.D., </a:t>
            </a:r>
            <a:r>
              <a:rPr lang="en-GB" sz="2400" dirty="0" err="1">
                <a:latin typeface="Garamond" panose="02020404030301010803" pitchFamily="18" charset="0"/>
              </a:rPr>
              <a:t>Meleddu</a:t>
            </a:r>
            <a:r>
              <a:rPr lang="en-GB" sz="2400" dirty="0">
                <a:latin typeface="Garamond" panose="02020404030301010803" pitchFamily="18" charset="0"/>
              </a:rPr>
              <a:t>, M., </a:t>
            </a:r>
            <a:r>
              <a:rPr lang="en-GB" sz="2400" dirty="0" err="1">
                <a:latin typeface="Garamond" panose="02020404030301010803" pitchFamily="18" charset="0"/>
              </a:rPr>
              <a:t>Pulina</a:t>
            </a:r>
            <a:r>
              <a:rPr lang="en-GB" sz="2400" dirty="0">
                <a:latin typeface="Garamond" panose="02020404030301010803" pitchFamily="18" charset="0"/>
              </a:rPr>
              <a:t>, M., 2014. A Comparison of Residents’ Perceptions in Two Cruise Ports in the Mediterranean Sea. Int. J. Tourism Res. 16, 180–190. </a:t>
            </a:r>
            <a:r>
              <a:rPr lang="en-GB" sz="2400" dirty="0">
                <a:latin typeface="Garamond" panose="02020404030301010803" pitchFamily="18" charset="0"/>
                <a:hlinkClick r:id="rId3"/>
              </a:rPr>
              <a:t>https://doi.org/10.1002/jtr.1915</a:t>
            </a:r>
            <a:endParaRPr lang="en-GB" sz="2400" dirty="0"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Brida</a:t>
            </a:r>
            <a:r>
              <a:rPr lang="en-GB" sz="2400" dirty="0">
                <a:latin typeface="Garamond" panose="02020404030301010803" pitchFamily="18" charset="0"/>
              </a:rPr>
              <a:t>, J.G., Zapata, S., 2009. Cruise tourism: economic, socio-cultural and environmental impacts. International Journal of Leisure and Tourism Marketing 1, 205–226. </a:t>
            </a:r>
            <a:r>
              <a:rPr lang="en-GB" sz="2400" dirty="0">
                <a:latin typeface="Garamond" panose="02020404030301010803" pitchFamily="18" charset="0"/>
                <a:hlinkClick r:id="rId4"/>
              </a:rPr>
              <a:t>https://doi.org/10.1504/IJLTM.2010.029585</a:t>
            </a:r>
            <a:endParaRPr lang="en-GB" sz="2400" dirty="0"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Crew </a:t>
            </a:r>
            <a:r>
              <a:rPr lang="en-GB" sz="2400" dirty="0" err="1">
                <a:latin typeface="Garamond" panose="02020404030301010803" pitchFamily="18" charset="0"/>
              </a:rPr>
              <a:t>center</a:t>
            </a:r>
            <a:r>
              <a:rPr lang="en-GB" sz="2400" dirty="0">
                <a:latin typeface="Garamond" panose="02020404030301010803" pitchFamily="18" charset="0"/>
              </a:rPr>
              <a:t> [WWW Document], </a:t>
            </a:r>
            <a:r>
              <a:rPr lang="en-GB" sz="2400" dirty="0" err="1">
                <a:latin typeface="Garamond" panose="02020404030301010803" pitchFamily="18" charset="0"/>
              </a:rPr>
              <a:t>n.d.</a:t>
            </a:r>
            <a:r>
              <a:rPr lang="en-GB" sz="2400" dirty="0">
                <a:latin typeface="Garamond" panose="02020404030301010803" pitchFamily="18" charset="0"/>
              </a:rPr>
              <a:t> . Cruise port schedules. URL </a:t>
            </a:r>
            <a:r>
              <a:rPr lang="en-GB" sz="2400" dirty="0">
                <a:latin typeface="Garamond" panose="02020404030301010803" pitchFamily="18" charset="0"/>
                <a:hlinkClick r:id="rId5"/>
              </a:rPr>
              <a:t>http://crew-center.com/cruise-ships-port-schedules-2018</a:t>
            </a:r>
            <a:endParaRPr lang="en-GB" sz="2400" dirty="0"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Cruise Lines International Association, 2017. Cruise Industry outlook.</a:t>
            </a:r>
          </a:p>
        </p:txBody>
      </p:sp>
    </p:spTree>
    <p:extLst>
      <p:ext uri="{BB962C8B-B14F-4D97-AF65-F5344CB8AC3E}">
        <p14:creationId xmlns:p14="http://schemas.microsoft.com/office/powerpoint/2010/main" val="320436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64D2-751C-4C26-B6CF-EE3BE8DE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21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6138EA-2EBB-49FF-997D-8720F1970285}"/>
              </a:ext>
            </a:extLst>
          </p:cNvPr>
          <p:cNvSpPr txBox="1">
            <a:spLocks/>
          </p:cNvSpPr>
          <p:nvPr/>
        </p:nvSpPr>
        <p:spPr>
          <a:xfrm>
            <a:off x="1676400" y="162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latin typeface="Garamond" panose="02020404030301010803" pitchFamily="18" charset="0"/>
              </a:rPr>
              <a:t>References (2/2)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8827" y="1586943"/>
            <a:ext cx="120155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Daamen</a:t>
            </a:r>
            <a:r>
              <a:rPr lang="en-GB" sz="2400" dirty="0">
                <a:latin typeface="Garamond" panose="02020404030301010803" pitchFamily="18" charset="0"/>
              </a:rPr>
              <a:t>, W., 2004. Modelling passenger flows in public transport facilities.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Dragović</a:t>
            </a:r>
            <a:r>
              <a:rPr lang="en-GB" sz="2400" dirty="0">
                <a:latin typeface="Garamond" panose="02020404030301010803" pitchFamily="18" charset="0"/>
              </a:rPr>
              <a:t>, B., </a:t>
            </a:r>
            <a:r>
              <a:rPr lang="en-GB" sz="2400" dirty="0" err="1">
                <a:latin typeface="Garamond" panose="02020404030301010803" pitchFamily="18" charset="0"/>
              </a:rPr>
              <a:t>Škurić</a:t>
            </a:r>
            <a:r>
              <a:rPr lang="en-GB" sz="2400" dirty="0">
                <a:latin typeface="Garamond" panose="02020404030301010803" pitchFamily="18" charset="0"/>
              </a:rPr>
              <a:t>, M., </a:t>
            </a:r>
            <a:r>
              <a:rPr lang="en-GB" sz="2400" dirty="0" err="1">
                <a:latin typeface="Garamond" panose="02020404030301010803" pitchFamily="18" charset="0"/>
              </a:rPr>
              <a:t>Kofjač</a:t>
            </a:r>
            <a:r>
              <a:rPr lang="en-GB" sz="2400" dirty="0">
                <a:latin typeface="Garamond" panose="02020404030301010803" pitchFamily="18" charset="0"/>
              </a:rPr>
              <a:t>, D., 2014. A proposed simulation-based operational policy for cruise ships in the port of Kotor. Maritime Policy &amp; Management 41, 560–588. </a:t>
            </a:r>
            <a:r>
              <a:rPr lang="en-GB" sz="2400" dirty="0">
                <a:latin typeface="Garamond" panose="02020404030301010803" pitchFamily="18" charset="0"/>
                <a:hlinkClick r:id="rId2"/>
              </a:rPr>
              <a:t>https://doi.org/10.1080/03088839.2013.865850</a:t>
            </a:r>
            <a:endParaRPr lang="en-GB" sz="2400" dirty="0">
              <a:latin typeface="Garamond" panose="020204040303010108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Karpathiou, M., Katsigiannis, F., 2018. Simulation of passenger flows at a constrained cruise port:  Evidence from the island of Santorini (Project). Lancaster University Management School.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Port authority officers, 2018. Unofficial Interview and Discussion.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Garamond" panose="02020404030301010803" pitchFamily="18" charset="0"/>
              </a:rPr>
              <a:t>Porteconomics</a:t>
            </a:r>
            <a:r>
              <a:rPr lang="en-GB" sz="2400" dirty="0">
                <a:latin typeface="Garamond" panose="02020404030301010803" pitchFamily="18" charset="0"/>
              </a:rPr>
              <a:t>, 2016. Mediterranean cruise ports: traffic growth continues.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Various, 2003-2015. Empirical estimates on service times. </a:t>
            </a:r>
            <a:r>
              <a:rPr lang="en-GB" sz="2400" dirty="0" err="1">
                <a:latin typeface="Garamond" panose="02020404030301010803" pitchFamily="18" charset="0"/>
              </a:rPr>
              <a:t>Cruisecritic</a:t>
            </a:r>
            <a:r>
              <a:rPr lang="en-GB" sz="2400" dirty="0">
                <a:latin typeface="Garamond" panose="02020404030301010803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Various, 2007-2018. </a:t>
            </a:r>
            <a:r>
              <a:rPr lang="en-GB" sz="2400" dirty="0" err="1">
                <a:latin typeface="Garamond" panose="02020404030301010803" pitchFamily="18" charset="0"/>
              </a:rPr>
              <a:t>Tripadvisor</a:t>
            </a:r>
            <a:r>
              <a:rPr lang="en-GB" sz="2400" dirty="0">
                <a:latin typeface="Garamond" panose="02020404030301010803" pitchFamily="18" charset="0"/>
              </a:rPr>
              <a:t> [WWW Document]. </a:t>
            </a:r>
            <a:r>
              <a:rPr lang="en-GB" sz="2400" dirty="0" err="1">
                <a:latin typeface="Garamond" panose="02020404030301010803" pitchFamily="18" charset="0"/>
              </a:rPr>
              <a:t>Fira</a:t>
            </a:r>
            <a:r>
              <a:rPr lang="en-GB" sz="2400" dirty="0">
                <a:latin typeface="Garamond" panose="02020404030301010803" pitchFamily="18" charset="0"/>
              </a:rPr>
              <a:t> cable car reviews. URL </a:t>
            </a:r>
            <a:r>
              <a:rPr lang="en-GB" sz="2400" dirty="0">
                <a:latin typeface="Garamond" panose="02020404030301010803" pitchFamily="18" charset="0"/>
                <a:hlinkClick r:id="rId3"/>
              </a:rPr>
              <a:t>http://www.ekathimerini.com/224901/article/ekathimerini/business/santorini-authorities-rationing-cruise-passenger-visits-to-island</a:t>
            </a:r>
            <a:r>
              <a:rPr lang="en-GB" sz="2400" dirty="0">
                <a:latin typeface="Garamond" panose="02020404030301010803" pitchFamily="18" charset="0"/>
              </a:rPr>
              <a:t> (accessed 4.7.18).</a:t>
            </a:r>
          </a:p>
        </p:txBody>
      </p:sp>
    </p:spTree>
    <p:extLst>
      <p:ext uri="{BB962C8B-B14F-4D97-AF65-F5344CB8AC3E}">
        <p14:creationId xmlns:p14="http://schemas.microsoft.com/office/powerpoint/2010/main" val="506164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64D2-751C-4C26-B6CF-EE3BE8DE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22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6138EA-2EBB-49FF-997D-8720F1970285}"/>
              </a:ext>
            </a:extLst>
          </p:cNvPr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latin typeface="Garamond" panose="02020404030301010803" pitchFamily="18" charset="0"/>
              </a:rPr>
              <a:t>Appendix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1B13F-E15D-4ADE-8BA3-BDE6093209F2}"/>
              </a:ext>
            </a:extLst>
          </p:cNvPr>
          <p:cNvGrpSpPr/>
          <p:nvPr/>
        </p:nvGrpSpPr>
        <p:grpSpPr>
          <a:xfrm>
            <a:off x="1429656" y="1471150"/>
            <a:ext cx="9295200" cy="4885200"/>
            <a:chOff x="0" y="0"/>
            <a:chExt cx="9646285" cy="5638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557933-322E-4471-9AF6-2D2871E11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646285" cy="53721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985931-88C5-4A7F-80EF-9F5355BC3407}"/>
                </a:ext>
              </a:extLst>
            </p:cNvPr>
            <p:cNvSpPr/>
            <p:nvPr/>
          </p:nvSpPr>
          <p:spPr>
            <a:xfrm>
              <a:off x="38100" y="352425"/>
              <a:ext cx="9602470" cy="798271"/>
            </a:xfrm>
            <a:prstGeom prst="rect">
              <a:avLst/>
            </a:prstGeom>
            <a:noFill/>
            <a:ln w="127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AD1EEF-59A6-4524-BADE-08D087B953CC}"/>
                </a:ext>
              </a:extLst>
            </p:cNvPr>
            <p:cNvGrpSpPr/>
            <p:nvPr/>
          </p:nvGrpSpPr>
          <p:grpSpPr>
            <a:xfrm>
              <a:off x="38100" y="5410200"/>
              <a:ext cx="1546363" cy="228600"/>
              <a:chOff x="0" y="0"/>
              <a:chExt cx="1546363" cy="2286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76621BC-99DB-4E4E-8E69-5B4DCC1148C0}"/>
                  </a:ext>
                </a:extLst>
              </p:cNvPr>
              <p:cNvSpPr/>
              <p:nvPr/>
            </p:nvSpPr>
            <p:spPr>
              <a:xfrm>
                <a:off x="0" y="63610"/>
                <a:ext cx="113030" cy="106325"/>
              </a:xfrm>
              <a:prstGeom prst="rect">
                <a:avLst/>
              </a:prstGeom>
              <a:noFill/>
              <a:ln w="1270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1" name="Text Box 19">
                <a:extLst>
                  <a:ext uri="{FF2B5EF4-FFF2-40B4-BE49-F238E27FC236}">
                    <a16:creationId xmlns:a16="http://schemas.microsoft.com/office/drawing/2014/main" id="{A4D9EC05-0B4E-456C-A055-4F5E7D68F516}"/>
                  </a:ext>
                </a:extLst>
              </p:cNvPr>
              <p:cNvSpPr txBox="1"/>
              <p:nvPr/>
            </p:nvSpPr>
            <p:spPr>
              <a:xfrm>
                <a:off x="79513" y="0"/>
                <a:ext cx="1466850" cy="22860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GB" sz="9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Existing System</a:t>
                </a:r>
                <a:endParaRPr lang="en-GB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429656" y="1125272"/>
            <a:ext cx="371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Table A1:</a:t>
            </a:r>
            <a:r>
              <a:rPr lang="en-GB" i="1" dirty="0">
                <a:latin typeface="Garamond" panose="02020404030301010803" pitchFamily="18" charset="0"/>
              </a:rPr>
              <a:t> Scenario metrics on AWT</a:t>
            </a:r>
          </a:p>
        </p:txBody>
      </p:sp>
    </p:spTree>
    <p:extLst>
      <p:ext uri="{BB962C8B-B14F-4D97-AF65-F5344CB8AC3E}">
        <p14:creationId xmlns:p14="http://schemas.microsoft.com/office/powerpoint/2010/main" val="1094432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64D2-751C-4C26-B6CF-EE3BE8DE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23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6138EA-2EBB-49FF-997D-8720F1970285}"/>
              </a:ext>
            </a:extLst>
          </p:cNvPr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latin typeface="Garamond" panose="02020404030301010803" pitchFamily="18" charset="0"/>
              </a:rPr>
              <a:t>Appendix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2913" y="1248951"/>
            <a:ext cx="517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Table A2:</a:t>
            </a:r>
            <a:r>
              <a:rPr lang="en-GB" i="1" dirty="0">
                <a:latin typeface="Garamond" panose="02020404030301010803" pitchFamily="18" charset="0"/>
              </a:rPr>
              <a:t> Scenario metrics on spilled  demand objective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14" y="1618283"/>
            <a:ext cx="9294294" cy="488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15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64D2-751C-4C26-B6CF-EE3BE8DE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FAD2-DC5B-479E-9BE0-4EE64C25E0C9}" type="slidenum">
              <a:rPr lang="en-GB" smtClean="0"/>
              <a:t>24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6138EA-2EBB-49FF-997D-8720F1970285}"/>
              </a:ext>
            </a:extLst>
          </p:cNvPr>
          <p:cNvSpPr txBox="1">
            <a:spLocks/>
          </p:cNvSpPr>
          <p:nvPr/>
        </p:nvSpPr>
        <p:spPr>
          <a:xfrm>
            <a:off x="16764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latin typeface="Garamond" panose="02020404030301010803" pitchFamily="18" charset="0"/>
              </a:rPr>
              <a:t>Appendix</a:t>
            </a:r>
            <a:r>
              <a:rPr lang="en-GB" sz="8000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67" y="1451876"/>
            <a:ext cx="5900547" cy="47781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90374" y="1082544"/>
            <a:ext cx="6038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Table A3: </a:t>
            </a:r>
            <a:r>
              <a:rPr lang="en-GB" i="1" dirty="0">
                <a:latin typeface="Garamond" panose="02020404030301010803" pitchFamily="18" charset="0"/>
              </a:rPr>
              <a:t>Modelling components of the outbound phase</a:t>
            </a:r>
          </a:p>
        </p:txBody>
      </p:sp>
    </p:spTree>
    <p:extLst>
      <p:ext uri="{BB962C8B-B14F-4D97-AF65-F5344CB8AC3E}">
        <p14:creationId xmlns:p14="http://schemas.microsoft.com/office/powerpoint/2010/main" val="35332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1380</Words>
  <Application>Microsoft Office PowerPoint</Application>
  <PresentationFormat>Widescreen</PresentationFormat>
  <Paragraphs>162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Symbol</vt:lpstr>
      <vt:lpstr>Times New Roman</vt:lpstr>
      <vt:lpstr>Wingdings</vt:lpstr>
      <vt:lpstr>Office Theme</vt:lpstr>
      <vt:lpstr>Simulation of passenger flows at a constrained cruise port:  Evidence from the island of Santorini</vt:lpstr>
      <vt:lpstr>Agenda.</vt:lpstr>
      <vt:lpstr>1. Problem definition – overview (1/4).</vt:lpstr>
      <vt:lpstr>1. Problem definition – public testimonials (2/4).</vt:lpstr>
      <vt:lpstr>PowerPoint Presentation</vt:lpstr>
      <vt:lpstr>Problem definition –data (4/4).</vt:lpstr>
      <vt:lpstr>2. Motivation and objectives.</vt:lpstr>
      <vt:lpstr>3. Stakeholders.</vt:lpstr>
      <vt:lpstr>4. Conceptual model.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 Experimentation – Experiment analysis (2/3).</vt:lpstr>
      <vt:lpstr>PowerPoint Presentation</vt:lpstr>
      <vt:lpstr>8. Conclusions – future work.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Fotis Katsigiannis</dc:creator>
  <cp:lastModifiedBy>Fotis Katsigiannis</cp:lastModifiedBy>
  <cp:revision>48</cp:revision>
  <dcterms:created xsi:type="dcterms:W3CDTF">2018-06-22T11:56:33Z</dcterms:created>
  <dcterms:modified xsi:type="dcterms:W3CDTF">2018-07-05T12:33:31Z</dcterms:modified>
</cp:coreProperties>
</file>