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4" r:id="rId9"/>
    <p:sldId id="293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96" r:id="rId28"/>
    <p:sldId id="282" r:id="rId29"/>
    <p:sldId id="297" r:id="rId30"/>
    <p:sldId id="283" r:id="rId31"/>
    <p:sldId id="284" r:id="rId32"/>
    <p:sldId id="285" r:id="rId33"/>
    <p:sldId id="286" r:id="rId34"/>
    <p:sldId id="287" r:id="rId35"/>
    <p:sldId id="295" r:id="rId36"/>
    <p:sldId id="294" r:id="rId37"/>
    <p:sldId id="288" r:id="rId38"/>
    <p:sldId id="289" r:id="rId39"/>
    <p:sldId id="290" r:id="rId40"/>
    <p:sldId id="291" r:id="rId41"/>
    <p:sldId id="298" r:id="rId42"/>
    <p:sldId id="292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>
        <p:scale>
          <a:sx n="55" d="100"/>
          <a:sy n="55" d="100"/>
        </p:scale>
        <p:origin x="61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518-49DB-498E-9BC3-51653B1D54FE}" type="datetimeFigureOut">
              <a:rPr lang="en-US" smtClean="0"/>
              <a:t>7/12/2015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0ABF-C026-4690-ABBA-E1294420D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64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518-49DB-498E-9BC3-51653B1D54FE}" type="datetimeFigureOut">
              <a:rPr lang="en-US" smtClean="0"/>
              <a:t>7/12/2015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0ABF-C026-4690-ABBA-E1294420D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407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518-49DB-498E-9BC3-51653B1D54FE}" type="datetimeFigureOut">
              <a:rPr lang="en-US" smtClean="0"/>
              <a:t>7/12/2015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0ABF-C026-4690-ABBA-E1294420D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813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518-49DB-498E-9BC3-51653B1D54FE}" type="datetimeFigureOut">
              <a:rPr lang="en-US" smtClean="0"/>
              <a:t>7/12/2015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0ABF-C026-4690-ABBA-E1294420D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86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518-49DB-498E-9BC3-51653B1D54FE}" type="datetimeFigureOut">
              <a:rPr lang="en-US" smtClean="0"/>
              <a:t>7/12/2015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0ABF-C026-4690-ABBA-E1294420D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207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518-49DB-498E-9BC3-51653B1D54FE}" type="datetimeFigureOut">
              <a:rPr lang="en-US" smtClean="0"/>
              <a:t>7/12/2015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0ABF-C026-4690-ABBA-E1294420D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370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518-49DB-498E-9BC3-51653B1D54FE}" type="datetimeFigureOut">
              <a:rPr lang="en-US" smtClean="0"/>
              <a:t>7/12/2015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0ABF-C026-4690-ABBA-E1294420D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84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518-49DB-498E-9BC3-51653B1D54FE}" type="datetimeFigureOut">
              <a:rPr lang="en-US" smtClean="0"/>
              <a:t>7/12/2015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0ABF-C026-4690-ABBA-E1294420D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51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518-49DB-498E-9BC3-51653B1D54FE}" type="datetimeFigureOut">
              <a:rPr lang="en-US" smtClean="0"/>
              <a:t>7/12/2015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0ABF-C026-4690-ABBA-E1294420D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89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518-49DB-498E-9BC3-51653B1D54FE}" type="datetimeFigureOut">
              <a:rPr lang="en-US" smtClean="0"/>
              <a:t>7/12/2015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0ABF-C026-4690-ABBA-E1294420D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389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518-49DB-498E-9BC3-51653B1D54FE}" type="datetimeFigureOut">
              <a:rPr lang="en-US" smtClean="0"/>
              <a:t>7/12/2015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0ABF-C026-4690-ABBA-E1294420D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355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66518-49DB-498E-9BC3-51653B1D54FE}" type="datetimeFigureOut">
              <a:rPr lang="en-US" smtClean="0"/>
              <a:t>7/12/2015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90ABF-C026-4690-ABBA-E1294420D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35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blipFill>
            <a:blip r:embed="rId2"/>
            <a:tile tx="0" ty="0" sx="100000" sy="100000" flip="none" algn="tl"/>
          </a:blip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b="1" dirty="0"/>
              <a:t>Modality and Ideology in Newspaper </a:t>
            </a:r>
            <a:r>
              <a:rPr lang="en-US" b="1" dirty="0" smtClean="0"/>
              <a:t>Editorials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blipFill>
            <a:blip r:embed="rId3"/>
            <a:tile tx="0" ty="0" sx="100000" sy="100000" flip="none" algn="tl"/>
          </a:blip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endParaRPr lang="en-US" b="1" dirty="0" smtClean="0"/>
          </a:p>
          <a:p>
            <a:r>
              <a:rPr lang="en-US" sz="2800" b="1" i="1" dirty="0" smtClean="0"/>
              <a:t>The case of The</a:t>
            </a:r>
            <a:r>
              <a:rPr lang="en-US" sz="2800" b="1" dirty="0" smtClean="0"/>
              <a:t> </a:t>
            </a:r>
            <a:r>
              <a:rPr lang="en-US" sz="2800" b="1" i="1" dirty="0" smtClean="0"/>
              <a:t>Guardian</a:t>
            </a:r>
            <a:r>
              <a:rPr lang="en-US" sz="2800" b="1" dirty="0" smtClean="0"/>
              <a:t> and </a:t>
            </a:r>
            <a:r>
              <a:rPr lang="en-US" sz="2800" b="1" i="1" dirty="0" smtClean="0"/>
              <a:t>Al-Ahram Weekly</a:t>
            </a:r>
            <a:r>
              <a:rPr lang="en-US" sz="2800" dirty="0" smtClean="0"/>
              <a:t> 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Noha Abdel Kader, Lancaster University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767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Modality plays a role in reflecting underlying ideologies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Examples in two editorials dealing with the hotly </a:t>
            </a:r>
            <a:r>
              <a:rPr lang="en-US" dirty="0"/>
              <a:t>debated issue of the political rise of Islamist groups in the aftermath of the January 25 Egyptian </a:t>
            </a:r>
            <a:r>
              <a:rPr lang="en-US" dirty="0" smtClean="0"/>
              <a:t>revolution.</a:t>
            </a:r>
          </a:p>
          <a:p>
            <a:endParaRPr lang="en-US" dirty="0" smtClean="0"/>
          </a:p>
          <a:p>
            <a:pPr lvl="0"/>
            <a:r>
              <a:rPr lang="en-US" dirty="0" smtClean="0"/>
              <a:t>Editorialists </a:t>
            </a:r>
            <a:r>
              <a:rPr lang="en-US" dirty="0"/>
              <a:t>reflect different modal expressions, revealing the type and degree of their commitment to the content of the expressed message as well as their ideologies.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954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</a:t>
            </a:r>
            <a:r>
              <a:rPr lang="en-US" b="1" dirty="0" smtClean="0"/>
              <a:t>editorialist modalities are approached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dirty="0" smtClean="0"/>
              <a:t>First:</a:t>
            </a:r>
          </a:p>
          <a:p>
            <a:pPr lvl="0"/>
            <a:r>
              <a:rPr lang="en-US" dirty="0" smtClean="0"/>
              <a:t>Choices </a:t>
            </a:r>
            <a:r>
              <a:rPr lang="en-US" dirty="0"/>
              <a:t>in two newspaper editorials </a:t>
            </a:r>
            <a:r>
              <a:rPr lang="en-US" dirty="0" smtClean="0"/>
              <a:t>taken from the Guardian and Al-Ahram Weekly will </a:t>
            </a:r>
            <a:r>
              <a:rPr lang="en-US" dirty="0"/>
              <a:t>be </a:t>
            </a:r>
            <a:r>
              <a:rPr lang="en-US" dirty="0" smtClean="0"/>
              <a:t>viewed to establish </a:t>
            </a:r>
            <a:r>
              <a:rPr lang="en-US" dirty="0"/>
              <a:t>that the writers’ choices of different types and degrees of </a:t>
            </a:r>
            <a:r>
              <a:rPr lang="en-US" dirty="0" smtClean="0"/>
              <a:t>modality, </a:t>
            </a:r>
            <a:r>
              <a:rPr lang="en-US" dirty="0" smtClean="0"/>
              <a:t>reflect </a:t>
            </a:r>
            <a:r>
              <a:rPr lang="en-US" dirty="0" smtClean="0"/>
              <a:t>their </a:t>
            </a:r>
            <a:r>
              <a:rPr lang="en-US" dirty="0"/>
              <a:t>ideological positions</a:t>
            </a:r>
            <a:r>
              <a:rPr lang="en-US" dirty="0" smtClean="0"/>
              <a:t>.</a:t>
            </a:r>
          </a:p>
          <a:p>
            <a:pPr marL="0" lvl="0" indent="0">
              <a:buNone/>
            </a:pPr>
            <a:r>
              <a:rPr lang="en-US" dirty="0" smtClean="0"/>
              <a:t>Second:</a:t>
            </a:r>
            <a:endParaRPr lang="en-US" dirty="0"/>
          </a:p>
          <a:p>
            <a:pPr lvl="0"/>
            <a:r>
              <a:rPr lang="en-US" dirty="0" smtClean="0"/>
              <a:t>Systematic </a:t>
            </a:r>
            <a:r>
              <a:rPr lang="en-US" dirty="0"/>
              <a:t>analysis of modality using Halliday’s (2004) functional </a:t>
            </a:r>
            <a:r>
              <a:rPr lang="en-US" dirty="0" smtClean="0"/>
              <a:t>approach</a:t>
            </a:r>
          </a:p>
          <a:p>
            <a:pPr lvl="0"/>
            <a:r>
              <a:rPr lang="en-US" dirty="0" smtClean="0"/>
              <a:t>Other approaches </a:t>
            </a:r>
            <a:r>
              <a:rPr lang="en-US" dirty="0" err="1" smtClean="0"/>
              <a:t>categorising</a:t>
            </a:r>
            <a:r>
              <a:rPr lang="en-US" dirty="0" smtClean="0"/>
              <a:t> modality: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Coates (1983); Perkins (1983); Palmer (1990) </a:t>
            </a:r>
            <a:r>
              <a:rPr lang="en-US" dirty="0"/>
              <a:t>and </a:t>
            </a:r>
            <a:r>
              <a:rPr lang="en-US" dirty="0" err="1" smtClean="0"/>
              <a:t>Papafragou</a:t>
            </a:r>
            <a:r>
              <a:rPr lang="en-US" dirty="0" smtClean="0"/>
              <a:t> (</a:t>
            </a:r>
            <a:r>
              <a:rPr lang="en-US" dirty="0"/>
              <a:t>2000</a:t>
            </a:r>
            <a:r>
              <a:rPr lang="en-US" dirty="0" smtClean="0"/>
              <a:t>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20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Halliday’s (2004) functional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3920" y="1337945"/>
            <a:ext cx="919988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 smtClean="0"/>
              <a:t>Analyses the relation between </a:t>
            </a:r>
            <a:r>
              <a:rPr lang="en-US" b="1" dirty="0" smtClean="0"/>
              <a:t>modality type</a:t>
            </a:r>
            <a:endParaRPr lang="en-US" dirty="0" smtClean="0"/>
          </a:p>
          <a:p>
            <a:pPr marL="457200">
              <a:lnSpc>
                <a:spcPct val="110000"/>
              </a:lnSpc>
            </a:pPr>
            <a:r>
              <a:rPr lang="en-US" sz="2400" dirty="0" smtClean="0"/>
              <a:t> epistemic</a:t>
            </a:r>
          </a:p>
          <a:p>
            <a:pPr marL="457200">
              <a:lnSpc>
                <a:spcPct val="110000"/>
              </a:lnSpc>
            </a:pPr>
            <a:r>
              <a:rPr lang="en-US" sz="2400" dirty="0" smtClean="0"/>
              <a:t> deontic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 smtClean="0"/>
              <a:t> and </a:t>
            </a:r>
            <a:r>
              <a:rPr lang="en-US" b="1" dirty="0" smtClean="0"/>
              <a:t>degree:</a:t>
            </a:r>
            <a:r>
              <a:rPr lang="en-US" dirty="0" smtClean="0"/>
              <a:t> </a:t>
            </a:r>
          </a:p>
          <a:p>
            <a:pPr marL="457200">
              <a:lnSpc>
                <a:spcPct val="110000"/>
              </a:lnSpc>
            </a:pPr>
            <a:r>
              <a:rPr lang="en-US" sz="2400" dirty="0" smtClean="0"/>
              <a:t>low </a:t>
            </a:r>
          </a:p>
          <a:p>
            <a:pPr marL="457200">
              <a:lnSpc>
                <a:spcPct val="110000"/>
              </a:lnSpc>
            </a:pPr>
            <a:r>
              <a:rPr lang="en-US" sz="2400" dirty="0" smtClean="0"/>
              <a:t>Median</a:t>
            </a:r>
          </a:p>
          <a:p>
            <a:pPr marL="457200">
              <a:lnSpc>
                <a:spcPct val="110000"/>
              </a:lnSpc>
            </a:pPr>
            <a:r>
              <a:rPr lang="en-US" sz="2400" dirty="0" smtClean="0"/>
              <a:t>High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a</a:t>
            </a:r>
            <a:r>
              <a:rPr lang="en-US" dirty="0" smtClean="0"/>
              <a:t>s markers of  </a:t>
            </a:r>
            <a:r>
              <a:rPr lang="en-US" b="1" dirty="0" smtClean="0"/>
              <a:t>ideology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106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Modality </a:t>
            </a:r>
            <a:r>
              <a:rPr lang="en-US" b="1" dirty="0" smtClean="0"/>
              <a:t>defined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2080"/>
            <a:ext cx="10515600" cy="4774883"/>
          </a:xfrm>
        </p:spPr>
        <p:txBody>
          <a:bodyPr/>
          <a:lstStyle/>
          <a:p>
            <a:pPr lvl="0"/>
            <a:endParaRPr lang="en-US" dirty="0" smtClean="0"/>
          </a:p>
          <a:p>
            <a:pPr lvl="0"/>
            <a:r>
              <a:rPr lang="en-US" dirty="0" smtClean="0"/>
              <a:t>A </a:t>
            </a:r>
            <a:r>
              <a:rPr lang="en-US" dirty="0"/>
              <a:t>term used in syntactic and semantic analysis </a:t>
            </a:r>
            <a:r>
              <a:rPr lang="en-US" dirty="0" smtClean="0"/>
              <a:t>referring to expressions of </a:t>
            </a:r>
            <a:r>
              <a:rPr lang="en-US" b="1" i="1" dirty="0" smtClean="0"/>
              <a:t>necessity</a:t>
            </a:r>
            <a:r>
              <a:rPr lang="en-US" b="1" i="1" dirty="0"/>
              <a:t>, obligation or desirability</a:t>
            </a:r>
          </a:p>
          <a:p>
            <a:pPr lvl="0"/>
            <a:r>
              <a:rPr lang="en-US" dirty="0" smtClean="0"/>
              <a:t>Generally describes </a:t>
            </a:r>
            <a:r>
              <a:rPr lang="en-US" dirty="0" err="1"/>
              <a:t>unrealised</a:t>
            </a:r>
            <a:r>
              <a:rPr lang="en-US" dirty="0"/>
              <a:t> states </a:t>
            </a:r>
            <a:r>
              <a:rPr lang="en-US" dirty="0" smtClean="0"/>
              <a:t>and unreal conditions using </a:t>
            </a:r>
            <a:r>
              <a:rPr lang="en-US" dirty="0"/>
              <a:t>language </a:t>
            </a:r>
            <a:r>
              <a:rPr lang="en-US" dirty="0" smtClean="0"/>
              <a:t>to encode </a:t>
            </a:r>
            <a:r>
              <a:rPr lang="en-US" dirty="0"/>
              <a:t>them </a:t>
            </a:r>
            <a:r>
              <a:rPr lang="en-US" dirty="0" smtClean="0"/>
              <a:t>in forms such as:</a:t>
            </a:r>
          </a:p>
          <a:p>
            <a:pPr marL="0" lvl="0" indent="0">
              <a:buNone/>
            </a:pPr>
            <a:r>
              <a:rPr lang="en-US" dirty="0" smtClean="0"/>
              <a:t>                      	 </a:t>
            </a:r>
            <a:r>
              <a:rPr lang="en-US" i="1" dirty="0" smtClean="0"/>
              <a:t>possibly</a:t>
            </a:r>
          </a:p>
          <a:p>
            <a:pPr marL="0" lvl="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	 perhaps</a:t>
            </a:r>
          </a:p>
          <a:p>
            <a:pPr marL="0" lvl="0" indent="0">
              <a:buNone/>
            </a:pPr>
            <a:r>
              <a:rPr lang="en-US" dirty="0" smtClean="0"/>
              <a:t>Modality </a:t>
            </a:r>
            <a:r>
              <a:rPr lang="en-US" dirty="0"/>
              <a:t>is normally conveyed by modal verbs</a:t>
            </a:r>
          </a:p>
          <a:p>
            <a:pPr marL="0" lvl="0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i="1" dirty="0" smtClean="0"/>
              <a:t>could be, should be, ought to be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03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Types </a:t>
            </a:r>
            <a:r>
              <a:rPr lang="en-US" b="1" dirty="0"/>
              <a:t>of </a:t>
            </a:r>
            <a:r>
              <a:rPr lang="en-US" b="1" dirty="0" smtClean="0"/>
              <a:t>modality: Epistemic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/>
              <a:t>C</a:t>
            </a:r>
            <a:r>
              <a:rPr lang="en-US" dirty="0" smtClean="0"/>
              <a:t>ommitment </a:t>
            </a:r>
            <a:r>
              <a:rPr lang="en-US" dirty="0"/>
              <a:t>to the truth of the proposition: i.e. the speaker’s confidence in the truth of the proposition </a:t>
            </a:r>
            <a:r>
              <a:rPr lang="en-US" dirty="0" smtClean="0"/>
              <a:t>expressed</a:t>
            </a:r>
          </a:p>
          <a:p>
            <a:r>
              <a:rPr lang="en-US" dirty="0" smtClean="0"/>
              <a:t>Reflection of </a:t>
            </a:r>
            <a:r>
              <a:rPr lang="en-US" dirty="0"/>
              <a:t>the certainty and the authority of these propositions.</a:t>
            </a:r>
          </a:p>
        </p:txBody>
      </p:sp>
    </p:spTree>
    <p:extLst>
      <p:ext uri="{BB962C8B-B14F-4D97-AF65-F5344CB8AC3E}">
        <p14:creationId xmlns:p14="http://schemas.microsoft.com/office/powerpoint/2010/main" val="1982669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Types of modality: Deontic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3920" y="1825625"/>
            <a:ext cx="6725920" cy="4351338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The system of </a:t>
            </a:r>
            <a:r>
              <a:rPr lang="en-US" sz="3200" dirty="0" smtClean="0"/>
              <a:t>duty and </a:t>
            </a:r>
            <a:r>
              <a:rPr lang="en-US" sz="3200" dirty="0"/>
              <a:t>attitude to the degree of obligation, which the speaker does not expect to be </a:t>
            </a:r>
            <a:r>
              <a:rPr lang="en-US" sz="3200" dirty="0" smtClean="0"/>
              <a:t>disputed.</a:t>
            </a:r>
            <a:r>
              <a:rPr lang="ar-EG" sz="3200" dirty="0" smtClean="0"/>
              <a:t> </a:t>
            </a:r>
            <a:endParaRPr lang="en-US" sz="3200" dirty="0"/>
          </a:p>
          <a:p>
            <a:pPr lvl="0"/>
            <a:r>
              <a:rPr lang="en-US" sz="3200" dirty="0"/>
              <a:t>Associated with power and formality</a:t>
            </a:r>
          </a:p>
          <a:p>
            <a:pPr lvl="0"/>
            <a:r>
              <a:rPr lang="en-US" sz="3200" dirty="0"/>
              <a:t>Directives (warnings, requests, advice, </a:t>
            </a:r>
            <a:r>
              <a:rPr lang="en-US" sz="3200" dirty="0" smtClean="0"/>
              <a:t>suggestions…etc.)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65376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Modality: Degree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7147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en-US" sz="2400" dirty="0" smtClean="0"/>
              <a:t>(</a:t>
            </a:r>
            <a:r>
              <a:rPr lang="en-US" sz="2400" dirty="0"/>
              <a:t>LOW) Possibility - probability </a:t>
            </a:r>
            <a:r>
              <a:rPr lang="en-US" sz="2400" dirty="0" smtClean="0"/>
              <a:t>- logical </a:t>
            </a:r>
            <a:r>
              <a:rPr lang="en-US" sz="2400" dirty="0"/>
              <a:t>necessity – prediction - factuality (HIGH</a:t>
            </a:r>
            <a:r>
              <a:rPr lang="en-US" sz="2400" dirty="0" smtClean="0"/>
              <a:t>)</a:t>
            </a:r>
            <a:r>
              <a:rPr lang="en-US" sz="2400" b="1" dirty="0"/>
              <a:t> </a:t>
            </a:r>
            <a:endParaRPr lang="en-US" sz="2400" b="1" dirty="0" smtClean="0"/>
          </a:p>
          <a:p>
            <a:pPr>
              <a:buFontTx/>
              <a:buChar char="-"/>
            </a:pPr>
            <a:endParaRPr lang="en-US" sz="2400" b="1" dirty="0"/>
          </a:p>
          <a:p>
            <a:pPr>
              <a:buFontTx/>
              <a:buChar char="-"/>
            </a:pPr>
            <a:endParaRPr lang="en-US" sz="2400" b="1" dirty="0" smtClean="0"/>
          </a:p>
          <a:p>
            <a:pPr>
              <a:buFontTx/>
              <a:buChar char="-"/>
            </a:pPr>
            <a:endParaRPr lang="en-US" sz="2400" b="1" dirty="0"/>
          </a:p>
          <a:p>
            <a:pPr>
              <a:buFontTx/>
              <a:buChar char="-"/>
            </a:pPr>
            <a:endParaRPr lang="en-US" sz="2400" b="1" dirty="0" smtClean="0"/>
          </a:p>
          <a:p>
            <a:pPr>
              <a:buFontTx/>
              <a:buChar char="-"/>
            </a:pPr>
            <a:endParaRPr lang="en-US" sz="2400" b="1" dirty="0"/>
          </a:p>
          <a:p>
            <a:pPr>
              <a:buFontTx/>
              <a:buChar char="-"/>
            </a:pPr>
            <a:endParaRPr lang="en-US" sz="2400" b="1" dirty="0" smtClean="0"/>
          </a:p>
          <a:p>
            <a:pPr>
              <a:buFontTx/>
              <a:buChar char="-"/>
            </a:pPr>
            <a:endParaRPr lang="en-US" sz="2400" b="1" dirty="0"/>
          </a:p>
          <a:p>
            <a:pPr>
              <a:buFontTx/>
              <a:buChar char="-"/>
            </a:pPr>
            <a:endParaRPr lang="en-US" sz="2400" b="1" dirty="0" smtClean="0"/>
          </a:p>
          <a:p>
            <a:pPr>
              <a:buFontTx/>
              <a:buChar char="-"/>
            </a:pPr>
            <a:endParaRPr lang="en-US" sz="2400" b="1" dirty="0"/>
          </a:p>
          <a:p>
            <a:pPr>
              <a:buFontTx/>
              <a:buChar char="-"/>
            </a:pPr>
            <a:endParaRPr lang="en-US" sz="2400" b="1" dirty="0" smtClean="0"/>
          </a:p>
          <a:p>
            <a:pPr marL="0" indent="0">
              <a:buNone/>
            </a:pPr>
            <a:endParaRPr lang="en-US" sz="1500" b="1" dirty="0" smtClean="0"/>
          </a:p>
          <a:p>
            <a:pPr marL="0" indent="0">
              <a:buNone/>
            </a:pPr>
            <a:endParaRPr lang="en-US" sz="1500" b="1" dirty="0"/>
          </a:p>
          <a:p>
            <a:pPr marL="0" indent="0">
              <a:buNone/>
            </a:pPr>
            <a:r>
              <a:rPr lang="en-US" sz="1500" b="1" dirty="0" smtClean="0"/>
              <a:t>                                                                                                         The </a:t>
            </a:r>
            <a:r>
              <a:rPr lang="en-US" sz="1500" b="1" dirty="0"/>
              <a:t>Scales of Epistemic Modality (Degrees of Certainty) ( </a:t>
            </a:r>
            <a:r>
              <a:rPr lang="en-US" sz="1500" b="1" dirty="0" err="1"/>
              <a:t>Badran</a:t>
            </a:r>
            <a:r>
              <a:rPr lang="en-US" sz="1500" b="1" dirty="0"/>
              <a:t>  2002: 144)</a:t>
            </a:r>
            <a:endParaRPr lang="en-US" sz="15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048" y="2505544"/>
            <a:ext cx="5177272" cy="380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463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Modality: Degree</a:t>
            </a:r>
            <a:br>
              <a:rPr lang="en-GB" dirty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                 (</a:t>
            </a:r>
            <a:r>
              <a:rPr lang="en-US" dirty="0"/>
              <a:t>LOW) Permission - volition - duty - obligation insistence - command (</a:t>
            </a:r>
            <a:r>
              <a:rPr lang="en-US" dirty="0" smtClean="0"/>
              <a:t>HIGH)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                                                     </a:t>
            </a:r>
            <a:r>
              <a:rPr lang="en-US" sz="2600" b="1" dirty="0" smtClean="0"/>
              <a:t>The Scales of deontic Modality (Degrees of Certainty) ( </a:t>
            </a:r>
            <a:r>
              <a:rPr lang="en-US" sz="2600" b="1" dirty="0" err="1" smtClean="0"/>
              <a:t>Badran</a:t>
            </a:r>
            <a:r>
              <a:rPr lang="en-US" sz="2600" b="1" dirty="0" smtClean="0"/>
              <a:t>  2002: 144)</a:t>
            </a:r>
            <a:endParaRPr lang="en-US" sz="26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921" y="2062596"/>
            <a:ext cx="5177272" cy="366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118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Linguistic forms </a:t>
            </a:r>
            <a:r>
              <a:rPr lang="en-US" b="1" dirty="0" err="1" smtClean="0"/>
              <a:t>realising</a:t>
            </a:r>
            <a:r>
              <a:rPr lang="en-US" b="1" dirty="0" smtClean="0"/>
              <a:t> </a:t>
            </a:r>
            <a:r>
              <a:rPr lang="en-US" b="1" dirty="0"/>
              <a:t>modality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2947913"/>
              </p:ext>
            </p:extLst>
          </p:nvPr>
        </p:nvGraphicFramePr>
        <p:xfrm>
          <a:off x="1320800" y="2153920"/>
          <a:ext cx="8920480" cy="3645408"/>
        </p:xfrm>
        <a:graphic>
          <a:graphicData uri="http://schemas.openxmlformats.org/drawingml/2006/table">
            <a:tbl>
              <a:tblPr firstRow="1" firstCol="1" bandRow="1"/>
              <a:tblGrid>
                <a:gridCol w="4737017"/>
                <a:gridCol w="4183463"/>
              </a:tblGrid>
              <a:tr h="3474720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Epistemic: 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13995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i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13995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may</a:t>
                      </a:r>
                      <a:r>
                        <a:rPr lang="en-US" sz="3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3200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might, </a:t>
                      </a:r>
                      <a:r>
                        <a:rPr lang="en-US" sz="3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could</a:t>
                      </a:r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(low)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13995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Should</a:t>
                      </a:r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(median)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13995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Must</a:t>
                      </a:r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will (high)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13995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(factuality)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Deontic: 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i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3200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may</a:t>
                      </a:r>
                      <a:r>
                        <a:rPr lang="en-US" sz="3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can</a:t>
                      </a:r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(low)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should</a:t>
                      </a:r>
                      <a:r>
                        <a:rPr lang="en-US" sz="3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(median)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must</a:t>
                      </a:r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3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will</a:t>
                      </a:r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(high)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leave</a:t>
                      </a:r>
                      <a:r>
                        <a:rPr lang="en-US" sz="3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(command)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2498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Idiomatic expressions and modality meanings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Be to </a:t>
            </a:r>
            <a:r>
              <a:rPr lang="en-US" dirty="0"/>
              <a:t>(for orders, fixed </a:t>
            </a:r>
            <a:r>
              <a:rPr lang="en-US" dirty="0" smtClean="0"/>
              <a:t>events…etc.)</a:t>
            </a:r>
            <a:endParaRPr lang="en-US" dirty="0"/>
          </a:p>
          <a:p>
            <a:pPr lvl="0"/>
            <a:r>
              <a:rPr lang="en-US" b="1" dirty="0"/>
              <a:t>Be going to </a:t>
            </a:r>
            <a:r>
              <a:rPr lang="en-US" dirty="0"/>
              <a:t>(firm predictions based on evidence at time of speaking)</a:t>
            </a:r>
          </a:p>
          <a:p>
            <a:pPr lvl="0"/>
            <a:r>
              <a:rPr lang="en-US" b="1" dirty="0"/>
              <a:t>Had better </a:t>
            </a:r>
            <a:r>
              <a:rPr lang="en-US" dirty="0"/>
              <a:t>(desirable or advisable actions</a:t>
            </a:r>
            <a:r>
              <a:rPr lang="en-US" dirty="0" smtClean="0"/>
              <a:t>)</a:t>
            </a:r>
          </a:p>
          <a:p>
            <a:r>
              <a:rPr lang="en-US" b="1" dirty="0"/>
              <a:t>Have got to </a:t>
            </a:r>
            <a:r>
              <a:rPr lang="en-US" dirty="0"/>
              <a:t>(obligations from outside)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290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 </a:t>
            </a:r>
            <a:r>
              <a:rPr lang="en-US" b="1" dirty="0" smtClean="0"/>
              <a:t>Ideology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600" dirty="0"/>
              <a:t>a systematic body of ideas </a:t>
            </a:r>
            <a:r>
              <a:rPr lang="en-US" sz="3600" dirty="0" err="1"/>
              <a:t>organised</a:t>
            </a:r>
            <a:r>
              <a:rPr lang="en-US" sz="3600" dirty="0"/>
              <a:t> from a particular point of view (Hodge and Kress 1993)</a:t>
            </a:r>
          </a:p>
          <a:p>
            <a:pPr marL="0" lvl="0" indent="0">
              <a:buNone/>
            </a:pPr>
            <a:endParaRPr lang="en-US" sz="3600" dirty="0"/>
          </a:p>
          <a:p>
            <a:r>
              <a:rPr lang="en-US" sz="3600" dirty="0" smtClean="0"/>
              <a:t>“Ideology </a:t>
            </a:r>
            <a:r>
              <a:rPr lang="en-US" sz="3600" dirty="0"/>
              <a:t>is most effective when its workings are least visible”( </a:t>
            </a:r>
            <a:r>
              <a:rPr lang="en-US" sz="3600" dirty="0" err="1"/>
              <a:t>Fairclough</a:t>
            </a:r>
            <a:r>
              <a:rPr lang="en-US" sz="3600" dirty="0"/>
              <a:t> 1989: 85).</a:t>
            </a:r>
          </a:p>
          <a:p>
            <a:pPr lvl="0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34351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en-US" sz="4000" b="1" dirty="0"/>
              <a:t>Establishing a Link between Modality and Ideology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S</a:t>
            </a:r>
            <a:r>
              <a:rPr lang="en-US" sz="3200" dirty="0" smtClean="0"/>
              <a:t>peakers’ </a:t>
            </a:r>
            <a:r>
              <a:rPr lang="en-US" sz="3200" dirty="0"/>
              <a:t>engagement is reflected in different types and degrees of </a:t>
            </a:r>
            <a:r>
              <a:rPr lang="en-US" sz="3200" dirty="0" smtClean="0"/>
              <a:t>modality; </a:t>
            </a:r>
            <a:r>
              <a:rPr lang="en-US" sz="3200" dirty="0"/>
              <a:t>their stance or attitude, e.g</a:t>
            </a:r>
            <a:r>
              <a:rPr lang="en-US" sz="3200" dirty="0" smtClean="0"/>
              <a:t>. </a:t>
            </a:r>
            <a:r>
              <a:rPr lang="en-US" sz="3200" dirty="0"/>
              <a:t>assertive or </a:t>
            </a:r>
            <a:r>
              <a:rPr lang="en-US" sz="3200" dirty="0" smtClean="0"/>
              <a:t>tentative; how </a:t>
            </a:r>
            <a:r>
              <a:rPr lang="en-US" sz="3200" dirty="0"/>
              <a:t>committed or how detached they are and other crucial aspects of </a:t>
            </a:r>
            <a:r>
              <a:rPr lang="en-US" sz="3200" b="1" dirty="0"/>
              <a:t>interpersonal meaning. </a:t>
            </a:r>
          </a:p>
          <a:p>
            <a:pPr lvl="0"/>
            <a:r>
              <a:rPr lang="en-US" dirty="0"/>
              <a:t>Through these less visible workings of ideology, modality plays a significant role. </a:t>
            </a:r>
          </a:p>
          <a:p>
            <a:pPr lvl="0"/>
            <a:r>
              <a:rPr lang="en-US" dirty="0"/>
              <a:t>Modality serves as a linguistic instrument to which language users can resort in order to reflect or obscure their views of reality in accordance with their ideologies.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470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en-US" b="1" dirty="0"/>
              <a:t>Modality in Editorials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/>
              <a:t>The editorial is the voice of the paper’s </a:t>
            </a:r>
            <a:r>
              <a:rPr lang="en-US" dirty="0" smtClean="0"/>
              <a:t>opinions</a:t>
            </a:r>
          </a:p>
          <a:p>
            <a:pPr marL="0" lvl="0" indent="0">
              <a:buNone/>
            </a:pPr>
            <a:endParaRPr lang="en-US" sz="600" dirty="0"/>
          </a:p>
          <a:p>
            <a:pPr lvl="0"/>
            <a:r>
              <a:rPr lang="en-US" dirty="0"/>
              <a:t>Editorials have an ideological significance, </a:t>
            </a:r>
            <a:r>
              <a:rPr lang="en-US" dirty="0" err="1" smtClean="0"/>
              <a:t>rationalised</a:t>
            </a:r>
            <a:r>
              <a:rPr lang="en-US" dirty="0" smtClean="0"/>
              <a:t> </a:t>
            </a:r>
            <a:r>
              <a:rPr lang="en-US" dirty="0"/>
              <a:t>by the newspapers through their claim to rely on "expert" voices to properly </a:t>
            </a:r>
            <a:r>
              <a:rPr lang="en-US" dirty="0" err="1" smtClean="0"/>
              <a:t>contextualise</a:t>
            </a:r>
            <a:r>
              <a:rPr lang="en-US" dirty="0" smtClean="0"/>
              <a:t> </a:t>
            </a:r>
            <a:r>
              <a:rPr lang="en-US" dirty="0"/>
              <a:t>and explain the news. </a:t>
            </a:r>
          </a:p>
          <a:p>
            <a:r>
              <a:rPr lang="en-US" dirty="0"/>
              <a:t>Editorials are not merely texts with </a:t>
            </a:r>
            <a:r>
              <a:rPr lang="en-US" dirty="0" smtClean="0"/>
              <a:t>implicit meanings</a:t>
            </a:r>
            <a:r>
              <a:rPr lang="en-US" dirty="0"/>
              <a:t>, but are part of </a:t>
            </a:r>
            <a:r>
              <a:rPr lang="en-US" dirty="0" smtClean="0"/>
              <a:t>“the </a:t>
            </a:r>
            <a:r>
              <a:rPr lang="en-US" dirty="0"/>
              <a:t>continuous oppression and struggle to gain power through </a:t>
            </a:r>
            <a:r>
              <a:rPr lang="en-US" dirty="0" smtClean="0"/>
              <a:t>knowledge” </a:t>
            </a:r>
            <a:r>
              <a:rPr lang="en-US" dirty="0"/>
              <a:t>(Matheson, 2005</a:t>
            </a:r>
            <a:r>
              <a:rPr lang="en-US" dirty="0" smtClean="0"/>
              <a:t>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19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Editorial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040" y="1500505"/>
            <a:ext cx="10779760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/>
              <a:t>I</a:t>
            </a:r>
            <a:r>
              <a:rPr lang="en-US" dirty="0" smtClean="0"/>
              <a:t>ncludes:</a:t>
            </a:r>
          </a:p>
          <a:p>
            <a:pPr marL="1463040"/>
            <a:r>
              <a:rPr lang="en-US" dirty="0" smtClean="0"/>
              <a:t>Emotive </a:t>
            </a:r>
            <a:r>
              <a:rPr lang="en-US" dirty="0"/>
              <a:t>vocabulary</a:t>
            </a:r>
          </a:p>
          <a:p>
            <a:pPr marL="1463040" lvl="0"/>
            <a:r>
              <a:rPr lang="en-US" dirty="0" smtClean="0"/>
              <a:t>Authority</a:t>
            </a:r>
            <a:endParaRPr lang="en-US" dirty="0"/>
          </a:p>
          <a:p>
            <a:pPr marL="1463040" lvl="0"/>
            <a:r>
              <a:rPr lang="en-US" dirty="0"/>
              <a:t>Generic statements </a:t>
            </a:r>
            <a:r>
              <a:rPr lang="en-US" dirty="0" smtClean="0"/>
              <a:t>(to show </a:t>
            </a:r>
            <a:r>
              <a:rPr lang="en-US" dirty="0"/>
              <a:t>authority, the editorial claims total knowledge)</a:t>
            </a:r>
          </a:p>
          <a:p>
            <a:pPr marL="1463040" lvl="0"/>
            <a:r>
              <a:rPr lang="en-US" dirty="0" smtClean="0"/>
              <a:t>Argumentative</a:t>
            </a:r>
          </a:p>
          <a:p>
            <a:pPr marL="1463040" lvl="0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person pronouns – we</a:t>
            </a:r>
          </a:p>
          <a:p>
            <a:pPr marL="1463040" lvl="0"/>
            <a:r>
              <a:rPr lang="en-US" dirty="0" smtClean="0"/>
              <a:t>Personal, subjective 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214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Editorials: The </a:t>
            </a:r>
            <a:r>
              <a:rPr lang="en-US" b="1" dirty="0"/>
              <a:t>right to assess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436" y="1409988"/>
            <a:ext cx="10515600" cy="4351338"/>
          </a:xfrm>
        </p:spPr>
        <p:txBody>
          <a:bodyPr/>
          <a:lstStyle/>
          <a:p>
            <a:pPr marL="0" lvl="0" indent="0">
              <a:buNone/>
            </a:pPr>
            <a:endParaRPr lang="en-US" sz="4800" dirty="0" smtClean="0"/>
          </a:p>
          <a:p>
            <a:pPr marL="0" lvl="0" indent="0">
              <a:buNone/>
            </a:pPr>
            <a:r>
              <a:rPr lang="en-US" sz="4800" dirty="0" smtClean="0"/>
              <a:t>Stance</a:t>
            </a:r>
            <a:r>
              <a:rPr lang="en-US" sz="4800" dirty="0"/>
              <a:t>, appraisal and assessment are all about relative positions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Who </a:t>
            </a:r>
            <a:r>
              <a:rPr lang="en-US" dirty="0"/>
              <a:t>is in a position to </a:t>
            </a:r>
            <a:r>
              <a:rPr lang="en-US" dirty="0" smtClean="0"/>
              <a:t>appraise?</a:t>
            </a:r>
            <a:endParaRPr lang="en-US" dirty="0" smtClean="0"/>
          </a:p>
          <a:p>
            <a:pPr marL="0" lv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618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Interpersonal meaning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sz="3600" dirty="0"/>
              <a:t>Modality is concerned with </a:t>
            </a:r>
            <a:r>
              <a:rPr lang="en-US" sz="3600" dirty="0" smtClean="0"/>
              <a:t>assertion, assertiveness</a:t>
            </a:r>
            <a:r>
              <a:rPr lang="en-US" sz="3600" dirty="0"/>
              <a:t>, </a:t>
            </a:r>
            <a:r>
              <a:rPr lang="en-US" sz="3600" dirty="0" smtClean="0"/>
              <a:t>tentativeness, and </a:t>
            </a:r>
            <a:r>
              <a:rPr lang="en-US" sz="3600" dirty="0"/>
              <a:t>other crucial aspects of interpersonal meaning (as opposed to ideational or content meanings)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forms </a:t>
            </a:r>
            <a:r>
              <a:rPr lang="en-US" dirty="0" smtClean="0"/>
              <a:t>a part of the </a:t>
            </a:r>
            <a:r>
              <a:rPr lang="en-US" u="sng" dirty="0" smtClean="0"/>
              <a:t>tenor o</a:t>
            </a:r>
            <a:r>
              <a:rPr lang="en-US" dirty="0" smtClean="0"/>
              <a:t>f discourse</a:t>
            </a:r>
          </a:p>
        </p:txBody>
      </p:sp>
    </p:spTree>
    <p:extLst>
      <p:ext uri="{BB962C8B-B14F-4D97-AF65-F5344CB8AC3E}">
        <p14:creationId xmlns:p14="http://schemas.microsoft.com/office/powerpoint/2010/main" val="2147853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The Guardian Editorial 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nalysed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b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Epistemic Modality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39520"/>
            <a:ext cx="10515600" cy="49374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b="1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Epistemic low-value modality examples</a:t>
            </a:r>
          </a:p>
          <a:p>
            <a:endParaRPr lang="en-US" sz="600" b="1" dirty="0">
              <a:latin typeface="Times New Roman" panose="02020603050405020304" pitchFamily="18" charset="0"/>
            </a:endParaRPr>
          </a:p>
          <a:p>
            <a:r>
              <a:rPr lang="en-US" dirty="0" smtClean="0"/>
              <a:t>A </a:t>
            </a:r>
            <a:r>
              <a:rPr lang="en-US" dirty="0"/>
              <a:t>Muslim Brotherhood win </a:t>
            </a:r>
            <a:r>
              <a:rPr lang="en-US" b="1" dirty="0"/>
              <a:t>would</a:t>
            </a:r>
            <a:r>
              <a:rPr lang="en-US" dirty="0"/>
              <a:t> resonate far beyond </a:t>
            </a:r>
            <a:r>
              <a:rPr lang="en-US" dirty="0" smtClean="0"/>
              <a:t>Egypt</a:t>
            </a:r>
          </a:p>
          <a:p>
            <a:r>
              <a:rPr lang="en-US" dirty="0" smtClean="0"/>
              <a:t>Does </a:t>
            </a:r>
            <a:r>
              <a:rPr lang="en-US" dirty="0"/>
              <a:t>the Brotherhood intend to apply Islamic law? That is where it </a:t>
            </a:r>
            <a:r>
              <a:rPr lang="en-US" b="1" dirty="0"/>
              <a:t>begins to</a:t>
            </a:r>
            <a:r>
              <a:rPr lang="en-US" dirty="0"/>
              <a:t> </a:t>
            </a:r>
            <a:r>
              <a:rPr lang="en-US" b="1" dirty="0"/>
              <a:t>retreat</a:t>
            </a:r>
            <a:r>
              <a:rPr lang="en-US" dirty="0"/>
              <a:t> into </a:t>
            </a:r>
            <a:r>
              <a:rPr lang="en-US" dirty="0" smtClean="0"/>
              <a:t>generalities</a:t>
            </a:r>
          </a:p>
          <a:p>
            <a:r>
              <a:rPr lang="en-US" dirty="0"/>
              <a:t>the Brotherhood has also been </a:t>
            </a:r>
            <a:r>
              <a:rPr lang="en-US" b="1" dirty="0"/>
              <a:t>a bit </a:t>
            </a:r>
            <a:r>
              <a:rPr lang="en-US" dirty="0"/>
              <a:t>more cagey</a:t>
            </a:r>
            <a:r>
              <a:rPr lang="en-US" dirty="0" smtClean="0"/>
              <a:t>…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156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The Editorial modality: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dirty="0" smtClean="0"/>
              <a:t>inting </a:t>
            </a:r>
            <a:r>
              <a:rPr lang="en-US" dirty="0"/>
              <a:t>at the Brotherhood’s possible affinities to other Islamist groups all around the Arab </a:t>
            </a:r>
            <a:r>
              <a:rPr lang="en-US" dirty="0" smtClean="0"/>
              <a:t>world as well as </a:t>
            </a:r>
            <a:r>
              <a:rPr lang="en-US" dirty="0" smtClean="0"/>
              <a:t>expressing </a:t>
            </a:r>
            <a:r>
              <a:rPr lang="en-US" dirty="0" smtClean="0"/>
              <a:t>possibility </a:t>
            </a:r>
            <a:r>
              <a:rPr lang="en-US" dirty="0"/>
              <a:t>of having </a:t>
            </a:r>
            <a:r>
              <a:rPr lang="en-US" dirty="0" smtClean="0"/>
              <a:t>unknown intentions </a:t>
            </a:r>
            <a:r>
              <a:rPr lang="en-US" dirty="0"/>
              <a:t>such as applying </a:t>
            </a:r>
            <a:r>
              <a:rPr lang="en-US" dirty="0" err="1"/>
              <a:t>Sharai</a:t>
            </a:r>
            <a:r>
              <a:rPr lang="en-US" dirty="0"/>
              <a:t> ( Islamic </a:t>
            </a:r>
            <a:r>
              <a:rPr lang="en-US" dirty="0" smtClean="0"/>
              <a:t>law)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94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The Guardian Editorial 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nalysed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Epistemic Median-Value Modality Examples</a:t>
            </a:r>
            <a:br>
              <a:rPr lang="en-US" b="1" u="sng" dirty="0"/>
            </a:br>
            <a:endParaRPr lang="en-US" b="1" u="sng" dirty="0"/>
          </a:p>
          <a:p>
            <a:r>
              <a:rPr lang="en-US" dirty="0" smtClean="0"/>
              <a:t>…the Brotherhood </a:t>
            </a:r>
            <a:r>
              <a:rPr lang="en-US" b="1" dirty="0" smtClean="0"/>
              <a:t>should</a:t>
            </a:r>
            <a:r>
              <a:rPr lang="en-US" dirty="0" smtClean="0"/>
              <a:t> soon have a fairly free hand to tackle many of the country's domestic problems as it sees </a:t>
            </a:r>
            <a:r>
              <a:rPr lang="en-US" dirty="0" smtClean="0"/>
              <a:t>fit…</a:t>
            </a:r>
            <a:endParaRPr lang="en-US" dirty="0" smtClean="0"/>
          </a:p>
          <a:p>
            <a:r>
              <a:rPr lang="en-US" dirty="0" smtClean="0"/>
              <a:t>…Or what they </a:t>
            </a:r>
            <a:r>
              <a:rPr lang="en-US" b="1" dirty="0" smtClean="0"/>
              <a:t>should</a:t>
            </a:r>
            <a:r>
              <a:rPr lang="en-US" dirty="0" smtClean="0"/>
              <a:t> do in office.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81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The Editorial modality: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Asserting with a fairly high degree the firm grip that the brotherhood will have on the political life in Egypt and questioning its real intentions</a:t>
            </a:r>
          </a:p>
        </p:txBody>
      </p:sp>
    </p:spTree>
    <p:extLst>
      <p:ext uri="{BB962C8B-B14F-4D97-AF65-F5344CB8AC3E}">
        <p14:creationId xmlns:p14="http://schemas.microsoft.com/office/powerpoint/2010/main" val="1728373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The Guardian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Editorial 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nalysed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855036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Epistemic </a:t>
            </a:r>
            <a:r>
              <a:rPr lang="en-US" b="1" u="sng" dirty="0"/>
              <a:t>High-Value Modality Examples</a:t>
            </a:r>
            <a:br>
              <a:rPr lang="en-US" b="1" u="sng" dirty="0"/>
            </a:br>
            <a:endParaRPr lang="en-US" b="1" u="sng" dirty="0"/>
          </a:p>
          <a:p>
            <a:r>
              <a:rPr lang="en-US" dirty="0" smtClean="0"/>
              <a:t>And </a:t>
            </a:r>
            <a:r>
              <a:rPr lang="en-US" dirty="0"/>
              <a:t>what the movement </a:t>
            </a:r>
            <a:r>
              <a:rPr lang="en-US" b="1" dirty="0"/>
              <a:t>does</a:t>
            </a:r>
            <a:r>
              <a:rPr lang="en-US" dirty="0"/>
              <a:t> in power will have</a:t>
            </a:r>
            <a:r>
              <a:rPr lang="en-US" dirty="0" smtClean="0"/>
              <a:t>…</a:t>
            </a:r>
            <a:endParaRPr lang="en-US" dirty="0"/>
          </a:p>
          <a:p>
            <a:pPr lvl="0"/>
            <a:r>
              <a:rPr lang="en-US" b="1" dirty="0" smtClean="0"/>
              <a:t>will</a:t>
            </a:r>
            <a:r>
              <a:rPr lang="en-US" dirty="0" smtClean="0"/>
              <a:t> </a:t>
            </a:r>
            <a:r>
              <a:rPr lang="en-US" b="1" dirty="0"/>
              <a:t>be</a:t>
            </a:r>
            <a:r>
              <a:rPr lang="en-US" dirty="0"/>
              <a:t> in Islamist hands</a:t>
            </a:r>
            <a:r>
              <a:rPr lang="en-US" dirty="0" smtClean="0"/>
              <a:t>”</a:t>
            </a:r>
            <a:r>
              <a:rPr lang="en-US" i="1" dirty="0" smtClean="0"/>
              <a:t>.</a:t>
            </a:r>
          </a:p>
          <a:p>
            <a:pPr lvl="0"/>
            <a:r>
              <a:rPr lang="en-US" dirty="0" smtClean="0"/>
              <a:t> </a:t>
            </a:r>
            <a:r>
              <a:rPr lang="en-US" b="1" dirty="0"/>
              <a:t>will</a:t>
            </a:r>
            <a:r>
              <a:rPr lang="en-US" dirty="0"/>
              <a:t> depend on</a:t>
            </a:r>
            <a:r>
              <a:rPr lang="en-US" dirty="0" smtClean="0"/>
              <a:t>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7002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The Editorial modality: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813473" cy="341139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impact of the Brotherhood’s winning over other Islamist groups in the </a:t>
            </a:r>
            <a:r>
              <a:rPr lang="en-US" dirty="0" smtClean="0"/>
              <a:t>region, as well as hinting </a:t>
            </a:r>
            <a:r>
              <a:rPr lang="en-US" dirty="0" smtClean="0"/>
              <a:t>at attempts </a:t>
            </a:r>
            <a:r>
              <a:rPr lang="en-US" dirty="0"/>
              <a:t>to extend control and dominance to the major institutions in Egypt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43782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6580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chemeClr val="accent5"/>
                </a:solidFill>
              </a:rPr>
              <a:t>Al- </a:t>
            </a:r>
            <a:r>
              <a:rPr lang="en-US" dirty="0" err="1" smtClean="0">
                <a:solidFill>
                  <a:schemeClr val="accent5"/>
                </a:solidFill>
              </a:rPr>
              <a:t>Ahram</a:t>
            </a:r>
            <a:r>
              <a:rPr lang="en-US" dirty="0" smtClean="0">
                <a:solidFill>
                  <a:schemeClr val="accent5"/>
                </a:solidFill>
              </a:rPr>
              <a:t> weekly </a:t>
            </a:r>
            <a:r>
              <a:rPr lang="en-US" dirty="0" smtClean="0">
                <a:solidFill>
                  <a:schemeClr val="accent5"/>
                </a:solidFill>
              </a:rPr>
              <a:t>editorial  </a:t>
            </a:r>
            <a:r>
              <a:rPr lang="en-US" dirty="0" err="1">
                <a:solidFill>
                  <a:schemeClr val="accent5"/>
                </a:solidFill>
              </a:rPr>
              <a:t>analysed</a:t>
            </a:r>
            <a:r>
              <a:rPr lang="en-US" dirty="0">
                <a:solidFill>
                  <a:schemeClr val="accent5"/>
                </a:solidFill>
              </a:rPr>
              <a:t/>
            </a:r>
            <a:br>
              <a:rPr lang="en-US" dirty="0">
                <a:solidFill>
                  <a:schemeClr val="accent5"/>
                </a:solidFill>
              </a:rPr>
            </a:br>
            <a:r>
              <a:rPr lang="en-US" dirty="0">
                <a:solidFill>
                  <a:schemeClr val="accent5"/>
                </a:solidFill>
              </a:rPr>
              <a:t>Deontic </a:t>
            </a:r>
            <a:r>
              <a:rPr lang="en-US" dirty="0" smtClean="0">
                <a:solidFill>
                  <a:schemeClr val="accent5"/>
                </a:solidFill>
              </a:rPr>
              <a:t>modality 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 </a:t>
            </a:r>
            <a:r>
              <a:rPr lang="en-US" sz="2600" b="1" u="sng" dirty="0" smtClean="0"/>
              <a:t>Deontic </a:t>
            </a:r>
            <a:r>
              <a:rPr lang="en-US" sz="2600" b="1" u="sng" dirty="0"/>
              <a:t>low-value </a:t>
            </a:r>
            <a:r>
              <a:rPr lang="en-US" sz="2600" b="1" u="sng" dirty="0" smtClean="0"/>
              <a:t>modality examples </a:t>
            </a:r>
          </a:p>
          <a:p>
            <a:r>
              <a:rPr lang="en-US" sz="2600" dirty="0"/>
              <a:t>it is </a:t>
            </a:r>
            <a:r>
              <a:rPr lang="en-US" sz="2600" b="1" dirty="0"/>
              <a:t>much more important </a:t>
            </a:r>
            <a:r>
              <a:rPr lang="en-US" sz="2600" dirty="0"/>
              <a:t>to ask what they intend to </a:t>
            </a:r>
            <a:r>
              <a:rPr lang="en-US" sz="2600" dirty="0" smtClean="0"/>
              <a:t>do… </a:t>
            </a:r>
          </a:p>
          <a:p>
            <a:r>
              <a:rPr lang="en-US" sz="2600" dirty="0" smtClean="0"/>
              <a:t>it </a:t>
            </a:r>
            <a:r>
              <a:rPr lang="en-US" sz="2600" b="1" dirty="0"/>
              <a:t>wishes</a:t>
            </a:r>
            <a:r>
              <a:rPr lang="en-US" sz="2600" dirty="0"/>
              <a:t> </a:t>
            </a:r>
            <a:r>
              <a:rPr lang="en-US" sz="2600" b="1" dirty="0"/>
              <a:t>to</a:t>
            </a:r>
            <a:r>
              <a:rPr lang="en-US" sz="2600" dirty="0"/>
              <a:t> “renegotiate” the peace treaty with Israel…</a:t>
            </a:r>
          </a:p>
          <a:p>
            <a:pPr marL="0" indent="0">
              <a:buNone/>
            </a:pPr>
            <a:r>
              <a:rPr lang="en-US" sz="2600" b="1" u="sng" dirty="0" smtClean="0"/>
              <a:t>Deontic </a:t>
            </a:r>
            <a:r>
              <a:rPr lang="en-US" sz="2600" b="1" u="sng" dirty="0"/>
              <a:t>median-value </a:t>
            </a:r>
            <a:r>
              <a:rPr lang="en-US" sz="2600" b="1" u="sng" dirty="0" smtClean="0"/>
              <a:t>modality examples </a:t>
            </a:r>
          </a:p>
          <a:p>
            <a:r>
              <a:rPr lang="en-US" sz="2600" dirty="0" smtClean="0"/>
              <a:t>[</a:t>
            </a:r>
            <a:r>
              <a:rPr lang="en-US" sz="2600" dirty="0"/>
              <a:t>the </a:t>
            </a:r>
            <a:r>
              <a:rPr lang="en-US" sz="2400" dirty="0"/>
              <a:t>Brotherhood</a:t>
            </a:r>
            <a:r>
              <a:rPr lang="en-US" sz="2600" dirty="0"/>
              <a:t>] is </a:t>
            </a:r>
            <a:r>
              <a:rPr lang="en-US" sz="2600" b="1" dirty="0"/>
              <a:t>deeply and emotionally</a:t>
            </a:r>
            <a:r>
              <a:rPr lang="en-US" sz="2600" dirty="0"/>
              <a:t> opposed to the blockade on Gaza</a:t>
            </a:r>
            <a:r>
              <a:rPr lang="en-US" sz="2600" dirty="0" smtClean="0"/>
              <a:t>.</a:t>
            </a:r>
          </a:p>
          <a:p>
            <a:r>
              <a:rPr lang="en-US" sz="2600" dirty="0" smtClean="0"/>
              <a:t>Israel is </a:t>
            </a:r>
            <a:r>
              <a:rPr lang="en-US" sz="2600" b="1" dirty="0" smtClean="0"/>
              <a:t>deeply resistant…</a:t>
            </a:r>
            <a:endParaRPr lang="en-US" sz="2600" b="1" dirty="0"/>
          </a:p>
          <a:p>
            <a:pPr marL="0" indent="0">
              <a:buNone/>
            </a:pPr>
            <a:r>
              <a:rPr lang="en-US" sz="2600" b="1" u="sng" dirty="0" smtClean="0"/>
              <a:t> Deontic </a:t>
            </a:r>
            <a:r>
              <a:rPr lang="en-US" sz="2600" b="1" u="sng" dirty="0"/>
              <a:t>high-value </a:t>
            </a:r>
            <a:r>
              <a:rPr lang="en-US" sz="2600" b="1" u="sng" dirty="0" smtClean="0"/>
              <a:t> examples: </a:t>
            </a:r>
          </a:p>
          <a:p>
            <a:r>
              <a:rPr lang="en-US" sz="2600" dirty="0" smtClean="0"/>
              <a:t>…their </a:t>
            </a:r>
            <a:r>
              <a:rPr lang="en-US" sz="2600" dirty="0"/>
              <a:t>[the </a:t>
            </a:r>
            <a:r>
              <a:rPr lang="en-US" sz="2600" dirty="0" smtClean="0"/>
              <a:t>Brotherhood’s </a:t>
            </a:r>
            <a:r>
              <a:rPr lang="en-US" sz="2600" dirty="0"/>
              <a:t>leaders] </a:t>
            </a:r>
            <a:r>
              <a:rPr lang="en-US" sz="2600" b="1" dirty="0"/>
              <a:t>overriding duty</a:t>
            </a:r>
            <a:r>
              <a:rPr lang="en-US" sz="2600" dirty="0"/>
              <a:t> to the Egyptian people as politics and governing</a:t>
            </a:r>
            <a:r>
              <a:rPr lang="en-US" sz="2600" dirty="0" smtClean="0"/>
              <a:t>.</a:t>
            </a:r>
          </a:p>
          <a:p>
            <a:r>
              <a:rPr lang="en-US" sz="2600" dirty="0"/>
              <a:t>The </a:t>
            </a:r>
            <a:r>
              <a:rPr lang="en-US" sz="2600" dirty="0" smtClean="0"/>
              <a:t>Brotherhood has </a:t>
            </a:r>
            <a:r>
              <a:rPr lang="en-US" sz="2600" dirty="0"/>
              <a:t>also </a:t>
            </a:r>
            <a:r>
              <a:rPr lang="en-US" sz="2600" b="1" dirty="0"/>
              <a:t>effectively</a:t>
            </a:r>
            <a:r>
              <a:rPr lang="en-US" sz="2600" dirty="0"/>
              <a:t> told its cousins in Hamas that their cause </a:t>
            </a:r>
            <a:r>
              <a:rPr lang="en-US" sz="2600" b="1" dirty="0"/>
              <a:t>will have to</a:t>
            </a:r>
            <a:r>
              <a:rPr lang="en-US" sz="2600" dirty="0"/>
              <a:t> wait.</a:t>
            </a:r>
            <a:endParaRPr lang="en-US" sz="2600" dirty="0" smtClean="0"/>
          </a:p>
          <a:p>
            <a:endParaRPr lang="en-US" sz="26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2251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/>
                </a:solidFill>
              </a:rPr>
              <a:t>The Editorial modality: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6746" y="1341120"/>
            <a:ext cx="10515600" cy="483584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Deontic </a:t>
            </a:r>
            <a:r>
              <a:rPr lang="en-US" b="1" dirty="0"/>
              <a:t>low-value modality </a:t>
            </a:r>
            <a:r>
              <a:rPr lang="en-US" b="1" dirty="0" smtClean="0"/>
              <a:t>:</a:t>
            </a:r>
            <a:endParaRPr lang="en-US" dirty="0"/>
          </a:p>
          <a:p>
            <a:pPr lvl="0"/>
            <a:r>
              <a:rPr lang="en-US" dirty="0" smtClean="0"/>
              <a:t>The </a:t>
            </a:r>
            <a:r>
              <a:rPr lang="en-US" dirty="0"/>
              <a:t>Brotherhood’s desire to renegotiate the peace treaty with Israel is presented as a less forceful </a:t>
            </a:r>
            <a:r>
              <a:rPr lang="en-US" dirty="0" smtClean="0"/>
              <a:t>wish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Deontic median-value modality :  </a:t>
            </a:r>
          </a:p>
          <a:p>
            <a:r>
              <a:rPr lang="en-US" dirty="0" smtClean="0"/>
              <a:t>The stance of the Brotherhood concerning the Palestinian case is asserted as a profound and emotional opposition; insinuations as to the </a:t>
            </a:r>
            <a:r>
              <a:rPr lang="en-US" dirty="0"/>
              <a:t>historical ties </a:t>
            </a:r>
            <a:r>
              <a:rPr lang="en-US" dirty="0" smtClean="0"/>
              <a:t>between the Brotherhood and Hamas</a:t>
            </a:r>
          </a:p>
          <a:p>
            <a:r>
              <a:rPr lang="en-US" b="1" dirty="0" smtClean="0"/>
              <a:t>Deontic </a:t>
            </a:r>
            <a:r>
              <a:rPr lang="en-US" b="1" dirty="0"/>
              <a:t>high-value </a:t>
            </a:r>
            <a:r>
              <a:rPr lang="en-US" b="1" dirty="0" smtClean="0"/>
              <a:t>modality:  </a:t>
            </a:r>
          </a:p>
          <a:p>
            <a:r>
              <a:rPr lang="en-US" dirty="0"/>
              <a:t>I</a:t>
            </a:r>
            <a:r>
              <a:rPr lang="en-US" dirty="0" smtClean="0"/>
              <a:t>ndicating </a:t>
            </a:r>
            <a:r>
              <a:rPr lang="en-US" dirty="0"/>
              <a:t>the Brotherhood’s rearrangement of priorities after becoming a ruling party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99440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/>
                </a:solidFill>
              </a:rPr>
              <a:t>Al </a:t>
            </a:r>
            <a:r>
              <a:rPr lang="en-US" b="1" dirty="0">
                <a:solidFill>
                  <a:schemeClr val="accent5"/>
                </a:solidFill>
              </a:rPr>
              <a:t>–</a:t>
            </a:r>
            <a:r>
              <a:rPr lang="en-US" b="1" dirty="0" err="1">
                <a:solidFill>
                  <a:schemeClr val="accent5"/>
                </a:solidFill>
              </a:rPr>
              <a:t>Ahram</a:t>
            </a:r>
            <a:r>
              <a:rPr lang="en-US" b="1" dirty="0">
                <a:solidFill>
                  <a:schemeClr val="accent5"/>
                </a:solidFill>
              </a:rPr>
              <a:t> weekly </a:t>
            </a:r>
            <a:r>
              <a:rPr lang="en-US" b="1" dirty="0" smtClean="0">
                <a:solidFill>
                  <a:schemeClr val="accent5"/>
                </a:solidFill>
              </a:rPr>
              <a:t>editorial </a:t>
            </a:r>
            <a:r>
              <a:rPr lang="en-US" b="1" dirty="0" err="1" smtClean="0">
                <a:solidFill>
                  <a:schemeClr val="accent5"/>
                </a:solidFill>
              </a:rPr>
              <a:t>analysed</a:t>
            </a:r>
            <a:r>
              <a:rPr lang="en-US" b="1" dirty="0" smtClean="0">
                <a:solidFill>
                  <a:schemeClr val="accent5"/>
                </a:solidFill>
              </a:rPr>
              <a:t> </a:t>
            </a:r>
            <a:br>
              <a:rPr lang="en-US" b="1" dirty="0" smtClean="0">
                <a:solidFill>
                  <a:schemeClr val="accent5"/>
                </a:solidFill>
              </a:rPr>
            </a:br>
            <a:r>
              <a:rPr lang="en-US" b="1" dirty="0" smtClean="0">
                <a:solidFill>
                  <a:schemeClr val="accent5"/>
                </a:solidFill>
              </a:rPr>
              <a:t>Epistemic modality</a:t>
            </a:r>
            <a:r>
              <a:rPr lang="en-US" b="1" dirty="0">
                <a:solidFill>
                  <a:schemeClr val="accent5"/>
                </a:solidFill>
              </a:rPr>
              <a:t/>
            </a:r>
            <a:br>
              <a:rPr lang="en-US" b="1" dirty="0">
                <a:solidFill>
                  <a:schemeClr val="accent5"/>
                </a:solidFill>
              </a:rPr>
            </a:br>
            <a:r>
              <a:rPr lang="en-US" b="1" dirty="0">
                <a:solidFill>
                  <a:schemeClr val="accent5"/>
                </a:solidFill>
              </a:rPr>
              <a:t> 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Epistemic low-value modality examples </a:t>
            </a:r>
          </a:p>
          <a:p>
            <a:r>
              <a:rPr lang="en-US" dirty="0" smtClean="0"/>
              <a:t>Regarding </a:t>
            </a:r>
            <a:r>
              <a:rPr lang="en-US" dirty="0"/>
              <a:t>religion… the future </a:t>
            </a:r>
            <a:r>
              <a:rPr lang="en-US" b="1" dirty="0" smtClean="0"/>
              <a:t>seems</a:t>
            </a:r>
            <a:r>
              <a:rPr lang="en-US" dirty="0" smtClean="0"/>
              <a:t> </a:t>
            </a:r>
            <a:r>
              <a:rPr lang="en-US" b="1" dirty="0" smtClean="0"/>
              <a:t>less </a:t>
            </a:r>
            <a:r>
              <a:rPr lang="en-US" b="1" dirty="0"/>
              <a:t>clear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/>
              <a:t>It </a:t>
            </a:r>
            <a:r>
              <a:rPr lang="en-US" b="1" dirty="0"/>
              <a:t>seems</a:t>
            </a:r>
            <a:r>
              <a:rPr lang="en-US" dirty="0"/>
              <a:t> that instead of the nation being the source of political authority, the Sharia is becoming the </a:t>
            </a:r>
            <a:r>
              <a:rPr lang="en-US" dirty="0" smtClean="0"/>
              <a:t>source…</a:t>
            </a:r>
          </a:p>
          <a:p>
            <a:r>
              <a:rPr lang="en-US" dirty="0"/>
              <a:t>Insisting on the Islamist political project…</a:t>
            </a:r>
            <a:r>
              <a:rPr lang="en-US" b="1" dirty="0"/>
              <a:t>can</a:t>
            </a:r>
            <a:r>
              <a:rPr lang="en-US" dirty="0"/>
              <a:t> take a toll not only on society, but also on religion itself. 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2744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/>
                </a:solidFill>
              </a:rPr>
              <a:t>The editorial modality </a:t>
            </a:r>
            <a:endParaRPr lang="ar-EG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Questioning the </a:t>
            </a:r>
            <a:r>
              <a:rPr lang="en-US" dirty="0"/>
              <a:t>validity of using Islam in </a:t>
            </a:r>
            <a:r>
              <a:rPr lang="en-US" dirty="0" smtClean="0"/>
              <a:t>political and social life.</a:t>
            </a:r>
          </a:p>
          <a:p>
            <a:r>
              <a:rPr lang="en-US" dirty="0" smtClean="0"/>
              <a:t>The </a:t>
            </a:r>
            <a:r>
              <a:rPr lang="en-US" dirty="0"/>
              <a:t>harmful effects not only on society but on religion </a:t>
            </a:r>
            <a:r>
              <a:rPr lang="en-US" dirty="0" smtClean="0"/>
              <a:t>resulting from using </a:t>
            </a:r>
            <a:r>
              <a:rPr lang="en-US" dirty="0"/>
              <a:t>Sharia as the main source of </a:t>
            </a:r>
            <a:r>
              <a:rPr lang="en-US" dirty="0" smtClean="0"/>
              <a:t>legitimacy.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0158595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Al –</a:t>
            </a:r>
            <a:r>
              <a:rPr lang="en-US" dirty="0" err="1">
                <a:solidFill>
                  <a:schemeClr val="accent5"/>
                </a:solidFill>
              </a:rPr>
              <a:t>Ahram</a:t>
            </a:r>
            <a:r>
              <a:rPr lang="en-US" dirty="0">
                <a:solidFill>
                  <a:schemeClr val="accent5"/>
                </a:solidFill>
              </a:rPr>
              <a:t> weekly editorial </a:t>
            </a:r>
            <a:r>
              <a:rPr lang="en-US" dirty="0" err="1">
                <a:solidFill>
                  <a:schemeClr val="accent5"/>
                </a:solidFill>
              </a:rPr>
              <a:t>analysed</a:t>
            </a:r>
            <a:r>
              <a:rPr lang="en-US" dirty="0">
                <a:solidFill>
                  <a:schemeClr val="accent5"/>
                </a:solidFill>
              </a:rPr>
              <a:t/>
            </a:r>
            <a:br>
              <a:rPr lang="en-US" dirty="0">
                <a:solidFill>
                  <a:schemeClr val="accent5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Epistemic median-value modality examples</a:t>
            </a:r>
          </a:p>
          <a:p>
            <a:r>
              <a:rPr lang="en-US" dirty="0" smtClean="0"/>
              <a:t>…</a:t>
            </a:r>
            <a:r>
              <a:rPr lang="en-US" dirty="0"/>
              <a:t>which </a:t>
            </a:r>
            <a:r>
              <a:rPr lang="en-US" dirty="0" smtClean="0"/>
              <a:t>is </a:t>
            </a:r>
            <a:r>
              <a:rPr lang="en-US" b="1" dirty="0" smtClean="0"/>
              <a:t>likely to be</a:t>
            </a:r>
            <a:r>
              <a:rPr lang="en-US" dirty="0" smtClean="0"/>
              <a:t> </a:t>
            </a:r>
            <a:r>
              <a:rPr lang="en-US" dirty="0"/>
              <a:t>highly divisive and ultimately explosive.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Some people </a:t>
            </a:r>
            <a:r>
              <a:rPr lang="en-US" b="1" dirty="0"/>
              <a:t>may</a:t>
            </a:r>
            <a:r>
              <a:rPr lang="en-US" dirty="0"/>
              <a:t> claim that their opponents are too ignorant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6309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/>
                </a:solidFill>
              </a:rPr>
              <a:t>The editorial modality </a:t>
            </a:r>
            <a:endParaRPr lang="ar-EG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devastating effect of imposing religion on society </a:t>
            </a:r>
          </a:p>
          <a:p>
            <a:r>
              <a:rPr lang="en-US" dirty="0" smtClean="0"/>
              <a:t>How taking </a:t>
            </a:r>
            <a:r>
              <a:rPr lang="en-US" dirty="0"/>
              <a:t>religion as a social criterion can be politically exploited to discredit opponents on the grounds of ignorance in matters related to faith. </a:t>
            </a: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4718680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Al –</a:t>
            </a:r>
            <a:r>
              <a:rPr lang="en-US" dirty="0" err="1">
                <a:solidFill>
                  <a:schemeClr val="accent5"/>
                </a:solidFill>
              </a:rPr>
              <a:t>Ahram</a:t>
            </a:r>
            <a:r>
              <a:rPr lang="en-US" dirty="0">
                <a:solidFill>
                  <a:schemeClr val="accent5"/>
                </a:solidFill>
              </a:rPr>
              <a:t> weekly editorial </a:t>
            </a:r>
            <a:r>
              <a:rPr lang="en-US" dirty="0" err="1">
                <a:solidFill>
                  <a:schemeClr val="accent5"/>
                </a:solidFill>
              </a:rPr>
              <a:t>analysed</a:t>
            </a:r>
            <a:r>
              <a:rPr lang="en-US" dirty="0">
                <a:solidFill>
                  <a:schemeClr val="accent5"/>
                </a:solidFill>
              </a:rPr>
              <a:t/>
            </a:r>
            <a:br>
              <a:rPr lang="en-US" dirty="0">
                <a:solidFill>
                  <a:schemeClr val="accent5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Epistemic high-value modality Examples</a:t>
            </a:r>
            <a:br>
              <a:rPr lang="en-US" b="1" u="sng" dirty="0"/>
            </a:br>
            <a:endParaRPr lang="en-US" b="1" u="sng" dirty="0"/>
          </a:p>
          <a:p>
            <a:r>
              <a:rPr lang="en-US" dirty="0" smtClean="0"/>
              <a:t>These </a:t>
            </a:r>
            <a:r>
              <a:rPr lang="en-US" dirty="0"/>
              <a:t>are the areas of conflict that </a:t>
            </a:r>
            <a:r>
              <a:rPr lang="en-US" b="1" dirty="0" smtClean="0"/>
              <a:t>will </a:t>
            </a:r>
            <a:r>
              <a:rPr lang="en-US" b="1" dirty="0"/>
              <a:t>have </a:t>
            </a:r>
            <a:r>
              <a:rPr lang="en-US" dirty="0"/>
              <a:t>grave repercussions for </a:t>
            </a:r>
            <a:r>
              <a:rPr lang="en-US" dirty="0" smtClean="0"/>
              <a:t>religion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new political reality that </a:t>
            </a:r>
            <a:r>
              <a:rPr lang="en-US" b="1" dirty="0"/>
              <a:t>will emerge</a:t>
            </a:r>
            <a:r>
              <a:rPr lang="en-US" dirty="0"/>
              <a:t>, </a:t>
            </a:r>
            <a:r>
              <a:rPr lang="en-US" b="1" dirty="0"/>
              <a:t>will be </a:t>
            </a:r>
            <a:r>
              <a:rPr lang="en-US" dirty="0"/>
              <a:t>one dictated by the nation as a </a:t>
            </a:r>
            <a:r>
              <a:rPr lang="en-US" dirty="0" smtClean="0"/>
              <a:t>whole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2408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/>
                </a:solidFill>
              </a:rPr>
              <a:t>The editorial modality </a:t>
            </a:r>
            <a:endParaRPr lang="en-US" b="1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serious impact of using Islam as a reference in political matters</a:t>
            </a:r>
          </a:p>
          <a:p>
            <a:pPr lvl="0"/>
            <a:r>
              <a:rPr lang="en-US" dirty="0"/>
              <a:t>the possibility that the Brotherhood might attempt to create an autocratic regime which will entail resistance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7261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280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/>
                </a:solidFill>
              </a:rPr>
              <a:t>Al –</a:t>
            </a:r>
            <a:r>
              <a:rPr lang="en-US" b="1" dirty="0" err="1" smtClean="0">
                <a:solidFill>
                  <a:schemeClr val="accent5"/>
                </a:solidFill>
              </a:rPr>
              <a:t>Ahram</a:t>
            </a:r>
            <a:r>
              <a:rPr lang="en-US" b="1" dirty="0" smtClean="0">
                <a:solidFill>
                  <a:schemeClr val="accent5"/>
                </a:solidFill>
              </a:rPr>
              <a:t> weekly editorial </a:t>
            </a:r>
            <a:r>
              <a:rPr lang="en-US" b="1" dirty="0">
                <a:solidFill>
                  <a:schemeClr val="accent5"/>
                </a:solidFill>
              </a:rPr>
              <a:t/>
            </a:r>
            <a:br>
              <a:rPr lang="en-US" b="1" dirty="0">
                <a:solidFill>
                  <a:schemeClr val="accent5"/>
                </a:solidFill>
              </a:rPr>
            </a:br>
            <a:r>
              <a:rPr lang="en-US" b="1" dirty="0" smtClean="0">
                <a:solidFill>
                  <a:schemeClr val="accent5"/>
                </a:solidFill>
              </a:rPr>
              <a:t>Deontic modality 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Deontic low-value modality examples </a:t>
            </a:r>
          </a:p>
          <a:p>
            <a:r>
              <a:rPr lang="en-US" dirty="0" smtClean="0"/>
              <a:t>Populist </a:t>
            </a:r>
            <a:r>
              <a:rPr lang="en-US" dirty="0"/>
              <a:t>politicians </a:t>
            </a:r>
            <a:r>
              <a:rPr lang="en-US" b="1" dirty="0"/>
              <a:t>may</a:t>
            </a:r>
            <a:r>
              <a:rPr lang="en-US" dirty="0"/>
              <a:t> posture to their heart's content</a:t>
            </a:r>
          </a:p>
          <a:p>
            <a:r>
              <a:rPr lang="en-US" dirty="0" smtClean="0"/>
              <a:t>…in </a:t>
            </a:r>
            <a:r>
              <a:rPr lang="en-US" dirty="0"/>
              <a:t>the hands of scholars who </a:t>
            </a:r>
            <a:r>
              <a:rPr lang="en-US" b="1" dirty="0"/>
              <a:t>were expected to </a:t>
            </a:r>
            <a:r>
              <a:rPr lang="en-US" dirty="0"/>
              <a:t>rise above political interests…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2177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/>
                </a:solidFill>
              </a:rPr>
              <a:t>The Editorial modality: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misuse of Sharia in politics by Islamists   </a:t>
            </a:r>
          </a:p>
          <a:p>
            <a:r>
              <a:rPr lang="en-US" dirty="0"/>
              <a:t>the refutation of claims made by the Brotherhood and other Islamist groups that using religion in politics </a:t>
            </a:r>
            <a:r>
              <a:rPr lang="en-US" dirty="0" smtClean="0"/>
              <a:t>could be traced </a:t>
            </a:r>
            <a:r>
              <a:rPr lang="en-US" dirty="0"/>
              <a:t>back to the origins of Islam</a:t>
            </a:r>
          </a:p>
        </p:txBody>
      </p:sp>
    </p:spTree>
    <p:extLst>
      <p:ext uri="{BB962C8B-B14F-4D97-AF65-F5344CB8AC3E}">
        <p14:creationId xmlns:p14="http://schemas.microsoft.com/office/powerpoint/2010/main" val="24300647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>
                <a:solidFill>
                  <a:schemeClr val="accent5"/>
                </a:solidFill>
              </a:rPr>
              <a:t>Al –</a:t>
            </a:r>
            <a:r>
              <a:rPr lang="en-US" b="1" dirty="0" err="1">
                <a:solidFill>
                  <a:schemeClr val="accent5"/>
                </a:solidFill>
              </a:rPr>
              <a:t>Ahram</a:t>
            </a:r>
            <a:r>
              <a:rPr lang="en-US" b="1" dirty="0">
                <a:solidFill>
                  <a:schemeClr val="accent5"/>
                </a:solidFill>
              </a:rPr>
              <a:t> weekly editorial </a:t>
            </a:r>
            <a:br>
              <a:rPr lang="en-US" b="1" dirty="0">
                <a:solidFill>
                  <a:schemeClr val="accent5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/>
            </a:r>
            <a:br>
              <a:rPr lang="en-US" b="1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Deontic median- value examples </a:t>
            </a:r>
            <a:br>
              <a:rPr lang="en-US" b="1" u="sng" dirty="0"/>
            </a:br>
            <a:endParaRPr lang="en-US" b="1" u="sng" dirty="0" smtClean="0"/>
          </a:p>
          <a:p>
            <a:r>
              <a:rPr lang="en-US" dirty="0" smtClean="0"/>
              <a:t>What </a:t>
            </a:r>
            <a:r>
              <a:rPr lang="en-US" dirty="0"/>
              <a:t>they [Islamists] </a:t>
            </a:r>
            <a:r>
              <a:rPr lang="en-US" b="1" dirty="0"/>
              <a:t>should do </a:t>
            </a:r>
            <a:r>
              <a:rPr lang="en-US" dirty="0"/>
              <a:t>instead is to focus on promoting the freedom and dignity of the people </a:t>
            </a:r>
            <a:endParaRPr lang="en-US" dirty="0" smtClean="0"/>
          </a:p>
          <a:p>
            <a:r>
              <a:rPr lang="en-US" dirty="0"/>
              <a:t>rival Islamist factions are challenging each other about what </a:t>
            </a:r>
            <a:r>
              <a:rPr lang="en-US" b="1" dirty="0"/>
              <a:t>should be done </a:t>
            </a:r>
            <a:r>
              <a:rPr lang="en-US" dirty="0" smtClean="0"/>
              <a:t>in the name of Islam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0029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/>
                </a:solidFill>
              </a:rPr>
              <a:t>The Editorial modality </a:t>
            </a:r>
            <a:endParaRPr lang="ar-EG" b="1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implication is that by entering </a:t>
            </a:r>
            <a:r>
              <a:rPr lang="en-US" dirty="0"/>
              <a:t>the field of policy, the Brotherhood has been busy with political conflicts instead of serving </a:t>
            </a:r>
            <a:r>
              <a:rPr lang="en-US" dirty="0" smtClean="0"/>
              <a:t>their voters. </a:t>
            </a:r>
          </a:p>
          <a:p>
            <a:r>
              <a:rPr lang="en-US" dirty="0" smtClean="0"/>
              <a:t>Explaining possible </a:t>
            </a:r>
            <a:r>
              <a:rPr lang="en-US" dirty="0"/>
              <a:t>consequences of mixing religion with politics 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7961617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b="1" dirty="0" smtClean="0">
                <a:solidFill>
                  <a:schemeClr val="accent5"/>
                </a:solidFill>
              </a:rPr>
              <a:t>Al </a:t>
            </a:r>
            <a:r>
              <a:rPr lang="en-GB" b="1" dirty="0">
                <a:solidFill>
                  <a:schemeClr val="accent5"/>
                </a:solidFill>
              </a:rPr>
              <a:t>–</a:t>
            </a:r>
            <a:r>
              <a:rPr lang="en-GB" b="1" dirty="0" err="1">
                <a:solidFill>
                  <a:schemeClr val="accent5"/>
                </a:solidFill>
              </a:rPr>
              <a:t>Ahram</a:t>
            </a:r>
            <a:r>
              <a:rPr lang="en-GB" b="1" dirty="0">
                <a:solidFill>
                  <a:schemeClr val="accent5"/>
                </a:solidFill>
              </a:rPr>
              <a:t> weekly editorial </a:t>
            </a:r>
            <a:br>
              <a:rPr lang="en-GB" b="1" dirty="0">
                <a:solidFill>
                  <a:schemeClr val="accent5"/>
                </a:solidFill>
              </a:rPr>
            </a:br>
            <a:endParaRPr lang="ar-EG" b="1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Deontic </a:t>
            </a:r>
            <a:r>
              <a:rPr lang="en-US" b="1" u="sng" dirty="0"/>
              <a:t>high-value modality examples </a:t>
            </a:r>
          </a:p>
          <a:p>
            <a:r>
              <a:rPr lang="en-US" dirty="0" smtClean="0"/>
              <a:t>The  pretense </a:t>
            </a:r>
            <a:r>
              <a:rPr lang="en-US" dirty="0"/>
              <a:t>is that there is an Islamic identity that we </a:t>
            </a:r>
            <a:r>
              <a:rPr lang="en-US" b="1" dirty="0"/>
              <a:t>need to </a:t>
            </a:r>
            <a:r>
              <a:rPr lang="en-US" dirty="0"/>
              <a:t>protect…</a:t>
            </a:r>
          </a:p>
          <a:p>
            <a:r>
              <a:rPr lang="en-US" dirty="0"/>
              <a:t>Islamists </a:t>
            </a:r>
            <a:r>
              <a:rPr lang="en-US" b="1" dirty="0"/>
              <a:t>have no right to </a:t>
            </a:r>
            <a:r>
              <a:rPr lang="en-US" dirty="0"/>
              <a:t>pretend that their economic policies…are the only ones acceptable 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Then </a:t>
            </a:r>
            <a:r>
              <a:rPr lang="en-US" dirty="0"/>
              <a:t>the admission is that the Sharia is something extraneous to society that </a:t>
            </a:r>
            <a:r>
              <a:rPr lang="en-US" b="1" dirty="0"/>
              <a:t>must be </a:t>
            </a:r>
            <a:r>
              <a:rPr lang="en-US" dirty="0"/>
              <a:t>forced </a:t>
            </a:r>
            <a:r>
              <a:rPr lang="en-US" dirty="0" smtClean="0"/>
              <a:t>…</a:t>
            </a:r>
          </a:p>
          <a:p>
            <a:pPr marL="0" indent="0">
              <a:buNone/>
            </a:pP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3963295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/>
                </a:solidFill>
              </a:rPr>
              <a:t>The Editorial modality: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Asserting </a:t>
            </a:r>
            <a:r>
              <a:rPr lang="en-US" dirty="0"/>
              <a:t>that Islamists are protecting Islam as an urgent pretext for political gains.</a:t>
            </a:r>
          </a:p>
          <a:p>
            <a:r>
              <a:rPr lang="en-US" dirty="0"/>
              <a:t>A</a:t>
            </a:r>
            <a:r>
              <a:rPr lang="en-US" dirty="0" smtClean="0"/>
              <a:t>sserting </a:t>
            </a:r>
            <a:r>
              <a:rPr lang="en-US" dirty="0"/>
              <a:t>that Islamists' policies are not to be considered the only rightful version- implying attempts to dominate society </a:t>
            </a:r>
          </a:p>
        </p:txBody>
      </p:sp>
    </p:spTree>
    <p:extLst>
      <p:ext uri="{BB962C8B-B14F-4D97-AF65-F5344CB8AC3E}">
        <p14:creationId xmlns:p14="http://schemas.microsoft.com/office/powerpoint/2010/main" val="32392812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Summing Up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The British editorial is most assertive with respect to </a:t>
            </a:r>
            <a:r>
              <a:rPr lang="en-US" sz="2400" b="1" dirty="0" smtClean="0"/>
              <a:t>:</a:t>
            </a:r>
          </a:p>
          <a:p>
            <a:r>
              <a:rPr lang="en-US" sz="2400" dirty="0" smtClean="0"/>
              <a:t>The </a:t>
            </a:r>
            <a:r>
              <a:rPr lang="en-US" sz="2400" dirty="0"/>
              <a:t>strong predictions that </a:t>
            </a:r>
            <a:r>
              <a:rPr lang="en-US" sz="2400" dirty="0" smtClean="0"/>
              <a:t>are </a:t>
            </a:r>
            <a:r>
              <a:rPr lang="en-US" sz="2400" dirty="0"/>
              <a:t>made </a:t>
            </a:r>
            <a:r>
              <a:rPr lang="en-US" sz="2400" dirty="0" smtClean="0"/>
              <a:t>as to the </a:t>
            </a:r>
            <a:r>
              <a:rPr lang="en-US" sz="2400" dirty="0"/>
              <a:t>major role that the Brotherhood will play in Egypt, especially with respect to Egyptian foreign policies </a:t>
            </a:r>
          </a:p>
          <a:p>
            <a:pPr lvl="0"/>
            <a:r>
              <a:rPr lang="en-US" sz="2400" dirty="0"/>
              <a:t>G</a:t>
            </a:r>
            <a:r>
              <a:rPr lang="en-US" sz="2400" dirty="0" smtClean="0"/>
              <a:t>lobal </a:t>
            </a:r>
            <a:r>
              <a:rPr lang="en-US" sz="2400" dirty="0"/>
              <a:t>impact that Islamists' rise to power might have on its relations with other countries</a:t>
            </a:r>
            <a:r>
              <a:rPr lang="ar-EG" sz="2400" dirty="0"/>
              <a:t>  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 smtClean="0"/>
              <a:t>With </a:t>
            </a:r>
            <a:r>
              <a:rPr lang="en-US" sz="2400" b="1" dirty="0"/>
              <a:t>low and median degrees of certainty there are</a:t>
            </a:r>
            <a:r>
              <a:rPr lang="en-US" sz="2400" dirty="0"/>
              <a:t> :</a:t>
            </a:r>
          </a:p>
          <a:p>
            <a:pPr lvl="0"/>
            <a:r>
              <a:rPr lang="en-US" sz="2400" dirty="0"/>
              <a:t>H</a:t>
            </a:r>
            <a:r>
              <a:rPr lang="en-US" sz="2400" dirty="0" smtClean="0"/>
              <a:t>ints </a:t>
            </a:r>
            <a:r>
              <a:rPr lang="en-US" sz="2400" dirty="0"/>
              <a:t>at a possible change in the Brotherhood’s doctrine from being originally a charitable movement to an ambitious party that is lured by the world of politics.</a:t>
            </a:r>
          </a:p>
          <a:p>
            <a:pPr lvl="0"/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insinuation that the Brotherhood might apply Islamic law and that this can represent a threat to freedom and democracy.</a:t>
            </a:r>
          </a:p>
          <a:p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stance of the Brotherhood concerning the blockade on the Palestinians and the reaction of Israel to any tampering with the peace agreement.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630544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06400"/>
            <a:ext cx="10515600" cy="5770563"/>
          </a:xfrm>
        </p:spPr>
        <p:txBody>
          <a:bodyPr>
            <a:normAutofit lnSpcReduction="10000"/>
          </a:bodyPr>
          <a:lstStyle/>
          <a:p>
            <a:pPr rtl="1"/>
            <a:r>
              <a:rPr lang="en-US" sz="3000" b="1" dirty="0"/>
              <a:t>The Egyptian </a:t>
            </a:r>
            <a:r>
              <a:rPr lang="en-US" sz="3000" b="1" dirty="0" smtClean="0"/>
              <a:t>writer appears </a:t>
            </a:r>
            <a:r>
              <a:rPr lang="en-US" sz="3000" b="1" dirty="0"/>
              <a:t>most certain </a:t>
            </a:r>
            <a:r>
              <a:rPr lang="en-US" sz="3000" b="1" dirty="0" smtClean="0"/>
              <a:t>about</a:t>
            </a:r>
            <a:endParaRPr lang="en-US" sz="3000" dirty="0"/>
          </a:p>
          <a:p>
            <a:pPr marL="0" indent="0" rtl="1">
              <a:buNone/>
            </a:pPr>
            <a:r>
              <a:rPr lang="en-US" sz="3000" dirty="0"/>
              <a:t> </a:t>
            </a:r>
          </a:p>
          <a:p>
            <a:pPr lvl="0"/>
            <a:r>
              <a:rPr lang="en-US" dirty="0" smtClean="0"/>
              <a:t>Islamists’ </a:t>
            </a:r>
            <a:r>
              <a:rPr lang="en-US" dirty="0"/>
              <a:t>insistence on solely imposing what according to them is the true version of faith</a:t>
            </a:r>
            <a:r>
              <a:rPr lang="en-US" dirty="0" smtClean="0"/>
              <a:t>.</a:t>
            </a:r>
          </a:p>
          <a:p>
            <a:pPr lvl="0"/>
            <a:r>
              <a:rPr lang="en-US" dirty="0"/>
              <a:t>T</a:t>
            </a:r>
            <a:r>
              <a:rPr lang="en-US" dirty="0" smtClean="0"/>
              <a:t>he alienating and divisive consequences of applying religion to politics.</a:t>
            </a:r>
            <a:endParaRPr lang="en-US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sz="3000" b="1" dirty="0" smtClean="0"/>
              <a:t>Less certain </a:t>
            </a:r>
            <a:r>
              <a:rPr lang="en-US" sz="3000" b="1" dirty="0"/>
              <a:t>with the </a:t>
            </a:r>
            <a:r>
              <a:rPr lang="en-US" sz="3000" b="1" dirty="0" smtClean="0"/>
              <a:t>following</a:t>
            </a:r>
            <a:endParaRPr lang="en-US" sz="3000" dirty="0"/>
          </a:p>
          <a:p>
            <a:pPr lvl="0"/>
            <a:r>
              <a:rPr lang="en-US" dirty="0"/>
              <a:t>T</a:t>
            </a:r>
            <a:r>
              <a:rPr lang="en-US" dirty="0" smtClean="0"/>
              <a:t>hat </a:t>
            </a:r>
            <a:r>
              <a:rPr lang="en-US" dirty="0"/>
              <a:t>Islamists use religion as a means to an ends either by using it as a weapon to discredit their opponents or for shifting the battle from the political arena to the religious</a:t>
            </a:r>
            <a:r>
              <a:rPr lang="ar-EG" dirty="0"/>
              <a:t>.</a:t>
            </a:r>
            <a:endParaRPr lang="en-US" dirty="0"/>
          </a:p>
          <a:p>
            <a:pPr lvl="0"/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writer specifies that Islamists need to serve the voters who brought them to power more than anything else </a:t>
            </a:r>
          </a:p>
        </p:txBody>
      </p:sp>
    </p:spTree>
    <p:extLst>
      <p:ext uri="{BB962C8B-B14F-4D97-AF65-F5344CB8AC3E}">
        <p14:creationId xmlns:p14="http://schemas.microsoft.com/office/powerpoint/2010/main" val="20243420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000" b="1" dirty="0" smtClean="0"/>
              <a:t>The Two Editorials</a:t>
            </a:r>
            <a:r>
              <a:rPr lang="en-US" sz="3000" b="1" dirty="0"/>
              <a:t> </a:t>
            </a:r>
            <a:r>
              <a:rPr lang="en-US" sz="3000" b="1" dirty="0" smtClean="0"/>
              <a:t>Compared</a:t>
            </a:r>
            <a:endParaRPr lang="en-US" sz="3000" dirty="0" smtClean="0"/>
          </a:p>
          <a:p>
            <a:pPr lvl="0"/>
            <a:endParaRPr lang="en-US" sz="3000" dirty="0" smtClean="0"/>
          </a:p>
          <a:p>
            <a:pPr lvl="0"/>
            <a:r>
              <a:rPr lang="en-US" dirty="0" smtClean="0"/>
              <a:t>The Guardian with a readership generally on the mainstream left of British political opinions embraces liberal views geared towards the implementation of democracy and freedom of thought. </a:t>
            </a:r>
          </a:p>
          <a:p>
            <a:pPr lvl="0"/>
            <a:r>
              <a:rPr lang="en-US" dirty="0" smtClean="0"/>
              <a:t> The write is more assertive with propositions that reveal the firm grip that the Brotherhood may </a:t>
            </a:r>
            <a:r>
              <a:rPr lang="en-US" dirty="0" smtClean="0"/>
              <a:t>have on political life, </a:t>
            </a:r>
            <a:r>
              <a:rPr lang="en-US" dirty="0" smtClean="0"/>
              <a:t>as well as its covert desire to implement </a:t>
            </a:r>
            <a:r>
              <a:rPr lang="en-US" dirty="0" smtClean="0"/>
              <a:t>Sharia, </a:t>
            </a:r>
            <a:r>
              <a:rPr lang="en-US" dirty="0" smtClean="0"/>
              <a:t>both of which may represent a threat to diversity and pluralism of political thought. </a:t>
            </a:r>
          </a:p>
          <a:p>
            <a:pPr lvl="0"/>
            <a:r>
              <a:rPr lang="en-US" dirty="0"/>
              <a:t>T</a:t>
            </a:r>
            <a:r>
              <a:rPr lang="en-US" dirty="0" smtClean="0"/>
              <a:t>he Egyptian national newspaper generally appeals more to the so-called elite readers like government officials and university professors; a stratum of society that shares its fears as to the freedom of opinion in Egypt under Islamists. </a:t>
            </a:r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000013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Two Editorials Compared</a:t>
            </a:r>
            <a:br>
              <a:rPr lang="en-GB" dirty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distinction between </a:t>
            </a:r>
            <a:r>
              <a:rPr lang="en-US" dirty="0" smtClean="0"/>
              <a:t>‘us’ </a:t>
            </a:r>
            <a:r>
              <a:rPr lang="en-US" dirty="0"/>
              <a:t>and </a:t>
            </a:r>
            <a:r>
              <a:rPr lang="en-US" dirty="0" smtClean="0"/>
              <a:t>‘them’ </a:t>
            </a:r>
            <a:r>
              <a:rPr lang="en-US" dirty="0"/>
              <a:t>groups for the purposes of advancing and confirming in-group ideologies and agendas. </a:t>
            </a:r>
          </a:p>
          <a:p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is achieved in both the Egyptian and the British </a:t>
            </a:r>
            <a:r>
              <a:rPr lang="en-US" dirty="0" smtClean="0"/>
              <a:t>editorials by </a:t>
            </a:r>
            <a:r>
              <a:rPr lang="en-US" dirty="0"/>
              <a:t>comparing the paper’s ideology with the opposing ideology, which is presented as deviant and unsupportive of the </a:t>
            </a:r>
            <a:r>
              <a:rPr lang="en-US" dirty="0" smtClean="0"/>
              <a:t>in-group.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4753056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8534"/>
            <a:ext cx="10515600" cy="4351338"/>
          </a:xfrm>
        </p:spPr>
        <p:txBody>
          <a:bodyPr>
            <a:noAutofit/>
          </a:bodyPr>
          <a:lstStyle/>
          <a:p>
            <a:pPr marL="0" indent="-1005840">
              <a:buNone/>
            </a:pPr>
            <a:r>
              <a:rPr lang="en-US" sz="2000" dirty="0"/>
              <a:t>Coates, J. (1983) The Semantics of Modal Auxiliaries, London and Canberra: </a:t>
            </a:r>
            <a:r>
              <a:rPr lang="en-US" sz="2000" dirty="0" err="1"/>
              <a:t>Croom</a:t>
            </a:r>
            <a:r>
              <a:rPr lang="en-US" sz="2000" dirty="0"/>
              <a:t> Helm. </a:t>
            </a:r>
          </a:p>
          <a:p>
            <a:pPr marL="0" indent="-1005840">
              <a:buNone/>
            </a:pPr>
            <a:r>
              <a:rPr lang="en-US" sz="2000" dirty="0" err="1" smtClean="0"/>
              <a:t>Fairclough</a:t>
            </a:r>
            <a:r>
              <a:rPr lang="en-US" sz="2000" dirty="0"/>
              <a:t>, N. (1989) Language and Power, Harlow: Longman.</a:t>
            </a:r>
          </a:p>
          <a:p>
            <a:pPr marL="0" indent="-1005840">
              <a:buNone/>
            </a:pPr>
            <a:r>
              <a:rPr lang="en-US" sz="2000" dirty="0" smtClean="0"/>
              <a:t>Halliday</a:t>
            </a:r>
            <a:r>
              <a:rPr lang="en-US" sz="2000" dirty="0"/>
              <a:t>, M.A.K. (2004) An Introduction to Functional Grammar. (3rd ed.)  London: Arnold.</a:t>
            </a:r>
          </a:p>
          <a:p>
            <a:pPr marL="0" indent="-1005840">
              <a:buNone/>
            </a:pPr>
            <a:r>
              <a:rPr lang="en-US" sz="2000" dirty="0" smtClean="0"/>
              <a:t>Hodge</a:t>
            </a:r>
            <a:r>
              <a:rPr lang="en-US" sz="2000" dirty="0"/>
              <a:t>, R. and Kress, G. (1993) Language as Ideology, London: Routledge.</a:t>
            </a:r>
          </a:p>
          <a:p>
            <a:pPr marL="0" indent="-1005840">
              <a:buNone/>
            </a:pPr>
            <a:r>
              <a:rPr lang="en-US" sz="2000" dirty="0" smtClean="0"/>
              <a:t>Matheson</a:t>
            </a:r>
            <a:r>
              <a:rPr lang="en-US" sz="2000" dirty="0"/>
              <a:t>, D. (2005) Media discourses. </a:t>
            </a:r>
            <a:r>
              <a:rPr lang="en-US" sz="2000" dirty="0" err="1"/>
              <a:t>Analysing</a:t>
            </a:r>
            <a:r>
              <a:rPr lang="en-US" sz="2000" dirty="0"/>
              <a:t> Media Texts. Maidenhead: Open University press</a:t>
            </a:r>
            <a:r>
              <a:rPr lang="en-US" sz="2000" dirty="0" smtClean="0"/>
              <a:t>.</a:t>
            </a:r>
          </a:p>
          <a:p>
            <a:pPr marL="0" indent="-1005840">
              <a:buNone/>
            </a:pPr>
            <a:r>
              <a:rPr lang="en-US" sz="2000" dirty="0" smtClean="0"/>
              <a:t>Palmer</a:t>
            </a:r>
            <a:r>
              <a:rPr lang="en-US" sz="2000" dirty="0"/>
              <a:t>, F. R. (1990) Modality and the English Modals, London and New York: Longman. </a:t>
            </a:r>
            <a:endParaRPr lang="en-US" sz="2000" dirty="0" smtClean="0"/>
          </a:p>
          <a:p>
            <a:pPr marL="0" indent="-1005840">
              <a:buNone/>
            </a:pPr>
            <a:r>
              <a:rPr lang="en-US" sz="2000" dirty="0" err="1" smtClean="0"/>
              <a:t>Papafragou</a:t>
            </a:r>
            <a:r>
              <a:rPr lang="en-US" sz="2000" dirty="0"/>
              <a:t>, A. (2000) Modality: Issues in the Semantics-Pragmatics </a:t>
            </a:r>
            <a:r>
              <a:rPr lang="en-US" sz="2000" dirty="0" err="1"/>
              <a:t>Inteiface</a:t>
            </a:r>
            <a:r>
              <a:rPr lang="en-US" sz="2000" dirty="0"/>
              <a:t> Oxford: ELSEVIER. </a:t>
            </a:r>
            <a:endParaRPr lang="en-US" sz="2000" dirty="0" smtClean="0"/>
          </a:p>
          <a:p>
            <a:pPr marL="0" indent="-1005840">
              <a:buNone/>
            </a:pPr>
            <a:r>
              <a:rPr lang="en-US" sz="2000" dirty="0" smtClean="0"/>
              <a:t>Perkins</a:t>
            </a:r>
            <a:r>
              <a:rPr lang="en-US" sz="2000" dirty="0"/>
              <a:t>, M. R. (1983) Modal Expressions in English, London: Frances Pinter Publishers. </a:t>
            </a:r>
          </a:p>
          <a:p>
            <a:pPr marL="0" indent="-1005840">
              <a:buNone/>
            </a:pPr>
            <a:endParaRPr lang="en-US" sz="2000" dirty="0" smtClean="0"/>
          </a:p>
          <a:p>
            <a:pPr marL="0" indent="-100584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04596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</TotalTime>
  <Words>1971</Words>
  <Application>Microsoft Office PowerPoint</Application>
  <PresentationFormat>Widescreen</PresentationFormat>
  <Paragraphs>240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Times New Roman</vt:lpstr>
      <vt:lpstr>Office Theme</vt:lpstr>
      <vt:lpstr>Modality and Ideology in Newspaper Editorials</vt:lpstr>
      <vt:lpstr>Modality plays a role in reflecting underlying ideologies</vt:lpstr>
      <vt:lpstr>How editorialist modalities are approached</vt:lpstr>
      <vt:lpstr>Halliday’s (2004) functional approach</vt:lpstr>
      <vt:lpstr>Modality defined </vt:lpstr>
      <vt:lpstr>Types of modality: Epistemic</vt:lpstr>
      <vt:lpstr>Types of modality: Deontic</vt:lpstr>
      <vt:lpstr>Modality: Degree </vt:lpstr>
      <vt:lpstr>Modality: Degree </vt:lpstr>
      <vt:lpstr>Linguistic forms realising modality</vt:lpstr>
      <vt:lpstr>Idiomatic expressions and modality meanings</vt:lpstr>
      <vt:lpstr> Ideology</vt:lpstr>
      <vt:lpstr>Establishing a Link between Modality and Ideology</vt:lpstr>
      <vt:lpstr>Modality in Editorials</vt:lpstr>
      <vt:lpstr>Editorial Language</vt:lpstr>
      <vt:lpstr>Editorials: The right to assess</vt:lpstr>
      <vt:lpstr>Interpersonal meaning </vt:lpstr>
      <vt:lpstr>  The Guardian Editorial  Analysed  Epistemic Modality   </vt:lpstr>
      <vt:lpstr>The Editorial modality:</vt:lpstr>
      <vt:lpstr>The Guardian Editorial  Analysed </vt:lpstr>
      <vt:lpstr>The Editorial modality:</vt:lpstr>
      <vt:lpstr>The Guardian Editorial  Analysed </vt:lpstr>
      <vt:lpstr>The Editorial modality:</vt:lpstr>
      <vt:lpstr>Al- Ahram weekly editorial  analysed Deontic modality </vt:lpstr>
      <vt:lpstr>The Editorial modality:</vt:lpstr>
      <vt:lpstr>Al –Ahram weekly editorial analysed  Epistemic modality  </vt:lpstr>
      <vt:lpstr>The editorial modality </vt:lpstr>
      <vt:lpstr>Al –Ahram weekly editorial analysed  </vt:lpstr>
      <vt:lpstr>The editorial modality </vt:lpstr>
      <vt:lpstr>Al –Ahram weekly editorial analysed  </vt:lpstr>
      <vt:lpstr>The editorial modality </vt:lpstr>
      <vt:lpstr>Al –Ahram weekly editorial  Deontic modality </vt:lpstr>
      <vt:lpstr>The Editorial modality:</vt:lpstr>
      <vt:lpstr>  Al –Ahram weekly editorial   </vt:lpstr>
      <vt:lpstr>The Editorial modality </vt:lpstr>
      <vt:lpstr> Al –Ahram weekly editorial  </vt:lpstr>
      <vt:lpstr>The Editorial modality:</vt:lpstr>
      <vt:lpstr>Summing Up </vt:lpstr>
      <vt:lpstr>PowerPoint Presentation</vt:lpstr>
      <vt:lpstr>PowerPoint Presentation</vt:lpstr>
      <vt:lpstr>The Two Editorials Compared 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Modality and Ideology in Newspaper Editorials</dc:title>
  <dc:creator>tina tomei</dc:creator>
  <cp:lastModifiedBy>noha kader</cp:lastModifiedBy>
  <cp:revision>120</cp:revision>
  <dcterms:created xsi:type="dcterms:W3CDTF">2015-06-23T13:53:48Z</dcterms:created>
  <dcterms:modified xsi:type="dcterms:W3CDTF">2015-07-12T20:19:42Z</dcterms:modified>
</cp:coreProperties>
</file>