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7" r:id="rId3"/>
    <p:sldId id="283" r:id="rId4"/>
    <p:sldId id="257" r:id="rId5"/>
    <p:sldId id="289" r:id="rId6"/>
    <p:sldId id="290" r:id="rId7"/>
    <p:sldId id="292" r:id="rId8"/>
    <p:sldId id="291" r:id="rId9"/>
    <p:sldId id="293" r:id="rId10"/>
    <p:sldId id="294" r:id="rId11"/>
    <p:sldId id="295" r:id="rId12"/>
    <p:sldId id="271" r:id="rId13"/>
    <p:sldId id="272" r:id="rId14"/>
    <p:sldId id="284" r:id="rId15"/>
    <p:sldId id="285" r:id="rId16"/>
    <p:sldId id="282" r:id="rId17"/>
    <p:sldId id="273" r:id="rId18"/>
    <p:sldId id="264" r:id="rId19"/>
    <p:sldId id="288" r:id="rId20"/>
    <p:sldId id="287" r:id="rId21"/>
    <p:sldId id="286" r:id="rId22"/>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0928" autoAdjust="0"/>
  </p:normalViewPr>
  <p:slideViewPr>
    <p:cSldViewPr>
      <p:cViewPr>
        <p:scale>
          <a:sx n="70" d="100"/>
          <a:sy n="70" d="100"/>
        </p:scale>
        <p:origin x="-116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6411"/>
          </a:xfrm>
          <a:prstGeom prst="rect">
            <a:avLst/>
          </a:prstGeom>
        </p:spPr>
        <p:txBody>
          <a:bodyPr vert="horz" lIns="91440" tIns="45720" rIns="91440" bIns="45720" rtlCol="0"/>
          <a:lstStyle>
            <a:lvl1pPr algn="r">
              <a:defRPr sz="1200"/>
            </a:lvl1pPr>
          </a:lstStyle>
          <a:p>
            <a:fld id="{14A641EF-97FE-42DA-994D-3A9D96157062}" type="datetimeFigureOut">
              <a:rPr lang="en-GB" smtClean="0"/>
              <a:pPr/>
              <a:t>03/02/2014</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30091"/>
            <a:ext cx="2945659" cy="496411"/>
          </a:xfrm>
          <a:prstGeom prst="rect">
            <a:avLst/>
          </a:prstGeom>
        </p:spPr>
        <p:txBody>
          <a:bodyPr vert="horz" lIns="91440" tIns="45720" rIns="91440" bIns="45720" rtlCol="0" anchor="b"/>
          <a:lstStyle>
            <a:lvl1pPr algn="r">
              <a:defRPr sz="1200"/>
            </a:lvl1pPr>
          </a:lstStyle>
          <a:p>
            <a:fld id="{4D625997-D244-4FB8-9603-5FC8D43B87B7}" type="slidenum">
              <a:rPr lang="en-GB" smtClean="0"/>
              <a:pPr/>
              <a:t>‹#›</a:t>
            </a:fld>
            <a:endParaRPr lang="en-GB"/>
          </a:p>
        </p:txBody>
      </p:sp>
    </p:spTree>
    <p:extLst>
      <p:ext uri="{BB962C8B-B14F-4D97-AF65-F5344CB8AC3E}">
        <p14:creationId xmlns:p14="http://schemas.microsoft.com/office/powerpoint/2010/main" val="4245867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400" dirty="0"/>
          </a:p>
        </p:txBody>
      </p:sp>
      <p:sp>
        <p:nvSpPr>
          <p:cNvPr id="4" name="Slide Number Placeholder 3"/>
          <p:cNvSpPr>
            <a:spLocks noGrp="1"/>
          </p:cNvSpPr>
          <p:nvPr>
            <p:ph type="sldNum" sz="quarter" idx="10"/>
          </p:nvPr>
        </p:nvSpPr>
        <p:spPr/>
        <p:txBody>
          <a:bodyPr/>
          <a:lstStyle/>
          <a:p>
            <a:fld id="{4D625997-D244-4FB8-9603-5FC8D43B87B7}" type="slidenum">
              <a:rPr lang="en-GB" smtClean="0"/>
              <a:pPr/>
              <a:t>1</a:t>
            </a:fld>
            <a:endParaRPr lang="en-GB"/>
          </a:p>
        </p:txBody>
      </p:sp>
    </p:spTree>
    <p:extLst>
      <p:ext uri="{BB962C8B-B14F-4D97-AF65-F5344CB8AC3E}">
        <p14:creationId xmlns:p14="http://schemas.microsoft.com/office/powerpoint/2010/main" val="1328090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D625997-D244-4FB8-9603-5FC8D43B87B7}"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400" dirty="0"/>
          </a:p>
        </p:txBody>
      </p:sp>
      <p:sp>
        <p:nvSpPr>
          <p:cNvPr id="4" name="Slide Number Placeholder 3"/>
          <p:cNvSpPr>
            <a:spLocks noGrp="1"/>
          </p:cNvSpPr>
          <p:nvPr>
            <p:ph type="sldNum" sz="quarter" idx="10"/>
          </p:nvPr>
        </p:nvSpPr>
        <p:spPr/>
        <p:txBody>
          <a:bodyPr/>
          <a:lstStyle/>
          <a:p>
            <a:fld id="{4D625997-D244-4FB8-9603-5FC8D43B87B7}" type="slidenum">
              <a:rPr lang="en-GB" smtClean="0"/>
              <a:pPr/>
              <a:t>4</a:t>
            </a:fld>
            <a:endParaRPr lang="en-GB"/>
          </a:p>
        </p:txBody>
      </p:sp>
    </p:spTree>
    <p:extLst>
      <p:ext uri="{BB962C8B-B14F-4D97-AF65-F5344CB8AC3E}">
        <p14:creationId xmlns:p14="http://schemas.microsoft.com/office/powerpoint/2010/main" val="3604956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400" dirty="0"/>
          </a:p>
        </p:txBody>
      </p:sp>
      <p:sp>
        <p:nvSpPr>
          <p:cNvPr id="4" name="Slide Number Placeholder 3"/>
          <p:cNvSpPr>
            <a:spLocks noGrp="1"/>
          </p:cNvSpPr>
          <p:nvPr>
            <p:ph type="sldNum" sz="quarter" idx="10"/>
          </p:nvPr>
        </p:nvSpPr>
        <p:spPr/>
        <p:txBody>
          <a:bodyPr/>
          <a:lstStyle/>
          <a:p>
            <a:fld id="{4D625997-D244-4FB8-9603-5FC8D43B87B7}" type="slidenum">
              <a:rPr lang="en-GB" smtClean="0"/>
              <a:pPr/>
              <a:t>5</a:t>
            </a:fld>
            <a:endParaRPr lang="en-GB"/>
          </a:p>
        </p:txBody>
      </p:sp>
    </p:spTree>
    <p:extLst>
      <p:ext uri="{BB962C8B-B14F-4D97-AF65-F5344CB8AC3E}">
        <p14:creationId xmlns:p14="http://schemas.microsoft.com/office/powerpoint/2010/main" val="3604956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625997-D244-4FB8-9603-5FC8D43B87B7}" type="slidenum">
              <a:rPr lang="en-GB" smtClean="0"/>
              <a:pPr/>
              <a:t>11</a:t>
            </a:fld>
            <a:endParaRPr lang="en-GB"/>
          </a:p>
        </p:txBody>
      </p:sp>
    </p:spTree>
    <p:extLst>
      <p:ext uri="{BB962C8B-B14F-4D97-AF65-F5344CB8AC3E}">
        <p14:creationId xmlns:p14="http://schemas.microsoft.com/office/powerpoint/2010/main" val="2620328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625997-D244-4FB8-9603-5FC8D43B87B7}" type="slidenum">
              <a:rPr lang="en-GB" smtClean="0"/>
              <a:pPr/>
              <a:t>18</a:t>
            </a:fld>
            <a:endParaRPr lang="en-GB"/>
          </a:p>
        </p:txBody>
      </p:sp>
    </p:spTree>
    <p:extLst>
      <p:ext uri="{BB962C8B-B14F-4D97-AF65-F5344CB8AC3E}">
        <p14:creationId xmlns:p14="http://schemas.microsoft.com/office/powerpoint/2010/main" val="145610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400" dirty="0"/>
          </a:p>
        </p:txBody>
      </p:sp>
      <p:sp>
        <p:nvSpPr>
          <p:cNvPr id="4" name="Slide Number Placeholder 3"/>
          <p:cNvSpPr>
            <a:spLocks noGrp="1"/>
          </p:cNvSpPr>
          <p:nvPr>
            <p:ph type="sldNum" sz="quarter" idx="10"/>
          </p:nvPr>
        </p:nvSpPr>
        <p:spPr/>
        <p:txBody>
          <a:bodyPr/>
          <a:lstStyle/>
          <a:p>
            <a:fld id="{4D625997-D244-4FB8-9603-5FC8D43B87B7}" type="slidenum">
              <a:rPr lang="en-GB" smtClean="0"/>
              <a:pPr/>
              <a:t>21</a:t>
            </a:fld>
            <a:endParaRPr lang="en-GB"/>
          </a:p>
        </p:txBody>
      </p:sp>
    </p:spTree>
    <p:extLst>
      <p:ext uri="{BB962C8B-B14F-4D97-AF65-F5344CB8AC3E}">
        <p14:creationId xmlns:p14="http://schemas.microsoft.com/office/powerpoint/2010/main" val="1328090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A1CB988-390A-4A7B-828C-495AB23D1F0C}" type="datetimeFigureOut">
              <a:rPr lang="en-GB" smtClean="0"/>
              <a:pPr/>
              <a:t>03/02/2014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9F0DDC-C1B6-4943-9012-E67394BE3975}" type="slidenum">
              <a:rPr lang="en-GB" smtClean="0"/>
              <a:pPr/>
              <a:t>‹#›</a:t>
            </a:fld>
            <a:endParaRPr lang="en-GB"/>
          </a:p>
        </p:txBody>
      </p:sp>
    </p:spTree>
    <p:extLst>
      <p:ext uri="{BB962C8B-B14F-4D97-AF65-F5344CB8AC3E}">
        <p14:creationId xmlns:p14="http://schemas.microsoft.com/office/powerpoint/2010/main" val="4086906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1CB988-390A-4A7B-828C-495AB23D1F0C}" type="datetimeFigureOut">
              <a:rPr lang="en-GB" smtClean="0"/>
              <a:pPr/>
              <a:t>03/02/2014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9F0DDC-C1B6-4943-9012-E67394BE3975}" type="slidenum">
              <a:rPr lang="en-GB" smtClean="0"/>
              <a:pPr/>
              <a:t>‹#›</a:t>
            </a:fld>
            <a:endParaRPr lang="en-GB"/>
          </a:p>
        </p:txBody>
      </p:sp>
    </p:spTree>
    <p:extLst>
      <p:ext uri="{BB962C8B-B14F-4D97-AF65-F5344CB8AC3E}">
        <p14:creationId xmlns:p14="http://schemas.microsoft.com/office/powerpoint/2010/main" val="2201005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1CB988-390A-4A7B-828C-495AB23D1F0C}" type="datetimeFigureOut">
              <a:rPr lang="en-GB" smtClean="0"/>
              <a:pPr/>
              <a:t>03/02/2014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9F0DDC-C1B6-4943-9012-E67394BE3975}" type="slidenum">
              <a:rPr lang="en-GB" smtClean="0"/>
              <a:pPr/>
              <a:t>‹#›</a:t>
            </a:fld>
            <a:endParaRPr lang="en-GB"/>
          </a:p>
        </p:txBody>
      </p:sp>
    </p:spTree>
    <p:extLst>
      <p:ext uri="{BB962C8B-B14F-4D97-AF65-F5344CB8AC3E}">
        <p14:creationId xmlns:p14="http://schemas.microsoft.com/office/powerpoint/2010/main" val="2961451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A1CB988-390A-4A7B-828C-495AB23D1F0C}" type="datetimeFigureOut">
              <a:rPr lang="en-GB" smtClean="0"/>
              <a:pPr/>
              <a:t>03/02/2014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69F0DDC-C1B6-4943-9012-E67394BE3975}" type="slidenum">
              <a:rPr lang="en-GB" smtClean="0"/>
              <a:pPr/>
              <a:t>‹#›</a:t>
            </a:fld>
            <a:endParaRPr lang="en-GB"/>
          </a:p>
        </p:txBody>
      </p:sp>
    </p:spTree>
    <p:extLst>
      <p:ext uri="{BB962C8B-B14F-4D97-AF65-F5344CB8AC3E}">
        <p14:creationId xmlns:p14="http://schemas.microsoft.com/office/powerpoint/2010/main" val="2501781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A1CB988-390A-4A7B-828C-495AB23D1F0C}" type="datetimeFigureOut">
              <a:rPr lang="en-GB" smtClean="0"/>
              <a:pPr/>
              <a:t>03/02/2014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69F0DDC-C1B6-4943-9012-E67394BE3975}" type="slidenum">
              <a:rPr lang="en-GB" smtClean="0"/>
              <a:pPr/>
              <a:t>‹#›</a:t>
            </a:fld>
            <a:endParaRPr lang="en-GB"/>
          </a:p>
        </p:txBody>
      </p:sp>
    </p:spTree>
    <p:extLst>
      <p:ext uri="{BB962C8B-B14F-4D97-AF65-F5344CB8AC3E}">
        <p14:creationId xmlns:p14="http://schemas.microsoft.com/office/powerpoint/2010/main" val="216253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A1CB988-390A-4A7B-828C-495AB23D1F0C}" type="datetimeFigureOut">
              <a:rPr lang="en-GB" smtClean="0"/>
              <a:pPr/>
              <a:t>03/02/2014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69F0DDC-C1B6-4943-9012-E67394BE3975}" type="slidenum">
              <a:rPr lang="en-GB" smtClean="0"/>
              <a:pPr/>
              <a:t>‹#›</a:t>
            </a:fld>
            <a:endParaRPr lang="en-GB"/>
          </a:p>
        </p:txBody>
      </p:sp>
    </p:spTree>
    <p:extLst>
      <p:ext uri="{BB962C8B-B14F-4D97-AF65-F5344CB8AC3E}">
        <p14:creationId xmlns:p14="http://schemas.microsoft.com/office/powerpoint/2010/main" val="319546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1CB988-390A-4A7B-828C-495AB23D1F0C}" type="datetimeFigureOut">
              <a:rPr lang="en-GB" smtClean="0"/>
              <a:pPr/>
              <a:t>03/02/2014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69F0DDC-C1B6-4943-9012-E67394BE3975}" type="slidenum">
              <a:rPr lang="en-GB" smtClean="0"/>
              <a:pPr/>
              <a:t>‹#›</a:t>
            </a:fld>
            <a:endParaRPr lang="en-GB"/>
          </a:p>
        </p:txBody>
      </p:sp>
    </p:spTree>
    <p:extLst>
      <p:ext uri="{BB962C8B-B14F-4D97-AF65-F5344CB8AC3E}">
        <p14:creationId xmlns:p14="http://schemas.microsoft.com/office/powerpoint/2010/main" val="4064597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1CB988-390A-4A7B-828C-495AB23D1F0C}" type="datetimeFigureOut">
              <a:rPr lang="en-GB" smtClean="0"/>
              <a:pPr/>
              <a:t>03/02/2014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69F0DDC-C1B6-4943-9012-E67394BE3975}" type="slidenum">
              <a:rPr lang="en-GB" smtClean="0"/>
              <a:pPr/>
              <a:t>‹#›</a:t>
            </a:fld>
            <a:endParaRPr lang="en-GB"/>
          </a:p>
        </p:txBody>
      </p:sp>
    </p:spTree>
    <p:extLst>
      <p:ext uri="{BB962C8B-B14F-4D97-AF65-F5344CB8AC3E}">
        <p14:creationId xmlns:p14="http://schemas.microsoft.com/office/powerpoint/2010/main" val="883753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1CB988-390A-4A7B-828C-495AB23D1F0C}" type="datetimeFigureOut">
              <a:rPr lang="en-GB" smtClean="0"/>
              <a:pPr/>
              <a:t>03/02/2014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69F0DDC-C1B6-4943-9012-E67394BE3975}" type="slidenum">
              <a:rPr lang="en-GB" smtClean="0"/>
              <a:pPr/>
              <a:t>‹#›</a:t>
            </a:fld>
            <a:endParaRPr lang="en-GB"/>
          </a:p>
        </p:txBody>
      </p:sp>
    </p:spTree>
    <p:extLst>
      <p:ext uri="{BB962C8B-B14F-4D97-AF65-F5344CB8AC3E}">
        <p14:creationId xmlns:p14="http://schemas.microsoft.com/office/powerpoint/2010/main" val="2858164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1CB988-390A-4A7B-828C-495AB23D1F0C}" type="datetimeFigureOut">
              <a:rPr lang="en-GB" smtClean="0"/>
              <a:pPr/>
              <a:t>03/02/2014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9F0DDC-C1B6-4943-9012-E67394BE3975}" type="slidenum">
              <a:rPr lang="en-GB" smtClean="0"/>
              <a:pPr/>
              <a:t>‹#›</a:t>
            </a:fld>
            <a:endParaRPr lang="en-GB"/>
          </a:p>
        </p:txBody>
      </p:sp>
    </p:spTree>
    <p:extLst>
      <p:ext uri="{BB962C8B-B14F-4D97-AF65-F5344CB8AC3E}">
        <p14:creationId xmlns:p14="http://schemas.microsoft.com/office/powerpoint/2010/main" val="2871414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1CB988-390A-4A7B-828C-495AB23D1F0C}" type="datetimeFigureOut">
              <a:rPr lang="en-GB" smtClean="0"/>
              <a:pPr/>
              <a:t>03/02/2014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9F0DDC-C1B6-4943-9012-E67394BE3975}" type="slidenum">
              <a:rPr lang="en-GB" smtClean="0"/>
              <a:pPr/>
              <a:t>‹#›</a:t>
            </a:fld>
            <a:endParaRPr lang="en-GB"/>
          </a:p>
        </p:txBody>
      </p:sp>
    </p:spTree>
    <p:extLst>
      <p:ext uri="{BB962C8B-B14F-4D97-AF65-F5344CB8AC3E}">
        <p14:creationId xmlns:p14="http://schemas.microsoft.com/office/powerpoint/2010/main" val="4284051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1CB988-390A-4A7B-828C-495AB23D1F0C}" type="datetimeFigureOut">
              <a:rPr lang="en-GB" smtClean="0"/>
              <a:pPr/>
              <a:t>03/02/2014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9F0DDC-C1B6-4943-9012-E67394BE3975}" type="slidenum">
              <a:rPr lang="en-GB" smtClean="0"/>
              <a:pPr/>
              <a:t>‹#›</a:t>
            </a:fld>
            <a:endParaRPr lang="en-GB"/>
          </a:p>
        </p:txBody>
      </p:sp>
    </p:spTree>
    <p:extLst>
      <p:ext uri="{BB962C8B-B14F-4D97-AF65-F5344CB8AC3E}">
        <p14:creationId xmlns:p14="http://schemas.microsoft.com/office/powerpoint/2010/main" val="1725811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www.google.co.uk/url?sa=i&amp;rct=j&amp;q=&amp;esrc=s&amp;frm=1&amp;source=images&amp;cd=&amp;cad=rja&amp;docid=yhXtAKcTYNHh1M&amp;tbnid=PNQ6QGa3IbRAlM:&amp;ved=0CAUQjRw&amp;url=http%3A%2F%2Fwww.acfe.com%2Fstudent-benefits.aspx&amp;ei=a43vUtSMEIWl0QXrloCQBw&amp;bvm=bv.60444564,d.ZG4&amp;psig=AFQjCNEWElpVqDqwuhsJQOStxSnRv2ZLgA&amp;ust=1391517354445258"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628776"/>
            <a:ext cx="8280920" cy="1872232"/>
          </a:xfrm>
        </p:spPr>
        <p:txBody>
          <a:bodyPr>
            <a:normAutofit fontScale="90000"/>
          </a:bodyPr>
          <a:lstStyle/>
          <a:p>
            <a:r>
              <a:rPr lang="en-GB" dirty="0" smtClean="0"/>
              <a:t/>
            </a:r>
            <a:br>
              <a:rPr lang="en-GB" dirty="0" smtClean="0"/>
            </a:br>
            <a:r>
              <a:rPr lang="en-GB" dirty="0"/>
              <a:t/>
            </a:r>
            <a:br>
              <a:rPr lang="en-GB" dirty="0"/>
            </a:br>
            <a:r>
              <a:rPr lang="en-GB" b="1" dirty="0">
                <a:solidFill>
                  <a:srgbClr val="002060"/>
                </a:solidFill>
              </a:rPr>
              <a:t>Degrees of </a:t>
            </a:r>
            <a:r>
              <a:rPr lang="en-GB" b="1" dirty="0" err="1">
                <a:solidFill>
                  <a:srgbClr val="002060"/>
                </a:solidFill>
              </a:rPr>
              <a:t>Laddishness</a:t>
            </a:r>
            <a:r>
              <a:rPr lang="en-GB" b="1" dirty="0">
                <a:solidFill>
                  <a:srgbClr val="002060"/>
                </a:solidFill>
              </a:rPr>
              <a:t>: </a:t>
            </a:r>
            <a:r>
              <a:rPr lang="en-GB" b="1" dirty="0" err="1">
                <a:solidFill>
                  <a:srgbClr val="002060"/>
                </a:solidFill>
              </a:rPr>
              <a:t>Laddism</a:t>
            </a:r>
            <a:r>
              <a:rPr lang="en-GB" b="1" dirty="0">
                <a:solidFill>
                  <a:srgbClr val="002060"/>
                </a:solidFill>
              </a:rPr>
              <a:t> in Higher Education</a:t>
            </a:r>
            <a:r>
              <a:rPr lang="en-GB" dirty="0"/>
              <a:t/>
            </a:r>
            <a:br>
              <a:rPr lang="en-GB" dirty="0"/>
            </a:br>
            <a:r>
              <a:rPr lang="en-GB" dirty="0"/>
              <a:t/>
            </a:r>
            <a:br>
              <a:rPr lang="en-GB" dirty="0"/>
            </a:br>
            <a:endParaRPr lang="en-GB" dirty="0"/>
          </a:p>
        </p:txBody>
      </p:sp>
      <p:sp>
        <p:nvSpPr>
          <p:cNvPr id="3" name="Subtitle 2"/>
          <p:cNvSpPr>
            <a:spLocks noGrp="1"/>
          </p:cNvSpPr>
          <p:nvPr>
            <p:ph type="subTitle" idx="1"/>
          </p:nvPr>
        </p:nvSpPr>
        <p:spPr>
          <a:xfrm>
            <a:off x="1331640" y="4365104"/>
            <a:ext cx="6400800" cy="1440160"/>
          </a:xfrm>
        </p:spPr>
        <p:txBody>
          <a:bodyPr>
            <a:normAutofit/>
          </a:bodyPr>
          <a:lstStyle/>
          <a:p>
            <a:r>
              <a:rPr lang="en-GB" dirty="0" smtClean="0">
                <a:solidFill>
                  <a:srgbClr val="002060"/>
                </a:solidFill>
              </a:rPr>
              <a:t>Steve Dempster and Carolyn Jackson</a:t>
            </a:r>
          </a:p>
          <a:p>
            <a:r>
              <a:rPr lang="en-GB" dirty="0" smtClean="0">
                <a:solidFill>
                  <a:srgbClr val="002060"/>
                </a:solidFill>
              </a:rPr>
              <a:t>Lancaster University </a:t>
            </a:r>
          </a:p>
        </p:txBody>
      </p:sp>
      <p:pic>
        <p:nvPicPr>
          <p:cNvPr id="4" name="Picture 2" descr="C:\Users\Carolyn\Desktop\Logos\LU Centre for Social Justice Logo (CMYK) JPG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677" y="5675586"/>
            <a:ext cx="3851920" cy="11853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s://encrypted-tbn0.gstatic.com/images?q=tbn:ANd9GcQtNBKdj60UIsPSMMcZ8Ni0syNx4_Z7Hgf7snTpMUfQ-Bt4KVY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00350" cy="162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7983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Current media reports</a:t>
            </a:r>
            <a:endParaRPr lang="en-GB" dirty="0"/>
          </a:p>
        </p:txBody>
      </p:sp>
      <p:sp>
        <p:nvSpPr>
          <p:cNvPr id="3" name="Content Placeholder 2"/>
          <p:cNvSpPr>
            <a:spLocks noGrp="1"/>
          </p:cNvSpPr>
          <p:nvPr>
            <p:ph idx="1"/>
          </p:nvPr>
        </p:nvSpPr>
        <p:spPr>
          <a:xfrm>
            <a:off x="457200" y="1700808"/>
            <a:ext cx="8229600" cy="4896544"/>
          </a:xfrm>
        </p:spPr>
        <p:txBody>
          <a:bodyPr>
            <a:normAutofit fontScale="92500" lnSpcReduction="20000"/>
          </a:bodyPr>
          <a:lstStyle/>
          <a:p>
            <a:pPr marL="0">
              <a:buNone/>
            </a:pPr>
            <a:r>
              <a:rPr lang="en-GB" dirty="0" smtClean="0"/>
              <a:t>Student ‘lad culture’ has become a national issue. The phenomenon, often associated with the website </a:t>
            </a:r>
            <a:r>
              <a:rPr lang="en-GB" dirty="0" err="1" smtClean="0"/>
              <a:t>Unilad</a:t>
            </a:r>
            <a:r>
              <a:rPr lang="en-GB" dirty="0" smtClean="0"/>
              <a:t>, has become a catch-all term for anything from boozy boisterousness to casual misogyny and even sexual abuse.  But despite numerous media reports on </a:t>
            </a:r>
            <a:r>
              <a:rPr lang="en-GB" dirty="0" err="1" smtClean="0"/>
              <a:t>laddism</a:t>
            </a:r>
            <a:r>
              <a:rPr lang="en-GB" dirty="0" smtClean="0"/>
              <a:t>, universities still have little idea of how widespread its effects are. (Guardian.co.uk, 05/04/13)</a:t>
            </a:r>
          </a:p>
          <a:p>
            <a:pPr>
              <a:buNone/>
            </a:pPr>
            <a:r>
              <a:rPr lang="en-GB" dirty="0" smtClean="0"/>
              <a:t> </a:t>
            </a:r>
          </a:p>
          <a:p>
            <a:pPr marL="0" indent="0">
              <a:buNone/>
            </a:pPr>
            <a:r>
              <a:rPr lang="en-GB" dirty="0" smtClean="0"/>
              <a:t>Lad culture's beery, </a:t>
            </a:r>
            <a:r>
              <a:rPr lang="en-GB" dirty="0" err="1" smtClean="0"/>
              <a:t>shouty</a:t>
            </a:r>
            <a:r>
              <a:rPr lang="en-GB" dirty="0" smtClean="0"/>
              <a:t> voice is dominating student life and alienating women (</a:t>
            </a:r>
            <a:r>
              <a:rPr lang="en-GB" i="1" dirty="0" smtClean="0"/>
              <a:t>The Observer,</a:t>
            </a:r>
            <a:r>
              <a:rPr lang="en-GB" dirty="0" smtClean="0"/>
              <a:t> 28/4/13)</a:t>
            </a:r>
          </a:p>
          <a:p>
            <a:endParaRPr lang="en-GB" dirty="0"/>
          </a:p>
        </p:txBody>
      </p:sp>
      <p:pic>
        <p:nvPicPr>
          <p:cNvPr id="4" name="Picture 2" descr="http://blogs.telegraph.co.uk/news/files/2013/04/Students-drinking-0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58"/>
            <a:ext cx="2190750" cy="13858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GB" dirty="0" smtClean="0"/>
              <a:t>A decade ago …</a:t>
            </a:r>
            <a:endParaRPr lang="en-GB" dirty="0"/>
          </a:p>
        </p:txBody>
      </p:sp>
      <p:sp>
        <p:nvSpPr>
          <p:cNvPr id="3" name="Content Placeholder 2"/>
          <p:cNvSpPr>
            <a:spLocks noGrp="1"/>
          </p:cNvSpPr>
          <p:nvPr>
            <p:ph idx="1"/>
          </p:nvPr>
        </p:nvSpPr>
        <p:spPr>
          <a:xfrm>
            <a:off x="323528" y="1412776"/>
            <a:ext cx="8229600" cy="5112568"/>
          </a:xfrm>
        </p:spPr>
        <p:txBody>
          <a:bodyPr>
            <a:normAutofit fontScale="85000" lnSpcReduction="20000"/>
          </a:bodyPr>
          <a:lstStyle/>
          <a:p>
            <a:pPr marL="0" indent="0">
              <a:buNone/>
            </a:pPr>
            <a:r>
              <a:rPr lang="en-GB" dirty="0"/>
              <a:t>We have to crack the lad culture that stops too many young boys doing well at school. . . . The culture tells boys that it is fine to play around and not work hard. But this harms their chances of doing well, getting their exams and fulfilling their potential. (David </a:t>
            </a:r>
            <a:r>
              <a:rPr lang="en-GB" dirty="0" err="1"/>
              <a:t>Miliband</a:t>
            </a:r>
            <a:r>
              <a:rPr lang="en-GB" dirty="0"/>
              <a:t>, cited by Clare, 2003: 5)</a:t>
            </a:r>
          </a:p>
          <a:p>
            <a:pPr marL="0" indent="0">
              <a:buNone/>
            </a:pPr>
            <a:r>
              <a:rPr lang="en-GB" dirty="0"/>
              <a:t> </a:t>
            </a:r>
          </a:p>
          <a:p>
            <a:pPr marL="0" indent="0">
              <a:buNone/>
            </a:pPr>
            <a:r>
              <a:rPr lang="en-GB" dirty="0"/>
              <a:t>The girls’ lead over boys at GCSE has been put down to the growth of a ‘laddish anti-learning culture’ among teenage boys. . . . Educationalists pinpointed a possible cause several years ago in an attitude among teenage boys that it is uncool to be bookish, a swot, or good in class, coining the term ‘laddish anti-learning culture’. Liz Heron (2002: 2).</a:t>
            </a:r>
          </a:p>
          <a:p>
            <a:endParaRPr lang="en-GB" dirty="0"/>
          </a:p>
        </p:txBody>
      </p:sp>
    </p:spTree>
    <p:extLst>
      <p:ext uri="{BB962C8B-B14F-4D97-AF65-F5344CB8AC3E}">
        <p14:creationId xmlns:p14="http://schemas.microsoft.com/office/powerpoint/2010/main" val="2859434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rgbClr val="0070C0"/>
                </a:solidFill>
              </a:rPr>
              <a:t>The </a:t>
            </a:r>
            <a:r>
              <a:rPr lang="en-GB" dirty="0" smtClean="0">
                <a:solidFill>
                  <a:srgbClr val="0070C0"/>
                </a:solidFill>
              </a:rPr>
              <a:t>2007 </a:t>
            </a:r>
            <a:r>
              <a:rPr lang="en-GB" dirty="0" smtClean="0">
                <a:solidFill>
                  <a:srgbClr val="0070C0"/>
                </a:solidFill>
              </a:rPr>
              <a:t>Research </a:t>
            </a:r>
            <a:r>
              <a:rPr lang="en-GB" sz="3200" dirty="0" smtClean="0">
                <a:solidFill>
                  <a:srgbClr val="0070C0"/>
                </a:solidFill>
              </a:rPr>
              <a:t>(Empirical work 2002-04)</a:t>
            </a:r>
            <a:endParaRPr lang="en-GB" dirty="0">
              <a:solidFill>
                <a:srgbClr val="0070C0"/>
              </a:solidFill>
            </a:endParaRPr>
          </a:p>
        </p:txBody>
      </p:sp>
      <p:sp>
        <p:nvSpPr>
          <p:cNvPr id="3" name="Content Placeholder 2"/>
          <p:cNvSpPr>
            <a:spLocks noGrp="1"/>
          </p:cNvSpPr>
          <p:nvPr>
            <p:ph idx="1"/>
          </p:nvPr>
        </p:nvSpPr>
        <p:spPr>
          <a:xfrm>
            <a:off x="457200" y="1340768"/>
            <a:ext cx="8363272" cy="4536504"/>
          </a:xfrm>
        </p:spPr>
        <p:txBody>
          <a:bodyPr>
            <a:normAutofit/>
          </a:bodyPr>
          <a:lstStyle/>
          <a:p>
            <a:r>
              <a:rPr lang="en-GB" sz="2800" dirty="0" smtClean="0"/>
              <a:t>PhD Study: Steve </a:t>
            </a:r>
            <a:r>
              <a:rPr lang="en-GB" sz="2800" dirty="0" smtClean="0"/>
              <a:t>Dempster </a:t>
            </a:r>
            <a:r>
              <a:rPr lang="en-GB" sz="2800" dirty="0" smtClean="0"/>
              <a:t>(Supervised by Carolyn Jackson &amp; Jo Warin)</a:t>
            </a:r>
            <a:endParaRPr lang="en-GB" sz="2800" dirty="0"/>
          </a:p>
          <a:p>
            <a:endParaRPr lang="en-GB" sz="2800" dirty="0" smtClean="0"/>
          </a:p>
          <a:p>
            <a:r>
              <a:rPr lang="en-GB" sz="2800" dirty="0" smtClean="0"/>
              <a:t>Site </a:t>
            </a:r>
            <a:r>
              <a:rPr lang="en-GB" sz="2800" dirty="0" smtClean="0"/>
              <a:t>– “</a:t>
            </a:r>
            <a:r>
              <a:rPr lang="en-GB" sz="2800" dirty="0" err="1" smtClean="0"/>
              <a:t>Plateglass</a:t>
            </a:r>
            <a:r>
              <a:rPr lang="en-GB" sz="2800" dirty="0" smtClean="0"/>
              <a:t>” collegiate university </a:t>
            </a:r>
            <a:r>
              <a:rPr lang="en-GB" sz="2800" dirty="0"/>
              <a:t>in </a:t>
            </a:r>
            <a:r>
              <a:rPr lang="en-GB" sz="2800" dirty="0" smtClean="0"/>
              <a:t>England</a:t>
            </a:r>
            <a:endParaRPr lang="en-GB" sz="2800" dirty="0" smtClean="0"/>
          </a:p>
          <a:p>
            <a:r>
              <a:rPr lang="en-GB" sz="2800" b="1" dirty="0" smtClean="0"/>
              <a:t>Questionnaires </a:t>
            </a:r>
            <a:r>
              <a:rPr lang="en-GB" sz="2800" dirty="0" smtClean="0"/>
              <a:t>– </a:t>
            </a:r>
            <a:r>
              <a:rPr lang="en-GB" sz="2800" dirty="0" smtClean="0"/>
              <a:t>180 male Undergrads (years </a:t>
            </a:r>
            <a:r>
              <a:rPr lang="en-GB" sz="2800" dirty="0" smtClean="0"/>
              <a:t>1-3) </a:t>
            </a:r>
          </a:p>
          <a:p>
            <a:r>
              <a:rPr lang="en-GB" sz="2800" b="1" dirty="0" smtClean="0"/>
              <a:t>Individual Interviews </a:t>
            </a:r>
            <a:r>
              <a:rPr lang="en-GB" sz="2800" dirty="0" smtClean="0"/>
              <a:t>with 24 male </a:t>
            </a:r>
            <a:r>
              <a:rPr lang="en-GB" sz="2800" dirty="0"/>
              <a:t>students (11 </a:t>
            </a:r>
            <a:r>
              <a:rPr lang="en-GB" sz="2800" dirty="0" smtClean="0"/>
              <a:t>non-lads</a:t>
            </a:r>
            <a:r>
              <a:rPr lang="en-GB" sz="2800" dirty="0" smtClean="0"/>
              <a:t>, 8 “lads”, 5 “others”</a:t>
            </a:r>
            <a:r>
              <a:rPr lang="en-GB" sz="2800" dirty="0" smtClean="0"/>
              <a:t>) </a:t>
            </a:r>
            <a:r>
              <a:rPr lang="en-GB" sz="2800" dirty="0"/>
              <a:t>and </a:t>
            </a:r>
            <a:r>
              <a:rPr lang="en-GB" sz="2800" dirty="0" smtClean="0"/>
              <a:t>3 </a:t>
            </a:r>
            <a:r>
              <a:rPr lang="en-GB" sz="2800" dirty="0"/>
              <a:t>members of </a:t>
            </a:r>
            <a:r>
              <a:rPr lang="en-GB" sz="2800" dirty="0" smtClean="0"/>
              <a:t>staff. </a:t>
            </a:r>
            <a:endParaRPr lang="en-GB" sz="2800" dirty="0"/>
          </a:p>
        </p:txBody>
      </p:sp>
      <p:pic>
        <p:nvPicPr>
          <p:cNvPr id="4" name="Picture 2" descr="C:\Users\Carolyn\Desktop\Logos\LU Centre for Social Justice Logo (CMYK) JPG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677" y="5675586"/>
            <a:ext cx="3851920" cy="1185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2718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The 2011-13 Research </a:t>
            </a:r>
            <a:r>
              <a:rPr lang="en-GB" sz="3200" dirty="0" smtClean="0">
                <a:solidFill>
                  <a:srgbClr val="0070C0"/>
                </a:solidFill>
              </a:rPr>
              <a:t>(SES funded)</a:t>
            </a:r>
            <a:endParaRPr lang="en-GB" dirty="0">
              <a:solidFill>
                <a:srgbClr val="0070C0"/>
              </a:solidFill>
            </a:endParaRPr>
          </a:p>
        </p:txBody>
      </p:sp>
      <p:sp>
        <p:nvSpPr>
          <p:cNvPr id="3" name="Content Placeholder 2"/>
          <p:cNvSpPr>
            <a:spLocks noGrp="1"/>
          </p:cNvSpPr>
          <p:nvPr>
            <p:ph idx="1"/>
          </p:nvPr>
        </p:nvSpPr>
        <p:spPr>
          <a:xfrm>
            <a:off x="457200" y="1556792"/>
            <a:ext cx="8363272" cy="4320480"/>
          </a:xfrm>
        </p:spPr>
        <p:txBody>
          <a:bodyPr>
            <a:normAutofit fontScale="85000" lnSpcReduction="10000"/>
          </a:bodyPr>
          <a:lstStyle/>
          <a:p>
            <a:r>
              <a:rPr lang="en-GB" dirty="0" smtClean="0"/>
              <a:t>Steve </a:t>
            </a:r>
            <a:r>
              <a:rPr lang="en-GB" dirty="0" err="1" smtClean="0"/>
              <a:t>Dempster</a:t>
            </a:r>
            <a:r>
              <a:rPr lang="en-GB" dirty="0" smtClean="0"/>
              <a:t> (Lancaster University) and </a:t>
            </a:r>
            <a:r>
              <a:rPr lang="en-GB" dirty="0" err="1" smtClean="0"/>
              <a:t>Lucie</a:t>
            </a:r>
            <a:r>
              <a:rPr lang="en-GB" dirty="0" smtClean="0"/>
              <a:t> Pollard (University </a:t>
            </a:r>
            <a:r>
              <a:rPr lang="en-GB" dirty="0"/>
              <a:t>of </a:t>
            </a:r>
            <a:r>
              <a:rPr lang="en-GB" dirty="0" smtClean="0"/>
              <a:t>Greenwich)</a:t>
            </a:r>
            <a:endParaRPr lang="en-GB" dirty="0"/>
          </a:p>
          <a:p>
            <a:endParaRPr lang="en-GB" dirty="0" smtClean="0"/>
          </a:p>
          <a:p>
            <a:r>
              <a:rPr lang="en-GB" dirty="0" smtClean="0"/>
              <a:t>Site - one post-1992 </a:t>
            </a:r>
            <a:r>
              <a:rPr lang="en-GB" dirty="0"/>
              <a:t>university in </a:t>
            </a:r>
            <a:r>
              <a:rPr lang="en-GB" dirty="0" smtClean="0"/>
              <a:t>southern England</a:t>
            </a:r>
          </a:p>
          <a:p>
            <a:endParaRPr lang="en-GB" dirty="0" smtClean="0"/>
          </a:p>
          <a:p>
            <a:r>
              <a:rPr lang="en-GB" dirty="0" smtClean="0"/>
              <a:t>Questionnaires – all sports science students (years 1-3) </a:t>
            </a:r>
          </a:p>
          <a:p>
            <a:r>
              <a:rPr lang="en-GB" dirty="0" smtClean="0"/>
              <a:t>Observations – 6 x 2 hour lectures</a:t>
            </a:r>
          </a:p>
          <a:p>
            <a:r>
              <a:rPr lang="en-GB" dirty="0" smtClean="0"/>
              <a:t>Interviews -  individual </a:t>
            </a:r>
            <a:r>
              <a:rPr lang="en-GB" dirty="0"/>
              <a:t>interviews </a:t>
            </a:r>
            <a:r>
              <a:rPr lang="en-GB" dirty="0" smtClean="0"/>
              <a:t>with </a:t>
            </a:r>
            <a:r>
              <a:rPr lang="en-GB" dirty="0"/>
              <a:t>33 students (11 women and 22 men) and 5 members of staff (2 women and 3 men). </a:t>
            </a:r>
          </a:p>
        </p:txBody>
      </p:sp>
      <p:pic>
        <p:nvPicPr>
          <p:cNvPr id="4" name="Picture 2" descr="C:\Users\Carolyn\Desktop\Logos\LU Centre for Social Justice Logo (CMYK) JPG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677" y="5675586"/>
            <a:ext cx="3851920" cy="1185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975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r>
              <a:rPr lang="en-GB" sz="4000" dirty="0">
                <a:solidFill>
                  <a:schemeClr val="accent1"/>
                </a:solidFill>
              </a:rPr>
              <a:t>How is </a:t>
            </a:r>
            <a:r>
              <a:rPr lang="en-GB" sz="4000" dirty="0" err="1">
                <a:solidFill>
                  <a:schemeClr val="accent1"/>
                </a:solidFill>
              </a:rPr>
              <a:t>laddism</a:t>
            </a:r>
            <a:r>
              <a:rPr lang="en-GB" sz="4000" dirty="0">
                <a:solidFill>
                  <a:schemeClr val="accent1"/>
                </a:solidFill>
              </a:rPr>
              <a:t> perceived?</a:t>
            </a:r>
          </a:p>
        </p:txBody>
      </p:sp>
      <p:sp>
        <p:nvSpPr>
          <p:cNvPr id="3" name="Text Placeholder 2"/>
          <p:cNvSpPr>
            <a:spLocks noGrp="1"/>
          </p:cNvSpPr>
          <p:nvPr>
            <p:ph type="body" idx="1"/>
          </p:nvPr>
        </p:nvSpPr>
        <p:spPr>
          <a:xfrm>
            <a:off x="457200" y="980728"/>
            <a:ext cx="4040188" cy="639762"/>
          </a:xfrm>
        </p:spPr>
        <p:txBody>
          <a:bodyPr>
            <a:normAutofit/>
          </a:bodyPr>
          <a:lstStyle/>
          <a:p>
            <a:pPr algn="ctr"/>
            <a:r>
              <a:rPr lang="en-GB" sz="2800" b="0" dirty="0" smtClean="0">
                <a:solidFill>
                  <a:schemeClr val="accent1"/>
                </a:solidFill>
              </a:rPr>
              <a:t>2002-04 Study</a:t>
            </a:r>
            <a:endParaRPr lang="en-GB" sz="2800" b="0" dirty="0">
              <a:solidFill>
                <a:schemeClr val="accent1"/>
              </a:solidFill>
            </a:endParaRPr>
          </a:p>
        </p:txBody>
      </p:sp>
      <p:sp>
        <p:nvSpPr>
          <p:cNvPr id="4" name="Content Placeholder 3"/>
          <p:cNvSpPr>
            <a:spLocks noGrp="1"/>
          </p:cNvSpPr>
          <p:nvPr>
            <p:ph sz="half" idx="2"/>
          </p:nvPr>
        </p:nvSpPr>
        <p:spPr>
          <a:xfrm>
            <a:off x="502052" y="1628800"/>
            <a:ext cx="4040188" cy="4137323"/>
          </a:xfrm>
        </p:spPr>
        <p:txBody>
          <a:bodyPr>
            <a:noAutofit/>
          </a:bodyPr>
          <a:lstStyle/>
          <a:p>
            <a:pPr marL="0" indent="0">
              <a:buNone/>
            </a:pPr>
            <a:r>
              <a:rPr lang="en-GB" dirty="0"/>
              <a:t>I wouldn’t say violent but </a:t>
            </a:r>
            <a:r>
              <a:rPr lang="en-GB" dirty="0" smtClean="0"/>
              <a:t>… sort </a:t>
            </a:r>
            <a:r>
              <a:rPr lang="en-GB" dirty="0"/>
              <a:t>of stand up for yourself sort of thing; you don’t want to be some little weedy thing because then that’s not going to be one of the lads, if you’re like a little weed.  I don’t know, handling your drink … and </a:t>
            </a:r>
            <a:r>
              <a:rPr lang="en-GB" dirty="0" smtClean="0"/>
              <a:t>sort </a:t>
            </a:r>
            <a:r>
              <a:rPr lang="en-GB" dirty="0"/>
              <a:t>of a hit with the ladies, obviously if you’re sort of well gay, if you’re gay, you’re not going to be linked to one of the </a:t>
            </a:r>
            <a:r>
              <a:rPr lang="en-GB" dirty="0" smtClean="0"/>
              <a:t>lads</a:t>
            </a:r>
            <a:endParaRPr lang="en-GB" dirty="0"/>
          </a:p>
        </p:txBody>
      </p:sp>
      <p:sp>
        <p:nvSpPr>
          <p:cNvPr id="5" name="Text Placeholder 4"/>
          <p:cNvSpPr>
            <a:spLocks noGrp="1"/>
          </p:cNvSpPr>
          <p:nvPr>
            <p:ph type="body" sz="quarter" idx="3"/>
          </p:nvPr>
        </p:nvSpPr>
        <p:spPr>
          <a:xfrm>
            <a:off x="4645025" y="980728"/>
            <a:ext cx="4041775" cy="639762"/>
          </a:xfrm>
        </p:spPr>
        <p:txBody>
          <a:bodyPr>
            <a:normAutofit/>
          </a:bodyPr>
          <a:lstStyle/>
          <a:p>
            <a:pPr algn="ctr"/>
            <a:r>
              <a:rPr lang="en-GB" sz="2800" b="0" dirty="0" smtClean="0">
                <a:solidFill>
                  <a:schemeClr val="accent1"/>
                </a:solidFill>
              </a:rPr>
              <a:t>2011-13 Study</a:t>
            </a:r>
            <a:endParaRPr lang="en-GB" sz="2800" b="0" dirty="0">
              <a:solidFill>
                <a:schemeClr val="accent1"/>
              </a:solidFill>
            </a:endParaRPr>
          </a:p>
        </p:txBody>
      </p:sp>
      <p:sp>
        <p:nvSpPr>
          <p:cNvPr id="6" name="Content Placeholder 5"/>
          <p:cNvSpPr>
            <a:spLocks noGrp="1"/>
          </p:cNvSpPr>
          <p:nvPr>
            <p:ph sz="quarter" idx="4"/>
          </p:nvPr>
        </p:nvSpPr>
        <p:spPr>
          <a:xfrm>
            <a:off x="4645025" y="1628800"/>
            <a:ext cx="4041775" cy="3951288"/>
          </a:xfrm>
        </p:spPr>
        <p:txBody>
          <a:bodyPr>
            <a:noAutofit/>
          </a:bodyPr>
          <a:lstStyle/>
          <a:p>
            <a:pPr marL="0" indent="0">
              <a:buNone/>
            </a:pPr>
            <a:r>
              <a:rPr lang="en-GB" dirty="0"/>
              <a:t>There is this laddish culture with drinking and stuff and I think it goes with every </a:t>
            </a:r>
            <a:r>
              <a:rPr lang="en-GB" dirty="0" smtClean="0"/>
              <a:t>university… </a:t>
            </a:r>
            <a:r>
              <a:rPr lang="en-GB" dirty="0"/>
              <a:t>I’d say to include sleeping around as well sometimes, I think, and yeah, just, you know, looking to be popular as well. </a:t>
            </a:r>
            <a:r>
              <a:rPr lang="en-GB" dirty="0" smtClean="0"/>
              <a:t>So… </a:t>
            </a:r>
            <a:r>
              <a:rPr lang="en-GB" dirty="0"/>
              <a:t>in a team, like in a sports team or whatever, like say the rugby team or something, you know, and quite a big figure in the team. </a:t>
            </a:r>
          </a:p>
        </p:txBody>
      </p:sp>
      <p:cxnSp>
        <p:nvCxnSpPr>
          <p:cNvPr id="8" name="Straight Connector 7"/>
          <p:cNvCxnSpPr/>
          <p:nvPr/>
        </p:nvCxnSpPr>
        <p:spPr>
          <a:xfrm>
            <a:off x="4572000" y="1412776"/>
            <a:ext cx="0" cy="4752528"/>
          </a:xfrm>
          <a:prstGeom prst="line">
            <a:avLst/>
          </a:prstGeom>
          <a:ln w="50800">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304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sz="4000" dirty="0" smtClean="0">
                <a:solidFill>
                  <a:schemeClr val="accent1"/>
                </a:solidFill>
              </a:rPr>
              <a:t>Overview of Findings 2002-04 (a)</a:t>
            </a:r>
            <a:endParaRPr lang="en-GB" sz="4000" dirty="0">
              <a:solidFill>
                <a:schemeClr val="accent1"/>
              </a:solidFill>
            </a:endParaRPr>
          </a:p>
        </p:txBody>
      </p:sp>
      <p:sp>
        <p:nvSpPr>
          <p:cNvPr id="3" name="Content Placeholder 2"/>
          <p:cNvSpPr>
            <a:spLocks noGrp="1"/>
          </p:cNvSpPr>
          <p:nvPr>
            <p:ph idx="1"/>
          </p:nvPr>
        </p:nvSpPr>
        <p:spPr>
          <a:xfrm>
            <a:off x="457200" y="1196752"/>
            <a:ext cx="8229600" cy="4929411"/>
          </a:xfrm>
        </p:spPr>
        <p:txBody>
          <a:bodyPr>
            <a:normAutofit/>
          </a:bodyPr>
          <a:lstStyle/>
          <a:p>
            <a:r>
              <a:rPr lang="en-GB" dirty="0" smtClean="0"/>
              <a:t>Laddishness = a culturally authoritative template of masculinity in HE;</a:t>
            </a:r>
          </a:p>
          <a:p>
            <a:r>
              <a:rPr lang="en-GB" dirty="0" smtClean="0"/>
              <a:t>Only 34% in survey self-identified as lads;</a:t>
            </a:r>
          </a:p>
          <a:p>
            <a:r>
              <a:rPr lang="en-GB" dirty="0" smtClean="0"/>
              <a:t>Interviews reveal complex and shifting relationships with laddishness.</a:t>
            </a:r>
          </a:p>
          <a:p>
            <a:pPr lvl="1"/>
            <a:r>
              <a:rPr lang="en-GB" dirty="0" smtClean="0"/>
              <a:t>6/8 “lads” renounced laddishness in interview;</a:t>
            </a:r>
          </a:p>
          <a:p>
            <a:pPr lvl="1"/>
            <a:r>
              <a:rPr lang="en-GB" dirty="0" smtClean="0"/>
              <a:t>3/11 “non-lads” bought into laddishness in interview</a:t>
            </a:r>
          </a:p>
        </p:txBody>
      </p:sp>
    </p:spTree>
    <p:extLst>
      <p:ext uri="{BB962C8B-B14F-4D97-AF65-F5344CB8AC3E}">
        <p14:creationId xmlns:p14="http://schemas.microsoft.com/office/powerpoint/2010/main" val="2022283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sz="4000" dirty="0" smtClean="0">
                <a:solidFill>
                  <a:schemeClr val="accent1"/>
                </a:solidFill>
              </a:rPr>
              <a:t>Findings 2002-04 (b)</a:t>
            </a:r>
            <a:endParaRPr lang="en-GB" sz="4000" dirty="0">
              <a:solidFill>
                <a:schemeClr val="accent1"/>
              </a:solidFill>
            </a:endParaRPr>
          </a:p>
        </p:txBody>
      </p:sp>
      <p:sp>
        <p:nvSpPr>
          <p:cNvPr id="3" name="Content Placeholder 2"/>
          <p:cNvSpPr>
            <a:spLocks noGrp="1"/>
          </p:cNvSpPr>
          <p:nvPr>
            <p:ph idx="1"/>
          </p:nvPr>
        </p:nvSpPr>
        <p:spPr>
          <a:xfrm>
            <a:off x="457200" y="1196752"/>
            <a:ext cx="8229600" cy="5112567"/>
          </a:xfrm>
        </p:spPr>
        <p:txBody>
          <a:bodyPr>
            <a:normAutofit/>
          </a:bodyPr>
          <a:lstStyle/>
          <a:p>
            <a:r>
              <a:rPr lang="en-GB" dirty="0" smtClean="0"/>
              <a:t>Laddishness was more influential:</a:t>
            </a:r>
          </a:p>
          <a:p>
            <a:pPr lvl="1"/>
            <a:r>
              <a:rPr lang="en-GB" dirty="0" smtClean="0"/>
              <a:t>During the transition to HE;</a:t>
            </a:r>
          </a:p>
          <a:p>
            <a:pPr lvl="1"/>
            <a:r>
              <a:rPr lang="en-GB" dirty="0" smtClean="0"/>
              <a:t>On “boys’ nights out”</a:t>
            </a:r>
          </a:p>
          <a:p>
            <a:pPr lvl="1"/>
            <a:r>
              <a:rPr lang="en-GB" dirty="0" smtClean="0"/>
              <a:t>In male sports teams  (“Real”/ “Proper” lads)</a:t>
            </a:r>
          </a:p>
          <a:p>
            <a:pPr lvl="1"/>
            <a:endParaRPr lang="en-GB" dirty="0"/>
          </a:p>
          <a:p>
            <a:pPr marL="457200" lvl="1" indent="0">
              <a:buNone/>
            </a:pPr>
            <a:r>
              <a:rPr lang="en-GB" sz="3200" dirty="0" smtClean="0"/>
              <a:t>There’s </a:t>
            </a:r>
            <a:r>
              <a:rPr lang="en-GB" sz="3200" dirty="0"/>
              <a:t>something about football that seems to make lads really laddish.  They think they’re the king of the world if they’re in a football team</a:t>
            </a:r>
            <a:r>
              <a:rPr lang="en-GB" dirty="0"/>
              <a:t> (</a:t>
            </a:r>
            <a:r>
              <a:rPr lang="en-GB" dirty="0" smtClean="0"/>
              <a:t>Mickey, “Lad”)</a:t>
            </a:r>
          </a:p>
          <a:p>
            <a:endParaRPr lang="en-GB" dirty="0" smtClean="0"/>
          </a:p>
        </p:txBody>
      </p:sp>
    </p:spTree>
    <p:extLst>
      <p:ext uri="{BB962C8B-B14F-4D97-AF65-F5344CB8AC3E}">
        <p14:creationId xmlns:p14="http://schemas.microsoft.com/office/powerpoint/2010/main" val="3355395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Autofit/>
          </a:bodyPr>
          <a:lstStyle/>
          <a:p>
            <a:r>
              <a:rPr lang="en-GB" sz="4000" dirty="0" smtClean="0">
                <a:solidFill>
                  <a:srgbClr val="0070C0"/>
                </a:solidFill>
              </a:rPr>
              <a:t>Engagements with Laddishness (1)</a:t>
            </a:r>
            <a:endParaRPr lang="en-GB" sz="4000" dirty="0"/>
          </a:p>
        </p:txBody>
      </p:sp>
      <p:sp>
        <p:nvSpPr>
          <p:cNvPr id="3" name="Content Placeholder 2"/>
          <p:cNvSpPr>
            <a:spLocks noGrp="1"/>
          </p:cNvSpPr>
          <p:nvPr>
            <p:ph idx="1"/>
          </p:nvPr>
        </p:nvSpPr>
        <p:spPr>
          <a:xfrm>
            <a:off x="457200" y="1196752"/>
            <a:ext cx="8363272" cy="4968552"/>
          </a:xfrm>
        </p:spPr>
        <p:txBody>
          <a:bodyPr>
            <a:normAutofit/>
          </a:bodyPr>
          <a:lstStyle/>
          <a:p>
            <a:r>
              <a:rPr lang="en-GB" b="1" dirty="0" smtClean="0"/>
              <a:t>Shifting</a:t>
            </a:r>
            <a:r>
              <a:rPr lang="en-GB" dirty="0" smtClean="0"/>
              <a:t> – </a:t>
            </a:r>
            <a:r>
              <a:rPr lang="en-GB" b="1" dirty="0" smtClean="0"/>
              <a:t>a temporary “front”:</a:t>
            </a:r>
          </a:p>
          <a:p>
            <a:pPr marL="0" indent="0">
              <a:buNone/>
            </a:pPr>
            <a:endParaRPr lang="en-GB" dirty="0"/>
          </a:p>
          <a:p>
            <a:pPr marL="0" indent="0">
              <a:buNone/>
            </a:pPr>
            <a:r>
              <a:rPr lang="en-GB" dirty="0" smtClean="0"/>
              <a:t>I </a:t>
            </a:r>
            <a:r>
              <a:rPr lang="en-GB" dirty="0"/>
              <a:t>don’t believe in laddishness...  I believe I can shift my identity to that.  But I’m not doing it to show, I’m not doing it to show </a:t>
            </a:r>
            <a:r>
              <a:rPr lang="en-GB" dirty="0" smtClean="0"/>
              <a:t>people; </a:t>
            </a:r>
            <a:r>
              <a:rPr lang="en-GB" dirty="0"/>
              <a:t>I’m doing it because I enjoy a bit of laddishness you know, just the boys sort of thing (</a:t>
            </a:r>
            <a:r>
              <a:rPr lang="en-GB" dirty="0" smtClean="0"/>
              <a:t>Alex – “Lad”).</a:t>
            </a:r>
            <a:r>
              <a:rPr lang="en-GB" dirty="0"/>
              <a:t>	</a:t>
            </a:r>
          </a:p>
          <a:p>
            <a:endParaRPr lang="en-GB" dirty="0"/>
          </a:p>
        </p:txBody>
      </p:sp>
    </p:spTree>
    <p:extLst>
      <p:ext uri="{BB962C8B-B14F-4D97-AF65-F5344CB8AC3E}">
        <p14:creationId xmlns:p14="http://schemas.microsoft.com/office/powerpoint/2010/main" val="41613393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Autofit/>
          </a:bodyPr>
          <a:lstStyle/>
          <a:p>
            <a:r>
              <a:rPr lang="en-GB" sz="4000" dirty="0" smtClean="0">
                <a:solidFill>
                  <a:srgbClr val="0070C0"/>
                </a:solidFill>
              </a:rPr>
              <a:t>Engagements with Laddishness (2)</a:t>
            </a:r>
            <a:endParaRPr lang="en-GB" sz="4000" dirty="0"/>
          </a:p>
        </p:txBody>
      </p:sp>
      <p:sp>
        <p:nvSpPr>
          <p:cNvPr id="3" name="Content Placeholder 2"/>
          <p:cNvSpPr>
            <a:spLocks noGrp="1"/>
          </p:cNvSpPr>
          <p:nvPr>
            <p:ph idx="1"/>
          </p:nvPr>
        </p:nvSpPr>
        <p:spPr>
          <a:xfrm>
            <a:off x="457200" y="1196752"/>
            <a:ext cx="8363272" cy="4968552"/>
          </a:xfrm>
        </p:spPr>
        <p:txBody>
          <a:bodyPr>
            <a:normAutofit fontScale="92500" lnSpcReduction="10000"/>
          </a:bodyPr>
          <a:lstStyle/>
          <a:p>
            <a:r>
              <a:rPr lang="en-GB" b="1" dirty="0" smtClean="0"/>
              <a:t>“Real lads” = the “other”:</a:t>
            </a:r>
            <a:endParaRPr lang="en-GB" dirty="0"/>
          </a:p>
          <a:p>
            <a:pPr marL="0" indent="0">
              <a:buNone/>
            </a:pPr>
            <a:r>
              <a:rPr lang="en-GB" dirty="0"/>
              <a:t>I think … [lads’ masculinity] is probably more superficial, perhaps… I think that anything that people think has to be portrayed overtly is possibly in question.  It’s almost like a reaction to an anxiety about it; it’s kind of, they’re questioning it themselves, and the easiest way to dispel any interrogation of their masculinity is to overtly show it.  And I think I’m more happy in myself perhaps than I don’t feel the need to, you, know be part of that </a:t>
            </a:r>
            <a:r>
              <a:rPr lang="en-GB" dirty="0" smtClean="0"/>
              <a:t>(John- “Lad”).</a:t>
            </a:r>
            <a:r>
              <a:rPr lang="en-GB" dirty="0"/>
              <a:t>	</a:t>
            </a:r>
          </a:p>
          <a:p>
            <a:endParaRPr lang="en-GB" dirty="0"/>
          </a:p>
        </p:txBody>
      </p:sp>
    </p:spTree>
    <p:extLst>
      <p:ext uri="{BB962C8B-B14F-4D97-AF65-F5344CB8AC3E}">
        <p14:creationId xmlns:p14="http://schemas.microsoft.com/office/powerpoint/2010/main" val="21179013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1"/>
                </a:solidFill>
              </a:rPr>
              <a:t>A continuum of laddishness?</a:t>
            </a:r>
            <a:endParaRPr lang="en-GB" dirty="0">
              <a:solidFill>
                <a:schemeClr val="accent1"/>
              </a:solidFill>
            </a:endParaRPr>
          </a:p>
        </p:txBody>
      </p:sp>
      <p:sp>
        <p:nvSpPr>
          <p:cNvPr id="3" name="Content Placeholder 2"/>
          <p:cNvSpPr>
            <a:spLocks noGrp="1"/>
          </p:cNvSpPr>
          <p:nvPr>
            <p:ph idx="1"/>
          </p:nvPr>
        </p:nvSpPr>
        <p:spPr>
          <a:xfrm>
            <a:off x="457200" y="3573016"/>
            <a:ext cx="8229600" cy="2553147"/>
          </a:xfrm>
        </p:spPr>
        <p:txBody>
          <a:bodyPr/>
          <a:lstStyle/>
          <a:p>
            <a:r>
              <a:rPr lang="en-GB" dirty="0" smtClean="0"/>
              <a:t>Benefits </a:t>
            </a:r>
            <a:r>
              <a:rPr lang="en-GB" dirty="0"/>
              <a:t>vs. </a:t>
            </a:r>
            <a:r>
              <a:rPr lang="en-GB" dirty="0" smtClean="0"/>
              <a:t>Negatives of laddishness;</a:t>
            </a:r>
          </a:p>
          <a:p>
            <a:r>
              <a:rPr lang="en-GB" dirty="0" smtClean="0"/>
              <a:t>Shift between the two poles through </a:t>
            </a:r>
            <a:r>
              <a:rPr lang="en-GB" i="1" dirty="0" smtClean="0"/>
              <a:t>balancing</a:t>
            </a:r>
            <a:r>
              <a:rPr lang="en-GB" dirty="0" smtClean="0"/>
              <a:t> academic and social = “ordinary”</a:t>
            </a:r>
          </a:p>
          <a:p>
            <a:r>
              <a:rPr lang="en-GB" dirty="0" smtClean="0"/>
              <a:t>Practise laddishness </a:t>
            </a:r>
            <a:r>
              <a:rPr lang="en-GB" i="1" dirty="0" smtClean="0"/>
              <a:t> </a:t>
            </a:r>
            <a:r>
              <a:rPr lang="en-GB" dirty="0" smtClean="0"/>
              <a:t>by</a:t>
            </a:r>
            <a:r>
              <a:rPr lang="en-GB" i="1" dirty="0" smtClean="0"/>
              <a:t> degree.</a:t>
            </a:r>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0726" y="1527741"/>
            <a:ext cx="1537409"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https://encrypted-tbn2.gstatic.com/images?q=tbn:ANd9GcRpjJakwgodVuKkFbPD-wpm-M95E9TERZ7jCMdWsR5NKhxThZB3hw">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1555037"/>
            <a:ext cx="1515436" cy="1127209"/>
          </a:xfrm>
          <a:prstGeom prst="rect">
            <a:avLst/>
          </a:prstGeom>
          <a:noFill/>
          <a:extLst>
            <a:ext uri="{909E8E84-426E-40DD-AFC4-6F175D3DCCD1}">
              <a14:hiddenFill xmlns:a14="http://schemas.microsoft.com/office/drawing/2010/main">
                <a:solidFill>
                  <a:srgbClr val="FFFFFF"/>
                </a:solidFill>
              </a14:hiddenFill>
            </a:ext>
          </a:extLst>
        </p:spPr>
      </p:pic>
      <p:sp>
        <p:nvSpPr>
          <p:cNvPr id="5" name="Left-Right Arrow 4"/>
          <p:cNvSpPr/>
          <p:nvPr/>
        </p:nvSpPr>
        <p:spPr>
          <a:xfrm>
            <a:off x="2339752" y="1851777"/>
            <a:ext cx="4464496" cy="50405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611560" y="2823319"/>
            <a:ext cx="3600400" cy="461665"/>
          </a:xfrm>
          <a:prstGeom prst="rect">
            <a:avLst/>
          </a:prstGeom>
          <a:noFill/>
        </p:spPr>
        <p:txBody>
          <a:bodyPr wrap="square" rtlCol="0">
            <a:spAutoFit/>
          </a:bodyPr>
          <a:lstStyle/>
          <a:p>
            <a:r>
              <a:rPr lang="en-GB" sz="2400" dirty="0" smtClean="0"/>
              <a:t>Boring / geeky/ lightweight</a:t>
            </a:r>
            <a:endParaRPr lang="en-GB" sz="2400" dirty="0"/>
          </a:p>
        </p:txBody>
      </p:sp>
      <p:sp>
        <p:nvSpPr>
          <p:cNvPr id="9" name="TextBox 8"/>
          <p:cNvSpPr txBox="1"/>
          <p:nvPr/>
        </p:nvSpPr>
        <p:spPr>
          <a:xfrm>
            <a:off x="6660231" y="2777647"/>
            <a:ext cx="2012455" cy="461665"/>
          </a:xfrm>
          <a:prstGeom prst="rect">
            <a:avLst/>
          </a:prstGeom>
          <a:noFill/>
        </p:spPr>
        <p:txBody>
          <a:bodyPr wrap="square" rtlCol="0">
            <a:spAutoFit/>
          </a:bodyPr>
          <a:lstStyle/>
          <a:p>
            <a:r>
              <a:rPr lang="en-GB" sz="2400" dirty="0" smtClean="0"/>
              <a:t>“Proper Lad”</a:t>
            </a:r>
            <a:endParaRPr lang="en-GB" sz="2400" dirty="0"/>
          </a:p>
        </p:txBody>
      </p:sp>
      <p:sp>
        <p:nvSpPr>
          <p:cNvPr id="10" name="TextBox 9"/>
          <p:cNvSpPr txBox="1"/>
          <p:nvPr/>
        </p:nvSpPr>
        <p:spPr>
          <a:xfrm>
            <a:off x="611953" y="1066076"/>
            <a:ext cx="1515043" cy="461665"/>
          </a:xfrm>
          <a:prstGeom prst="rect">
            <a:avLst/>
          </a:prstGeom>
          <a:noFill/>
        </p:spPr>
        <p:txBody>
          <a:bodyPr wrap="square" rtlCol="0">
            <a:spAutoFit/>
          </a:bodyPr>
          <a:lstStyle/>
          <a:p>
            <a:r>
              <a:rPr lang="en-GB" sz="2400" dirty="0" smtClean="0"/>
              <a:t>Academic</a:t>
            </a:r>
            <a:endParaRPr lang="en-GB" sz="2400" dirty="0"/>
          </a:p>
        </p:txBody>
      </p:sp>
      <p:sp>
        <p:nvSpPr>
          <p:cNvPr id="11" name="TextBox 10"/>
          <p:cNvSpPr txBox="1"/>
          <p:nvPr/>
        </p:nvSpPr>
        <p:spPr>
          <a:xfrm>
            <a:off x="6951908" y="1040247"/>
            <a:ext cx="1515043" cy="461665"/>
          </a:xfrm>
          <a:prstGeom prst="rect">
            <a:avLst/>
          </a:prstGeom>
          <a:noFill/>
        </p:spPr>
        <p:txBody>
          <a:bodyPr wrap="square" rtlCol="0">
            <a:spAutoFit/>
          </a:bodyPr>
          <a:lstStyle/>
          <a:p>
            <a:r>
              <a:rPr lang="en-GB" sz="2400" dirty="0" smtClean="0"/>
              <a:t>Social</a:t>
            </a:r>
            <a:endParaRPr lang="en-GB" sz="2400" dirty="0"/>
          </a:p>
        </p:txBody>
      </p:sp>
    </p:spTree>
    <p:extLst>
      <p:ext uri="{BB962C8B-B14F-4D97-AF65-F5344CB8AC3E}">
        <p14:creationId xmlns:p14="http://schemas.microsoft.com/office/powerpoint/2010/main" val="3823647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Autofit/>
          </a:bodyPr>
          <a:lstStyle/>
          <a:p>
            <a:r>
              <a:rPr lang="en-GB" sz="3200" dirty="0">
                <a:solidFill>
                  <a:srgbClr val="0070C0"/>
                </a:solidFill>
              </a:rPr>
              <a:t>Laddish behaviours in teaching-learning contexts</a:t>
            </a:r>
            <a:endParaRPr lang="en-GB" sz="3200" dirty="0"/>
          </a:p>
        </p:txBody>
      </p:sp>
      <p:sp>
        <p:nvSpPr>
          <p:cNvPr id="3" name="Content Placeholder 2"/>
          <p:cNvSpPr>
            <a:spLocks noGrp="1"/>
          </p:cNvSpPr>
          <p:nvPr>
            <p:ph idx="1"/>
          </p:nvPr>
        </p:nvSpPr>
        <p:spPr>
          <a:xfrm>
            <a:off x="457200" y="1196752"/>
            <a:ext cx="8363272" cy="5472608"/>
          </a:xfrm>
        </p:spPr>
        <p:txBody>
          <a:bodyPr>
            <a:normAutofit fontScale="92500" lnSpcReduction="10000"/>
          </a:bodyPr>
          <a:lstStyle/>
          <a:p>
            <a:pPr marL="0" indent="0">
              <a:buNone/>
            </a:pPr>
            <a:r>
              <a:rPr lang="en-GB" dirty="0"/>
              <a:t>There’s a big group of them [lads]; they turn up about twenty minutes late … and I’ve complained about them a few times … I sit like right at the front [of the lecture theatre], so for me to be able to hear them like it’s affecting my learning ... I’ve had to ask for extra help when I shouldn’t have [had to] because I would have understood it if they weren’t talking, so that’s annoying.  But that’s just boys isn’t it! … but they just don’t seem to really care, they just think it’s cool to sit there and talk. Like the worst is a Monday morning because they’ll talk about football and you don’t really want to hear about football when you’re in an anatomy class.  </a:t>
            </a:r>
            <a:r>
              <a:rPr lang="en-GB" sz="2200" dirty="0"/>
              <a:t>(Paris, Y1 Sports Science)</a:t>
            </a:r>
            <a:endParaRPr lang="en-GB" dirty="0"/>
          </a:p>
          <a:p>
            <a:endParaRPr lang="en-GB" dirty="0"/>
          </a:p>
        </p:txBody>
      </p:sp>
    </p:spTree>
    <p:extLst>
      <p:ext uri="{BB962C8B-B14F-4D97-AF65-F5344CB8AC3E}">
        <p14:creationId xmlns:p14="http://schemas.microsoft.com/office/powerpoint/2010/main" val="11952423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t>Mia </a:t>
            </a:r>
            <a:r>
              <a:rPr lang="en-GB" sz="3100" dirty="0" smtClean="0"/>
              <a:t>(</a:t>
            </a:r>
            <a:r>
              <a:rPr lang="en-GB" sz="3100" dirty="0"/>
              <a:t>Y2, sports science)</a:t>
            </a:r>
          </a:p>
        </p:txBody>
      </p:sp>
      <p:sp>
        <p:nvSpPr>
          <p:cNvPr id="3" name="Content Placeholder 2"/>
          <p:cNvSpPr>
            <a:spLocks noGrp="1"/>
          </p:cNvSpPr>
          <p:nvPr>
            <p:ph idx="1"/>
          </p:nvPr>
        </p:nvSpPr>
        <p:spPr>
          <a:xfrm>
            <a:off x="457200" y="1052736"/>
            <a:ext cx="8229600" cy="5616624"/>
          </a:xfrm>
        </p:spPr>
        <p:txBody>
          <a:bodyPr>
            <a:normAutofit fontScale="85000" lnSpcReduction="20000"/>
          </a:bodyPr>
          <a:lstStyle/>
          <a:p>
            <a:pPr marL="0" indent="0">
              <a:buNone/>
            </a:pPr>
            <a:r>
              <a:rPr lang="en-GB" dirty="0" smtClean="0">
                <a:solidFill>
                  <a:srgbClr val="0070C0"/>
                </a:solidFill>
              </a:rPr>
              <a:t>And </a:t>
            </a:r>
            <a:r>
              <a:rPr lang="en-GB" dirty="0">
                <a:solidFill>
                  <a:srgbClr val="0070C0"/>
                </a:solidFill>
              </a:rPr>
              <a:t>does it actually disrupt the teaching sometimes, do you think?</a:t>
            </a:r>
          </a:p>
          <a:p>
            <a:pPr marL="0" indent="0">
              <a:buNone/>
            </a:pPr>
            <a:r>
              <a:rPr lang="en-GB" dirty="0" smtClean="0"/>
              <a:t>Yeah</a:t>
            </a:r>
            <a:r>
              <a:rPr lang="en-GB" dirty="0"/>
              <a:t>, it does, yeah, big time … I can hear them laughing and joking behind me, and that alone, that just stops whoever’s teaching to tell them to be quiet. Or if they catch them throwing something at one of their friends then that stops the class as well, and it’s just little things like that that they do. Or even, some of them will make stupid noises, just silly noises that their friends will find funny - nobody else does - and that, again, would stop the class.   …</a:t>
            </a:r>
          </a:p>
          <a:p>
            <a:pPr marL="0" indent="0">
              <a:buNone/>
            </a:pPr>
            <a:r>
              <a:rPr lang="en-GB" dirty="0" smtClean="0">
                <a:solidFill>
                  <a:srgbClr val="0070C0"/>
                </a:solidFill>
              </a:rPr>
              <a:t>Does </a:t>
            </a:r>
            <a:r>
              <a:rPr lang="en-GB" dirty="0">
                <a:solidFill>
                  <a:srgbClr val="0070C0"/>
                </a:solidFill>
              </a:rPr>
              <a:t>that tend to be blokes, are women involved?</a:t>
            </a:r>
          </a:p>
          <a:p>
            <a:pPr marL="0" indent="0">
              <a:buNone/>
            </a:pPr>
            <a:r>
              <a:rPr lang="en-GB" dirty="0" smtClean="0"/>
              <a:t>It’s </a:t>
            </a:r>
            <a:r>
              <a:rPr lang="en-GB" dirty="0"/>
              <a:t>the guys.  No, the women, there’s only some girls that will be there and you’ll hear them laugh, but they’re not, there’s no girls on our course that act like the boys where they’ll start throwing things and being really destructive. </a:t>
            </a:r>
          </a:p>
          <a:p>
            <a:endParaRPr lang="en-GB" dirty="0"/>
          </a:p>
        </p:txBody>
      </p:sp>
    </p:spTree>
    <p:extLst>
      <p:ext uri="{BB962C8B-B14F-4D97-AF65-F5344CB8AC3E}">
        <p14:creationId xmlns:p14="http://schemas.microsoft.com/office/powerpoint/2010/main" val="3292533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921"/>
            <a:ext cx="8229600" cy="45719"/>
          </a:xfrm>
        </p:spPr>
        <p:txBody>
          <a:bodyPr>
            <a:normAutofit fontScale="90000"/>
          </a:bodyPr>
          <a:lstStyle/>
          <a:p>
            <a:endParaRPr lang="en-GB" dirty="0"/>
          </a:p>
        </p:txBody>
      </p:sp>
      <p:sp>
        <p:nvSpPr>
          <p:cNvPr id="3" name="Content Placeholder 2"/>
          <p:cNvSpPr>
            <a:spLocks noGrp="1"/>
          </p:cNvSpPr>
          <p:nvPr>
            <p:ph idx="1"/>
          </p:nvPr>
        </p:nvSpPr>
        <p:spPr>
          <a:xfrm>
            <a:off x="457200" y="620688"/>
            <a:ext cx="8229600" cy="5832648"/>
          </a:xfrm>
        </p:spPr>
        <p:txBody>
          <a:bodyPr>
            <a:normAutofit/>
          </a:bodyPr>
          <a:lstStyle/>
          <a:p>
            <a:pPr marL="0" indent="0">
              <a:buNone/>
            </a:pPr>
            <a:r>
              <a:rPr lang="en-GB" sz="3600" dirty="0"/>
              <a:t>Oh yeah, well we always banter between ourselves.  I mean yeah definitely, like everyone banters I think, especially when there's a lot of lads together. And then, I don't know, a little bit with the lecturers. But it never oversteps or anything, I wouldn't say, it's just a bit of fun, you know, without it like lectures would be boring. (laughs)  </a:t>
            </a:r>
            <a:r>
              <a:rPr lang="en-GB" sz="2800" dirty="0"/>
              <a:t>(Lewis, Y2, Sports Science).</a:t>
            </a:r>
          </a:p>
          <a:p>
            <a:endParaRPr lang="en-GB" dirty="0"/>
          </a:p>
        </p:txBody>
      </p:sp>
    </p:spTree>
    <p:extLst>
      <p:ext uri="{BB962C8B-B14F-4D97-AF65-F5344CB8AC3E}">
        <p14:creationId xmlns:p14="http://schemas.microsoft.com/office/powerpoint/2010/main" val="4199992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712968" cy="6552728"/>
          </a:xfrm>
        </p:spPr>
        <p:txBody>
          <a:bodyPr>
            <a:noAutofit/>
          </a:bodyPr>
          <a:lstStyle/>
          <a:p>
            <a:pPr algn="l"/>
            <a:r>
              <a:rPr lang="en-GB" sz="2100" dirty="0">
                <a:solidFill>
                  <a:srgbClr val="0070C0"/>
                </a:solidFill>
              </a:rPr>
              <a:t>So, do you consider yourself to be a bit of a lad?</a:t>
            </a:r>
            <a:r>
              <a:rPr lang="en-GB" sz="2100" dirty="0"/>
              <a:t/>
            </a:r>
            <a:br>
              <a:rPr lang="en-GB" sz="2100" dirty="0"/>
            </a:br>
            <a:r>
              <a:rPr lang="en-GB" sz="2100" dirty="0"/>
              <a:t>Yeah.  I take part in a lot of sports and enjoy it, see a lot of games, go to the gym.</a:t>
            </a:r>
            <a:br>
              <a:rPr lang="en-GB" sz="2100" dirty="0"/>
            </a:br>
            <a:r>
              <a:rPr lang="en-GB" sz="2100" dirty="0">
                <a:solidFill>
                  <a:srgbClr val="0070C0"/>
                </a:solidFill>
              </a:rPr>
              <a:t>… So would you think that there’s a lot of laddish behaviour in class at your university?</a:t>
            </a:r>
            <a:r>
              <a:rPr lang="en-GB" sz="2100" dirty="0"/>
              <a:t/>
            </a:r>
            <a:br>
              <a:rPr lang="en-GB" sz="2100" dirty="0"/>
            </a:br>
            <a:r>
              <a:rPr lang="en-GB" sz="2100" dirty="0"/>
              <a:t>Yeah, sometimes.</a:t>
            </a:r>
            <a:br>
              <a:rPr lang="en-GB" sz="2100" dirty="0"/>
            </a:br>
            <a:r>
              <a:rPr lang="en-GB" sz="2100" dirty="0">
                <a:solidFill>
                  <a:srgbClr val="0070C0"/>
                </a:solidFill>
              </a:rPr>
              <a:t>What sort of things happen?</a:t>
            </a:r>
            <a:r>
              <a:rPr lang="en-GB" sz="2100" dirty="0"/>
              <a:t/>
            </a:r>
            <a:br>
              <a:rPr lang="en-GB" sz="2100" dirty="0"/>
            </a:br>
            <a:r>
              <a:rPr lang="en-GB" sz="2100" dirty="0" err="1"/>
              <a:t>Erm</a:t>
            </a:r>
            <a:r>
              <a:rPr lang="en-GB" sz="2100" dirty="0"/>
              <a:t>, usually the main one’s when one of the lecturers come in, he’s quite funny, and he talks about, he talks about mostly sexual things, he’s quite funny. … So, yeah, he was having a bit of a laugh while he’s teaching as well</a:t>
            </a:r>
            <a:r>
              <a:rPr lang="en-GB" sz="2100" dirty="0" smtClean="0"/>
              <a:t>. …</a:t>
            </a:r>
            <a:r>
              <a:rPr lang="en-GB" sz="2100" dirty="0"/>
              <a:t/>
            </a:r>
            <a:br>
              <a:rPr lang="en-GB" sz="2100" dirty="0"/>
            </a:br>
            <a:r>
              <a:rPr lang="en-GB" sz="2100" dirty="0">
                <a:solidFill>
                  <a:srgbClr val="0070C0"/>
                </a:solidFill>
              </a:rPr>
              <a:t>Alright, so it’s not just the students who can be a bit of a lad, it’s also the lecturer?</a:t>
            </a:r>
            <a:r>
              <a:rPr lang="en-GB" sz="2100" dirty="0"/>
              <a:t/>
            </a:r>
            <a:br>
              <a:rPr lang="en-GB" sz="2100" dirty="0"/>
            </a:br>
            <a:r>
              <a:rPr lang="en-GB" sz="2100" dirty="0"/>
              <a:t>Yeah.</a:t>
            </a:r>
            <a:br>
              <a:rPr lang="en-GB" sz="2100" dirty="0"/>
            </a:br>
            <a:r>
              <a:rPr lang="en-GB" sz="2100" dirty="0">
                <a:solidFill>
                  <a:srgbClr val="0070C0"/>
                </a:solidFill>
              </a:rPr>
              <a:t>Alright then.  So, you’ve said there’s a fair bit of </a:t>
            </a:r>
            <a:r>
              <a:rPr lang="en-GB" sz="2100" dirty="0" err="1">
                <a:solidFill>
                  <a:srgbClr val="0070C0"/>
                </a:solidFill>
              </a:rPr>
              <a:t>laddishness</a:t>
            </a:r>
            <a:r>
              <a:rPr lang="en-GB" sz="2100" dirty="0">
                <a:solidFill>
                  <a:srgbClr val="0070C0"/>
                </a:solidFill>
              </a:rPr>
              <a:t> in class?</a:t>
            </a:r>
            <a:r>
              <a:rPr lang="en-GB" sz="2100" dirty="0"/>
              <a:t/>
            </a:r>
            <a:br>
              <a:rPr lang="en-GB" sz="2100" dirty="0"/>
            </a:br>
            <a:r>
              <a:rPr lang="en-GB" sz="2100" dirty="0"/>
              <a:t>Right.</a:t>
            </a:r>
            <a:br>
              <a:rPr lang="en-GB" sz="2100" dirty="0"/>
            </a:br>
            <a:r>
              <a:rPr lang="en-GB" sz="2100" dirty="0">
                <a:solidFill>
                  <a:srgbClr val="0070C0"/>
                </a:solidFill>
              </a:rPr>
              <a:t>Does that disturb other people, do you think … is that a problem, do you perceive, in class or?</a:t>
            </a:r>
            <a:r>
              <a:rPr lang="en-GB" sz="2100" dirty="0"/>
              <a:t/>
            </a:r>
            <a:br>
              <a:rPr lang="en-GB" sz="2100" dirty="0"/>
            </a:br>
            <a:r>
              <a:rPr lang="en-GB" sz="2100" dirty="0"/>
              <a:t>I don’t think so because the majority of people in our class are male.  </a:t>
            </a:r>
            <a:r>
              <a:rPr lang="en-GB" sz="2100" dirty="0" smtClean="0"/>
              <a:t/>
            </a:r>
            <a:br>
              <a:rPr lang="en-GB" sz="2100" dirty="0" smtClean="0"/>
            </a:br>
            <a:r>
              <a:rPr lang="en-GB" sz="1600" dirty="0" smtClean="0"/>
              <a:t>(</a:t>
            </a:r>
            <a:r>
              <a:rPr lang="en-GB" sz="1600" dirty="0"/>
              <a:t>Patrick, Y1a, Sports Science</a:t>
            </a:r>
            <a:r>
              <a:rPr lang="en-GB" sz="1600" dirty="0" smtClean="0"/>
              <a:t>).</a:t>
            </a:r>
            <a:endParaRPr lang="en-GB" sz="1600" dirty="0"/>
          </a:p>
        </p:txBody>
      </p:sp>
    </p:spTree>
    <p:extLst>
      <p:ext uri="{BB962C8B-B14F-4D97-AF65-F5344CB8AC3E}">
        <p14:creationId xmlns:p14="http://schemas.microsoft.com/office/powerpoint/2010/main" val="3116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GB" dirty="0">
                <a:solidFill>
                  <a:srgbClr val="0070C0"/>
                </a:solidFill>
              </a:rPr>
              <a:t>Challenging </a:t>
            </a:r>
            <a:r>
              <a:rPr lang="en-GB" dirty="0" err="1">
                <a:solidFill>
                  <a:srgbClr val="0070C0"/>
                </a:solidFill>
              </a:rPr>
              <a:t>Laddism</a:t>
            </a:r>
            <a:endParaRPr lang="en-GB" dirty="0"/>
          </a:p>
        </p:txBody>
      </p:sp>
      <p:sp>
        <p:nvSpPr>
          <p:cNvPr id="3" name="Content Placeholder 2"/>
          <p:cNvSpPr>
            <a:spLocks noGrp="1"/>
          </p:cNvSpPr>
          <p:nvPr>
            <p:ph idx="1"/>
          </p:nvPr>
        </p:nvSpPr>
        <p:spPr>
          <a:xfrm>
            <a:off x="457200" y="1340768"/>
            <a:ext cx="8229600" cy="5256584"/>
          </a:xfrm>
        </p:spPr>
        <p:txBody>
          <a:bodyPr>
            <a:normAutofit fontScale="62500" lnSpcReduction="20000"/>
          </a:bodyPr>
          <a:lstStyle/>
          <a:p>
            <a:pPr marL="0" indent="0">
              <a:spcBef>
                <a:spcPts val="0"/>
              </a:spcBef>
              <a:buNone/>
            </a:pPr>
            <a:r>
              <a:rPr lang="en-GB" sz="4000" dirty="0">
                <a:solidFill>
                  <a:srgbClr val="0070C0"/>
                </a:solidFill>
              </a:rPr>
              <a:t>… With that group of boys sort of like being rude or maybe being noisy, would that affect your learning do you think, in the class? </a:t>
            </a:r>
          </a:p>
          <a:p>
            <a:pPr marL="0" indent="0">
              <a:spcBef>
                <a:spcPts val="0"/>
              </a:spcBef>
              <a:buNone/>
            </a:pPr>
            <a:r>
              <a:rPr lang="en-GB" sz="4000" dirty="0" smtClean="0"/>
              <a:t>Yeah</a:t>
            </a:r>
            <a:r>
              <a:rPr lang="en-GB" sz="4000" dirty="0"/>
              <a:t>, it does, it does, it does when you’re trying to listen to a lecturer explaining to you something you don’t know, you’re learning something new and you’ve got people in the background making noise, disrupting the class, you know. It does interrupt with your learning and it interrupts with listening, especially if … you don’t get something because someone’s been making noise in the background and then you have to keep asking the lecturer ‘oh can you repeat yourself’.  … a couple of times I had to say, and a couple of my other classmates had to say, you know, ‘quieten down, I’m here to learn, I pay my fees to come here, if you don’t want to learn come out of the class’. </a:t>
            </a:r>
          </a:p>
          <a:p>
            <a:pPr marL="0" indent="0">
              <a:buNone/>
            </a:pPr>
            <a:r>
              <a:rPr lang="en-GB" sz="2800" dirty="0" smtClean="0"/>
              <a:t>						(</a:t>
            </a:r>
            <a:r>
              <a:rPr lang="en-GB" sz="2800" dirty="0" err="1"/>
              <a:t>Saisha</a:t>
            </a:r>
            <a:r>
              <a:rPr lang="en-GB" sz="2800" dirty="0"/>
              <a:t>, Y1 sports science) </a:t>
            </a:r>
          </a:p>
          <a:p>
            <a:endParaRPr lang="en-GB" dirty="0"/>
          </a:p>
        </p:txBody>
      </p:sp>
    </p:spTree>
    <p:extLst>
      <p:ext uri="{BB962C8B-B14F-4D97-AF65-F5344CB8AC3E}">
        <p14:creationId xmlns:p14="http://schemas.microsoft.com/office/powerpoint/2010/main" val="38695434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dirty="0">
                <a:solidFill>
                  <a:srgbClr val="0070C0"/>
                </a:solidFill>
              </a:rPr>
              <a:t>Challenging </a:t>
            </a:r>
            <a:r>
              <a:rPr lang="en-GB" dirty="0" err="1">
                <a:solidFill>
                  <a:srgbClr val="0070C0"/>
                </a:solidFill>
              </a:rPr>
              <a:t>Laddism</a:t>
            </a:r>
            <a:endParaRPr lang="en-GB" dirty="0"/>
          </a:p>
        </p:txBody>
      </p:sp>
      <p:sp>
        <p:nvSpPr>
          <p:cNvPr id="3" name="Content Placeholder 2"/>
          <p:cNvSpPr>
            <a:spLocks noGrp="1"/>
          </p:cNvSpPr>
          <p:nvPr>
            <p:ph idx="1"/>
          </p:nvPr>
        </p:nvSpPr>
        <p:spPr>
          <a:xfrm>
            <a:off x="323528" y="1124744"/>
            <a:ext cx="8496944" cy="5544616"/>
          </a:xfrm>
        </p:spPr>
        <p:txBody>
          <a:bodyPr>
            <a:normAutofit fontScale="85000" lnSpcReduction="10000"/>
          </a:bodyPr>
          <a:lstStyle/>
          <a:p>
            <a:pPr marL="0" indent="0">
              <a:buNone/>
            </a:pPr>
            <a:r>
              <a:rPr lang="en-GB" dirty="0" smtClean="0">
                <a:solidFill>
                  <a:srgbClr val="0070C0"/>
                </a:solidFill>
              </a:rPr>
              <a:t>Do </a:t>
            </a:r>
            <a:r>
              <a:rPr lang="en-GB" dirty="0">
                <a:solidFill>
                  <a:srgbClr val="0070C0"/>
                </a:solidFill>
              </a:rPr>
              <a:t>you think the laddish behaviour affects other people’s learning?</a:t>
            </a:r>
          </a:p>
          <a:p>
            <a:pPr marL="0" indent="0">
              <a:buNone/>
            </a:pPr>
            <a:r>
              <a:rPr lang="en-GB" dirty="0" smtClean="0"/>
              <a:t>Sometimes</a:t>
            </a:r>
            <a:r>
              <a:rPr lang="en-GB" dirty="0"/>
              <a:t>, coz I know some students that sit at the back can get quite loud while lecturers are talking, so I know some of the girls at the front always have a go at them for talking too loud, or for talking at all during a lecture.</a:t>
            </a:r>
          </a:p>
          <a:p>
            <a:pPr marL="0" indent="0">
              <a:buNone/>
            </a:pPr>
            <a:r>
              <a:rPr lang="en-GB" dirty="0" smtClean="0">
                <a:solidFill>
                  <a:srgbClr val="0070C0"/>
                </a:solidFill>
              </a:rPr>
              <a:t>So </a:t>
            </a:r>
            <a:r>
              <a:rPr lang="en-GB" dirty="0">
                <a:solidFill>
                  <a:srgbClr val="0070C0"/>
                </a:solidFill>
              </a:rPr>
              <a:t>students at the back are talking during the lecture?</a:t>
            </a:r>
          </a:p>
          <a:p>
            <a:pPr marL="0" indent="0">
              <a:buNone/>
            </a:pPr>
            <a:r>
              <a:rPr lang="en-GB" dirty="0" smtClean="0"/>
              <a:t>Yeah</a:t>
            </a:r>
            <a:r>
              <a:rPr lang="en-GB" dirty="0"/>
              <a:t>.</a:t>
            </a:r>
          </a:p>
          <a:p>
            <a:pPr marL="0" indent="0">
              <a:buNone/>
            </a:pPr>
            <a:r>
              <a:rPr lang="en-GB" dirty="0" smtClean="0">
                <a:solidFill>
                  <a:srgbClr val="0070C0"/>
                </a:solidFill>
              </a:rPr>
              <a:t>Right</a:t>
            </a:r>
            <a:r>
              <a:rPr lang="en-GB" dirty="0">
                <a:solidFill>
                  <a:srgbClr val="0070C0"/>
                </a:solidFill>
              </a:rPr>
              <a:t>.  And is it just a few people who find that a nuisance, or would you say most people?</a:t>
            </a:r>
          </a:p>
          <a:p>
            <a:pPr marL="0" indent="0">
              <a:buNone/>
            </a:pPr>
            <a:r>
              <a:rPr lang="en-GB" dirty="0" smtClean="0"/>
              <a:t>I’d </a:t>
            </a:r>
            <a:r>
              <a:rPr lang="en-GB" dirty="0"/>
              <a:t>say it was most people, but it’s only those couple of girls at the front that actually have the courage to speak up and actually tell them to be quiet. </a:t>
            </a:r>
            <a:r>
              <a:rPr lang="en-GB" sz="2400" dirty="0" smtClean="0"/>
              <a:t>(Hazel, Y1, </a:t>
            </a:r>
            <a:r>
              <a:rPr lang="en-GB" sz="2400" dirty="0"/>
              <a:t>Sports Science)</a:t>
            </a:r>
            <a:endParaRPr lang="en-GB" dirty="0"/>
          </a:p>
        </p:txBody>
      </p:sp>
    </p:spTree>
    <p:extLst>
      <p:ext uri="{BB962C8B-B14F-4D97-AF65-F5344CB8AC3E}">
        <p14:creationId xmlns:p14="http://schemas.microsoft.com/office/powerpoint/2010/main" val="23257515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868958"/>
          </a:xfrm>
        </p:spPr>
        <p:txBody>
          <a:bodyPr>
            <a:normAutofit/>
          </a:bodyPr>
          <a:lstStyle/>
          <a:p>
            <a:r>
              <a:rPr lang="en-GB" dirty="0">
                <a:solidFill>
                  <a:srgbClr val="0070C0"/>
                </a:solidFill>
              </a:rPr>
              <a:t>Challenging </a:t>
            </a:r>
            <a:r>
              <a:rPr lang="en-GB" dirty="0" err="1">
                <a:solidFill>
                  <a:srgbClr val="0070C0"/>
                </a:solidFill>
              </a:rPr>
              <a:t>Laddism</a:t>
            </a:r>
            <a:endParaRPr lang="en-GB" dirty="0">
              <a:solidFill>
                <a:srgbClr val="0070C0"/>
              </a:solidFill>
            </a:endParaRPr>
          </a:p>
        </p:txBody>
      </p:sp>
      <p:sp>
        <p:nvSpPr>
          <p:cNvPr id="3" name="Content Placeholder 2"/>
          <p:cNvSpPr>
            <a:spLocks noGrp="1"/>
          </p:cNvSpPr>
          <p:nvPr>
            <p:ph idx="1"/>
          </p:nvPr>
        </p:nvSpPr>
        <p:spPr>
          <a:xfrm>
            <a:off x="467544" y="1844824"/>
            <a:ext cx="8229600" cy="3993307"/>
          </a:xfrm>
        </p:spPr>
        <p:txBody>
          <a:bodyPr/>
          <a:lstStyle/>
          <a:p>
            <a:pPr marL="0" indent="0">
              <a:buNone/>
            </a:pPr>
            <a:r>
              <a:rPr lang="en-GB" dirty="0"/>
              <a:t>‘one student a couple years ago, she was great, a very strong lass, who stood up, turned round and said, “Will you shut the fuck up, I’m trying to learn”.  And they did … peer pressure gets them a lot more ‘coz suddenly they’re made to look fools by a girl, and actually, they didn’t like that</a:t>
            </a:r>
            <a:r>
              <a:rPr lang="en-GB" dirty="0" smtClean="0"/>
              <a:t>.’ </a:t>
            </a:r>
            <a:r>
              <a:rPr lang="en-GB" sz="2400" dirty="0" smtClean="0"/>
              <a:t>(John, Lecturer)</a:t>
            </a:r>
            <a:endParaRPr lang="en-GB" sz="2400" dirty="0"/>
          </a:p>
          <a:p>
            <a:endParaRPr lang="en-GB" dirty="0"/>
          </a:p>
        </p:txBody>
      </p:sp>
      <p:pic>
        <p:nvPicPr>
          <p:cNvPr id="4" name="Picture 2" descr="C:\Users\Carolyn\Desktop\Logos\LU Centre for Social Justice Logo (CMYK) JPG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677" y="5675586"/>
            <a:ext cx="3851920" cy="1185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2396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22714"/>
          </a:xfrm>
        </p:spPr>
        <p:txBody>
          <a:bodyPr>
            <a:normAutofit fontScale="90000"/>
          </a:bodyPr>
          <a:lstStyle/>
          <a:p>
            <a:pPr algn="l"/>
            <a:r>
              <a:rPr lang="en-GB" sz="4000" dirty="0"/>
              <a:t>From year 1 to year 2 you see the biggest drop, where you lose all the students that either are not really cut out for the university life or don’t really have the drive to carry on to university. And I guess that’s the thing with year 1, it weeds out the people that are not really that focused and want to go on to year 2, and I guess year 2 to year 3’s pretty much the same as well. </a:t>
            </a:r>
            <a:r>
              <a:rPr lang="en-GB" sz="4000" dirty="0" smtClean="0"/>
              <a:t>				</a:t>
            </a:r>
            <a:r>
              <a:rPr lang="en-GB" sz="3100" dirty="0" smtClean="0"/>
              <a:t>(</a:t>
            </a:r>
            <a:r>
              <a:rPr lang="en-GB" sz="3100" dirty="0"/>
              <a:t>Ryan, Y3, sports science)</a:t>
            </a:r>
            <a:r>
              <a:rPr lang="en-GB" dirty="0"/>
              <a:t/>
            </a:r>
            <a:br>
              <a:rPr lang="en-GB" dirty="0"/>
            </a:br>
            <a:endParaRPr lang="en-GB" dirty="0"/>
          </a:p>
        </p:txBody>
      </p:sp>
    </p:spTree>
    <p:extLst>
      <p:ext uri="{BB962C8B-B14F-4D97-AF65-F5344CB8AC3E}">
        <p14:creationId xmlns:p14="http://schemas.microsoft.com/office/powerpoint/2010/main" val="1050640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70186"/>
          </a:xfrm>
        </p:spPr>
        <p:txBody>
          <a:bodyPr>
            <a:normAutofit fontScale="90000"/>
          </a:bodyPr>
          <a:lstStyle/>
          <a:p>
            <a:r>
              <a:rPr lang="en-GB" sz="3600" i="1" dirty="0" smtClean="0"/>
              <a:t>Are </a:t>
            </a:r>
            <a:r>
              <a:rPr lang="en-GB" sz="3600" i="1" dirty="0"/>
              <a:t>‘lad cultures’ a problem in Higher Education?  Exploring the perspectives and responses of HEI </a:t>
            </a:r>
            <a:r>
              <a:rPr lang="en-GB" sz="3600" i="1" dirty="0" smtClean="0"/>
              <a:t>staff</a:t>
            </a:r>
            <a:endParaRPr lang="en-GB" sz="3600" dirty="0"/>
          </a:p>
        </p:txBody>
      </p:sp>
      <p:sp>
        <p:nvSpPr>
          <p:cNvPr id="3" name="Content Placeholder 2"/>
          <p:cNvSpPr>
            <a:spLocks noGrp="1"/>
          </p:cNvSpPr>
          <p:nvPr>
            <p:ph idx="1"/>
          </p:nvPr>
        </p:nvSpPr>
        <p:spPr>
          <a:xfrm>
            <a:off x="457200" y="2204864"/>
            <a:ext cx="8229600" cy="4464496"/>
          </a:xfrm>
        </p:spPr>
        <p:txBody>
          <a:bodyPr>
            <a:normAutofit fontScale="92500" lnSpcReduction="20000"/>
          </a:bodyPr>
          <a:lstStyle/>
          <a:p>
            <a:pPr lvl="0"/>
            <a:r>
              <a:rPr lang="en-GB" dirty="0"/>
              <a:t>To explore and analyse if and how lad culture is manifest in different H.E. contexts (we will explore differences within and between universities);</a:t>
            </a:r>
          </a:p>
          <a:p>
            <a:pPr lvl="0"/>
            <a:r>
              <a:rPr lang="en-GB" dirty="0"/>
              <a:t>To explore and analyse if, how, and for whom the manifestations are problematic;</a:t>
            </a:r>
          </a:p>
          <a:p>
            <a:pPr lvl="0"/>
            <a:r>
              <a:rPr lang="en-GB" dirty="0"/>
              <a:t>To investigate what, if anything, universities are doing to tackle lad cultures;</a:t>
            </a:r>
          </a:p>
          <a:p>
            <a:pPr lvl="0"/>
            <a:r>
              <a:rPr lang="en-GB" dirty="0"/>
              <a:t>To consider whether universities could and should do more to tackle lad cultures, and how they might do this.</a:t>
            </a:r>
          </a:p>
          <a:p>
            <a:endParaRPr lang="en-GB" dirty="0"/>
          </a:p>
        </p:txBody>
      </p:sp>
    </p:spTree>
    <p:extLst>
      <p:ext uri="{BB962C8B-B14F-4D97-AF65-F5344CB8AC3E}">
        <p14:creationId xmlns:p14="http://schemas.microsoft.com/office/powerpoint/2010/main" val="2494287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764704"/>
            <a:ext cx="8280920" cy="2736304"/>
          </a:xfrm>
        </p:spPr>
        <p:txBody>
          <a:bodyPr>
            <a:normAutofit fontScale="90000"/>
          </a:bodyPr>
          <a:lstStyle/>
          <a:p>
            <a:r>
              <a:rPr lang="en-GB" dirty="0" smtClean="0"/>
              <a:t/>
            </a:r>
            <a:br>
              <a:rPr lang="en-GB" dirty="0" smtClean="0"/>
            </a:br>
            <a:r>
              <a:rPr lang="en-GB" dirty="0"/>
              <a:t/>
            </a:r>
            <a:br>
              <a:rPr lang="en-GB" dirty="0"/>
            </a:br>
            <a:r>
              <a:rPr lang="en-GB" b="1" dirty="0">
                <a:solidFill>
                  <a:srgbClr val="002060"/>
                </a:solidFill>
              </a:rPr>
              <a:t>Degrees of </a:t>
            </a:r>
            <a:r>
              <a:rPr lang="en-GB" b="1" dirty="0" err="1">
                <a:solidFill>
                  <a:srgbClr val="002060"/>
                </a:solidFill>
              </a:rPr>
              <a:t>Laddishness</a:t>
            </a:r>
            <a:r>
              <a:rPr lang="en-GB" b="1" dirty="0">
                <a:solidFill>
                  <a:srgbClr val="002060"/>
                </a:solidFill>
              </a:rPr>
              <a:t>: </a:t>
            </a:r>
            <a:r>
              <a:rPr lang="en-GB" b="1" dirty="0" err="1">
                <a:solidFill>
                  <a:srgbClr val="002060"/>
                </a:solidFill>
              </a:rPr>
              <a:t>Laddism</a:t>
            </a:r>
            <a:r>
              <a:rPr lang="en-GB" b="1" dirty="0">
                <a:solidFill>
                  <a:srgbClr val="002060"/>
                </a:solidFill>
              </a:rPr>
              <a:t> in Higher Education</a:t>
            </a:r>
            <a:r>
              <a:rPr lang="en-GB" dirty="0"/>
              <a:t/>
            </a:r>
            <a:br>
              <a:rPr lang="en-GB" dirty="0"/>
            </a:br>
            <a:r>
              <a:rPr lang="en-GB" dirty="0"/>
              <a:t/>
            </a:r>
            <a:br>
              <a:rPr lang="en-GB" dirty="0"/>
            </a:br>
            <a:endParaRPr lang="en-GB" dirty="0"/>
          </a:p>
        </p:txBody>
      </p:sp>
      <p:sp>
        <p:nvSpPr>
          <p:cNvPr id="3" name="Subtitle 2"/>
          <p:cNvSpPr>
            <a:spLocks noGrp="1"/>
          </p:cNvSpPr>
          <p:nvPr>
            <p:ph type="subTitle" idx="1"/>
          </p:nvPr>
        </p:nvSpPr>
        <p:spPr>
          <a:xfrm>
            <a:off x="1331640" y="4077072"/>
            <a:ext cx="6400800" cy="1598514"/>
          </a:xfrm>
        </p:spPr>
        <p:txBody>
          <a:bodyPr>
            <a:normAutofit/>
          </a:bodyPr>
          <a:lstStyle/>
          <a:p>
            <a:r>
              <a:rPr lang="en-GB" dirty="0" smtClean="0">
                <a:solidFill>
                  <a:srgbClr val="002060"/>
                </a:solidFill>
              </a:rPr>
              <a:t>Steve Dempster and Carolyn Jackson</a:t>
            </a:r>
          </a:p>
          <a:p>
            <a:r>
              <a:rPr lang="en-GB" dirty="0" smtClean="0">
                <a:solidFill>
                  <a:srgbClr val="002060"/>
                </a:solidFill>
              </a:rPr>
              <a:t>Lancaster University </a:t>
            </a:r>
          </a:p>
        </p:txBody>
      </p:sp>
      <p:pic>
        <p:nvPicPr>
          <p:cNvPr id="4" name="Picture 2" descr="C:\Users\Carolyn\Desktop\Logos\LU Centre for Social Justice Logo (CMYK) JPG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677" y="5675586"/>
            <a:ext cx="3851920" cy="1185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6793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2861</TotalTime>
  <Words>1820</Words>
  <Application>Microsoft Office PowerPoint</Application>
  <PresentationFormat>On-screen Show (4:3)</PresentationFormat>
  <Paragraphs>96</Paragraphs>
  <Slides>21</Slides>
  <Notes>7</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  Degrees of Laddishness: Laddism in Higher Education  </vt:lpstr>
      <vt:lpstr>           Current media reports</vt:lpstr>
      <vt:lpstr>A decade ago …</vt:lpstr>
      <vt:lpstr>The 2007 Research (Empirical work 2002-04)</vt:lpstr>
      <vt:lpstr>The 2011-13 Research (SES funded)</vt:lpstr>
      <vt:lpstr>How is laddism perceived?</vt:lpstr>
      <vt:lpstr>Overview of Findings 2002-04 (a)</vt:lpstr>
      <vt:lpstr>Findings 2002-04 (b)</vt:lpstr>
      <vt:lpstr>Engagements with Laddishness (1)</vt:lpstr>
      <vt:lpstr>Engagements with Laddishness (2)</vt:lpstr>
      <vt:lpstr>A continuum of laddishness?</vt:lpstr>
      <vt:lpstr>Laddish behaviours in teaching-learning contexts</vt:lpstr>
      <vt:lpstr>Mia (Y2, sports science)</vt:lpstr>
      <vt:lpstr>PowerPoint Presentation</vt:lpstr>
      <vt:lpstr>So, do you consider yourself to be a bit of a lad? Yeah.  I take part in a lot of sports and enjoy it, see a lot of games, go to the gym. … So would you think that there’s a lot of laddish behaviour in class at your university? Yeah, sometimes. What sort of things happen? Erm, usually the main one’s when one of the lecturers come in, he’s quite funny, and he talks about, he talks about mostly sexual things, he’s quite funny. … So, yeah, he was having a bit of a laugh while he’s teaching as well. … Alright, so it’s not just the students who can be a bit of a lad, it’s also the lecturer? Yeah. Alright then.  So, you’ve said there’s a fair bit of laddishness in class? Right. Does that disturb other people, do you think … is that a problem, do you perceive, in class or? I don’t think so because the majority of people in our class are male.   (Patrick, Y1a, Sports Science).</vt:lpstr>
      <vt:lpstr>Challenging Laddism</vt:lpstr>
      <vt:lpstr>Challenging Laddism</vt:lpstr>
      <vt:lpstr>Challenging Laddism</vt:lpstr>
      <vt:lpstr>From year 1 to year 2 you see the biggest drop, where you lose all the students that either are not really cut out for the university life or don’t really have the drive to carry on to university. And I guess that’s the thing with year 1, it weeds out the people that are not really that focused and want to go on to year 2, and I guess year 2 to year 3’s pretty much the same as well.     (Ryan, Y3, sports science) </vt:lpstr>
      <vt:lpstr>Are ‘lad cultures’ a problem in Higher Education?  Exploring the perspectives and responses of HEI staff</vt:lpstr>
      <vt:lpstr>  Degrees of Laddishness: Laddism in Higher Education  </vt:lpstr>
    </vt:vector>
  </TitlesOfParts>
  <Company>Lancaster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dc:creator>
  <cp:lastModifiedBy>Dempster, Steven</cp:lastModifiedBy>
  <cp:revision>111</cp:revision>
  <cp:lastPrinted>2013-09-02T11:11:38Z</cp:lastPrinted>
  <dcterms:created xsi:type="dcterms:W3CDTF">2013-09-01T16:57:08Z</dcterms:created>
  <dcterms:modified xsi:type="dcterms:W3CDTF">2014-02-03T12:52:57Z</dcterms:modified>
</cp:coreProperties>
</file>