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7" r:id="rId3"/>
    <p:sldId id="280" r:id="rId4"/>
    <p:sldId id="279" r:id="rId5"/>
    <p:sldId id="278" r:id="rId6"/>
    <p:sldId id="261" r:id="rId7"/>
    <p:sldId id="258" r:id="rId8"/>
    <p:sldId id="262" r:id="rId9"/>
    <p:sldId id="263" r:id="rId10"/>
    <p:sldId id="274" r:id="rId11"/>
    <p:sldId id="268" r:id="rId12"/>
    <p:sldId id="275" r:id="rId13"/>
    <p:sldId id="264" r:id="rId14"/>
    <p:sldId id="272" r:id="rId15"/>
    <p:sldId id="276" r:id="rId16"/>
    <p:sldId id="277" r:id="rId17"/>
    <p:sldId id="270" r:id="rId18"/>
    <p:sldId id="265" r:id="rId19"/>
    <p:sldId id="273" r:id="rId20"/>
    <p:sldId id="271" r:id="rId21"/>
    <p:sldId id="260" r:id="rId22"/>
    <p:sldId id="259" r:id="rId23"/>
    <p:sldId id="269" r:id="rId24"/>
  </p:sldIdLst>
  <p:sldSz cx="9144000" cy="6858000" type="screen4x3"/>
  <p:notesSz cx="6669088" cy="98679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9123" autoAdjust="0"/>
  </p:normalViewPr>
  <p:slideViewPr>
    <p:cSldViewPr showGuides="1">
      <p:cViewPr>
        <p:scale>
          <a:sx n="85" d="100"/>
          <a:sy n="85" d="100"/>
        </p:scale>
        <p:origin x="-1122" y="-240"/>
      </p:cViewPr>
      <p:guideLst>
        <p:guide orient="horz" pos="2160"/>
        <p:guide orient="horz" pos="1434"/>
        <p:guide orient="horz" pos="4020"/>
        <p:guide orient="horz" pos="935"/>
        <p:guide orient="horz" pos="164"/>
        <p:guide pos="2880"/>
        <p:guide pos="295"/>
        <p:guide pos="54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3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54FE10-C0CD-4206-9394-4B9323F00000}" type="doc">
      <dgm:prSet loTypeId="urn:microsoft.com/office/officeart/2005/8/layout/venn1" loCatId="relationship" qsTypeId="urn:microsoft.com/office/officeart/2005/8/quickstyle/3d1" qsCatId="3D" csTypeId="urn:microsoft.com/office/officeart/2005/8/colors/accent1_2" csCatId="accent1" phldr="1"/>
      <dgm:spPr/>
    </dgm:pt>
    <dgm:pt modelId="{7C7E416F-9306-4039-AE88-7E4638BE1524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GB" dirty="0"/>
        </a:p>
      </dgm:t>
    </dgm:pt>
    <dgm:pt modelId="{500C8BA9-72F5-452F-970C-01419AB85179}" type="parTrans" cxnId="{1B973786-2FF3-4E38-94F8-D7DAE466A3A4}">
      <dgm:prSet/>
      <dgm:spPr/>
      <dgm:t>
        <a:bodyPr/>
        <a:lstStyle/>
        <a:p>
          <a:endParaRPr lang="en-GB"/>
        </a:p>
      </dgm:t>
    </dgm:pt>
    <dgm:pt modelId="{B2D92958-EEDF-4B55-AA0A-ADC3A716E4AC}" type="sibTrans" cxnId="{1B973786-2FF3-4E38-94F8-D7DAE466A3A4}">
      <dgm:prSet/>
      <dgm:spPr/>
      <dgm:t>
        <a:bodyPr/>
        <a:lstStyle/>
        <a:p>
          <a:endParaRPr lang="en-GB"/>
        </a:p>
      </dgm:t>
    </dgm:pt>
    <dgm:pt modelId="{71BA4C91-0135-41C9-8318-98B9ED54E337}">
      <dgm:prSet phldrT="[Text]"/>
      <dgm:spPr/>
      <dgm:t>
        <a:bodyPr/>
        <a:lstStyle/>
        <a:p>
          <a:r>
            <a:rPr lang="en-GB" dirty="0" smtClean="0"/>
            <a:t> </a:t>
          </a:r>
          <a:endParaRPr lang="en-GB" dirty="0"/>
        </a:p>
      </dgm:t>
    </dgm:pt>
    <dgm:pt modelId="{61EED4ED-A836-4CBC-A028-28F48D25863D}" type="parTrans" cxnId="{BA39EEE1-2A74-431F-9663-97DBE2E6A9A0}">
      <dgm:prSet/>
      <dgm:spPr/>
      <dgm:t>
        <a:bodyPr/>
        <a:lstStyle/>
        <a:p>
          <a:endParaRPr lang="en-GB"/>
        </a:p>
      </dgm:t>
    </dgm:pt>
    <dgm:pt modelId="{77196EF0-AE1E-4754-9785-C9CBCA9300AD}" type="sibTrans" cxnId="{BA39EEE1-2A74-431F-9663-97DBE2E6A9A0}">
      <dgm:prSet/>
      <dgm:spPr/>
      <dgm:t>
        <a:bodyPr/>
        <a:lstStyle/>
        <a:p>
          <a:endParaRPr lang="en-GB"/>
        </a:p>
      </dgm:t>
    </dgm:pt>
    <dgm:pt modelId="{6B15160F-7CDF-42FF-891D-FA7E448DAF65}">
      <dgm:prSet phldrT="[Text]"/>
      <dgm:spPr/>
      <dgm:t>
        <a:bodyPr/>
        <a:lstStyle/>
        <a:p>
          <a:r>
            <a:rPr lang="en-GB" dirty="0" smtClean="0"/>
            <a:t> </a:t>
          </a:r>
          <a:endParaRPr lang="en-GB" dirty="0"/>
        </a:p>
      </dgm:t>
    </dgm:pt>
    <dgm:pt modelId="{7DEA196B-45C0-492C-ABAF-E90C68EC2F15}" type="parTrans" cxnId="{B4ABA033-7008-4131-9573-AFEAB4644737}">
      <dgm:prSet/>
      <dgm:spPr/>
      <dgm:t>
        <a:bodyPr/>
        <a:lstStyle/>
        <a:p>
          <a:endParaRPr lang="en-GB"/>
        </a:p>
      </dgm:t>
    </dgm:pt>
    <dgm:pt modelId="{3B7CE9A9-A0ED-4057-9853-47553372EF55}" type="sibTrans" cxnId="{B4ABA033-7008-4131-9573-AFEAB4644737}">
      <dgm:prSet/>
      <dgm:spPr/>
      <dgm:t>
        <a:bodyPr/>
        <a:lstStyle/>
        <a:p>
          <a:endParaRPr lang="en-GB"/>
        </a:p>
      </dgm:t>
    </dgm:pt>
    <dgm:pt modelId="{ACF574D1-1CAF-40D3-8DAE-958CF30D6DEA}" type="pres">
      <dgm:prSet presAssocID="{D754FE10-C0CD-4206-9394-4B9323F00000}" presName="compositeShape" presStyleCnt="0">
        <dgm:presLayoutVars>
          <dgm:chMax val="7"/>
          <dgm:dir/>
          <dgm:resizeHandles val="exact"/>
        </dgm:presLayoutVars>
      </dgm:prSet>
      <dgm:spPr/>
    </dgm:pt>
    <dgm:pt modelId="{0C6F300A-5EB9-4590-8EBF-88CF1702540F}" type="pres">
      <dgm:prSet presAssocID="{7C7E416F-9306-4039-AE88-7E4638BE1524}" presName="circ1" presStyleLbl="vennNode1" presStyleIdx="0" presStyleCnt="3" custScaleX="103563" custScaleY="105907" custLinFactNeighborX="1374" custLinFactNeighborY="-1436"/>
      <dgm:spPr/>
      <dgm:t>
        <a:bodyPr/>
        <a:lstStyle/>
        <a:p>
          <a:endParaRPr lang="en-GB"/>
        </a:p>
      </dgm:t>
    </dgm:pt>
    <dgm:pt modelId="{F1DD50BB-A073-4E62-B4ED-B91BE43DCF3A}" type="pres">
      <dgm:prSet presAssocID="{7C7E416F-9306-4039-AE88-7E4638BE152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D1E40DA-5C6A-4499-8325-17CB0668F55C}" type="pres">
      <dgm:prSet presAssocID="{71BA4C91-0135-41C9-8318-98B9ED54E337}" presName="circ2" presStyleLbl="vennNode1" presStyleIdx="1" presStyleCnt="3" custLinFactNeighborX="12645" custLinFactNeighborY="-1958"/>
      <dgm:spPr/>
      <dgm:t>
        <a:bodyPr/>
        <a:lstStyle/>
        <a:p>
          <a:endParaRPr lang="en-GB"/>
        </a:p>
      </dgm:t>
    </dgm:pt>
    <dgm:pt modelId="{F7008463-3D25-46FB-BC72-DF1811993163}" type="pres">
      <dgm:prSet presAssocID="{71BA4C91-0135-41C9-8318-98B9ED54E33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B5822E3-32ED-436F-B647-70082867024F}" type="pres">
      <dgm:prSet presAssocID="{6B15160F-7CDF-42FF-891D-FA7E448DAF65}" presName="circ3" presStyleLbl="vennNode1" presStyleIdx="2" presStyleCnt="3" custLinFactNeighborX="5755" custLinFactNeighborY="607"/>
      <dgm:spPr/>
      <dgm:t>
        <a:bodyPr/>
        <a:lstStyle/>
        <a:p>
          <a:endParaRPr lang="en-GB"/>
        </a:p>
      </dgm:t>
    </dgm:pt>
    <dgm:pt modelId="{8CA7DA31-9D77-4287-8F17-F3D669488C4E}" type="pres">
      <dgm:prSet presAssocID="{6B15160F-7CDF-42FF-891D-FA7E448DAF6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A39EEE1-2A74-431F-9663-97DBE2E6A9A0}" srcId="{D754FE10-C0CD-4206-9394-4B9323F00000}" destId="{71BA4C91-0135-41C9-8318-98B9ED54E337}" srcOrd="1" destOrd="0" parTransId="{61EED4ED-A836-4CBC-A028-28F48D25863D}" sibTransId="{77196EF0-AE1E-4754-9785-C9CBCA9300AD}"/>
    <dgm:cxn modelId="{C1E6382B-39FF-4BD7-97B1-CF5B7DAC6DB5}" type="presOf" srcId="{6B15160F-7CDF-42FF-891D-FA7E448DAF65}" destId="{8CA7DA31-9D77-4287-8F17-F3D669488C4E}" srcOrd="1" destOrd="0" presId="urn:microsoft.com/office/officeart/2005/8/layout/venn1"/>
    <dgm:cxn modelId="{A5700D04-FEF5-4C73-8BB6-2C1DC0E4A440}" type="presOf" srcId="{D754FE10-C0CD-4206-9394-4B9323F00000}" destId="{ACF574D1-1CAF-40D3-8DAE-958CF30D6DEA}" srcOrd="0" destOrd="0" presId="urn:microsoft.com/office/officeart/2005/8/layout/venn1"/>
    <dgm:cxn modelId="{4CBC367A-80A0-4DC8-A227-EA423B5CFA56}" type="presOf" srcId="{6B15160F-7CDF-42FF-891D-FA7E448DAF65}" destId="{EB5822E3-32ED-436F-B647-70082867024F}" srcOrd="0" destOrd="0" presId="urn:microsoft.com/office/officeart/2005/8/layout/venn1"/>
    <dgm:cxn modelId="{3C1561DE-1503-4CF8-A34C-C1584AEF80EF}" type="presOf" srcId="{71BA4C91-0135-41C9-8318-98B9ED54E337}" destId="{F7008463-3D25-46FB-BC72-DF1811993163}" srcOrd="1" destOrd="0" presId="urn:microsoft.com/office/officeart/2005/8/layout/venn1"/>
    <dgm:cxn modelId="{637B6BC2-EF40-4688-B6B1-CDC716F54E5A}" type="presOf" srcId="{7C7E416F-9306-4039-AE88-7E4638BE1524}" destId="{F1DD50BB-A073-4E62-B4ED-B91BE43DCF3A}" srcOrd="1" destOrd="0" presId="urn:microsoft.com/office/officeart/2005/8/layout/venn1"/>
    <dgm:cxn modelId="{7FDF0B2F-FB68-492B-A288-FF5789C881F5}" type="presOf" srcId="{71BA4C91-0135-41C9-8318-98B9ED54E337}" destId="{1D1E40DA-5C6A-4499-8325-17CB0668F55C}" srcOrd="0" destOrd="0" presId="urn:microsoft.com/office/officeart/2005/8/layout/venn1"/>
    <dgm:cxn modelId="{66773553-0EF8-4DBC-A0CA-97D3BA450F22}" type="presOf" srcId="{7C7E416F-9306-4039-AE88-7E4638BE1524}" destId="{0C6F300A-5EB9-4590-8EBF-88CF1702540F}" srcOrd="0" destOrd="0" presId="urn:microsoft.com/office/officeart/2005/8/layout/venn1"/>
    <dgm:cxn modelId="{B4ABA033-7008-4131-9573-AFEAB4644737}" srcId="{D754FE10-C0CD-4206-9394-4B9323F00000}" destId="{6B15160F-7CDF-42FF-891D-FA7E448DAF65}" srcOrd="2" destOrd="0" parTransId="{7DEA196B-45C0-492C-ABAF-E90C68EC2F15}" sibTransId="{3B7CE9A9-A0ED-4057-9853-47553372EF55}"/>
    <dgm:cxn modelId="{1B973786-2FF3-4E38-94F8-D7DAE466A3A4}" srcId="{D754FE10-C0CD-4206-9394-4B9323F00000}" destId="{7C7E416F-9306-4039-AE88-7E4638BE1524}" srcOrd="0" destOrd="0" parTransId="{500C8BA9-72F5-452F-970C-01419AB85179}" sibTransId="{B2D92958-EEDF-4B55-AA0A-ADC3A716E4AC}"/>
    <dgm:cxn modelId="{16DB8A97-DFE9-461F-98CC-E25D98BB7BFE}" type="presParOf" srcId="{ACF574D1-1CAF-40D3-8DAE-958CF30D6DEA}" destId="{0C6F300A-5EB9-4590-8EBF-88CF1702540F}" srcOrd="0" destOrd="0" presId="urn:microsoft.com/office/officeart/2005/8/layout/venn1"/>
    <dgm:cxn modelId="{20AAFC93-21F3-4F9E-ACD4-1B6D90217634}" type="presParOf" srcId="{ACF574D1-1CAF-40D3-8DAE-958CF30D6DEA}" destId="{F1DD50BB-A073-4E62-B4ED-B91BE43DCF3A}" srcOrd="1" destOrd="0" presId="urn:microsoft.com/office/officeart/2005/8/layout/venn1"/>
    <dgm:cxn modelId="{BC0F31D2-3F30-4180-B54A-AFAC4B13898C}" type="presParOf" srcId="{ACF574D1-1CAF-40D3-8DAE-958CF30D6DEA}" destId="{1D1E40DA-5C6A-4499-8325-17CB0668F55C}" srcOrd="2" destOrd="0" presId="urn:microsoft.com/office/officeart/2005/8/layout/venn1"/>
    <dgm:cxn modelId="{9B0F7298-6588-4B0F-B46D-9146BB762274}" type="presParOf" srcId="{ACF574D1-1CAF-40D3-8DAE-958CF30D6DEA}" destId="{F7008463-3D25-46FB-BC72-DF1811993163}" srcOrd="3" destOrd="0" presId="urn:microsoft.com/office/officeart/2005/8/layout/venn1"/>
    <dgm:cxn modelId="{CC703CC3-96C7-4E91-9506-D914111BD407}" type="presParOf" srcId="{ACF574D1-1CAF-40D3-8DAE-958CF30D6DEA}" destId="{EB5822E3-32ED-436F-B647-70082867024F}" srcOrd="4" destOrd="0" presId="urn:microsoft.com/office/officeart/2005/8/layout/venn1"/>
    <dgm:cxn modelId="{8274944F-43B2-4B0B-9709-38E4D689B8B3}" type="presParOf" srcId="{ACF574D1-1CAF-40D3-8DAE-958CF30D6DEA}" destId="{8CA7DA31-9D77-4287-8F17-F3D669488C4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FE6D63-82BE-4867-813B-E905AECD654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4AA7D4C8-DCDB-4950-A765-04126BFC7398}">
      <dgm:prSet phldrT="[Text]" custT="1"/>
      <dgm:spPr/>
      <dgm:t>
        <a:bodyPr/>
        <a:lstStyle/>
        <a:p>
          <a:pPr algn="ctr"/>
          <a:endParaRPr lang="en-GB" sz="2800" b="1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ctr"/>
          <a:r>
            <a:rPr lang="en-GB" sz="28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5</a:t>
          </a:r>
          <a:endParaRPr lang="en-GB" sz="28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A285579C-2888-47C6-8A5D-E9002BA4EF5F}" type="parTrans" cxnId="{C3F9B8A7-C798-49D3-9E82-0EBF4DF8E49B}">
      <dgm:prSet/>
      <dgm:spPr/>
      <dgm:t>
        <a:bodyPr/>
        <a:lstStyle/>
        <a:p>
          <a:endParaRPr lang="en-GB"/>
        </a:p>
      </dgm:t>
    </dgm:pt>
    <dgm:pt modelId="{C18532CF-7429-4FB5-A81E-666DAC9C347A}" type="sibTrans" cxnId="{C3F9B8A7-C798-49D3-9E82-0EBF4DF8E49B}">
      <dgm:prSet/>
      <dgm:spPr/>
      <dgm:t>
        <a:bodyPr/>
        <a:lstStyle/>
        <a:p>
          <a:endParaRPr lang="en-GB"/>
        </a:p>
      </dgm:t>
    </dgm:pt>
    <dgm:pt modelId="{9FFB7C07-C8D8-4BC4-AE31-A296D70231A9}" type="pres">
      <dgm:prSet presAssocID="{93FE6D63-82BE-4867-813B-E905AECD6541}" presName="Name0" presStyleCnt="0">
        <dgm:presLayoutVars>
          <dgm:dir/>
          <dgm:animLvl val="lvl"/>
          <dgm:resizeHandles val="exact"/>
        </dgm:presLayoutVars>
      </dgm:prSet>
      <dgm:spPr/>
    </dgm:pt>
    <dgm:pt modelId="{4E9A7E00-DABB-4DC1-84F8-7C64889A793E}" type="pres">
      <dgm:prSet presAssocID="{4AA7D4C8-DCDB-4950-A765-04126BFC7398}" presName="Name8" presStyleCnt="0"/>
      <dgm:spPr/>
    </dgm:pt>
    <dgm:pt modelId="{B7FBC45C-74CA-4D45-A8C6-2436CFD0C40D}" type="pres">
      <dgm:prSet presAssocID="{4AA7D4C8-DCDB-4950-A765-04126BFC7398}" presName="level" presStyleLbl="node1" presStyleIdx="0" presStyleCnt="1" custLinFactNeighborX="-1216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EAF5577-0FA5-4646-BC65-AF4BEC883162}" type="pres">
      <dgm:prSet presAssocID="{4AA7D4C8-DCDB-4950-A765-04126BFC739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57F349F-CDD0-42C8-A287-0DC87A72B27B}" type="presOf" srcId="{4AA7D4C8-DCDB-4950-A765-04126BFC7398}" destId="{DEAF5577-0FA5-4646-BC65-AF4BEC883162}" srcOrd="1" destOrd="0" presId="urn:microsoft.com/office/officeart/2005/8/layout/pyramid1"/>
    <dgm:cxn modelId="{C3F9B8A7-C798-49D3-9E82-0EBF4DF8E49B}" srcId="{93FE6D63-82BE-4867-813B-E905AECD6541}" destId="{4AA7D4C8-DCDB-4950-A765-04126BFC7398}" srcOrd="0" destOrd="0" parTransId="{A285579C-2888-47C6-8A5D-E9002BA4EF5F}" sibTransId="{C18532CF-7429-4FB5-A81E-666DAC9C347A}"/>
    <dgm:cxn modelId="{2876E497-FAAB-4843-A46C-F274A1BBF1C4}" type="presOf" srcId="{4AA7D4C8-DCDB-4950-A765-04126BFC7398}" destId="{B7FBC45C-74CA-4D45-A8C6-2436CFD0C40D}" srcOrd="0" destOrd="0" presId="urn:microsoft.com/office/officeart/2005/8/layout/pyramid1"/>
    <dgm:cxn modelId="{415F2F2E-8EE1-4490-8512-03EB21BB03DC}" type="presOf" srcId="{93FE6D63-82BE-4867-813B-E905AECD6541}" destId="{9FFB7C07-C8D8-4BC4-AE31-A296D70231A9}" srcOrd="0" destOrd="0" presId="urn:microsoft.com/office/officeart/2005/8/layout/pyramid1"/>
    <dgm:cxn modelId="{D1F88AAD-B95F-4B72-9C76-AE4A48D14F20}" type="presParOf" srcId="{9FFB7C07-C8D8-4BC4-AE31-A296D70231A9}" destId="{4E9A7E00-DABB-4DC1-84F8-7C64889A793E}" srcOrd="0" destOrd="0" presId="urn:microsoft.com/office/officeart/2005/8/layout/pyramid1"/>
    <dgm:cxn modelId="{A277CF59-D5DC-4735-9CEF-8901AA0D6FE0}" type="presParOf" srcId="{4E9A7E00-DABB-4DC1-84F8-7C64889A793E}" destId="{B7FBC45C-74CA-4D45-A8C6-2436CFD0C40D}" srcOrd="0" destOrd="0" presId="urn:microsoft.com/office/officeart/2005/8/layout/pyramid1"/>
    <dgm:cxn modelId="{4CA19066-B50B-4DB3-BD92-B8CA6A46ECA8}" type="presParOf" srcId="{4E9A7E00-DABB-4DC1-84F8-7C64889A793E}" destId="{DEAF5577-0FA5-4646-BC65-AF4BEC88316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6F300A-5EB9-4590-8EBF-88CF1702540F}">
      <dsp:nvSpPr>
        <dsp:cNvPr id="0" name=""/>
        <dsp:cNvSpPr/>
      </dsp:nvSpPr>
      <dsp:spPr>
        <a:xfrm>
          <a:off x="1541863" y="0"/>
          <a:ext cx="2774139" cy="283692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500" kern="1200" dirty="0"/>
        </a:p>
      </dsp:txBody>
      <dsp:txXfrm>
        <a:off x="1911748" y="496462"/>
        <a:ext cx="2034369" cy="1276617"/>
      </dsp:txXfrm>
    </dsp:sp>
    <dsp:sp modelId="{1D1E40DA-5C6A-4499-8325-17CB0668F55C}">
      <dsp:nvSpPr>
        <dsp:cNvPr id="0" name=""/>
        <dsp:cNvSpPr/>
      </dsp:nvSpPr>
      <dsp:spPr>
        <a:xfrm>
          <a:off x="2858063" y="1717100"/>
          <a:ext cx="2678697" cy="267869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500" kern="1200" dirty="0" smtClean="0"/>
            <a:t> </a:t>
          </a:r>
          <a:endParaRPr lang="en-GB" sz="6500" kern="1200" dirty="0"/>
        </a:p>
      </dsp:txBody>
      <dsp:txXfrm>
        <a:off x="3677298" y="2409097"/>
        <a:ext cx="1607218" cy="1473283"/>
      </dsp:txXfrm>
    </dsp:sp>
    <dsp:sp modelId="{EB5822E3-32ED-436F-B647-70082867024F}">
      <dsp:nvSpPr>
        <dsp:cNvPr id="0" name=""/>
        <dsp:cNvSpPr/>
      </dsp:nvSpPr>
      <dsp:spPr>
        <a:xfrm>
          <a:off x="740374" y="1785798"/>
          <a:ext cx="2678697" cy="267869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500" kern="1200" dirty="0" smtClean="0"/>
            <a:t> </a:t>
          </a:r>
          <a:endParaRPr lang="en-GB" sz="6500" kern="1200" dirty="0"/>
        </a:p>
      </dsp:txBody>
      <dsp:txXfrm>
        <a:off x="992618" y="2477795"/>
        <a:ext cx="1607218" cy="14732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FBC45C-74CA-4D45-A8C6-2436CFD0C40D}">
      <dsp:nvSpPr>
        <dsp:cNvPr id="0" name=""/>
        <dsp:cNvSpPr/>
      </dsp:nvSpPr>
      <dsp:spPr>
        <a:xfrm>
          <a:off x="0" y="0"/>
          <a:ext cx="1234442" cy="1180187"/>
        </a:xfrm>
        <a:prstGeom prst="trapezoid">
          <a:avLst>
            <a:gd name="adj" fmla="val 5229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b="1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5</a:t>
          </a:r>
          <a:endParaRPr lang="en-GB" sz="28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0" y="0"/>
        <a:ext cx="1234442" cy="1180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EE9DB-E43B-4E91-8FA7-2B22E368A5C2}" type="datetimeFigureOut">
              <a:rPr lang="en-GB" smtClean="0"/>
              <a:pPr/>
              <a:t>25/06/2013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2600"/>
            <a:ext cx="288925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372600"/>
            <a:ext cx="288925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10945-325B-4607-B823-F0E7D53C73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53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91BF9-23B7-48D7-A1BE-9783E661BDEF}" type="datetimeFigureOut">
              <a:rPr lang="en-GB" smtClean="0"/>
              <a:pPr/>
              <a:t>25/06/2013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8363" y="739775"/>
            <a:ext cx="4932362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87253"/>
            <a:ext cx="5335270" cy="44405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2792"/>
            <a:ext cx="2889938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72792"/>
            <a:ext cx="2889938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66D40-ECF1-4432-B1E4-E14A8D24D2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879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Title slide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66D40-ECF1-4432-B1E4-E14A8D24D2E7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63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66D40-ECF1-4432-B1E4-E14A8D24D2E7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033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66D40-ECF1-4432-B1E4-E14A8D24D2E7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737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Callout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66D40-ECF1-4432-B1E4-E14A8D24D2E7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911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66D40-ECF1-4432-B1E4-E14A8D24D2E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686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66D40-ECF1-4432-B1E4-E14A8D24D2E7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436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66D40-ECF1-4432-B1E4-E14A8D24D2E7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659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66D40-ECF1-4432-B1E4-E14A8D24D2E7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182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66D40-ECF1-4432-B1E4-E14A8D24D2E7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702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66D40-ECF1-4432-B1E4-E14A8D24D2E7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829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2304255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068960"/>
            <a:ext cx="7776864" cy="17526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61817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4288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92874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76475"/>
            <a:ext cx="4038600" cy="4248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76475"/>
            <a:ext cx="4038600" cy="4248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2283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7647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916237"/>
            <a:ext cx="4040188" cy="36091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7647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916237"/>
            <a:ext cx="4041775" cy="36091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4279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0244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87166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1202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800600"/>
            <a:ext cx="8207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8313" y="612775"/>
            <a:ext cx="8207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8313" y="5367338"/>
            <a:ext cx="8207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961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8313" y="980281"/>
            <a:ext cx="8207375" cy="4897437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6000" b="1"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05432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0349"/>
            <a:ext cx="8229600" cy="1223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76474"/>
            <a:ext cx="8229600" cy="4176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262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800"/>
        </a:spcBef>
        <a:buClr>
          <a:srgbClr val="94C04E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1800"/>
        </a:spcBef>
        <a:buClr>
          <a:srgbClr val="94C04E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800"/>
        </a:spcBef>
        <a:buClr>
          <a:srgbClr val="94C04E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800"/>
        </a:spcBef>
        <a:buClr>
          <a:srgbClr val="94C04E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800"/>
        </a:spcBef>
        <a:buClr>
          <a:srgbClr val="94C04E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ZfvPxV2wxi4woM&amp;tbnid=8hiRvGj5crJ47M:&amp;ved=0CAUQjRw&amp;url=http://my-buddha-nature.info/?p=759&amp;ei=9JSxUYW5Ee2l0wWw0ICoBA&amp;bvm=bv.47534661,d.ZG4&amp;psig=AFQjCNH14MX8mz4zXTqYMRvmAA5FtmnNrg&amp;ust=137067886720642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4ammhfV4UZrizM&amp;tbnid=1L_coLMPTjb0JM:&amp;ved=0CAUQjRw&amp;url=http://www.clipartsfree.net/clipart/14127-chemical-science-experiment-clipart.html&amp;ei=Nea1UdiTII6X0AXxr4CwCg&amp;psig=AFQjCNGF3w-NU62_-kzDrsJuz6O3sjlX9g&amp;ust=137096183783837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uuYY-i-IXtDSRM&amp;tbnid=M9XkQRNNiK1NdM:&amp;ved=0CAUQjRw&amp;url=http://www.aliexpress.com/item/Museum-Quality-Hot-100-Handmade-oil-paintings-Picasso-Paintings-Portrait-paintings-Oil-Paintings-Picasso-Reproductions-Nu/376856538.html&amp;ei=i8W6UbDRFYaf0QX30ICwCw&amp;psig=AFQjCNGAH3MsrSVGKwxVlroABfxpYFsLsw&amp;ust=137128116241878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.uk/url?sa=i&amp;rct=j&amp;q=&amp;esrc=s&amp;frm=1&amp;source=images&amp;cd=&amp;cad=rja&amp;docid=HlOnLcHrBeZ8cM&amp;tbnid=9wY6o9aRwvjYzM:&amp;ved=0CAUQjRw&amp;url=http%3A%2F%2Fwww.visionrecruitment.org.uk%2F&amp;ei=0bPJUaa5CLCz0QW2r4GgAw&amp;bvm=bv.48293060,d.ZG4&amp;psig=AFQjCNHUE0cG1r4qsd6zKDSKCX96Gm08_Q&amp;ust=1372259450414612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8064896" cy="2304255"/>
          </a:xfrm>
        </p:spPr>
        <p:txBody>
          <a:bodyPr>
            <a:normAutofit/>
          </a:bodyPr>
          <a:lstStyle/>
          <a:p>
            <a:r>
              <a:rPr lang="en-GB" sz="4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What Type of Manager </a:t>
            </a:r>
            <a:br>
              <a:rPr lang="en-GB" sz="4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4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Are You?</a:t>
            </a:r>
            <a:endParaRPr lang="en-GB" sz="4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852936"/>
            <a:ext cx="7992888" cy="1440160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Chelmsford College Group Presents </a:t>
            </a:r>
          </a:p>
          <a:p>
            <a:r>
              <a:rPr lang="en-GB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“The 45 minute MBA”</a:t>
            </a:r>
            <a:endParaRPr lang="en-GB" sz="2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7289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392" y="260648"/>
            <a:ext cx="83710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 those to whom we should be eternally grateful</a:t>
            </a:r>
          </a:p>
          <a:p>
            <a:pPr algn="ctr"/>
            <a:endParaRPr lang="en-GB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en-GB" sz="36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for</a:t>
            </a:r>
            <a:endParaRPr lang="en-GB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9412" y="3344996"/>
            <a:ext cx="78488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The Language </a:t>
            </a:r>
            <a:r>
              <a:rPr lang="en-GB" sz="4000" b="1" dirty="0"/>
              <a:t>G</a:t>
            </a:r>
            <a:r>
              <a:rPr lang="en-GB" sz="4000" b="1" dirty="0" smtClean="0"/>
              <a:t>obbledygook</a:t>
            </a:r>
          </a:p>
          <a:p>
            <a:pPr algn="ctr"/>
            <a:endParaRPr lang="en-GB" sz="4000" b="1" dirty="0" smtClean="0"/>
          </a:p>
          <a:p>
            <a:pPr algn="ctr"/>
            <a:r>
              <a:rPr lang="en-GB" sz="4000" b="1" dirty="0" smtClean="0"/>
              <a:t>of Management </a:t>
            </a:r>
            <a:endParaRPr lang="en-GB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735744" y="3122970"/>
            <a:ext cx="8691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 smtClean="0"/>
              <a:t>X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15208833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822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3087" y="2132856"/>
            <a:ext cx="7560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negative outcome is not a failure; it is a learning opportunity.</a:t>
            </a:r>
          </a:p>
          <a:p>
            <a:pPr>
              <a:lnSpc>
                <a:spcPct val="150000"/>
              </a:lnSpc>
            </a:pP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 extreme negative outcome is a </a:t>
            </a:r>
            <a:r>
              <a:rPr lang="en-GB" sz="28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massive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learning opportunity.</a:t>
            </a:r>
          </a:p>
          <a:p>
            <a:pPr>
              <a:lnSpc>
                <a:spcPct val="150000"/>
              </a:lnSpc>
            </a:pP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 proud – people are learning </a:t>
            </a:r>
            <a:r>
              <a:rPr lang="en-GB" sz="28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 much 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from you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								</a:t>
            </a:r>
            <a:r>
              <a:rPr lang="en-GB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[Beaton, 2001] </a:t>
            </a:r>
            <a:endParaRPr lang="en-GB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603633"/>
            <a:ext cx="6809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Remind </a:t>
            </a:r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your manager that…</a:t>
            </a:r>
            <a:endParaRPr lang="en-GB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822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348880"/>
            <a:ext cx="84969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“Scepticism is the resting place for reason, where it can reflect on its dogmatic wanderings. But it is no place for permanent settling.”</a:t>
            </a:r>
          </a:p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			</a:t>
            </a:r>
            <a:r>
              <a:rPr lang="en-GB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[Kant, 1788]  </a:t>
            </a:r>
            <a:endParaRPr lang="en-GB" sz="2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2985" y="548680"/>
            <a:ext cx="7318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MENTAL HEALTH WARNING</a:t>
            </a:r>
            <a:endParaRPr lang="en-GB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2276872"/>
            <a:ext cx="6904454" cy="36860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Classical Approach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Human Relations Approach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Behavioural Approach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Systems Approach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Contingency Approach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02906" y="260648"/>
            <a:ext cx="5564344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3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Management 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Gurus: </a:t>
            </a:r>
          </a:p>
          <a:p>
            <a:pPr>
              <a:spcAft>
                <a:spcPts val="600"/>
              </a:spcAft>
            </a:pP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Voices from the Past</a:t>
            </a:r>
            <a:endParaRPr lang="en-GB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2144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63031" y="260648"/>
            <a:ext cx="70246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YIN &amp; YANG of MANAGEMENT</a:t>
            </a:r>
            <a:endParaRPr kumimoji="0" lang="en-GB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488232" y="1007616"/>
            <a:ext cx="6204179" cy="4820468"/>
            <a:chOff x="1473282" y="1124744"/>
            <a:chExt cx="6204179" cy="4820468"/>
          </a:xfrm>
        </p:grpSpPr>
        <p:grpSp>
          <p:nvGrpSpPr>
            <p:cNvPr id="3" name="Group 2"/>
            <p:cNvGrpSpPr/>
            <p:nvPr/>
          </p:nvGrpSpPr>
          <p:grpSpPr>
            <a:xfrm>
              <a:off x="1473282" y="1124744"/>
              <a:ext cx="6204179" cy="4820468"/>
              <a:chOff x="1259632" y="548680"/>
              <a:chExt cx="6768752" cy="5544616"/>
            </a:xfrm>
          </p:grpSpPr>
          <p:pic>
            <p:nvPicPr>
              <p:cNvPr id="5" name="Picture 8" descr="http://my-buddha-nature.info/wp-content/uploads/2010/01/yin-yang-symbol-thumb4283096.jpg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9632" y="548680"/>
                <a:ext cx="6768752" cy="55446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2622427" y="3253626"/>
                <a:ext cx="245451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SCIENCE</a:t>
                </a:r>
                <a:endParaRPr kumimoji="0" lang="en-GB" sz="3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076056" y="2607295"/>
                <a:ext cx="1329494" cy="7434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ART</a:t>
                </a:r>
                <a:endParaRPr kumimoji="0" lang="en-GB" sz="3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475656" y="749608"/>
                <a:ext cx="2251151" cy="6018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CONTEXT</a:t>
                </a:r>
                <a:endParaRPr kumimoji="0" lang="en-GB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1473282" y="1124744"/>
              <a:ext cx="6204179" cy="4820468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285760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6056" y="876747"/>
            <a:ext cx="4824536" cy="5078313"/>
          </a:xfrm>
          <a:prstGeom prst="rect">
            <a:avLst/>
          </a:prstGeom>
          <a:solidFill>
            <a:schemeClr val="tx1">
              <a:lumMod val="75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Mission/Raison d'être</a:t>
            </a:r>
          </a:p>
          <a:p>
            <a:pPr>
              <a:lnSpc>
                <a:spcPct val="200000"/>
              </a:lnSpc>
            </a:pPr>
            <a:r>
              <a:rPr lang="en-GB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Corporate Strategy</a:t>
            </a:r>
          </a:p>
          <a:p>
            <a:pPr>
              <a:lnSpc>
                <a:spcPct val="200000"/>
              </a:lnSpc>
            </a:pPr>
            <a:r>
              <a:rPr lang="en-GB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Organisational </a:t>
            </a:r>
            <a:r>
              <a:rPr lang="en-GB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Structure</a:t>
            </a:r>
          </a:p>
          <a:p>
            <a:pPr>
              <a:lnSpc>
                <a:spcPct val="200000"/>
              </a:lnSpc>
            </a:pPr>
            <a:r>
              <a:rPr lang="en-GB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Standards of Performance</a:t>
            </a:r>
          </a:p>
          <a:p>
            <a:pPr>
              <a:lnSpc>
                <a:spcPct val="200000"/>
              </a:lnSpc>
            </a:pPr>
            <a:r>
              <a:rPr lang="en-GB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Management by Objectives [MBO</a:t>
            </a:r>
            <a:r>
              <a:rPr lang="en-GB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]</a:t>
            </a:r>
            <a:endParaRPr lang="en-GB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200000"/>
              </a:lnSpc>
            </a:pPr>
            <a:r>
              <a:rPr lang="en-GB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Systems, Sub-Systems &amp; Processes</a:t>
            </a:r>
          </a:p>
          <a:p>
            <a:pPr>
              <a:lnSpc>
                <a:spcPct val="200000"/>
              </a:lnSpc>
            </a:pPr>
            <a:r>
              <a:rPr lang="en-GB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Statistical Process Control [SPC]</a:t>
            </a:r>
          </a:p>
          <a:p>
            <a:pPr>
              <a:lnSpc>
                <a:spcPct val="200000"/>
              </a:lnSpc>
            </a:pPr>
            <a:r>
              <a:rPr lang="en-GB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 Quality Management [TQM]</a:t>
            </a:r>
          </a:p>
          <a:p>
            <a:pPr>
              <a:lnSpc>
                <a:spcPct val="200000"/>
              </a:lnSpc>
            </a:pPr>
            <a:r>
              <a:rPr lang="en-GB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Knowledge Management</a:t>
            </a:r>
          </a:p>
        </p:txBody>
      </p:sp>
      <p:pic>
        <p:nvPicPr>
          <p:cNvPr id="1028" name="Picture 4" descr="http://www.clipartsfree.net/vector/large/Anonymous_Chemical_Science_Experiment_Vector_Clipart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3987738" cy="396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444699"/>
            <a:ext cx="34563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 Scientific</a:t>
            </a:r>
          </a:p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Perspective</a:t>
            </a:r>
            <a:endParaRPr lang="en-GB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2717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8291" y="346838"/>
            <a:ext cx="4824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200" b="1" dirty="0" smtClean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Art Perspective</a:t>
            </a:r>
            <a:endParaRPr lang="en-GB" sz="3200" b="1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9" name="Picture 5" descr="http://img.alibaba.com/img/pb/726/828/296/296828726_795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59738"/>
            <a:ext cx="7753983" cy="480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n 3"/>
          <p:cNvSpPr/>
          <p:nvPr/>
        </p:nvSpPr>
        <p:spPr>
          <a:xfrm>
            <a:off x="3563888" y="3789040"/>
            <a:ext cx="576064" cy="576064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188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852936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“the art of getting things </a:t>
            </a:r>
            <a:r>
              <a:rPr lang="en-GB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done</a:t>
            </a:r>
          </a:p>
          <a:p>
            <a:pPr algn="ctr"/>
            <a:endParaRPr lang="en-GB" sz="4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GB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through </a:t>
            </a:r>
            <a:r>
              <a:rPr lang="en-GB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people"</a:t>
            </a:r>
            <a:endParaRPr lang="en-GB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6747" y="332656"/>
            <a:ext cx="63129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MARY PARKER FOLLETT</a:t>
            </a:r>
          </a:p>
          <a:p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 [1868 – 1933]</a:t>
            </a:r>
            <a:endParaRPr lang="en-GB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933369" y="3645024"/>
            <a:ext cx="2880320" cy="158417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SYSTEM</a:t>
            </a:r>
            <a:endParaRPr lang="en-GB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1205177" y="4142009"/>
            <a:ext cx="1584176" cy="64807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/>
              <a:t>IN</a:t>
            </a:r>
            <a:endParaRPr lang="en-GB" sz="3600" b="1" dirty="0"/>
          </a:p>
        </p:txBody>
      </p:sp>
      <p:sp>
        <p:nvSpPr>
          <p:cNvPr id="13" name="Pentagon 12"/>
          <p:cNvSpPr/>
          <p:nvPr/>
        </p:nvSpPr>
        <p:spPr>
          <a:xfrm>
            <a:off x="5957705" y="4130155"/>
            <a:ext cx="1584176" cy="64807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/>
              <a:t>OUT</a:t>
            </a:r>
            <a:endParaRPr lang="en-GB" sz="3200" b="1" dirty="0"/>
          </a:p>
        </p:txBody>
      </p:sp>
      <p:sp>
        <p:nvSpPr>
          <p:cNvPr id="15" name="Rectangle 14"/>
          <p:cNvSpPr/>
          <p:nvPr/>
        </p:nvSpPr>
        <p:spPr>
          <a:xfrm>
            <a:off x="3066182" y="2276872"/>
            <a:ext cx="2664296" cy="114567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CONTROL</a:t>
            </a:r>
            <a:endParaRPr lang="en-GB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rot="5400000">
            <a:off x="4406727" y="3422856"/>
            <a:ext cx="410800" cy="933055"/>
            <a:chOff x="1471796" y="912154"/>
            <a:chExt cx="734073" cy="1364718"/>
          </a:xfrm>
        </p:grpSpPr>
        <p:sp>
          <p:nvSpPr>
            <p:cNvPr id="18" name="Freeform 17"/>
            <p:cNvSpPr/>
            <p:nvPr/>
          </p:nvSpPr>
          <p:spPr>
            <a:xfrm>
              <a:off x="1576733" y="1196752"/>
              <a:ext cx="546996" cy="1080120"/>
            </a:xfrm>
            <a:custGeom>
              <a:avLst/>
              <a:gdLst>
                <a:gd name="connsiteX0" fmla="*/ 285522 w 664663"/>
                <a:gd name="connsiteY0" fmla="*/ 11585 h 1160160"/>
                <a:gd name="connsiteX1" fmla="*/ 140556 w 664663"/>
                <a:gd name="connsiteY1" fmla="*/ 33887 h 1160160"/>
                <a:gd name="connsiteX2" fmla="*/ 107102 w 664663"/>
                <a:gd name="connsiteY2" fmla="*/ 45038 h 1160160"/>
                <a:gd name="connsiteX3" fmla="*/ 84800 w 664663"/>
                <a:gd name="connsiteY3" fmla="*/ 67341 h 1160160"/>
                <a:gd name="connsiteX4" fmla="*/ 29044 w 664663"/>
                <a:gd name="connsiteY4" fmla="*/ 123097 h 1160160"/>
                <a:gd name="connsiteX5" fmla="*/ 6741 w 664663"/>
                <a:gd name="connsiteY5" fmla="*/ 190004 h 1160160"/>
                <a:gd name="connsiteX6" fmla="*/ 40195 w 664663"/>
                <a:gd name="connsiteY6" fmla="*/ 413029 h 1160160"/>
                <a:gd name="connsiteX7" fmla="*/ 73648 w 664663"/>
                <a:gd name="connsiteY7" fmla="*/ 435331 h 1160160"/>
                <a:gd name="connsiteX8" fmla="*/ 140556 w 664663"/>
                <a:gd name="connsiteY8" fmla="*/ 524541 h 1160160"/>
                <a:gd name="connsiteX9" fmla="*/ 174009 w 664663"/>
                <a:gd name="connsiteY9" fmla="*/ 546843 h 1160160"/>
                <a:gd name="connsiteX10" fmla="*/ 185161 w 664663"/>
                <a:gd name="connsiteY10" fmla="*/ 736414 h 1160160"/>
                <a:gd name="connsiteX11" fmla="*/ 118253 w 664663"/>
                <a:gd name="connsiteY11" fmla="*/ 825624 h 1160160"/>
                <a:gd name="connsiteX12" fmla="*/ 95951 w 664663"/>
                <a:gd name="connsiteY12" fmla="*/ 859077 h 1160160"/>
                <a:gd name="connsiteX13" fmla="*/ 51346 w 664663"/>
                <a:gd name="connsiteY13" fmla="*/ 914833 h 1160160"/>
                <a:gd name="connsiteX14" fmla="*/ 40195 w 664663"/>
                <a:gd name="connsiteY14" fmla="*/ 1048648 h 1160160"/>
                <a:gd name="connsiteX15" fmla="*/ 51346 w 664663"/>
                <a:gd name="connsiteY15" fmla="*/ 1082102 h 1160160"/>
                <a:gd name="connsiteX16" fmla="*/ 84800 w 664663"/>
                <a:gd name="connsiteY16" fmla="*/ 1093253 h 1160160"/>
                <a:gd name="connsiteX17" fmla="*/ 140556 w 664663"/>
                <a:gd name="connsiteY17" fmla="*/ 1137858 h 1160160"/>
                <a:gd name="connsiteX18" fmla="*/ 229766 w 664663"/>
                <a:gd name="connsiteY18" fmla="*/ 1160160 h 1160160"/>
                <a:gd name="connsiteX19" fmla="*/ 374731 w 664663"/>
                <a:gd name="connsiteY19" fmla="*/ 1149009 h 1160160"/>
                <a:gd name="connsiteX20" fmla="*/ 441639 w 664663"/>
                <a:gd name="connsiteY20" fmla="*/ 1115555 h 1160160"/>
                <a:gd name="connsiteX21" fmla="*/ 519697 w 664663"/>
                <a:gd name="connsiteY21" fmla="*/ 1015194 h 1160160"/>
                <a:gd name="connsiteX22" fmla="*/ 530848 w 664663"/>
                <a:gd name="connsiteY22" fmla="*/ 981741 h 1160160"/>
                <a:gd name="connsiteX23" fmla="*/ 508546 w 664663"/>
                <a:gd name="connsiteY23" fmla="*/ 870229 h 1160160"/>
                <a:gd name="connsiteX24" fmla="*/ 463941 w 664663"/>
                <a:gd name="connsiteY24" fmla="*/ 803321 h 1160160"/>
                <a:gd name="connsiteX25" fmla="*/ 419336 w 664663"/>
                <a:gd name="connsiteY25" fmla="*/ 747565 h 1160160"/>
                <a:gd name="connsiteX26" fmla="*/ 452790 w 664663"/>
                <a:gd name="connsiteY26" fmla="*/ 580297 h 1160160"/>
                <a:gd name="connsiteX27" fmla="*/ 486244 w 664663"/>
                <a:gd name="connsiteY27" fmla="*/ 569146 h 1160160"/>
                <a:gd name="connsiteX28" fmla="*/ 508546 w 664663"/>
                <a:gd name="connsiteY28" fmla="*/ 546843 h 1160160"/>
                <a:gd name="connsiteX29" fmla="*/ 542000 w 664663"/>
                <a:gd name="connsiteY29" fmla="*/ 524541 h 1160160"/>
                <a:gd name="connsiteX30" fmla="*/ 620058 w 664663"/>
                <a:gd name="connsiteY30" fmla="*/ 435331 h 1160160"/>
                <a:gd name="connsiteX31" fmla="*/ 642361 w 664663"/>
                <a:gd name="connsiteY31" fmla="*/ 401877 h 1160160"/>
                <a:gd name="connsiteX32" fmla="*/ 664663 w 664663"/>
                <a:gd name="connsiteY32" fmla="*/ 245760 h 1160160"/>
                <a:gd name="connsiteX33" fmla="*/ 653512 w 664663"/>
                <a:gd name="connsiteY33" fmla="*/ 156550 h 1160160"/>
                <a:gd name="connsiteX34" fmla="*/ 642361 w 664663"/>
                <a:gd name="connsiteY34" fmla="*/ 123097 h 1160160"/>
                <a:gd name="connsiteX35" fmla="*/ 586605 w 664663"/>
                <a:gd name="connsiteY35" fmla="*/ 67341 h 1160160"/>
                <a:gd name="connsiteX36" fmla="*/ 553151 w 664663"/>
                <a:gd name="connsiteY36" fmla="*/ 56190 h 1160160"/>
                <a:gd name="connsiteX37" fmla="*/ 519697 w 664663"/>
                <a:gd name="connsiteY37" fmla="*/ 33887 h 1160160"/>
                <a:gd name="connsiteX38" fmla="*/ 441639 w 664663"/>
                <a:gd name="connsiteY38" fmla="*/ 11585 h 1160160"/>
                <a:gd name="connsiteX39" fmla="*/ 385883 w 664663"/>
                <a:gd name="connsiteY39" fmla="*/ 433 h 1160160"/>
                <a:gd name="connsiteX40" fmla="*/ 285522 w 664663"/>
                <a:gd name="connsiteY40" fmla="*/ 11585 h 1160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64663" h="1160160">
                  <a:moveTo>
                    <a:pt x="285522" y="11585"/>
                  </a:moveTo>
                  <a:cubicBezTo>
                    <a:pt x="244634" y="17161"/>
                    <a:pt x="191642" y="21116"/>
                    <a:pt x="140556" y="33887"/>
                  </a:cubicBezTo>
                  <a:cubicBezTo>
                    <a:pt x="129152" y="36738"/>
                    <a:pt x="118253" y="41321"/>
                    <a:pt x="107102" y="45038"/>
                  </a:cubicBezTo>
                  <a:cubicBezTo>
                    <a:pt x="99668" y="52472"/>
                    <a:pt x="93010" y="60773"/>
                    <a:pt x="84800" y="67341"/>
                  </a:cubicBezTo>
                  <a:cubicBezTo>
                    <a:pt x="51472" y="94003"/>
                    <a:pt x="47503" y="81565"/>
                    <a:pt x="29044" y="123097"/>
                  </a:cubicBezTo>
                  <a:cubicBezTo>
                    <a:pt x="19496" y="144580"/>
                    <a:pt x="6741" y="190004"/>
                    <a:pt x="6741" y="190004"/>
                  </a:cubicBezTo>
                  <a:cubicBezTo>
                    <a:pt x="13311" y="308263"/>
                    <a:pt x="-28681" y="357928"/>
                    <a:pt x="40195" y="413029"/>
                  </a:cubicBezTo>
                  <a:cubicBezTo>
                    <a:pt x="50660" y="421401"/>
                    <a:pt x="62497" y="427897"/>
                    <a:pt x="73648" y="435331"/>
                  </a:cubicBezTo>
                  <a:cubicBezTo>
                    <a:pt x="94033" y="465909"/>
                    <a:pt x="111087" y="500966"/>
                    <a:pt x="140556" y="524541"/>
                  </a:cubicBezTo>
                  <a:cubicBezTo>
                    <a:pt x="151021" y="532913"/>
                    <a:pt x="162858" y="539409"/>
                    <a:pt x="174009" y="546843"/>
                  </a:cubicBezTo>
                  <a:cubicBezTo>
                    <a:pt x="189493" y="608777"/>
                    <a:pt x="209617" y="672829"/>
                    <a:pt x="185161" y="736414"/>
                  </a:cubicBezTo>
                  <a:cubicBezTo>
                    <a:pt x="156344" y="811339"/>
                    <a:pt x="151029" y="784654"/>
                    <a:pt x="118253" y="825624"/>
                  </a:cubicBezTo>
                  <a:cubicBezTo>
                    <a:pt x="109881" y="836089"/>
                    <a:pt x="104323" y="848612"/>
                    <a:pt x="95951" y="859077"/>
                  </a:cubicBezTo>
                  <a:cubicBezTo>
                    <a:pt x="32393" y="938524"/>
                    <a:pt x="119987" y="811871"/>
                    <a:pt x="51346" y="914833"/>
                  </a:cubicBezTo>
                  <a:cubicBezTo>
                    <a:pt x="25017" y="993823"/>
                    <a:pt x="22176" y="967561"/>
                    <a:pt x="40195" y="1048648"/>
                  </a:cubicBezTo>
                  <a:cubicBezTo>
                    <a:pt x="42745" y="1060123"/>
                    <a:pt x="43034" y="1073790"/>
                    <a:pt x="51346" y="1082102"/>
                  </a:cubicBezTo>
                  <a:cubicBezTo>
                    <a:pt x="59658" y="1090414"/>
                    <a:pt x="73649" y="1089536"/>
                    <a:pt x="84800" y="1093253"/>
                  </a:cubicBezTo>
                  <a:cubicBezTo>
                    <a:pt x="111023" y="1132588"/>
                    <a:pt x="96667" y="1125889"/>
                    <a:pt x="140556" y="1137858"/>
                  </a:cubicBezTo>
                  <a:cubicBezTo>
                    <a:pt x="170128" y="1145923"/>
                    <a:pt x="229766" y="1160160"/>
                    <a:pt x="229766" y="1160160"/>
                  </a:cubicBezTo>
                  <a:cubicBezTo>
                    <a:pt x="278088" y="1156443"/>
                    <a:pt x="326641" y="1155020"/>
                    <a:pt x="374731" y="1149009"/>
                  </a:cubicBezTo>
                  <a:cubicBezTo>
                    <a:pt x="398400" y="1146050"/>
                    <a:pt x="424059" y="1130205"/>
                    <a:pt x="441639" y="1115555"/>
                  </a:cubicBezTo>
                  <a:cubicBezTo>
                    <a:pt x="468284" y="1093351"/>
                    <a:pt x="510133" y="1043887"/>
                    <a:pt x="519697" y="1015194"/>
                  </a:cubicBezTo>
                  <a:lnTo>
                    <a:pt x="530848" y="981741"/>
                  </a:lnTo>
                  <a:cubicBezTo>
                    <a:pt x="528078" y="962348"/>
                    <a:pt x="523517" y="897178"/>
                    <a:pt x="508546" y="870229"/>
                  </a:cubicBezTo>
                  <a:cubicBezTo>
                    <a:pt x="495529" y="846798"/>
                    <a:pt x="478809" y="825624"/>
                    <a:pt x="463941" y="803321"/>
                  </a:cubicBezTo>
                  <a:cubicBezTo>
                    <a:pt x="435807" y="761120"/>
                    <a:pt x="451115" y="779344"/>
                    <a:pt x="419336" y="747565"/>
                  </a:cubicBezTo>
                  <a:cubicBezTo>
                    <a:pt x="421762" y="718452"/>
                    <a:pt x="408606" y="615644"/>
                    <a:pt x="452790" y="580297"/>
                  </a:cubicBezTo>
                  <a:cubicBezTo>
                    <a:pt x="461969" y="572954"/>
                    <a:pt x="475093" y="572863"/>
                    <a:pt x="486244" y="569146"/>
                  </a:cubicBezTo>
                  <a:cubicBezTo>
                    <a:pt x="493678" y="561712"/>
                    <a:pt x="500336" y="553411"/>
                    <a:pt x="508546" y="546843"/>
                  </a:cubicBezTo>
                  <a:cubicBezTo>
                    <a:pt x="519011" y="538471"/>
                    <a:pt x="533175" y="534627"/>
                    <a:pt x="542000" y="524541"/>
                  </a:cubicBezTo>
                  <a:cubicBezTo>
                    <a:pt x="633070" y="420461"/>
                    <a:pt x="544787" y="485511"/>
                    <a:pt x="620058" y="435331"/>
                  </a:cubicBezTo>
                  <a:cubicBezTo>
                    <a:pt x="627492" y="424180"/>
                    <a:pt x="637082" y="414196"/>
                    <a:pt x="642361" y="401877"/>
                  </a:cubicBezTo>
                  <a:cubicBezTo>
                    <a:pt x="658178" y="364971"/>
                    <a:pt x="662697" y="265422"/>
                    <a:pt x="664663" y="245760"/>
                  </a:cubicBezTo>
                  <a:cubicBezTo>
                    <a:pt x="660946" y="216023"/>
                    <a:pt x="658873" y="186035"/>
                    <a:pt x="653512" y="156550"/>
                  </a:cubicBezTo>
                  <a:cubicBezTo>
                    <a:pt x="651409" y="144985"/>
                    <a:pt x="649414" y="132500"/>
                    <a:pt x="642361" y="123097"/>
                  </a:cubicBezTo>
                  <a:cubicBezTo>
                    <a:pt x="626591" y="102070"/>
                    <a:pt x="611540" y="75652"/>
                    <a:pt x="586605" y="67341"/>
                  </a:cubicBezTo>
                  <a:lnTo>
                    <a:pt x="553151" y="56190"/>
                  </a:lnTo>
                  <a:cubicBezTo>
                    <a:pt x="542000" y="48756"/>
                    <a:pt x="531684" y="39881"/>
                    <a:pt x="519697" y="33887"/>
                  </a:cubicBezTo>
                  <a:cubicBezTo>
                    <a:pt x="504795" y="26436"/>
                    <a:pt x="454502" y="14443"/>
                    <a:pt x="441639" y="11585"/>
                  </a:cubicBezTo>
                  <a:cubicBezTo>
                    <a:pt x="423137" y="7473"/>
                    <a:pt x="404788" y="1783"/>
                    <a:pt x="385883" y="433"/>
                  </a:cubicBezTo>
                  <a:cubicBezTo>
                    <a:pt x="352514" y="-1951"/>
                    <a:pt x="326410" y="6009"/>
                    <a:pt x="285522" y="11585"/>
                  </a:cubicBez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1471796" y="912154"/>
              <a:ext cx="209873" cy="28459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1717109" y="946441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1857396" y="961164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1982649" y="1002451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/>
            <p:cNvSpPr/>
            <p:nvPr/>
          </p:nvSpPr>
          <p:spPr>
            <a:xfrm>
              <a:off x="2090922" y="1088740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8" name="Group 27"/>
          <p:cNvGrpSpPr/>
          <p:nvPr/>
        </p:nvGrpSpPr>
        <p:grpSpPr>
          <a:xfrm rot="16200000" flipV="1">
            <a:off x="5058423" y="2713003"/>
            <a:ext cx="441793" cy="896463"/>
            <a:chOff x="1471796" y="912154"/>
            <a:chExt cx="734073" cy="1364718"/>
          </a:xfrm>
        </p:grpSpPr>
        <p:sp>
          <p:nvSpPr>
            <p:cNvPr id="29" name="Freeform 28"/>
            <p:cNvSpPr/>
            <p:nvPr/>
          </p:nvSpPr>
          <p:spPr>
            <a:xfrm>
              <a:off x="1576733" y="1196752"/>
              <a:ext cx="546996" cy="1080120"/>
            </a:xfrm>
            <a:custGeom>
              <a:avLst/>
              <a:gdLst>
                <a:gd name="connsiteX0" fmla="*/ 285522 w 664663"/>
                <a:gd name="connsiteY0" fmla="*/ 11585 h 1160160"/>
                <a:gd name="connsiteX1" fmla="*/ 140556 w 664663"/>
                <a:gd name="connsiteY1" fmla="*/ 33887 h 1160160"/>
                <a:gd name="connsiteX2" fmla="*/ 107102 w 664663"/>
                <a:gd name="connsiteY2" fmla="*/ 45038 h 1160160"/>
                <a:gd name="connsiteX3" fmla="*/ 84800 w 664663"/>
                <a:gd name="connsiteY3" fmla="*/ 67341 h 1160160"/>
                <a:gd name="connsiteX4" fmla="*/ 29044 w 664663"/>
                <a:gd name="connsiteY4" fmla="*/ 123097 h 1160160"/>
                <a:gd name="connsiteX5" fmla="*/ 6741 w 664663"/>
                <a:gd name="connsiteY5" fmla="*/ 190004 h 1160160"/>
                <a:gd name="connsiteX6" fmla="*/ 40195 w 664663"/>
                <a:gd name="connsiteY6" fmla="*/ 413029 h 1160160"/>
                <a:gd name="connsiteX7" fmla="*/ 73648 w 664663"/>
                <a:gd name="connsiteY7" fmla="*/ 435331 h 1160160"/>
                <a:gd name="connsiteX8" fmla="*/ 140556 w 664663"/>
                <a:gd name="connsiteY8" fmla="*/ 524541 h 1160160"/>
                <a:gd name="connsiteX9" fmla="*/ 174009 w 664663"/>
                <a:gd name="connsiteY9" fmla="*/ 546843 h 1160160"/>
                <a:gd name="connsiteX10" fmla="*/ 185161 w 664663"/>
                <a:gd name="connsiteY10" fmla="*/ 736414 h 1160160"/>
                <a:gd name="connsiteX11" fmla="*/ 118253 w 664663"/>
                <a:gd name="connsiteY11" fmla="*/ 825624 h 1160160"/>
                <a:gd name="connsiteX12" fmla="*/ 95951 w 664663"/>
                <a:gd name="connsiteY12" fmla="*/ 859077 h 1160160"/>
                <a:gd name="connsiteX13" fmla="*/ 51346 w 664663"/>
                <a:gd name="connsiteY13" fmla="*/ 914833 h 1160160"/>
                <a:gd name="connsiteX14" fmla="*/ 40195 w 664663"/>
                <a:gd name="connsiteY14" fmla="*/ 1048648 h 1160160"/>
                <a:gd name="connsiteX15" fmla="*/ 51346 w 664663"/>
                <a:gd name="connsiteY15" fmla="*/ 1082102 h 1160160"/>
                <a:gd name="connsiteX16" fmla="*/ 84800 w 664663"/>
                <a:gd name="connsiteY16" fmla="*/ 1093253 h 1160160"/>
                <a:gd name="connsiteX17" fmla="*/ 140556 w 664663"/>
                <a:gd name="connsiteY17" fmla="*/ 1137858 h 1160160"/>
                <a:gd name="connsiteX18" fmla="*/ 229766 w 664663"/>
                <a:gd name="connsiteY18" fmla="*/ 1160160 h 1160160"/>
                <a:gd name="connsiteX19" fmla="*/ 374731 w 664663"/>
                <a:gd name="connsiteY19" fmla="*/ 1149009 h 1160160"/>
                <a:gd name="connsiteX20" fmla="*/ 441639 w 664663"/>
                <a:gd name="connsiteY20" fmla="*/ 1115555 h 1160160"/>
                <a:gd name="connsiteX21" fmla="*/ 519697 w 664663"/>
                <a:gd name="connsiteY21" fmla="*/ 1015194 h 1160160"/>
                <a:gd name="connsiteX22" fmla="*/ 530848 w 664663"/>
                <a:gd name="connsiteY22" fmla="*/ 981741 h 1160160"/>
                <a:gd name="connsiteX23" fmla="*/ 508546 w 664663"/>
                <a:gd name="connsiteY23" fmla="*/ 870229 h 1160160"/>
                <a:gd name="connsiteX24" fmla="*/ 463941 w 664663"/>
                <a:gd name="connsiteY24" fmla="*/ 803321 h 1160160"/>
                <a:gd name="connsiteX25" fmla="*/ 419336 w 664663"/>
                <a:gd name="connsiteY25" fmla="*/ 747565 h 1160160"/>
                <a:gd name="connsiteX26" fmla="*/ 452790 w 664663"/>
                <a:gd name="connsiteY26" fmla="*/ 580297 h 1160160"/>
                <a:gd name="connsiteX27" fmla="*/ 486244 w 664663"/>
                <a:gd name="connsiteY27" fmla="*/ 569146 h 1160160"/>
                <a:gd name="connsiteX28" fmla="*/ 508546 w 664663"/>
                <a:gd name="connsiteY28" fmla="*/ 546843 h 1160160"/>
                <a:gd name="connsiteX29" fmla="*/ 542000 w 664663"/>
                <a:gd name="connsiteY29" fmla="*/ 524541 h 1160160"/>
                <a:gd name="connsiteX30" fmla="*/ 620058 w 664663"/>
                <a:gd name="connsiteY30" fmla="*/ 435331 h 1160160"/>
                <a:gd name="connsiteX31" fmla="*/ 642361 w 664663"/>
                <a:gd name="connsiteY31" fmla="*/ 401877 h 1160160"/>
                <a:gd name="connsiteX32" fmla="*/ 664663 w 664663"/>
                <a:gd name="connsiteY32" fmla="*/ 245760 h 1160160"/>
                <a:gd name="connsiteX33" fmla="*/ 653512 w 664663"/>
                <a:gd name="connsiteY33" fmla="*/ 156550 h 1160160"/>
                <a:gd name="connsiteX34" fmla="*/ 642361 w 664663"/>
                <a:gd name="connsiteY34" fmla="*/ 123097 h 1160160"/>
                <a:gd name="connsiteX35" fmla="*/ 586605 w 664663"/>
                <a:gd name="connsiteY35" fmla="*/ 67341 h 1160160"/>
                <a:gd name="connsiteX36" fmla="*/ 553151 w 664663"/>
                <a:gd name="connsiteY36" fmla="*/ 56190 h 1160160"/>
                <a:gd name="connsiteX37" fmla="*/ 519697 w 664663"/>
                <a:gd name="connsiteY37" fmla="*/ 33887 h 1160160"/>
                <a:gd name="connsiteX38" fmla="*/ 441639 w 664663"/>
                <a:gd name="connsiteY38" fmla="*/ 11585 h 1160160"/>
                <a:gd name="connsiteX39" fmla="*/ 385883 w 664663"/>
                <a:gd name="connsiteY39" fmla="*/ 433 h 1160160"/>
                <a:gd name="connsiteX40" fmla="*/ 285522 w 664663"/>
                <a:gd name="connsiteY40" fmla="*/ 11585 h 1160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64663" h="1160160">
                  <a:moveTo>
                    <a:pt x="285522" y="11585"/>
                  </a:moveTo>
                  <a:cubicBezTo>
                    <a:pt x="244634" y="17161"/>
                    <a:pt x="191642" y="21116"/>
                    <a:pt x="140556" y="33887"/>
                  </a:cubicBezTo>
                  <a:cubicBezTo>
                    <a:pt x="129152" y="36738"/>
                    <a:pt x="118253" y="41321"/>
                    <a:pt x="107102" y="45038"/>
                  </a:cubicBezTo>
                  <a:cubicBezTo>
                    <a:pt x="99668" y="52472"/>
                    <a:pt x="93010" y="60773"/>
                    <a:pt x="84800" y="67341"/>
                  </a:cubicBezTo>
                  <a:cubicBezTo>
                    <a:pt x="51472" y="94003"/>
                    <a:pt x="47503" y="81565"/>
                    <a:pt x="29044" y="123097"/>
                  </a:cubicBezTo>
                  <a:cubicBezTo>
                    <a:pt x="19496" y="144580"/>
                    <a:pt x="6741" y="190004"/>
                    <a:pt x="6741" y="190004"/>
                  </a:cubicBezTo>
                  <a:cubicBezTo>
                    <a:pt x="13311" y="308263"/>
                    <a:pt x="-28681" y="357928"/>
                    <a:pt x="40195" y="413029"/>
                  </a:cubicBezTo>
                  <a:cubicBezTo>
                    <a:pt x="50660" y="421401"/>
                    <a:pt x="62497" y="427897"/>
                    <a:pt x="73648" y="435331"/>
                  </a:cubicBezTo>
                  <a:cubicBezTo>
                    <a:pt x="94033" y="465909"/>
                    <a:pt x="111087" y="500966"/>
                    <a:pt x="140556" y="524541"/>
                  </a:cubicBezTo>
                  <a:cubicBezTo>
                    <a:pt x="151021" y="532913"/>
                    <a:pt x="162858" y="539409"/>
                    <a:pt x="174009" y="546843"/>
                  </a:cubicBezTo>
                  <a:cubicBezTo>
                    <a:pt x="189493" y="608777"/>
                    <a:pt x="209617" y="672829"/>
                    <a:pt x="185161" y="736414"/>
                  </a:cubicBezTo>
                  <a:cubicBezTo>
                    <a:pt x="156344" y="811339"/>
                    <a:pt x="151029" y="784654"/>
                    <a:pt x="118253" y="825624"/>
                  </a:cubicBezTo>
                  <a:cubicBezTo>
                    <a:pt x="109881" y="836089"/>
                    <a:pt x="104323" y="848612"/>
                    <a:pt x="95951" y="859077"/>
                  </a:cubicBezTo>
                  <a:cubicBezTo>
                    <a:pt x="32393" y="938524"/>
                    <a:pt x="119987" y="811871"/>
                    <a:pt x="51346" y="914833"/>
                  </a:cubicBezTo>
                  <a:cubicBezTo>
                    <a:pt x="25017" y="993823"/>
                    <a:pt x="22176" y="967561"/>
                    <a:pt x="40195" y="1048648"/>
                  </a:cubicBezTo>
                  <a:cubicBezTo>
                    <a:pt x="42745" y="1060123"/>
                    <a:pt x="43034" y="1073790"/>
                    <a:pt x="51346" y="1082102"/>
                  </a:cubicBezTo>
                  <a:cubicBezTo>
                    <a:pt x="59658" y="1090414"/>
                    <a:pt x="73649" y="1089536"/>
                    <a:pt x="84800" y="1093253"/>
                  </a:cubicBezTo>
                  <a:cubicBezTo>
                    <a:pt x="111023" y="1132588"/>
                    <a:pt x="96667" y="1125889"/>
                    <a:pt x="140556" y="1137858"/>
                  </a:cubicBezTo>
                  <a:cubicBezTo>
                    <a:pt x="170128" y="1145923"/>
                    <a:pt x="229766" y="1160160"/>
                    <a:pt x="229766" y="1160160"/>
                  </a:cubicBezTo>
                  <a:cubicBezTo>
                    <a:pt x="278088" y="1156443"/>
                    <a:pt x="326641" y="1155020"/>
                    <a:pt x="374731" y="1149009"/>
                  </a:cubicBezTo>
                  <a:cubicBezTo>
                    <a:pt x="398400" y="1146050"/>
                    <a:pt x="424059" y="1130205"/>
                    <a:pt x="441639" y="1115555"/>
                  </a:cubicBezTo>
                  <a:cubicBezTo>
                    <a:pt x="468284" y="1093351"/>
                    <a:pt x="510133" y="1043887"/>
                    <a:pt x="519697" y="1015194"/>
                  </a:cubicBezTo>
                  <a:lnTo>
                    <a:pt x="530848" y="981741"/>
                  </a:lnTo>
                  <a:cubicBezTo>
                    <a:pt x="528078" y="962348"/>
                    <a:pt x="523517" y="897178"/>
                    <a:pt x="508546" y="870229"/>
                  </a:cubicBezTo>
                  <a:cubicBezTo>
                    <a:pt x="495529" y="846798"/>
                    <a:pt x="478809" y="825624"/>
                    <a:pt x="463941" y="803321"/>
                  </a:cubicBezTo>
                  <a:cubicBezTo>
                    <a:pt x="435807" y="761120"/>
                    <a:pt x="451115" y="779344"/>
                    <a:pt x="419336" y="747565"/>
                  </a:cubicBezTo>
                  <a:cubicBezTo>
                    <a:pt x="421762" y="718452"/>
                    <a:pt x="408606" y="615644"/>
                    <a:pt x="452790" y="580297"/>
                  </a:cubicBezTo>
                  <a:cubicBezTo>
                    <a:pt x="461969" y="572954"/>
                    <a:pt x="475093" y="572863"/>
                    <a:pt x="486244" y="569146"/>
                  </a:cubicBezTo>
                  <a:cubicBezTo>
                    <a:pt x="493678" y="561712"/>
                    <a:pt x="500336" y="553411"/>
                    <a:pt x="508546" y="546843"/>
                  </a:cubicBezTo>
                  <a:cubicBezTo>
                    <a:pt x="519011" y="538471"/>
                    <a:pt x="533175" y="534627"/>
                    <a:pt x="542000" y="524541"/>
                  </a:cubicBezTo>
                  <a:cubicBezTo>
                    <a:pt x="633070" y="420461"/>
                    <a:pt x="544787" y="485511"/>
                    <a:pt x="620058" y="435331"/>
                  </a:cubicBezTo>
                  <a:cubicBezTo>
                    <a:pt x="627492" y="424180"/>
                    <a:pt x="637082" y="414196"/>
                    <a:pt x="642361" y="401877"/>
                  </a:cubicBezTo>
                  <a:cubicBezTo>
                    <a:pt x="658178" y="364971"/>
                    <a:pt x="662697" y="265422"/>
                    <a:pt x="664663" y="245760"/>
                  </a:cubicBezTo>
                  <a:cubicBezTo>
                    <a:pt x="660946" y="216023"/>
                    <a:pt x="658873" y="186035"/>
                    <a:pt x="653512" y="156550"/>
                  </a:cubicBezTo>
                  <a:cubicBezTo>
                    <a:pt x="651409" y="144985"/>
                    <a:pt x="649414" y="132500"/>
                    <a:pt x="642361" y="123097"/>
                  </a:cubicBezTo>
                  <a:cubicBezTo>
                    <a:pt x="626591" y="102070"/>
                    <a:pt x="611540" y="75652"/>
                    <a:pt x="586605" y="67341"/>
                  </a:cubicBezTo>
                  <a:lnTo>
                    <a:pt x="553151" y="56190"/>
                  </a:lnTo>
                  <a:cubicBezTo>
                    <a:pt x="542000" y="48756"/>
                    <a:pt x="531684" y="39881"/>
                    <a:pt x="519697" y="33887"/>
                  </a:cubicBezTo>
                  <a:cubicBezTo>
                    <a:pt x="504795" y="26436"/>
                    <a:pt x="454502" y="14443"/>
                    <a:pt x="441639" y="11585"/>
                  </a:cubicBezTo>
                  <a:cubicBezTo>
                    <a:pt x="423137" y="7473"/>
                    <a:pt x="404788" y="1783"/>
                    <a:pt x="385883" y="433"/>
                  </a:cubicBezTo>
                  <a:cubicBezTo>
                    <a:pt x="352514" y="-1951"/>
                    <a:pt x="326410" y="6009"/>
                    <a:pt x="285522" y="11585"/>
                  </a:cubicBez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/>
            <p:cNvSpPr/>
            <p:nvPr/>
          </p:nvSpPr>
          <p:spPr>
            <a:xfrm>
              <a:off x="1471796" y="912154"/>
              <a:ext cx="209873" cy="28459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/>
            <p:cNvSpPr/>
            <p:nvPr/>
          </p:nvSpPr>
          <p:spPr>
            <a:xfrm>
              <a:off x="1717109" y="946441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1857396" y="961164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/>
            <p:cNvSpPr/>
            <p:nvPr/>
          </p:nvSpPr>
          <p:spPr>
            <a:xfrm>
              <a:off x="1982649" y="1002451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/>
            <p:cNvSpPr/>
            <p:nvPr/>
          </p:nvSpPr>
          <p:spPr>
            <a:xfrm>
              <a:off x="2090922" y="1088740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033988" y="587910"/>
            <a:ext cx="26589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u="sng" dirty="0" smtClean="0"/>
              <a:t>MBWALL</a:t>
            </a:r>
            <a:endParaRPr lang="en-GB" sz="4400" b="1" u="sng" dirty="0"/>
          </a:p>
        </p:txBody>
      </p:sp>
    </p:spTree>
    <p:extLst>
      <p:ext uri="{BB962C8B-B14F-4D97-AF65-F5344CB8AC3E}">
        <p14:creationId xmlns:p14="http://schemas.microsoft.com/office/powerpoint/2010/main" val="10572899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933369" y="3645024"/>
            <a:ext cx="2880320" cy="158417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SYSTEM</a:t>
            </a:r>
            <a:endParaRPr lang="en-GB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1205177" y="4142009"/>
            <a:ext cx="1584176" cy="64807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/>
              <a:t>IN</a:t>
            </a:r>
            <a:endParaRPr lang="en-GB" sz="3600" b="1" dirty="0"/>
          </a:p>
        </p:txBody>
      </p:sp>
      <p:sp>
        <p:nvSpPr>
          <p:cNvPr id="13" name="Pentagon 12"/>
          <p:cNvSpPr/>
          <p:nvPr/>
        </p:nvSpPr>
        <p:spPr>
          <a:xfrm>
            <a:off x="5957705" y="4130155"/>
            <a:ext cx="1584176" cy="64807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/>
              <a:t>OUT</a:t>
            </a:r>
            <a:endParaRPr lang="en-GB" sz="3200" b="1" dirty="0"/>
          </a:p>
        </p:txBody>
      </p:sp>
      <p:sp>
        <p:nvSpPr>
          <p:cNvPr id="15" name="Rectangle 14"/>
          <p:cNvSpPr/>
          <p:nvPr/>
        </p:nvSpPr>
        <p:spPr>
          <a:xfrm>
            <a:off x="3066182" y="2276872"/>
            <a:ext cx="2664296" cy="114567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CONTROL</a:t>
            </a:r>
            <a:endParaRPr lang="en-GB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21"/>
          <p:cNvGrpSpPr/>
          <p:nvPr/>
        </p:nvGrpSpPr>
        <p:grpSpPr>
          <a:xfrm rot="5400000">
            <a:off x="5049151" y="2663817"/>
            <a:ext cx="410800" cy="933055"/>
            <a:chOff x="1471796" y="912154"/>
            <a:chExt cx="734073" cy="1364718"/>
          </a:xfrm>
        </p:grpSpPr>
        <p:sp>
          <p:nvSpPr>
            <p:cNvPr id="18" name="Freeform 17"/>
            <p:cNvSpPr/>
            <p:nvPr/>
          </p:nvSpPr>
          <p:spPr>
            <a:xfrm>
              <a:off x="1576733" y="1196752"/>
              <a:ext cx="546996" cy="1080120"/>
            </a:xfrm>
            <a:custGeom>
              <a:avLst/>
              <a:gdLst>
                <a:gd name="connsiteX0" fmla="*/ 285522 w 664663"/>
                <a:gd name="connsiteY0" fmla="*/ 11585 h 1160160"/>
                <a:gd name="connsiteX1" fmla="*/ 140556 w 664663"/>
                <a:gd name="connsiteY1" fmla="*/ 33887 h 1160160"/>
                <a:gd name="connsiteX2" fmla="*/ 107102 w 664663"/>
                <a:gd name="connsiteY2" fmla="*/ 45038 h 1160160"/>
                <a:gd name="connsiteX3" fmla="*/ 84800 w 664663"/>
                <a:gd name="connsiteY3" fmla="*/ 67341 h 1160160"/>
                <a:gd name="connsiteX4" fmla="*/ 29044 w 664663"/>
                <a:gd name="connsiteY4" fmla="*/ 123097 h 1160160"/>
                <a:gd name="connsiteX5" fmla="*/ 6741 w 664663"/>
                <a:gd name="connsiteY5" fmla="*/ 190004 h 1160160"/>
                <a:gd name="connsiteX6" fmla="*/ 40195 w 664663"/>
                <a:gd name="connsiteY6" fmla="*/ 413029 h 1160160"/>
                <a:gd name="connsiteX7" fmla="*/ 73648 w 664663"/>
                <a:gd name="connsiteY7" fmla="*/ 435331 h 1160160"/>
                <a:gd name="connsiteX8" fmla="*/ 140556 w 664663"/>
                <a:gd name="connsiteY8" fmla="*/ 524541 h 1160160"/>
                <a:gd name="connsiteX9" fmla="*/ 174009 w 664663"/>
                <a:gd name="connsiteY9" fmla="*/ 546843 h 1160160"/>
                <a:gd name="connsiteX10" fmla="*/ 185161 w 664663"/>
                <a:gd name="connsiteY10" fmla="*/ 736414 h 1160160"/>
                <a:gd name="connsiteX11" fmla="*/ 118253 w 664663"/>
                <a:gd name="connsiteY11" fmla="*/ 825624 h 1160160"/>
                <a:gd name="connsiteX12" fmla="*/ 95951 w 664663"/>
                <a:gd name="connsiteY12" fmla="*/ 859077 h 1160160"/>
                <a:gd name="connsiteX13" fmla="*/ 51346 w 664663"/>
                <a:gd name="connsiteY13" fmla="*/ 914833 h 1160160"/>
                <a:gd name="connsiteX14" fmla="*/ 40195 w 664663"/>
                <a:gd name="connsiteY14" fmla="*/ 1048648 h 1160160"/>
                <a:gd name="connsiteX15" fmla="*/ 51346 w 664663"/>
                <a:gd name="connsiteY15" fmla="*/ 1082102 h 1160160"/>
                <a:gd name="connsiteX16" fmla="*/ 84800 w 664663"/>
                <a:gd name="connsiteY16" fmla="*/ 1093253 h 1160160"/>
                <a:gd name="connsiteX17" fmla="*/ 140556 w 664663"/>
                <a:gd name="connsiteY17" fmla="*/ 1137858 h 1160160"/>
                <a:gd name="connsiteX18" fmla="*/ 229766 w 664663"/>
                <a:gd name="connsiteY18" fmla="*/ 1160160 h 1160160"/>
                <a:gd name="connsiteX19" fmla="*/ 374731 w 664663"/>
                <a:gd name="connsiteY19" fmla="*/ 1149009 h 1160160"/>
                <a:gd name="connsiteX20" fmla="*/ 441639 w 664663"/>
                <a:gd name="connsiteY20" fmla="*/ 1115555 h 1160160"/>
                <a:gd name="connsiteX21" fmla="*/ 519697 w 664663"/>
                <a:gd name="connsiteY21" fmla="*/ 1015194 h 1160160"/>
                <a:gd name="connsiteX22" fmla="*/ 530848 w 664663"/>
                <a:gd name="connsiteY22" fmla="*/ 981741 h 1160160"/>
                <a:gd name="connsiteX23" fmla="*/ 508546 w 664663"/>
                <a:gd name="connsiteY23" fmla="*/ 870229 h 1160160"/>
                <a:gd name="connsiteX24" fmla="*/ 463941 w 664663"/>
                <a:gd name="connsiteY24" fmla="*/ 803321 h 1160160"/>
                <a:gd name="connsiteX25" fmla="*/ 419336 w 664663"/>
                <a:gd name="connsiteY25" fmla="*/ 747565 h 1160160"/>
                <a:gd name="connsiteX26" fmla="*/ 452790 w 664663"/>
                <a:gd name="connsiteY26" fmla="*/ 580297 h 1160160"/>
                <a:gd name="connsiteX27" fmla="*/ 486244 w 664663"/>
                <a:gd name="connsiteY27" fmla="*/ 569146 h 1160160"/>
                <a:gd name="connsiteX28" fmla="*/ 508546 w 664663"/>
                <a:gd name="connsiteY28" fmla="*/ 546843 h 1160160"/>
                <a:gd name="connsiteX29" fmla="*/ 542000 w 664663"/>
                <a:gd name="connsiteY29" fmla="*/ 524541 h 1160160"/>
                <a:gd name="connsiteX30" fmla="*/ 620058 w 664663"/>
                <a:gd name="connsiteY30" fmla="*/ 435331 h 1160160"/>
                <a:gd name="connsiteX31" fmla="*/ 642361 w 664663"/>
                <a:gd name="connsiteY31" fmla="*/ 401877 h 1160160"/>
                <a:gd name="connsiteX32" fmla="*/ 664663 w 664663"/>
                <a:gd name="connsiteY32" fmla="*/ 245760 h 1160160"/>
                <a:gd name="connsiteX33" fmla="*/ 653512 w 664663"/>
                <a:gd name="connsiteY33" fmla="*/ 156550 h 1160160"/>
                <a:gd name="connsiteX34" fmla="*/ 642361 w 664663"/>
                <a:gd name="connsiteY34" fmla="*/ 123097 h 1160160"/>
                <a:gd name="connsiteX35" fmla="*/ 586605 w 664663"/>
                <a:gd name="connsiteY35" fmla="*/ 67341 h 1160160"/>
                <a:gd name="connsiteX36" fmla="*/ 553151 w 664663"/>
                <a:gd name="connsiteY36" fmla="*/ 56190 h 1160160"/>
                <a:gd name="connsiteX37" fmla="*/ 519697 w 664663"/>
                <a:gd name="connsiteY37" fmla="*/ 33887 h 1160160"/>
                <a:gd name="connsiteX38" fmla="*/ 441639 w 664663"/>
                <a:gd name="connsiteY38" fmla="*/ 11585 h 1160160"/>
                <a:gd name="connsiteX39" fmla="*/ 385883 w 664663"/>
                <a:gd name="connsiteY39" fmla="*/ 433 h 1160160"/>
                <a:gd name="connsiteX40" fmla="*/ 285522 w 664663"/>
                <a:gd name="connsiteY40" fmla="*/ 11585 h 1160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64663" h="1160160">
                  <a:moveTo>
                    <a:pt x="285522" y="11585"/>
                  </a:moveTo>
                  <a:cubicBezTo>
                    <a:pt x="244634" y="17161"/>
                    <a:pt x="191642" y="21116"/>
                    <a:pt x="140556" y="33887"/>
                  </a:cubicBezTo>
                  <a:cubicBezTo>
                    <a:pt x="129152" y="36738"/>
                    <a:pt x="118253" y="41321"/>
                    <a:pt x="107102" y="45038"/>
                  </a:cubicBezTo>
                  <a:cubicBezTo>
                    <a:pt x="99668" y="52472"/>
                    <a:pt x="93010" y="60773"/>
                    <a:pt x="84800" y="67341"/>
                  </a:cubicBezTo>
                  <a:cubicBezTo>
                    <a:pt x="51472" y="94003"/>
                    <a:pt x="47503" y="81565"/>
                    <a:pt x="29044" y="123097"/>
                  </a:cubicBezTo>
                  <a:cubicBezTo>
                    <a:pt x="19496" y="144580"/>
                    <a:pt x="6741" y="190004"/>
                    <a:pt x="6741" y="190004"/>
                  </a:cubicBezTo>
                  <a:cubicBezTo>
                    <a:pt x="13311" y="308263"/>
                    <a:pt x="-28681" y="357928"/>
                    <a:pt x="40195" y="413029"/>
                  </a:cubicBezTo>
                  <a:cubicBezTo>
                    <a:pt x="50660" y="421401"/>
                    <a:pt x="62497" y="427897"/>
                    <a:pt x="73648" y="435331"/>
                  </a:cubicBezTo>
                  <a:cubicBezTo>
                    <a:pt x="94033" y="465909"/>
                    <a:pt x="111087" y="500966"/>
                    <a:pt x="140556" y="524541"/>
                  </a:cubicBezTo>
                  <a:cubicBezTo>
                    <a:pt x="151021" y="532913"/>
                    <a:pt x="162858" y="539409"/>
                    <a:pt x="174009" y="546843"/>
                  </a:cubicBezTo>
                  <a:cubicBezTo>
                    <a:pt x="189493" y="608777"/>
                    <a:pt x="209617" y="672829"/>
                    <a:pt x="185161" y="736414"/>
                  </a:cubicBezTo>
                  <a:cubicBezTo>
                    <a:pt x="156344" y="811339"/>
                    <a:pt x="151029" y="784654"/>
                    <a:pt x="118253" y="825624"/>
                  </a:cubicBezTo>
                  <a:cubicBezTo>
                    <a:pt x="109881" y="836089"/>
                    <a:pt x="104323" y="848612"/>
                    <a:pt x="95951" y="859077"/>
                  </a:cubicBezTo>
                  <a:cubicBezTo>
                    <a:pt x="32393" y="938524"/>
                    <a:pt x="119987" y="811871"/>
                    <a:pt x="51346" y="914833"/>
                  </a:cubicBezTo>
                  <a:cubicBezTo>
                    <a:pt x="25017" y="993823"/>
                    <a:pt x="22176" y="967561"/>
                    <a:pt x="40195" y="1048648"/>
                  </a:cubicBezTo>
                  <a:cubicBezTo>
                    <a:pt x="42745" y="1060123"/>
                    <a:pt x="43034" y="1073790"/>
                    <a:pt x="51346" y="1082102"/>
                  </a:cubicBezTo>
                  <a:cubicBezTo>
                    <a:pt x="59658" y="1090414"/>
                    <a:pt x="73649" y="1089536"/>
                    <a:pt x="84800" y="1093253"/>
                  </a:cubicBezTo>
                  <a:cubicBezTo>
                    <a:pt x="111023" y="1132588"/>
                    <a:pt x="96667" y="1125889"/>
                    <a:pt x="140556" y="1137858"/>
                  </a:cubicBezTo>
                  <a:cubicBezTo>
                    <a:pt x="170128" y="1145923"/>
                    <a:pt x="229766" y="1160160"/>
                    <a:pt x="229766" y="1160160"/>
                  </a:cubicBezTo>
                  <a:cubicBezTo>
                    <a:pt x="278088" y="1156443"/>
                    <a:pt x="326641" y="1155020"/>
                    <a:pt x="374731" y="1149009"/>
                  </a:cubicBezTo>
                  <a:cubicBezTo>
                    <a:pt x="398400" y="1146050"/>
                    <a:pt x="424059" y="1130205"/>
                    <a:pt x="441639" y="1115555"/>
                  </a:cubicBezTo>
                  <a:cubicBezTo>
                    <a:pt x="468284" y="1093351"/>
                    <a:pt x="510133" y="1043887"/>
                    <a:pt x="519697" y="1015194"/>
                  </a:cubicBezTo>
                  <a:lnTo>
                    <a:pt x="530848" y="981741"/>
                  </a:lnTo>
                  <a:cubicBezTo>
                    <a:pt x="528078" y="962348"/>
                    <a:pt x="523517" y="897178"/>
                    <a:pt x="508546" y="870229"/>
                  </a:cubicBezTo>
                  <a:cubicBezTo>
                    <a:pt x="495529" y="846798"/>
                    <a:pt x="478809" y="825624"/>
                    <a:pt x="463941" y="803321"/>
                  </a:cubicBezTo>
                  <a:cubicBezTo>
                    <a:pt x="435807" y="761120"/>
                    <a:pt x="451115" y="779344"/>
                    <a:pt x="419336" y="747565"/>
                  </a:cubicBezTo>
                  <a:cubicBezTo>
                    <a:pt x="421762" y="718452"/>
                    <a:pt x="408606" y="615644"/>
                    <a:pt x="452790" y="580297"/>
                  </a:cubicBezTo>
                  <a:cubicBezTo>
                    <a:pt x="461969" y="572954"/>
                    <a:pt x="475093" y="572863"/>
                    <a:pt x="486244" y="569146"/>
                  </a:cubicBezTo>
                  <a:cubicBezTo>
                    <a:pt x="493678" y="561712"/>
                    <a:pt x="500336" y="553411"/>
                    <a:pt x="508546" y="546843"/>
                  </a:cubicBezTo>
                  <a:cubicBezTo>
                    <a:pt x="519011" y="538471"/>
                    <a:pt x="533175" y="534627"/>
                    <a:pt x="542000" y="524541"/>
                  </a:cubicBezTo>
                  <a:cubicBezTo>
                    <a:pt x="633070" y="420461"/>
                    <a:pt x="544787" y="485511"/>
                    <a:pt x="620058" y="435331"/>
                  </a:cubicBezTo>
                  <a:cubicBezTo>
                    <a:pt x="627492" y="424180"/>
                    <a:pt x="637082" y="414196"/>
                    <a:pt x="642361" y="401877"/>
                  </a:cubicBezTo>
                  <a:cubicBezTo>
                    <a:pt x="658178" y="364971"/>
                    <a:pt x="662697" y="265422"/>
                    <a:pt x="664663" y="245760"/>
                  </a:cubicBezTo>
                  <a:cubicBezTo>
                    <a:pt x="660946" y="216023"/>
                    <a:pt x="658873" y="186035"/>
                    <a:pt x="653512" y="156550"/>
                  </a:cubicBezTo>
                  <a:cubicBezTo>
                    <a:pt x="651409" y="144985"/>
                    <a:pt x="649414" y="132500"/>
                    <a:pt x="642361" y="123097"/>
                  </a:cubicBezTo>
                  <a:cubicBezTo>
                    <a:pt x="626591" y="102070"/>
                    <a:pt x="611540" y="75652"/>
                    <a:pt x="586605" y="67341"/>
                  </a:cubicBezTo>
                  <a:lnTo>
                    <a:pt x="553151" y="56190"/>
                  </a:lnTo>
                  <a:cubicBezTo>
                    <a:pt x="542000" y="48756"/>
                    <a:pt x="531684" y="39881"/>
                    <a:pt x="519697" y="33887"/>
                  </a:cubicBezTo>
                  <a:cubicBezTo>
                    <a:pt x="504795" y="26436"/>
                    <a:pt x="454502" y="14443"/>
                    <a:pt x="441639" y="11585"/>
                  </a:cubicBezTo>
                  <a:cubicBezTo>
                    <a:pt x="423137" y="7473"/>
                    <a:pt x="404788" y="1783"/>
                    <a:pt x="385883" y="433"/>
                  </a:cubicBezTo>
                  <a:cubicBezTo>
                    <a:pt x="352514" y="-1951"/>
                    <a:pt x="326410" y="6009"/>
                    <a:pt x="285522" y="11585"/>
                  </a:cubicBez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1471796" y="912154"/>
              <a:ext cx="209873" cy="28459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1717109" y="946441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1857396" y="961164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1982649" y="1002451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/>
            <p:cNvSpPr/>
            <p:nvPr/>
          </p:nvSpPr>
          <p:spPr>
            <a:xfrm>
              <a:off x="2090922" y="1088740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27"/>
          <p:cNvGrpSpPr/>
          <p:nvPr/>
        </p:nvGrpSpPr>
        <p:grpSpPr>
          <a:xfrm rot="16200000" flipV="1">
            <a:off x="5015359" y="2121545"/>
            <a:ext cx="441793" cy="896463"/>
            <a:chOff x="1471796" y="912154"/>
            <a:chExt cx="734073" cy="1364718"/>
          </a:xfrm>
        </p:grpSpPr>
        <p:sp>
          <p:nvSpPr>
            <p:cNvPr id="29" name="Freeform 28"/>
            <p:cNvSpPr/>
            <p:nvPr/>
          </p:nvSpPr>
          <p:spPr>
            <a:xfrm>
              <a:off x="1576733" y="1196752"/>
              <a:ext cx="546996" cy="1080120"/>
            </a:xfrm>
            <a:custGeom>
              <a:avLst/>
              <a:gdLst>
                <a:gd name="connsiteX0" fmla="*/ 285522 w 664663"/>
                <a:gd name="connsiteY0" fmla="*/ 11585 h 1160160"/>
                <a:gd name="connsiteX1" fmla="*/ 140556 w 664663"/>
                <a:gd name="connsiteY1" fmla="*/ 33887 h 1160160"/>
                <a:gd name="connsiteX2" fmla="*/ 107102 w 664663"/>
                <a:gd name="connsiteY2" fmla="*/ 45038 h 1160160"/>
                <a:gd name="connsiteX3" fmla="*/ 84800 w 664663"/>
                <a:gd name="connsiteY3" fmla="*/ 67341 h 1160160"/>
                <a:gd name="connsiteX4" fmla="*/ 29044 w 664663"/>
                <a:gd name="connsiteY4" fmla="*/ 123097 h 1160160"/>
                <a:gd name="connsiteX5" fmla="*/ 6741 w 664663"/>
                <a:gd name="connsiteY5" fmla="*/ 190004 h 1160160"/>
                <a:gd name="connsiteX6" fmla="*/ 40195 w 664663"/>
                <a:gd name="connsiteY6" fmla="*/ 413029 h 1160160"/>
                <a:gd name="connsiteX7" fmla="*/ 73648 w 664663"/>
                <a:gd name="connsiteY7" fmla="*/ 435331 h 1160160"/>
                <a:gd name="connsiteX8" fmla="*/ 140556 w 664663"/>
                <a:gd name="connsiteY8" fmla="*/ 524541 h 1160160"/>
                <a:gd name="connsiteX9" fmla="*/ 174009 w 664663"/>
                <a:gd name="connsiteY9" fmla="*/ 546843 h 1160160"/>
                <a:gd name="connsiteX10" fmla="*/ 185161 w 664663"/>
                <a:gd name="connsiteY10" fmla="*/ 736414 h 1160160"/>
                <a:gd name="connsiteX11" fmla="*/ 118253 w 664663"/>
                <a:gd name="connsiteY11" fmla="*/ 825624 h 1160160"/>
                <a:gd name="connsiteX12" fmla="*/ 95951 w 664663"/>
                <a:gd name="connsiteY12" fmla="*/ 859077 h 1160160"/>
                <a:gd name="connsiteX13" fmla="*/ 51346 w 664663"/>
                <a:gd name="connsiteY13" fmla="*/ 914833 h 1160160"/>
                <a:gd name="connsiteX14" fmla="*/ 40195 w 664663"/>
                <a:gd name="connsiteY14" fmla="*/ 1048648 h 1160160"/>
                <a:gd name="connsiteX15" fmla="*/ 51346 w 664663"/>
                <a:gd name="connsiteY15" fmla="*/ 1082102 h 1160160"/>
                <a:gd name="connsiteX16" fmla="*/ 84800 w 664663"/>
                <a:gd name="connsiteY16" fmla="*/ 1093253 h 1160160"/>
                <a:gd name="connsiteX17" fmla="*/ 140556 w 664663"/>
                <a:gd name="connsiteY17" fmla="*/ 1137858 h 1160160"/>
                <a:gd name="connsiteX18" fmla="*/ 229766 w 664663"/>
                <a:gd name="connsiteY18" fmla="*/ 1160160 h 1160160"/>
                <a:gd name="connsiteX19" fmla="*/ 374731 w 664663"/>
                <a:gd name="connsiteY19" fmla="*/ 1149009 h 1160160"/>
                <a:gd name="connsiteX20" fmla="*/ 441639 w 664663"/>
                <a:gd name="connsiteY20" fmla="*/ 1115555 h 1160160"/>
                <a:gd name="connsiteX21" fmla="*/ 519697 w 664663"/>
                <a:gd name="connsiteY21" fmla="*/ 1015194 h 1160160"/>
                <a:gd name="connsiteX22" fmla="*/ 530848 w 664663"/>
                <a:gd name="connsiteY22" fmla="*/ 981741 h 1160160"/>
                <a:gd name="connsiteX23" fmla="*/ 508546 w 664663"/>
                <a:gd name="connsiteY23" fmla="*/ 870229 h 1160160"/>
                <a:gd name="connsiteX24" fmla="*/ 463941 w 664663"/>
                <a:gd name="connsiteY24" fmla="*/ 803321 h 1160160"/>
                <a:gd name="connsiteX25" fmla="*/ 419336 w 664663"/>
                <a:gd name="connsiteY25" fmla="*/ 747565 h 1160160"/>
                <a:gd name="connsiteX26" fmla="*/ 452790 w 664663"/>
                <a:gd name="connsiteY26" fmla="*/ 580297 h 1160160"/>
                <a:gd name="connsiteX27" fmla="*/ 486244 w 664663"/>
                <a:gd name="connsiteY27" fmla="*/ 569146 h 1160160"/>
                <a:gd name="connsiteX28" fmla="*/ 508546 w 664663"/>
                <a:gd name="connsiteY28" fmla="*/ 546843 h 1160160"/>
                <a:gd name="connsiteX29" fmla="*/ 542000 w 664663"/>
                <a:gd name="connsiteY29" fmla="*/ 524541 h 1160160"/>
                <a:gd name="connsiteX30" fmla="*/ 620058 w 664663"/>
                <a:gd name="connsiteY30" fmla="*/ 435331 h 1160160"/>
                <a:gd name="connsiteX31" fmla="*/ 642361 w 664663"/>
                <a:gd name="connsiteY31" fmla="*/ 401877 h 1160160"/>
                <a:gd name="connsiteX32" fmla="*/ 664663 w 664663"/>
                <a:gd name="connsiteY32" fmla="*/ 245760 h 1160160"/>
                <a:gd name="connsiteX33" fmla="*/ 653512 w 664663"/>
                <a:gd name="connsiteY33" fmla="*/ 156550 h 1160160"/>
                <a:gd name="connsiteX34" fmla="*/ 642361 w 664663"/>
                <a:gd name="connsiteY34" fmla="*/ 123097 h 1160160"/>
                <a:gd name="connsiteX35" fmla="*/ 586605 w 664663"/>
                <a:gd name="connsiteY35" fmla="*/ 67341 h 1160160"/>
                <a:gd name="connsiteX36" fmla="*/ 553151 w 664663"/>
                <a:gd name="connsiteY36" fmla="*/ 56190 h 1160160"/>
                <a:gd name="connsiteX37" fmla="*/ 519697 w 664663"/>
                <a:gd name="connsiteY37" fmla="*/ 33887 h 1160160"/>
                <a:gd name="connsiteX38" fmla="*/ 441639 w 664663"/>
                <a:gd name="connsiteY38" fmla="*/ 11585 h 1160160"/>
                <a:gd name="connsiteX39" fmla="*/ 385883 w 664663"/>
                <a:gd name="connsiteY39" fmla="*/ 433 h 1160160"/>
                <a:gd name="connsiteX40" fmla="*/ 285522 w 664663"/>
                <a:gd name="connsiteY40" fmla="*/ 11585 h 1160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64663" h="1160160">
                  <a:moveTo>
                    <a:pt x="285522" y="11585"/>
                  </a:moveTo>
                  <a:cubicBezTo>
                    <a:pt x="244634" y="17161"/>
                    <a:pt x="191642" y="21116"/>
                    <a:pt x="140556" y="33887"/>
                  </a:cubicBezTo>
                  <a:cubicBezTo>
                    <a:pt x="129152" y="36738"/>
                    <a:pt x="118253" y="41321"/>
                    <a:pt x="107102" y="45038"/>
                  </a:cubicBezTo>
                  <a:cubicBezTo>
                    <a:pt x="99668" y="52472"/>
                    <a:pt x="93010" y="60773"/>
                    <a:pt x="84800" y="67341"/>
                  </a:cubicBezTo>
                  <a:cubicBezTo>
                    <a:pt x="51472" y="94003"/>
                    <a:pt x="47503" y="81565"/>
                    <a:pt x="29044" y="123097"/>
                  </a:cubicBezTo>
                  <a:cubicBezTo>
                    <a:pt x="19496" y="144580"/>
                    <a:pt x="6741" y="190004"/>
                    <a:pt x="6741" y="190004"/>
                  </a:cubicBezTo>
                  <a:cubicBezTo>
                    <a:pt x="13311" y="308263"/>
                    <a:pt x="-28681" y="357928"/>
                    <a:pt x="40195" y="413029"/>
                  </a:cubicBezTo>
                  <a:cubicBezTo>
                    <a:pt x="50660" y="421401"/>
                    <a:pt x="62497" y="427897"/>
                    <a:pt x="73648" y="435331"/>
                  </a:cubicBezTo>
                  <a:cubicBezTo>
                    <a:pt x="94033" y="465909"/>
                    <a:pt x="111087" y="500966"/>
                    <a:pt x="140556" y="524541"/>
                  </a:cubicBezTo>
                  <a:cubicBezTo>
                    <a:pt x="151021" y="532913"/>
                    <a:pt x="162858" y="539409"/>
                    <a:pt x="174009" y="546843"/>
                  </a:cubicBezTo>
                  <a:cubicBezTo>
                    <a:pt x="189493" y="608777"/>
                    <a:pt x="209617" y="672829"/>
                    <a:pt x="185161" y="736414"/>
                  </a:cubicBezTo>
                  <a:cubicBezTo>
                    <a:pt x="156344" y="811339"/>
                    <a:pt x="151029" y="784654"/>
                    <a:pt x="118253" y="825624"/>
                  </a:cubicBezTo>
                  <a:cubicBezTo>
                    <a:pt x="109881" y="836089"/>
                    <a:pt x="104323" y="848612"/>
                    <a:pt x="95951" y="859077"/>
                  </a:cubicBezTo>
                  <a:cubicBezTo>
                    <a:pt x="32393" y="938524"/>
                    <a:pt x="119987" y="811871"/>
                    <a:pt x="51346" y="914833"/>
                  </a:cubicBezTo>
                  <a:cubicBezTo>
                    <a:pt x="25017" y="993823"/>
                    <a:pt x="22176" y="967561"/>
                    <a:pt x="40195" y="1048648"/>
                  </a:cubicBezTo>
                  <a:cubicBezTo>
                    <a:pt x="42745" y="1060123"/>
                    <a:pt x="43034" y="1073790"/>
                    <a:pt x="51346" y="1082102"/>
                  </a:cubicBezTo>
                  <a:cubicBezTo>
                    <a:pt x="59658" y="1090414"/>
                    <a:pt x="73649" y="1089536"/>
                    <a:pt x="84800" y="1093253"/>
                  </a:cubicBezTo>
                  <a:cubicBezTo>
                    <a:pt x="111023" y="1132588"/>
                    <a:pt x="96667" y="1125889"/>
                    <a:pt x="140556" y="1137858"/>
                  </a:cubicBezTo>
                  <a:cubicBezTo>
                    <a:pt x="170128" y="1145923"/>
                    <a:pt x="229766" y="1160160"/>
                    <a:pt x="229766" y="1160160"/>
                  </a:cubicBezTo>
                  <a:cubicBezTo>
                    <a:pt x="278088" y="1156443"/>
                    <a:pt x="326641" y="1155020"/>
                    <a:pt x="374731" y="1149009"/>
                  </a:cubicBezTo>
                  <a:cubicBezTo>
                    <a:pt x="398400" y="1146050"/>
                    <a:pt x="424059" y="1130205"/>
                    <a:pt x="441639" y="1115555"/>
                  </a:cubicBezTo>
                  <a:cubicBezTo>
                    <a:pt x="468284" y="1093351"/>
                    <a:pt x="510133" y="1043887"/>
                    <a:pt x="519697" y="1015194"/>
                  </a:cubicBezTo>
                  <a:lnTo>
                    <a:pt x="530848" y="981741"/>
                  </a:lnTo>
                  <a:cubicBezTo>
                    <a:pt x="528078" y="962348"/>
                    <a:pt x="523517" y="897178"/>
                    <a:pt x="508546" y="870229"/>
                  </a:cubicBezTo>
                  <a:cubicBezTo>
                    <a:pt x="495529" y="846798"/>
                    <a:pt x="478809" y="825624"/>
                    <a:pt x="463941" y="803321"/>
                  </a:cubicBezTo>
                  <a:cubicBezTo>
                    <a:pt x="435807" y="761120"/>
                    <a:pt x="451115" y="779344"/>
                    <a:pt x="419336" y="747565"/>
                  </a:cubicBezTo>
                  <a:cubicBezTo>
                    <a:pt x="421762" y="718452"/>
                    <a:pt x="408606" y="615644"/>
                    <a:pt x="452790" y="580297"/>
                  </a:cubicBezTo>
                  <a:cubicBezTo>
                    <a:pt x="461969" y="572954"/>
                    <a:pt x="475093" y="572863"/>
                    <a:pt x="486244" y="569146"/>
                  </a:cubicBezTo>
                  <a:cubicBezTo>
                    <a:pt x="493678" y="561712"/>
                    <a:pt x="500336" y="553411"/>
                    <a:pt x="508546" y="546843"/>
                  </a:cubicBezTo>
                  <a:cubicBezTo>
                    <a:pt x="519011" y="538471"/>
                    <a:pt x="533175" y="534627"/>
                    <a:pt x="542000" y="524541"/>
                  </a:cubicBezTo>
                  <a:cubicBezTo>
                    <a:pt x="633070" y="420461"/>
                    <a:pt x="544787" y="485511"/>
                    <a:pt x="620058" y="435331"/>
                  </a:cubicBezTo>
                  <a:cubicBezTo>
                    <a:pt x="627492" y="424180"/>
                    <a:pt x="637082" y="414196"/>
                    <a:pt x="642361" y="401877"/>
                  </a:cubicBezTo>
                  <a:cubicBezTo>
                    <a:pt x="658178" y="364971"/>
                    <a:pt x="662697" y="265422"/>
                    <a:pt x="664663" y="245760"/>
                  </a:cubicBezTo>
                  <a:cubicBezTo>
                    <a:pt x="660946" y="216023"/>
                    <a:pt x="658873" y="186035"/>
                    <a:pt x="653512" y="156550"/>
                  </a:cubicBezTo>
                  <a:cubicBezTo>
                    <a:pt x="651409" y="144985"/>
                    <a:pt x="649414" y="132500"/>
                    <a:pt x="642361" y="123097"/>
                  </a:cubicBezTo>
                  <a:cubicBezTo>
                    <a:pt x="626591" y="102070"/>
                    <a:pt x="611540" y="75652"/>
                    <a:pt x="586605" y="67341"/>
                  </a:cubicBezTo>
                  <a:lnTo>
                    <a:pt x="553151" y="56190"/>
                  </a:lnTo>
                  <a:cubicBezTo>
                    <a:pt x="542000" y="48756"/>
                    <a:pt x="531684" y="39881"/>
                    <a:pt x="519697" y="33887"/>
                  </a:cubicBezTo>
                  <a:cubicBezTo>
                    <a:pt x="504795" y="26436"/>
                    <a:pt x="454502" y="14443"/>
                    <a:pt x="441639" y="11585"/>
                  </a:cubicBezTo>
                  <a:cubicBezTo>
                    <a:pt x="423137" y="7473"/>
                    <a:pt x="404788" y="1783"/>
                    <a:pt x="385883" y="433"/>
                  </a:cubicBezTo>
                  <a:cubicBezTo>
                    <a:pt x="352514" y="-1951"/>
                    <a:pt x="326410" y="6009"/>
                    <a:pt x="285522" y="11585"/>
                  </a:cubicBez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/>
            <p:cNvSpPr/>
            <p:nvPr/>
          </p:nvSpPr>
          <p:spPr>
            <a:xfrm>
              <a:off x="1471796" y="912154"/>
              <a:ext cx="209873" cy="28459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/>
            <p:cNvSpPr/>
            <p:nvPr/>
          </p:nvSpPr>
          <p:spPr>
            <a:xfrm>
              <a:off x="1717109" y="946441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>
              <a:off x="1857396" y="961164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/>
            <p:cNvSpPr/>
            <p:nvPr/>
          </p:nvSpPr>
          <p:spPr>
            <a:xfrm>
              <a:off x="1982649" y="1002451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/>
            <p:cNvSpPr/>
            <p:nvPr/>
          </p:nvSpPr>
          <p:spPr>
            <a:xfrm>
              <a:off x="2090922" y="1088740"/>
              <a:ext cx="114947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033988" y="587910"/>
            <a:ext cx="26589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u="sng" dirty="0" smtClean="0"/>
              <a:t>MBWALL</a:t>
            </a:r>
            <a:endParaRPr lang="en-GB" sz="4400" b="1" u="sng" dirty="0"/>
          </a:p>
        </p:txBody>
      </p:sp>
    </p:spTree>
    <p:extLst>
      <p:ext uri="{BB962C8B-B14F-4D97-AF65-F5344CB8AC3E}">
        <p14:creationId xmlns:p14="http://schemas.microsoft.com/office/powerpoint/2010/main" val="10572899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543" y="476672"/>
            <a:ext cx="7529625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mbedded </a:t>
            </a:r>
            <a:r>
              <a:rPr lang="en-GB" sz="3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unctional Skills</a:t>
            </a:r>
          </a:p>
          <a:p>
            <a:pPr algn="ctr"/>
            <a:endParaRPr lang="en-GB" sz="3600" dirty="0" smtClean="0"/>
          </a:p>
          <a:p>
            <a:pPr algn="ctr"/>
            <a:endParaRPr lang="en-GB" sz="3600" dirty="0" smtClean="0"/>
          </a:p>
          <a:p>
            <a:pPr algn="ctr"/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 Maths of Management</a:t>
            </a:r>
          </a:p>
          <a:p>
            <a:pPr algn="ctr"/>
            <a:endParaRPr lang="en-GB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en-GB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GB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f (</a:t>
            </a:r>
            <a:r>
              <a:rPr lang="en-GB" sz="2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lang="en-GB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,f,c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algn="ctr"/>
            <a:endParaRPr lang="en-GB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x = 7</a:t>
            </a:r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+ 6</a:t>
            </a:r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sm 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+ 5</a:t>
            </a:r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+ 4</a:t>
            </a:r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 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+ 3</a:t>
            </a:r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acl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+ 2</a:t>
            </a:r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+ 1</a:t>
            </a:r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jm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GB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51620" y="3143335"/>
            <a:ext cx="1449436" cy="1324359"/>
            <a:chOff x="1439652" y="3431367"/>
            <a:chExt cx="1449436" cy="1324359"/>
          </a:xfrm>
        </p:grpSpPr>
        <p:cxnSp>
          <p:nvCxnSpPr>
            <p:cNvPr id="3" name="Curved Connector 2"/>
            <p:cNvCxnSpPr/>
            <p:nvPr/>
          </p:nvCxnSpPr>
          <p:spPr>
            <a:xfrm rot="5400000">
              <a:off x="1444290" y="4035646"/>
              <a:ext cx="792088" cy="648072"/>
            </a:xfrm>
            <a:prstGeom prst="curvedConnector3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1439652" y="3431367"/>
              <a:ext cx="14494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/>
                <a:t>h</a:t>
              </a:r>
              <a:r>
                <a:rPr lang="en-GB" sz="2400" b="1" dirty="0" smtClean="0"/>
                <a:t>ere it is</a:t>
              </a:r>
              <a:endParaRPr lang="en-GB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9254531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1" name="Group 55"/>
          <p:cNvGrpSpPr>
            <a:grpSpLocks/>
          </p:cNvGrpSpPr>
          <p:nvPr/>
        </p:nvGrpSpPr>
        <p:grpSpPr bwMode="auto">
          <a:xfrm>
            <a:off x="1098006" y="1340768"/>
            <a:ext cx="6756889" cy="4735512"/>
            <a:chOff x="814" y="668"/>
            <a:chExt cx="4611" cy="2983"/>
          </a:xfrm>
          <a:solidFill>
            <a:srgbClr val="FF0000"/>
          </a:solidFill>
        </p:grpSpPr>
        <p:cxnSp>
          <p:nvCxnSpPr>
            <p:cNvPr id="4099" name="AutoShape 3"/>
            <p:cNvCxnSpPr>
              <a:cxnSpLocks noChangeShapeType="1"/>
              <a:stCxn id="4107" idx="3"/>
              <a:endCxn id="4104" idx="1"/>
            </p:cNvCxnSpPr>
            <p:nvPr/>
          </p:nvCxnSpPr>
          <p:spPr bwMode="auto">
            <a:xfrm>
              <a:off x="2104" y="1580"/>
              <a:ext cx="2038" cy="0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01" name="AutoShape 5"/>
            <p:cNvCxnSpPr>
              <a:cxnSpLocks noChangeShapeType="1"/>
              <a:stCxn id="4110" idx="1"/>
              <a:endCxn id="4107" idx="0"/>
            </p:cNvCxnSpPr>
            <p:nvPr/>
          </p:nvCxnSpPr>
          <p:spPr bwMode="auto">
            <a:xfrm flipH="1">
              <a:off x="1458" y="956"/>
              <a:ext cx="1019" cy="326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02" name="AutoShape 6"/>
            <p:cNvCxnSpPr>
              <a:cxnSpLocks noChangeShapeType="1"/>
              <a:stCxn id="4110" idx="3"/>
              <a:endCxn id="4104" idx="0"/>
            </p:cNvCxnSpPr>
            <p:nvPr/>
          </p:nvCxnSpPr>
          <p:spPr bwMode="auto">
            <a:xfrm>
              <a:off x="3770" y="956"/>
              <a:ext cx="1019" cy="326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4152" y="1292"/>
              <a:ext cx="1273" cy="576"/>
            </a:xfrm>
            <a:prstGeom prst="rect">
              <a:avLst/>
            </a:prstGeom>
            <a:solidFill>
              <a:srgbClr val="00B0F0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105" name="Text Box 9"/>
            <p:cNvSpPr txBox="1">
              <a:spLocks noChangeArrowheads="1"/>
            </p:cNvSpPr>
            <p:nvPr/>
          </p:nvSpPr>
          <p:spPr bwMode="auto">
            <a:xfrm>
              <a:off x="4353" y="1474"/>
              <a:ext cx="87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SYSTEMS</a:t>
              </a:r>
            </a:p>
          </p:txBody>
        </p:sp>
        <p:grpSp>
          <p:nvGrpSpPr>
            <p:cNvPr id="4106" name="Group 10"/>
            <p:cNvGrpSpPr>
              <a:grpSpLocks/>
            </p:cNvGrpSpPr>
            <p:nvPr/>
          </p:nvGrpSpPr>
          <p:grpSpPr bwMode="auto">
            <a:xfrm>
              <a:off x="822" y="1292"/>
              <a:ext cx="1272" cy="576"/>
              <a:chOff x="240" y="1440"/>
              <a:chExt cx="1248" cy="576"/>
            </a:xfrm>
            <a:grpFill/>
          </p:grpSpPr>
          <p:sp>
            <p:nvSpPr>
              <p:cNvPr id="4107" name="Rectangle 11"/>
              <p:cNvSpPr>
                <a:spLocks noChangeArrowheads="1"/>
              </p:cNvSpPr>
              <p:nvPr/>
            </p:nvSpPr>
            <p:spPr bwMode="auto">
              <a:xfrm>
                <a:off x="240" y="1440"/>
                <a:ext cx="1248" cy="576"/>
              </a:xfrm>
              <a:prstGeom prst="rect">
                <a:avLst/>
              </a:prstGeom>
              <a:solidFill>
                <a:srgbClr val="00B0F0"/>
              </a:solidFill>
              <a:ln w="317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4108" name="Text Box 12"/>
              <p:cNvSpPr txBox="1">
                <a:spLocks noChangeArrowheads="1"/>
              </p:cNvSpPr>
              <p:nvPr/>
            </p:nvSpPr>
            <p:spPr bwMode="auto">
              <a:xfrm>
                <a:off x="400" y="1620"/>
                <a:ext cx="95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sz="1600" b="1" dirty="0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STRATEGY</a:t>
                </a:r>
              </a:p>
            </p:txBody>
          </p:sp>
        </p:grpSp>
        <p:sp>
          <p:nvSpPr>
            <p:cNvPr id="4110" name="Rectangle 14"/>
            <p:cNvSpPr>
              <a:spLocks noChangeArrowheads="1"/>
            </p:cNvSpPr>
            <p:nvPr/>
          </p:nvSpPr>
          <p:spPr bwMode="auto">
            <a:xfrm>
              <a:off x="2487" y="668"/>
              <a:ext cx="1273" cy="576"/>
            </a:xfrm>
            <a:prstGeom prst="rect">
              <a:avLst/>
            </a:prstGeom>
            <a:solidFill>
              <a:srgbClr val="00B0F0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111" name="Text Box 15"/>
            <p:cNvSpPr txBox="1">
              <a:spLocks noChangeArrowheads="1"/>
            </p:cNvSpPr>
            <p:nvPr/>
          </p:nvSpPr>
          <p:spPr bwMode="auto">
            <a:xfrm>
              <a:off x="2558" y="844"/>
              <a:ext cx="108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STRUCTURE</a:t>
              </a:r>
            </a:p>
          </p:txBody>
        </p:sp>
        <p:cxnSp>
          <p:nvCxnSpPr>
            <p:cNvPr id="4113" name="AutoShape 17"/>
            <p:cNvCxnSpPr>
              <a:cxnSpLocks noChangeShapeType="1"/>
              <a:stCxn id="4141" idx="0"/>
              <a:endCxn id="4104" idx="2"/>
            </p:cNvCxnSpPr>
            <p:nvPr/>
          </p:nvCxnSpPr>
          <p:spPr bwMode="auto">
            <a:xfrm flipV="1">
              <a:off x="3116" y="1878"/>
              <a:ext cx="1673" cy="1187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15" name="AutoShape 19"/>
            <p:cNvCxnSpPr>
              <a:cxnSpLocks noChangeShapeType="1"/>
              <a:stCxn id="4132" idx="1"/>
              <a:endCxn id="4135" idx="3"/>
            </p:cNvCxnSpPr>
            <p:nvPr/>
          </p:nvCxnSpPr>
          <p:spPr bwMode="auto">
            <a:xfrm flipH="1">
              <a:off x="2097" y="2163"/>
              <a:ext cx="372" cy="576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17" name="AutoShape 21"/>
            <p:cNvCxnSpPr>
              <a:cxnSpLocks noChangeShapeType="1"/>
              <a:stCxn id="4110" idx="2"/>
              <a:endCxn id="4132" idx="0"/>
            </p:cNvCxnSpPr>
            <p:nvPr/>
          </p:nvCxnSpPr>
          <p:spPr bwMode="auto">
            <a:xfrm flipH="1">
              <a:off x="3116" y="1254"/>
              <a:ext cx="8" cy="611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18" name="AutoShape 22"/>
            <p:cNvCxnSpPr>
              <a:cxnSpLocks noChangeShapeType="1"/>
              <a:stCxn id="4132" idx="2"/>
              <a:endCxn id="4141" idx="0"/>
            </p:cNvCxnSpPr>
            <p:nvPr/>
          </p:nvCxnSpPr>
          <p:spPr bwMode="auto">
            <a:xfrm>
              <a:off x="3116" y="2461"/>
              <a:ext cx="0" cy="604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0" name="AutoShape 24"/>
            <p:cNvCxnSpPr>
              <a:cxnSpLocks noChangeShapeType="1"/>
              <a:stCxn id="4110" idx="1"/>
              <a:endCxn id="4135" idx="3"/>
            </p:cNvCxnSpPr>
            <p:nvPr/>
          </p:nvCxnSpPr>
          <p:spPr bwMode="auto">
            <a:xfrm flipH="1">
              <a:off x="2097" y="956"/>
              <a:ext cx="380" cy="1783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1" name="AutoShape 25"/>
            <p:cNvCxnSpPr>
              <a:cxnSpLocks noChangeShapeType="1"/>
              <a:stCxn id="4110" idx="3"/>
              <a:endCxn id="4138" idx="1"/>
            </p:cNvCxnSpPr>
            <p:nvPr/>
          </p:nvCxnSpPr>
          <p:spPr bwMode="auto">
            <a:xfrm>
              <a:off x="3770" y="956"/>
              <a:ext cx="364" cy="1783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2" name="AutoShape 26"/>
            <p:cNvCxnSpPr>
              <a:cxnSpLocks noChangeShapeType="1"/>
              <a:stCxn id="4107" idx="2"/>
              <a:endCxn id="4135" idx="0"/>
            </p:cNvCxnSpPr>
            <p:nvPr/>
          </p:nvCxnSpPr>
          <p:spPr bwMode="auto">
            <a:xfrm flipH="1">
              <a:off x="1451" y="1878"/>
              <a:ext cx="7" cy="563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3" name="AutoShape 27"/>
            <p:cNvCxnSpPr>
              <a:cxnSpLocks noChangeShapeType="1"/>
              <a:stCxn id="4104" idx="2"/>
              <a:endCxn id="4138" idx="0"/>
            </p:cNvCxnSpPr>
            <p:nvPr/>
          </p:nvCxnSpPr>
          <p:spPr bwMode="auto">
            <a:xfrm flipH="1">
              <a:off x="4781" y="1878"/>
              <a:ext cx="8" cy="563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4" name="AutoShape 28"/>
            <p:cNvCxnSpPr>
              <a:cxnSpLocks noChangeShapeType="1"/>
              <a:stCxn id="4107" idx="3"/>
              <a:endCxn id="4132" idx="1"/>
            </p:cNvCxnSpPr>
            <p:nvPr/>
          </p:nvCxnSpPr>
          <p:spPr bwMode="auto">
            <a:xfrm>
              <a:off x="2104" y="1580"/>
              <a:ext cx="365" cy="583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5" name="AutoShape 29"/>
            <p:cNvCxnSpPr>
              <a:cxnSpLocks noChangeShapeType="1"/>
              <a:stCxn id="4104" idx="1"/>
              <a:endCxn id="4132" idx="3"/>
            </p:cNvCxnSpPr>
            <p:nvPr/>
          </p:nvCxnSpPr>
          <p:spPr bwMode="auto">
            <a:xfrm flipH="1">
              <a:off x="3762" y="1580"/>
              <a:ext cx="380" cy="583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6" name="AutoShape 30"/>
            <p:cNvCxnSpPr>
              <a:cxnSpLocks noChangeShapeType="1"/>
              <a:stCxn id="4132" idx="3"/>
              <a:endCxn id="4138" idx="1"/>
            </p:cNvCxnSpPr>
            <p:nvPr/>
          </p:nvCxnSpPr>
          <p:spPr bwMode="auto">
            <a:xfrm>
              <a:off x="3762" y="2163"/>
              <a:ext cx="372" cy="576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7" name="AutoShape 31"/>
            <p:cNvCxnSpPr>
              <a:cxnSpLocks noChangeShapeType="1"/>
              <a:stCxn id="4135" idx="3"/>
              <a:endCxn id="4138" idx="1"/>
            </p:cNvCxnSpPr>
            <p:nvPr/>
          </p:nvCxnSpPr>
          <p:spPr bwMode="auto">
            <a:xfrm>
              <a:off x="2097" y="2739"/>
              <a:ext cx="2037" cy="0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8" name="AutoShape 32"/>
            <p:cNvCxnSpPr>
              <a:cxnSpLocks noChangeShapeType="1"/>
              <a:stCxn id="4135" idx="3"/>
              <a:endCxn id="4141" idx="1"/>
            </p:cNvCxnSpPr>
            <p:nvPr/>
          </p:nvCxnSpPr>
          <p:spPr bwMode="auto">
            <a:xfrm>
              <a:off x="2097" y="2739"/>
              <a:ext cx="372" cy="624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9" name="AutoShape 33"/>
            <p:cNvCxnSpPr>
              <a:cxnSpLocks noChangeShapeType="1"/>
              <a:stCxn id="4141" idx="3"/>
              <a:endCxn id="4138" idx="1"/>
            </p:cNvCxnSpPr>
            <p:nvPr/>
          </p:nvCxnSpPr>
          <p:spPr bwMode="auto">
            <a:xfrm flipV="1">
              <a:off x="3762" y="2739"/>
              <a:ext cx="372" cy="624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30" name="AutoShape 34"/>
            <p:cNvCxnSpPr>
              <a:cxnSpLocks noChangeShapeType="1"/>
              <a:stCxn id="4107" idx="2"/>
              <a:endCxn id="4141" idx="0"/>
            </p:cNvCxnSpPr>
            <p:nvPr/>
          </p:nvCxnSpPr>
          <p:spPr bwMode="auto">
            <a:xfrm>
              <a:off x="1458" y="1878"/>
              <a:ext cx="1658" cy="1187"/>
            </a:xfrm>
            <a:prstGeom prst="straightConnector1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32" name="Rectangle 36"/>
            <p:cNvSpPr>
              <a:spLocks noChangeArrowheads="1"/>
            </p:cNvSpPr>
            <p:nvPr/>
          </p:nvSpPr>
          <p:spPr bwMode="auto">
            <a:xfrm>
              <a:off x="2479" y="1875"/>
              <a:ext cx="1273" cy="576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133" name="Text Box 37"/>
            <p:cNvSpPr txBox="1">
              <a:spLocks noChangeArrowheads="1"/>
            </p:cNvSpPr>
            <p:nvPr/>
          </p:nvSpPr>
          <p:spPr bwMode="auto">
            <a:xfrm>
              <a:off x="2667" y="1956"/>
              <a:ext cx="914" cy="36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SHARED VALUES</a:t>
              </a:r>
            </a:p>
          </p:txBody>
        </p:sp>
        <p:sp>
          <p:nvSpPr>
            <p:cNvPr id="4135" name="Rectangle 39"/>
            <p:cNvSpPr>
              <a:spLocks noChangeArrowheads="1"/>
            </p:cNvSpPr>
            <p:nvPr/>
          </p:nvSpPr>
          <p:spPr bwMode="auto">
            <a:xfrm>
              <a:off x="814" y="2451"/>
              <a:ext cx="1273" cy="576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136" name="Text Box 40"/>
            <p:cNvSpPr txBox="1">
              <a:spLocks noChangeArrowheads="1"/>
            </p:cNvSpPr>
            <p:nvPr/>
          </p:nvSpPr>
          <p:spPr bwMode="auto">
            <a:xfrm>
              <a:off x="1098" y="2607"/>
              <a:ext cx="756" cy="21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SKILLS</a:t>
              </a:r>
            </a:p>
          </p:txBody>
        </p:sp>
        <p:sp>
          <p:nvSpPr>
            <p:cNvPr id="4138" name="Rectangle 42"/>
            <p:cNvSpPr>
              <a:spLocks noChangeArrowheads="1"/>
            </p:cNvSpPr>
            <p:nvPr/>
          </p:nvSpPr>
          <p:spPr bwMode="auto">
            <a:xfrm>
              <a:off x="4144" y="2451"/>
              <a:ext cx="1273" cy="576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139" name="Text Box 43"/>
            <p:cNvSpPr txBox="1">
              <a:spLocks noChangeArrowheads="1"/>
            </p:cNvSpPr>
            <p:nvPr/>
          </p:nvSpPr>
          <p:spPr bwMode="auto">
            <a:xfrm>
              <a:off x="4486" y="2595"/>
              <a:ext cx="686" cy="21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STYLE</a:t>
              </a:r>
            </a:p>
          </p:txBody>
        </p:sp>
        <p:sp>
          <p:nvSpPr>
            <p:cNvPr id="4141" name="Rectangle 45"/>
            <p:cNvSpPr>
              <a:spLocks noChangeArrowheads="1"/>
            </p:cNvSpPr>
            <p:nvPr/>
          </p:nvSpPr>
          <p:spPr bwMode="auto">
            <a:xfrm>
              <a:off x="2479" y="3075"/>
              <a:ext cx="1273" cy="576"/>
            </a:xfrm>
            <a:prstGeom prst="rect">
              <a:avLst/>
            </a:prstGeom>
            <a:grpFill/>
            <a:ln w="317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142" name="Text Box 46"/>
            <p:cNvSpPr txBox="1">
              <a:spLocks noChangeArrowheads="1"/>
            </p:cNvSpPr>
            <p:nvPr/>
          </p:nvSpPr>
          <p:spPr bwMode="auto">
            <a:xfrm>
              <a:off x="2761" y="3245"/>
              <a:ext cx="726" cy="21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b="1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STAFF</a:t>
              </a:r>
            </a:p>
          </p:txBody>
        </p:sp>
      </p:grp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1386888" y="264825"/>
            <a:ext cx="641229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r>
              <a:rPr lang="en-US" sz="4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en-US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Peters &amp; Waterman</a:t>
            </a:r>
            <a:endParaRPr lang="en-US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2930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948" y="404664"/>
            <a:ext cx="7148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en-GB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Kipling 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Six Serving Men</a:t>
            </a:r>
            <a:endParaRPr lang="en-GB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2708920"/>
            <a:ext cx="175240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What?</a:t>
            </a:r>
          </a:p>
          <a:p>
            <a:endParaRPr lang="en-GB" sz="3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When?</a:t>
            </a:r>
          </a:p>
          <a:p>
            <a:endParaRPr lang="en-GB" sz="3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How?</a:t>
            </a:r>
            <a:endParaRPr lang="en-GB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64288" y="2708920"/>
            <a:ext cx="193354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Why?</a:t>
            </a:r>
          </a:p>
          <a:p>
            <a:endParaRPr lang="en-GB" sz="3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Where?</a:t>
            </a:r>
          </a:p>
          <a:p>
            <a:endParaRPr lang="en-GB" sz="3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Who?</a:t>
            </a:r>
            <a:endParaRPr lang="en-GB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1905364" y="2708920"/>
            <a:ext cx="504056" cy="2736304"/>
          </a:xfrm>
          <a:prstGeom prst="rightBrace">
            <a:avLst/>
          </a:prstGeom>
          <a:noFill/>
          <a:ln w="76200"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 w="76200">
                <a:solidFill>
                  <a:schemeClr val="tx1"/>
                </a:solidFill>
              </a:ln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ight Brace 5"/>
          <p:cNvSpPr/>
          <p:nvPr/>
        </p:nvSpPr>
        <p:spPr>
          <a:xfrm flipH="1">
            <a:off x="6444208" y="2735848"/>
            <a:ext cx="504056" cy="2736304"/>
          </a:xfrm>
          <a:prstGeom prst="rightBrace">
            <a:avLst/>
          </a:prstGeom>
          <a:noFill/>
          <a:ln w="76200"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 w="76200">
                <a:solidFill>
                  <a:schemeClr val="tx1"/>
                </a:solidFill>
              </a:ln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57392" y="3292242"/>
            <a:ext cx="21259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Task</a:t>
            </a:r>
          </a:p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&amp; </a:t>
            </a:r>
          </a:p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Systems</a:t>
            </a:r>
            <a:endParaRPr lang="en-GB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1401" y="3355251"/>
            <a:ext cx="19768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People</a:t>
            </a:r>
          </a:p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&amp; </a:t>
            </a:r>
          </a:p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</a:t>
            </a:r>
            <a:endParaRPr lang="en-GB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435546"/>
            <a:ext cx="61446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Five P’s of Strategy</a:t>
            </a:r>
            <a:endParaRPr lang="en-GB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132856"/>
            <a:ext cx="3144515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Plan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Ploy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Position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Perspective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Pattern</a:t>
            </a:r>
            <a:endParaRPr lang="en-GB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8" name="Picture 4" descr="http://www.visionrecruitment.org.uk/wp-content/uploads/2012/10/Vision-Recruitment-and-development-Development-puzzl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145683"/>
            <a:ext cx="4572000" cy="4319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2639" y="404664"/>
            <a:ext cx="554831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– I’s of 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Leadership</a:t>
            </a:r>
            <a:endParaRPr lang="en-GB" sz="36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		</a:t>
            </a:r>
            <a:endParaRPr lang="en-GB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2132856"/>
            <a:ext cx="8047524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Idealised Influence [Charisma]</a:t>
            </a: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Inspirational Motivation [B-Needs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]</a:t>
            </a:r>
            <a:endParaRPr lang="en-GB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Intellectual Stimulation [Challenges]</a:t>
            </a: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Individual Consideration [Differentiation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]</a:t>
            </a:r>
          </a:p>
          <a:p>
            <a:pPr lvl="8">
              <a:lnSpc>
                <a:spcPct val="200000"/>
              </a:lnSpc>
            </a:pPr>
            <a:r>
              <a:rPr lang="en-GB" b="1" dirty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[Bass &amp; </a:t>
            </a:r>
            <a:r>
              <a:rPr lang="en-GB" b="1" dirty="0" err="1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Avolio</a:t>
            </a:r>
            <a:r>
              <a:rPr lang="en-GB" b="1" dirty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1993. 1994]</a:t>
            </a:r>
            <a:endParaRPr lang="en-GB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009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619672" y="1772816"/>
            <a:ext cx="5784256" cy="4464496"/>
            <a:chOff x="1475656" y="1988840"/>
            <a:chExt cx="6408712" cy="4536504"/>
          </a:xfrm>
        </p:grpSpPr>
        <p:graphicFrame>
          <p:nvGraphicFramePr>
            <p:cNvPr id="3" name="Diagram 2"/>
            <p:cNvGraphicFramePr/>
            <p:nvPr>
              <p:extLst>
                <p:ext uri="{D42A27DB-BD31-4B8C-83A1-F6EECF244321}">
                  <p14:modId xmlns:p14="http://schemas.microsoft.com/office/powerpoint/2010/main" val="3719502677"/>
                </p:ext>
              </p:extLst>
            </p:nvPr>
          </p:nvGraphicFramePr>
          <p:xfrm>
            <a:off x="1475656" y="1988840"/>
            <a:ext cx="6408712" cy="453650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4" name="Diagram 3"/>
            <p:cNvGraphicFramePr/>
            <p:nvPr>
              <p:extLst>
                <p:ext uri="{D42A27DB-BD31-4B8C-83A1-F6EECF244321}">
                  <p14:modId xmlns:p14="http://schemas.microsoft.com/office/powerpoint/2010/main" val="2157963006"/>
                </p:ext>
              </p:extLst>
            </p:nvPr>
          </p:nvGraphicFramePr>
          <p:xfrm>
            <a:off x="5592240" y="4371394"/>
            <a:ext cx="1367710" cy="119922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2387884" y="4971005"/>
              <a:ext cx="25778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2 + 2 = 5</a:t>
              </a:r>
              <a:endParaRPr lang="en-GB" sz="2800" b="1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163422" y="404664"/>
            <a:ext cx="67929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– Adair’s 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Venn &amp; 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Books</a:t>
            </a:r>
            <a:endParaRPr lang="en-GB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9150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1269" y="2587352"/>
            <a:ext cx="28552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Theory</a:t>
            </a:r>
          </a:p>
          <a:p>
            <a:pPr algn="ctr"/>
            <a:r>
              <a:rPr lang="en-GB" sz="6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endParaRPr lang="en-GB" sz="6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9414" y="404664"/>
            <a:ext cx="5838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 </a:t>
            </a: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Douglas McGregor</a:t>
            </a:r>
            <a:endParaRPr lang="en-GB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55725" y="2587352"/>
            <a:ext cx="28552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Theory</a:t>
            </a:r>
          </a:p>
          <a:p>
            <a:pPr algn="ctr"/>
            <a:r>
              <a:rPr lang="en-GB" sz="6000" dirty="0">
                <a:latin typeface="Verdana" pitchFamily="34" charset="0"/>
                <a:ea typeface="Verdana" pitchFamily="34" charset="0"/>
                <a:cs typeface="Verdana" pitchFamily="34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8482906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4488" y="980728"/>
            <a:ext cx="4834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Jose </a:t>
            </a:r>
            <a:r>
              <a:rPr lang="en-GB" sz="36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Mourhino</a:t>
            </a:r>
            <a:endParaRPr lang="en-GB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2420888"/>
            <a:ext cx="169790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en-GB" sz="16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6" descr="http://www.hdwpapers.com/walls/jose_mourinho_wallpaper_by_mira_shelest-norm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012672"/>
            <a:ext cx="4608512" cy="43956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267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982136" y="1147837"/>
            <a:ext cx="6711075" cy="5062888"/>
            <a:chOff x="864017" y="879618"/>
            <a:chExt cx="6711075" cy="5086635"/>
          </a:xfrm>
        </p:grpSpPr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1557740" y="879618"/>
              <a:ext cx="5832648" cy="4497288"/>
              <a:chOff x="1488" y="864"/>
              <a:chExt cx="2400" cy="2160"/>
            </a:xfrm>
          </p:grpSpPr>
          <p:grpSp>
            <p:nvGrpSpPr>
              <p:cNvPr id="12" name="Group 10"/>
              <p:cNvGrpSpPr>
                <a:grpSpLocks/>
              </p:cNvGrpSpPr>
              <p:nvPr/>
            </p:nvGrpSpPr>
            <p:grpSpPr bwMode="auto">
              <a:xfrm>
                <a:off x="1488" y="864"/>
                <a:ext cx="2400" cy="2160"/>
                <a:chOff x="432" y="864"/>
                <a:chExt cx="4761" cy="2160"/>
              </a:xfrm>
            </p:grpSpPr>
            <p:sp>
              <p:nvSpPr>
                <p:cNvPr id="24" name="Rectangle 11"/>
                <p:cNvSpPr>
                  <a:spLocks noChangeArrowheads="1"/>
                </p:cNvSpPr>
                <p:nvPr/>
              </p:nvSpPr>
              <p:spPr bwMode="auto">
                <a:xfrm rot="10800000">
                  <a:off x="2016" y="864"/>
                  <a:ext cx="537" cy="2160"/>
                </a:xfrm>
                <a:prstGeom prst="rect">
                  <a:avLst/>
                </a:prstGeom>
                <a:noFill/>
                <a:ln w="38100" cap="rnd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5" name="Rectangle 12"/>
                <p:cNvSpPr>
                  <a:spLocks noChangeArrowheads="1"/>
                </p:cNvSpPr>
                <p:nvPr/>
              </p:nvSpPr>
              <p:spPr bwMode="auto">
                <a:xfrm rot="10800000">
                  <a:off x="960" y="864"/>
                  <a:ext cx="533" cy="2160"/>
                </a:xfrm>
                <a:prstGeom prst="rect">
                  <a:avLst/>
                </a:prstGeom>
                <a:noFill/>
                <a:ln w="38100" cap="rnd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6" name="Rectangle 13"/>
                <p:cNvSpPr>
                  <a:spLocks noChangeArrowheads="1"/>
                </p:cNvSpPr>
                <p:nvPr/>
              </p:nvSpPr>
              <p:spPr bwMode="auto">
                <a:xfrm rot="10800000">
                  <a:off x="1488" y="864"/>
                  <a:ext cx="537" cy="2160"/>
                </a:xfrm>
                <a:prstGeom prst="rect">
                  <a:avLst/>
                </a:prstGeom>
                <a:noFill/>
                <a:ln w="38100" cap="rnd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7" name="Rectangle 14"/>
                <p:cNvSpPr>
                  <a:spLocks noChangeArrowheads="1"/>
                </p:cNvSpPr>
                <p:nvPr/>
              </p:nvSpPr>
              <p:spPr bwMode="auto">
                <a:xfrm rot="10800000">
                  <a:off x="432" y="864"/>
                  <a:ext cx="534" cy="2160"/>
                </a:xfrm>
                <a:prstGeom prst="rect">
                  <a:avLst/>
                </a:prstGeom>
                <a:noFill/>
                <a:ln w="38100" cap="rnd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3072" y="864"/>
                  <a:ext cx="2121" cy="2160"/>
                  <a:chOff x="432" y="864"/>
                  <a:chExt cx="2121" cy="2160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016" y="864"/>
                    <a:ext cx="537" cy="2160"/>
                  </a:xfrm>
                  <a:prstGeom prst="rect">
                    <a:avLst/>
                  </a:prstGeom>
                  <a:noFill/>
                  <a:ln w="38100" cap="rnd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itchFamily="34" charset="0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960" y="864"/>
                    <a:ext cx="533" cy="2160"/>
                  </a:xfrm>
                  <a:prstGeom prst="rect">
                    <a:avLst/>
                  </a:prstGeom>
                  <a:noFill/>
                  <a:ln w="38100" cap="rnd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itchFamily="34" charset="0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  <p:sp>
                <p:nvSpPr>
                  <p:cNvPr id="32" name="Rectangle 18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1488" y="864"/>
                    <a:ext cx="537" cy="2160"/>
                  </a:xfrm>
                  <a:prstGeom prst="rect">
                    <a:avLst/>
                  </a:prstGeom>
                  <a:noFill/>
                  <a:ln w="38100" cap="rnd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itchFamily="34" charset="0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432" y="864"/>
                    <a:ext cx="534" cy="2160"/>
                  </a:xfrm>
                  <a:prstGeom prst="rect">
                    <a:avLst/>
                  </a:prstGeom>
                  <a:noFill/>
                  <a:ln w="38100" cap="rnd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itchFamily="34" charset="0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</p:grp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 rot="10800000">
                  <a:off x="2544" y="864"/>
                  <a:ext cx="537" cy="2160"/>
                </a:xfrm>
                <a:prstGeom prst="rect">
                  <a:avLst/>
                </a:prstGeom>
                <a:noFill/>
                <a:ln w="38100" cap="rnd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</p:grpSp>
          <p:grpSp>
            <p:nvGrpSpPr>
              <p:cNvPr id="13" name="Group 21"/>
              <p:cNvGrpSpPr>
                <a:grpSpLocks/>
              </p:cNvGrpSpPr>
              <p:nvPr/>
            </p:nvGrpSpPr>
            <p:grpSpPr bwMode="auto">
              <a:xfrm rot="-5400000">
                <a:off x="1608" y="744"/>
                <a:ext cx="2160" cy="2400"/>
                <a:chOff x="432" y="864"/>
                <a:chExt cx="4761" cy="2160"/>
              </a:xfrm>
            </p:grpSpPr>
            <p:sp>
              <p:nvSpPr>
                <p:cNvPr id="14" name="Rectangle 22"/>
                <p:cNvSpPr>
                  <a:spLocks noChangeArrowheads="1"/>
                </p:cNvSpPr>
                <p:nvPr/>
              </p:nvSpPr>
              <p:spPr bwMode="auto">
                <a:xfrm rot="10800000">
                  <a:off x="2016" y="864"/>
                  <a:ext cx="537" cy="2160"/>
                </a:xfrm>
                <a:prstGeom prst="rect">
                  <a:avLst/>
                </a:prstGeom>
                <a:noFill/>
                <a:ln w="38100" cap="rnd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15" name="Rectangle 23"/>
                <p:cNvSpPr>
                  <a:spLocks noChangeArrowheads="1"/>
                </p:cNvSpPr>
                <p:nvPr/>
              </p:nvSpPr>
              <p:spPr bwMode="auto">
                <a:xfrm rot="10800000">
                  <a:off x="960" y="864"/>
                  <a:ext cx="533" cy="2160"/>
                </a:xfrm>
                <a:prstGeom prst="rect">
                  <a:avLst/>
                </a:prstGeom>
                <a:noFill/>
                <a:ln w="38100" cap="rnd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16" name="Rectangle 24"/>
                <p:cNvSpPr>
                  <a:spLocks noChangeArrowheads="1"/>
                </p:cNvSpPr>
                <p:nvPr/>
              </p:nvSpPr>
              <p:spPr bwMode="auto">
                <a:xfrm rot="10800000">
                  <a:off x="1488" y="864"/>
                  <a:ext cx="537" cy="2160"/>
                </a:xfrm>
                <a:prstGeom prst="rect">
                  <a:avLst/>
                </a:prstGeom>
                <a:noFill/>
                <a:ln w="38100" cap="rnd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17" name="Rectangle 25"/>
                <p:cNvSpPr>
                  <a:spLocks noChangeArrowheads="1"/>
                </p:cNvSpPr>
                <p:nvPr/>
              </p:nvSpPr>
              <p:spPr bwMode="auto">
                <a:xfrm rot="10800000">
                  <a:off x="432" y="864"/>
                  <a:ext cx="534" cy="2160"/>
                </a:xfrm>
                <a:prstGeom prst="rect">
                  <a:avLst/>
                </a:prstGeom>
                <a:noFill/>
                <a:ln w="38100" cap="rnd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grpSp>
              <p:nvGrpSpPr>
                <p:cNvPr id="18" name="Group 26"/>
                <p:cNvGrpSpPr>
                  <a:grpSpLocks/>
                </p:cNvGrpSpPr>
                <p:nvPr/>
              </p:nvGrpSpPr>
              <p:grpSpPr bwMode="auto">
                <a:xfrm>
                  <a:off x="3072" y="864"/>
                  <a:ext cx="2121" cy="2160"/>
                  <a:chOff x="432" y="864"/>
                  <a:chExt cx="2121" cy="2160"/>
                </a:xfrm>
              </p:grpSpPr>
              <p:sp>
                <p:nvSpPr>
                  <p:cNvPr id="20" name="Rectangle 27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016" y="864"/>
                    <a:ext cx="537" cy="2160"/>
                  </a:xfrm>
                  <a:prstGeom prst="rect">
                    <a:avLst/>
                  </a:prstGeom>
                  <a:noFill/>
                  <a:ln w="38100" cap="rnd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itchFamily="34" charset="0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  <p:sp>
                <p:nvSpPr>
                  <p:cNvPr id="21" name="Rectangle 28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960" y="864"/>
                    <a:ext cx="533" cy="2160"/>
                  </a:xfrm>
                  <a:prstGeom prst="rect">
                    <a:avLst/>
                  </a:prstGeom>
                  <a:noFill/>
                  <a:ln w="38100" cap="rnd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itchFamily="34" charset="0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  <p:sp>
                <p:nvSpPr>
                  <p:cNvPr id="22" name="Rectangle 29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1488" y="864"/>
                    <a:ext cx="537" cy="2160"/>
                  </a:xfrm>
                  <a:prstGeom prst="rect">
                    <a:avLst/>
                  </a:prstGeom>
                  <a:noFill/>
                  <a:ln w="38100" cap="rnd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itchFamily="34" charset="0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  <p:sp>
                <p:nvSpPr>
                  <p:cNvPr id="23" name="Rectangle 30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432" y="864"/>
                    <a:ext cx="534" cy="2160"/>
                  </a:xfrm>
                  <a:prstGeom prst="rect">
                    <a:avLst/>
                  </a:prstGeom>
                  <a:noFill/>
                  <a:ln w="38100" cap="rnd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itchFamily="34" charset="0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</p:grpSp>
            <p:sp>
              <p:nvSpPr>
                <p:cNvPr id="19" name="Rectangle 31"/>
                <p:cNvSpPr>
                  <a:spLocks noChangeArrowheads="1"/>
                </p:cNvSpPr>
                <p:nvPr/>
              </p:nvSpPr>
              <p:spPr bwMode="auto">
                <a:xfrm rot="10800000">
                  <a:off x="2544" y="864"/>
                  <a:ext cx="537" cy="2160"/>
                </a:xfrm>
                <a:prstGeom prst="rect">
                  <a:avLst/>
                </a:prstGeom>
                <a:noFill/>
                <a:ln w="38100" cap="rnd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</p:grpSp>
        </p:grpSp>
        <p:sp>
          <p:nvSpPr>
            <p:cNvPr id="5" name="TextBox 4"/>
            <p:cNvSpPr txBox="1"/>
            <p:nvPr/>
          </p:nvSpPr>
          <p:spPr>
            <a:xfrm>
              <a:off x="1557739" y="5502423"/>
              <a:ext cx="6017353" cy="4638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2400" cap="none" spc="570" normalizeH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1		</a:t>
              </a:r>
              <a:r>
                <a:rPr kumimoji="0" lang="en-GB" sz="2400" b="1" i="0" u="none" strike="noStrike" kern="2400" cap="none" spc="570" normalizeH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Task (x)</a:t>
              </a:r>
              <a:r>
                <a:rPr kumimoji="0" lang="en-GB" sz="2400" b="1" i="0" u="none" strike="noStrike" kern="2400" cap="none" spc="570" normalizeH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		9</a:t>
              </a:r>
              <a:endParaRPr kumimoji="0" lang="en-GB" sz="2400" b="1" i="0" u="none" strike="noStrike" kern="2400" cap="none" spc="570" normalizeH="0" noProof="0" dirty="0">
                <a:ln>
                  <a:noFill/>
                </a:ln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64017" y="903355"/>
              <a:ext cx="663964" cy="44527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9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b="1" kern="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O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b="1" kern="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L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b="1" kern="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GB" b="1" kern="0" dirty="0" smtClean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noProof="0" dirty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kumimoji="0" lang="en-GB" sz="1800" b="1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(y)</a:t>
              </a:r>
              <a:endParaRPr kumimoji="0" lang="en-GB" sz="1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0" cap="none" spc="0" normalizeH="0" noProof="0" dirty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350750" y="384529"/>
            <a:ext cx="64828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Where are you on the grid?</a:t>
            </a:r>
            <a:endParaRPr lang="en-GB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874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97614" y="1268760"/>
            <a:ext cx="7279821" cy="4743315"/>
            <a:chOff x="1097614" y="1268760"/>
            <a:chExt cx="7279821" cy="4743315"/>
          </a:xfrm>
        </p:grpSpPr>
        <p:sp>
          <p:nvSpPr>
            <p:cNvPr id="4" name="Rectangle 3"/>
            <p:cNvSpPr/>
            <p:nvPr/>
          </p:nvSpPr>
          <p:spPr>
            <a:xfrm>
              <a:off x="1097614" y="1268760"/>
              <a:ext cx="6948772" cy="3600400"/>
            </a:xfrm>
            <a:prstGeom prst="rect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31640" y="5057968"/>
              <a:ext cx="704579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500" cap="none" spc="2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S1	 </a:t>
              </a:r>
              <a:r>
                <a:rPr kumimoji="0" lang="en-GB" sz="2000" b="1" i="0" u="none" strike="noStrike" kern="1500" cap="none" spc="2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S2</a:t>
              </a:r>
              <a:r>
                <a:rPr kumimoji="0" lang="en-GB" sz="2000" b="1" i="0" u="none" strike="noStrike" kern="1500" cap="none" spc="2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	 </a:t>
              </a:r>
              <a:r>
                <a:rPr kumimoji="0" lang="en-GB" sz="2000" b="1" i="0" u="none" strike="noStrike" kern="1500" cap="none" spc="2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 S3</a:t>
              </a:r>
              <a:r>
                <a:rPr kumimoji="0" lang="en-GB" sz="2000" b="1" i="0" u="none" strike="noStrike" kern="1500" cap="none" spc="2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	   S4	   </a:t>
              </a:r>
              <a:r>
                <a:rPr kumimoji="0" lang="en-GB" sz="2000" b="1" i="0" u="none" strike="noStrike" kern="1500" cap="none" spc="2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S5</a:t>
              </a:r>
              <a:r>
                <a:rPr kumimoji="0" lang="en-GB" sz="2000" b="1" i="0" u="none" strike="noStrike" kern="1500" cap="none" spc="2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	   </a:t>
              </a:r>
              <a:r>
                <a:rPr kumimoji="0" lang="en-GB" sz="2000" b="1" i="0" u="none" strike="noStrike" kern="1500" cap="none" spc="2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S6</a:t>
              </a:r>
              <a:r>
                <a:rPr kumimoji="0" lang="en-GB" sz="2000" b="1" i="0" u="none" strike="noStrike" kern="1500" cap="none" spc="2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	   </a:t>
              </a:r>
              <a:r>
                <a:rPr kumimoji="0" lang="en-GB" sz="2000" b="1" i="0" u="none" strike="noStrike" kern="1500" cap="none" spc="2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S7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b="1" kern="1500" spc="2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Tell	 Tell	  Tell	 Consult Involve  delegate abdicate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b="1" kern="1500" spc="2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	</a:t>
              </a:r>
              <a:r>
                <a:rPr lang="en-GB" sz="1200" b="1" kern="1500" spc="2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  &amp;	    &amp;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500" cap="none" spc="200" normalizeH="0" baseline="0" noProof="0" dirty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	</a:t>
              </a:r>
              <a:r>
                <a:rPr kumimoji="0" lang="en-GB" sz="1200" b="1" i="0" u="none" strike="noStrike" kern="1500" cap="none" spc="2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 Sell	</a:t>
              </a:r>
              <a:r>
                <a:rPr kumimoji="0" lang="en-GB" sz="1200" b="1" i="0" u="none" strike="noStrike" kern="1500" cap="none" spc="200" normalizeH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  Talk</a:t>
              </a:r>
              <a:endParaRPr kumimoji="0" lang="en-GB" sz="1200" b="1" i="0" u="none" strike="noStrike" kern="1500" cap="none" spc="200" normalizeH="0" baseline="0" noProof="0" dirty="0">
                <a:ln>
                  <a:noFill/>
                </a:ln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 flipV="1">
              <a:off x="1097614" y="1268760"/>
              <a:ext cx="6948772" cy="3600400"/>
            </a:xfrm>
            <a:prstGeom prst="line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sp>
        <p:nvSpPr>
          <p:cNvPr id="2" name="TextBox 1"/>
          <p:cNvSpPr txBox="1"/>
          <p:nvPr/>
        </p:nvSpPr>
        <p:spPr>
          <a:xfrm>
            <a:off x="1187624" y="476671"/>
            <a:ext cx="70246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Which end do you start from?</a:t>
            </a:r>
            <a:endParaRPr lang="en-GB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1886" y="2573986"/>
            <a:ext cx="2940228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CONTROL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392523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698793"/>
            <a:ext cx="36311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u="sng" dirty="0" smtClean="0"/>
              <a:t>CONCLUSION</a:t>
            </a:r>
            <a:endParaRPr lang="en-GB" sz="40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979094" y="2132856"/>
            <a:ext cx="279114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itchFamily="34" charset="0"/>
              <a:buChar char="•"/>
            </a:pPr>
            <a:r>
              <a:rPr lang="en-GB" sz="4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lang="en-GB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eople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en-GB" sz="4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lang="en-GB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ontext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en-GB" sz="4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en-GB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ask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en-GB" sz="4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GB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ystems</a:t>
            </a:r>
            <a:endParaRPr lang="en-GB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55154" y="2420888"/>
            <a:ext cx="3929281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Remember</a:t>
            </a:r>
          </a:p>
          <a:p>
            <a:pPr algn="ctr"/>
            <a:endParaRPr lang="en-GB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 80/20 Rule</a:t>
            </a:r>
          </a:p>
          <a:p>
            <a:pPr algn="ctr"/>
            <a:endParaRPr lang="en-GB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GB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PCTS</a:t>
            </a:r>
          </a:p>
          <a:p>
            <a:endParaRPr lang="en-GB" sz="2800" dirty="0"/>
          </a:p>
        </p:txBody>
      </p:sp>
      <p:sp>
        <p:nvSpPr>
          <p:cNvPr id="5" name="Rectangle 4"/>
          <p:cNvSpPr/>
          <p:nvPr/>
        </p:nvSpPr>
        <p:spPr>
          <a:xfrm>
            <a:off x="530652" y="5638521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200" b="1" dirty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Oh no not another acronym!!</a:t>
            </a:r>
          </a:p>
        </p:txBody>
      </p:sp>
    </p:spTree>
    <p:extLst>
      <p:ext uri="{BB962C8B-B14F-4D97-AF65-F5344CB8AC3E}">
        <p14:creationId xmlns:p14="http://schemas.microsoft.com/office/powerpoint/2010/main" val="28780554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</TotalTime>
  <Words>392</Words>
  <Application>Microsoft Office PowerPoint</Application>
  <PresentationFormat>On-screen Show (4:3)</PresentationFormat>
  <Paragraphs>163</Paragraphs>
  <Slides>23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What Type of Manager  Are You?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Robbins, Paul</cp:lastModifiedBy>
  <cp:revision>64</cp:revision>
  <cp:lastPrinted>2013-06-14T08:01:47Z</cp:lastPrinted>
  <dcterms:created xsi:type="dcterms:W3CDTF">2012-06-20T07:49:04Z</dcterms:created>
  <dcterms:modified xsi:type="dcterms:W3CDTF">2013-06-25T15:56:35Z</dcterms:modified>
</cp:coreProperties>
</file>