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75" r:id="rId4"/>
    <p:sldId id="276" r:id="rId5"/>
    <p:sldId id="277" r:id="rId6"/>
    <p:sldId id="278" r:id="rId7"/>
    <p:sldId id="260" r:id="rId8"/>
    <p:sldId id="257" r:id="rId9"/>
    <p:sldId id="261" r:id="rId10"/>
    <p:sldId id="259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4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BAF49-CED6-46ED-B694-F554CFC08327}" v="167" dt="2024-06-13T07:44:07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B94BB-F83C-4E54-BCD3-6C1162CC05F9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60FC0-5D6D-4C50-9C45-28A97264B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73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GB"/>
              <a:t>Introduction</a:t>
            </a:r>
            <a:endParaRPr lang="en-US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22F0C5-9915-4C9D-B9C1-C3246B8D4C9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43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cs typeface="Calibri"/>
              </a:rPr>
              <a:t>As you can see from this visual aid, our program offers a multi-tiered and holistic approach to supporting this student group. We implore that Lancaster University commits to this program consisting of:  a conference day, immersion weekend, mentoring scheme and delivery of in-school sessions. I will now explain what each activity precludes.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0CD5A-E515-40AA-A49B-D6C799088378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72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F0CE-A205-405E-6D69-B0B69607E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139017-100B-2CAE-645A-7F213E605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B2292-51A0-9A9C-04A0-4F7C79B5F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3E90-C5B0-42D8-85DE-CF6DB6BA17CE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61F86-BDF2-59D1-F966-DC8479D57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1538A-00EC-5A72-328F-F982B822F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0995-9135-42A3-A6F8-04B8F7669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66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24CA9-DC4B-838C-7CF6-39C22853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EA6BA-4954-FD36-E6DF-B84695DEB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F8ACE-198B-80E3-FE53-2228BB370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3E90-C5B0-42D8-85DE-CF6DB6BA17CE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13917-E865-AC0B-2D7E-CDFDB15C1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7A54D-1F94-90CB-E611-74E6278B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0995-9135-42A3-A6F8-04B8F7669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8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D92918-6E1F-1678-21EA-C50AFAA55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C0290-65E6-95B1-79C6-88D227AEE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407F2-9F4A-A956-7A4E-D66CB02EC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3E90-C5B0-42D8-85DE-CF6DB6BA17CE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25EE7-7384-8552-CC77-3E4E5A3C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E1F3-D431-000B-DADA-0F0D161D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0995-9135-42A3-A6F8-04B8F7669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875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 descr="Red background">
            <a:extLst>
              <a:ext uri="{FF2B5EF4-FFF2-40B4-BE49-F238E27FC236}">
                <a16:creationId xmlns:a16="http://schemas.microsoft.com/office/drawing/2014/main" id="{1EF2C280-F524-405F-B409-A0B3EEB3A76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195942" y="195942"/>
            <a:ext cx="11812555" cy="6475445"/>
          </a:xfrm>
          <a:custGeom>
            <a:avLst/>
            <a:gdLst/>
            <a:ahLst/>
            <a:cxnLst/>
            <a:rect l="l" t="t" r="r" b="b"/>
            <a:pathLst>
              <a:path w="12048490" h="6713220">
                <a:moveTo>
                  <a:pt x="0" y="6713004"/>
                </a:moveTo>
                <a:lnTo>
                  <a:pt x="12048210" y="6713004"/>
                </a:lnTo>
                <a:lnTo>
                  <a:pt x="12048210" y="0"/>
                </a:lnTo>
                <a:lnTo>
                  <a:pt x="0" y="0"/>
                </a:lnTo>
                <a:lnTo>
                  <a:pt x="0" y="6713004"/>
                </a:lnTo>
                <a:close/>
              </a:path>
            </a:pathLst>
          </a:custGeom>
          <a:solidFill>
            <a:srgbClr val="B5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Lancaster University">
            <a:extLst>
              <a:ext uri="{FF2B5EF4-FFF2-40B4-BE49-F238E27FC236}">
                <a16:creationId xmlns:a16="http://schemas.microsoft.com/office/drawing/2014/main" id="{B4C545BB-4FC6-4C07-B4BC-1B3873E9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942" y="762000"/>
            <a:ext cx="2552491" cy="8069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CF9F2-6D22-4CA4-A596-A6A43B8C79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940" y="2205022"/>
            <a:ext cx="9144000" cy="1399152"/>
          </a:xfrm>
        </p:spPr>
        <p:txBody>
          <a:bodyPr anchor="b">
            <a:normAutofit/>
          </a:bodyPr>
          <a:lstStyle>
            <a:lvl1pPr algn="l">
              <a:lnSpc>
                <a:spcPts val="4400"/>
              </a:lnSpc>
              <a:spcBef>
                <a:spcPts val="1110"/>
              </a:spcBef>
              <a:defRPr sz="45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Template slide: </a:t>
            </a:r>
            <a:br>
              <a:rPr lang="en-US"/>
            </a:br>
            <a:r>
              <a:rPr lang="en-US"/>
              <a:t>presentation title goes here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1B88C-C94B-424C-B0DC-611AA046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4338" y="4152381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525"/>
              </a:spcBef>
              <a:buNone/>
              <a:defRPr sz="26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date, month, year here</a:t>
            </a:r>
          </a:p>
          <a:p>
            <a:r>
              <a:rPr lang="en-US"/>
              <a:t>Insert presenter name</a:t>
            </a:r>
            <a:endParaRPr lang="en-GB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4260E1F7-11D6-4F9A-9CDB-A1450D1E497D}"/>
              </a:ext>
            </a:extLst>
          </p:cNvPr>
          <p:cNvSpPr/>
          <p:nvPr userDrawn="1"/>
        </p:nvSpPr>
        <p:spPr>
          <a:xfrm>
            <a:off x="992097" y="3829921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59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BCDE62AB-9720-4075-A15D-483E19C7D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1922" y="3832747"/>
            <a:ext cx="1590675" cy="0"/>
          </a:xfrm>
          <a:custGeom>
            <a:avLst/>
            <a:gdLst/>
            <a:ahLst/>
            <a:cxnLst/>
            <a:rect l="l" t="t" r="r" b="b"/>
            <a:pathLst>
              <a:path w="1590675">
                <a:moveTo>
                  <a:pt x="0" y="0"/>
                </a:moveTo>
                <a:lnTo>
                  <a:pt x="1590421" y="0"/>
                </a:lnTo>
              </a:path>
            </a:pathLst>
          </a:custGeom>
          <a:ln w="17043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BD4E107-ACD4-4A6A-8618-FDF878C3B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60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F9F2-6D22-4CA4-A596-A6A43B8C79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940" y="2205022"/>
            <a:ext cx="9144000" cy="1399152"/>
          </a:xfrm>
        </p:spPr>
        <p:txBody>
          <a:bodyPr anchor="b">
            <a:normAutofit/>
          </a:bodyPr>
          <a:lstStyle>
            <a:lvl1pPr algn="l">
              <a:lnSpc>
                <a:spcPts val="4400"/>
              </a:lnSpc>
              <a:spcBef>
                <a:spcPts val="1110"/>
              </a:spcBef>
              <a:defRPr sz="455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Template slide: </a:t>
            </a:r>
            <a:br>
              <a:rPr lang="en-US"/>
            </a:br>
            <a:r>
              <a:rPr lang="en-US"/>
              <a:t>presentation title goes here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1B88C-C94B-424C-B0DC-611AA046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4338" y="4152381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525"/>
              </a:spcBef>
              <a:buNone/>
              <a:defRPr sz="26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date, month, year here</a:t>
            </a:r>
          </a:p>
          <a:p>
            <a:r>
              <a:rPr lang="en-US"/>
              <a:t>Insert presenter name</a:t>
            </a:r>
            <a:endParaRPr lang="en-GB"/>
          </a:p>
        </p:txBody>
      </p:sp>
      <p:pic>
        <p:nvPicPr>
          <p:cNvPr id="7" name="Picture 6" descr="Lancaster University">
            <a:extLst>
              <a:ext uri="{FF2B5EF4-FFF2-40B4-BE49-F238E27FC236}">
                <a16:creationId xmlns:a16="http://schemas.microsoft.com/office/drawing/2014/main" id="{2528AF01-8AC0-4C10-8386-19F11482E5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82" y="762000"/>
            <a:ext cx="2565317" cy="810971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4260E1F7-11D6-4F9A-9CDB-A1450D1E4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2097" y="3829921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59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95C828A-191B-48BF-BB4A-DF202F883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586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F9F2-6D22-4CA4-A596-A6A43B8C79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940" y="2205022"/>
            <a:ext cx="9144000" cy="1399152"/>
          </a:xfrm>
        </p:spPr>
        <p:txBody>
          <a:bodyPr anchor="b">
            <a:normAutofit/>
          </a:bodyPr>
          <a:lstStyle>
            <a:lvl1pPr algn="l">
              <a:lnSpc>
                <a:spcPts val="4400"/>
              </a:lnSpc>
              <a:spcBef>
                <a:spcPts val="1110"/>
              </a:spcBef>
              <a:defRPr sz="455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Template slide: </a:t>
            </a:r>
            <a:br>
              <a:rPr lang="en-US"/>
            </a:br>
            <a:r>
              <a:rPr lang="en-US"/>
              <a:t>presentation title goes here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1B88C-C94B-424C-B0DC-611AA046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4338" y="4152381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525"/>
              </a:spcBef>
              <a:buNone/>
              <a:defRPr sz="26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date, month, year here</a:t>
            </a:r>
          </a:p>
          <a:p>
            <a:r>
              <a:rPr lang="en-US"/>
              <a:t>Insert presenter name</a:t>
            </a:r>
            <a:endParaRPr lang="en-GB"/>
          </a:p>
        </p:txBody>
      </p:sp>
      <p:pic>
        <p:nvPicPr>
          <p:cNvPr id="7" name="Picture 6" descr="Lancaster University">
            <a:extLst>
              <a:ext uri="{FF2B5EF4-FFF2-40B4-BE49-F238E27FC236}">
                <a16:creationId xmlns:a16="http://schemas.microsoft.com/office/drawing/2014/main" id="{2528AF01-8AC0-4C10-8386-19F11482E5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82" y="762000"/>
            <a:ext cx="2565317" cy="810971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4260E1F7-11D6-4F9A-9CDB-A1450D1E4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2097" y="3829921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59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 descr="University Academy 92 Manchester">
            <a:extLst>
              <a:ext uri="{FF2B5EF4-FFF2-40B4-BE49-F238E27FC236}">
                <a16:creationId xmlns:a16="http://schemas.microsoft.com/office/drawing/2014/main" id="{97C89DA9-7708-4EE0-9C2E-17C843B198F5}"/>
              </a:ext>
            </a:extLst>
          </p:cNvPr>
          <p:cNvSpPr/>
          <p:nvPr userDrawn="1"/>
        </p:nvSpPr>
        <p:spPr>
          <a:xfrm>
            <a:off x="6888886" y="697941"/>
            <a:ext cx="1481137" cy="777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Blackburn College">
            <a:extLst>
              <a:ext uri="{FF2B5EF4-FFF2-40B4-BE49-F238E27FC236}">
                <a16:creationId xmlns:a16="http://schemas.microsoft.com/office/drawing/2014/main" id="{B2D8FC4D-6A10-4AFC-90EE-36BEDC612D9F}"/>
              </a:ext>
            </a:extLst>
          </p:cNvPr>
          <p:cNvSpPr/>
          <p:nvPr userDrawn="1"/>
        </p:nvSpPr>
        <p:spPr>
          <a:xfrm>
            <a:off x="4800858" y="717994"/>
            <a:ext cx="1763493" cy="6179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Blackpool &amp; The Fylde college">
            <a:extLst>
              <a:ext uri="{FF2B5EF4-FFF2-40B4-BE49-F238E27FC236}">
                <a16:creationId xmlns:a16="http://schemas.microsoft.com/office/drawing/2014/main" id="{74C67722-6D8E-4717-BBA0-D9603159F8C3}"/>
              </a:ext>
            </a:extLst>
          </p:cNvPr>
          <p:cNvSpPr/>
          <p:nvPr userDrawn="1"/>
        </p:nvSpPr>
        <p:spPr>
          <a:xfrm>
            <a:off x="2927182" y="665080"/>
            <a:ext cx="1543981" cy="6424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descr="Furness college">
            <a:extLst>
              <a:ext uri="{FF2B5EF4-FFF2-40B4-BE49-F238E27FC236}">
                <a16:creationId xmlns:a16="http://schemas.microsoft.com/office/drawing/2014/main" id="{544291F1-FBE8-4BF5-82D3-3E12A047DE75}"/>
              </a:ext>
            </a:extLst>
          </p:cNvPr>
          <p:cNvSpPr/>
          <p:nvPr userDrawn="1"/>
        </p:nvSpPr>
        <p:spPr>
          <a:xfrm>
            <a:off x="891120" y="700908"/>
            <a:ext cx="1786115" cy="6995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B57897E-9B28-47E3-BC7F-FA671A168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645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 descr="Blue background">
            <a:extLst>
              <a:ext uri="{FF2B5EF4-FFF2-40B4-BE49-F238E27FC236}">
                <a16:creationId xmlns:a16="http://schemas.microsoft.com/office/drawing/2014/main" id="{35A2C7DA-9587-4F85-9BC4-F30F0308AA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185057" y="181946"/>
            <a:ext cx="11821886" cy="6494107"/>
          </a:xfrm>
          <a:custGeom>
            <a:avLst/>
            <a:gdLst/>
            <a:ahLst/>
            <a:cxnLst/>
            <a:rect l="l" t="t" r="r" b="b"/>
            <a:pathLst>
              <a:path w="12049125" h="6713855">
                <a:moveTo>
                  <a:pt x="0" y="6713410"/>
                </a:moveTo>
                <a:lnTo>
                  <a:pt x="12048617" y="6713410"/>
                </a:lnTo>
                <a:lnTo>
                  <a:pt x="12048617" y="0"/>
                </a:lnTo>
                <a:lnTo>
                  <a:pt x="0" y="0"/>
                </a:lnTo>
                <a:lnTo>
                  <a:pt x="0" y="6713410"/>
                </a:lnTo>
                <a:close/>
              </a:path>
            </a:pathLst>
          </a:custGeom>
          <a:solidFill>
            <a:srgbClr val="709BA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pic>
        <p:nvPicPr>
          <p:cNvPr id="9" name="Picture 8" descr="Lancaster University">
            <a:extLst>
              <a:ext uri="{FF2B5EF4-FFF2-40B4-BE49-F238E27FC236}">
                <a16:creationId xmlns:a16="http://schemas.microsoft.com/office/drawing/2014/main" id="{B4C545BB-4FC6-4C07-B4BC-1B3873E9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942" y="762000"/>
            <a:ext cx="2552491" cy="8069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CF9F2-6D22-4CA4-A596-A6A43B8C79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940" y="2205022"/>
            <a:ext cx="9144000" cy="1399152"/>
          </a:xfrm>
        </p:spPr>
        <p:txBody>
          <a:bodyPr anchor="b">
            <a:normAutofit/>
          </a:bodyPr>
          <a:lstStyle>
            <a:lvl1pPr algn="l">
              <a:lnSpc>
                <a:spcPts val="4400"/>
              </a:lnSpc>
              <a:spcBef>
                <a:spcPts val="1110"/>
              </a:spcBef>
              <a:defRPr sz="45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Template slide: </a:t>
            </a:r>
            <a:br>
              <a:rPr lang="en-US"/>
            </a:br>
            <a:r>
              <a:rPr lang="en-US"/>
              <a:t>section title goes here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1B88C-C94B-424C-B0DC-611AA046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4338" y="4152381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525"/>
              </a:spcBef>
              <a:buNone/>
              <a:defRPr sz="265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date, month, year here</a:t>
            </a:r>
          </a:p>
          <a:p>
            <a:r>
              <a:rPr lang="en-US"/>
              <a:t>Insert presenter name</a:t>
            </a:r>
            <a:endParaRPr lang="en-GB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4260E1F7-11D6-4F9A-9CDB-A1450D1E497D}"/>
              </a:ext>
            </a:extLst>
          </p:cNvPr>
          <p:cNvSpPr/>
          <p:nvPr userDrawn="1"/>
        </p:nvSpPr>
        <p:spPr>
          <a:xfrm>
            <a:off x="992097" y="3829921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59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BCDE62AB-9720-4075-A15D-483E19C7D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1922" y="3832747"/>
            <a:ext cx="1590675" cy="0"/>
          </a:xfrm>
          <a:custGeom>
            <a:avLst/>
            <a:gdLst/>
            <a:ahLst/>
            <a:cxnLst/>
            <a:rect l="l" t="t" r="r" b="b"/>
            <a:pathLst>
              <a:path w="1590675">
                <a:moveTo>
                  <a:pt x="0" y="0"/>
                </a:moveTo>
                <a:lnTo>
                  <a:pt x="1590421" y="0"/>
                </a:lnTo>
              </a:path>
            </a:pathLst>
          </a:custGeom>
          <a:ln w="17043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B6FFB34-2A03-4DFF-8F1A-D7E69F6F8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55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C40D-D6BC-4D4D-AF4C-44A15AE9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3" y="475866"/>
            <a:ext cx="8250058" cy="1224153"/>
          </a:xfrm>
        </p:spPr>
        <p:txBody>
          <a:bodyPr>
            <a:normAutofit/>
          </a:bodyPr>
          <a:lstStyle>
            <a:lvl1pPr>
              <a:lnSpc>
                <a:spcPts val="3470"/>
              </a:lnSpc>
              <a:spcBef>
                <a:spcPts val="750"/>
              </a:spcBef>
              <a:defRPr sz="360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62D4-273F-48E4-BC67-135E64C37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3" y="2313991"/>
            <a:ext cx="9808029" cy="3862971"/>
          </a:xfrm>
        </p:spPr>
        <p:txBody>
          <a:bodyPr/>
          <a:lstStyle>
            <a:lvl1pPr>
              <a:buClr>
                <a:srgbClr val="AEB4B9"/>
              </a:buClr>
              <a:defRPr sz="2600">
                <a:solidFill>
                  <a:schemeClr val="tx1"/>
                </a:solidFill>
              </a:defRPr>
            </a:lvl1pPr>
            <a:lvl2pPr>
              <a:buClr>
                <a:srgbClr val="AEB4B9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AEB4B9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AEB4B9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AEB4B9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95A3A47-0757-4333-ACCD-258450620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1766" y="1841477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3728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DE9228C-9B11-4DC9-8F13-D4D1ED507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 descr="Lancaster University">
            <a:extLst>
              <a:ext uri="{FF2B5EF4-FFF2-40B4-BE49-F238E27FC236}">
                <a16:creationId xmlns:a16="http://schemas.microsoft.com/office/drawing/2014/main" id="{0D9761CB-0BB4-44A2-BF26-F0470B4D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359" y="762000"/>
            <a:ext cx="2098889" cy="6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15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62D4-273F-48E4-BC67-135E64C379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2883" y="2313991"/>
            <a:ext cx="9742714" cy="3862971"/>
          </a:xfrm>
        </p:spPr>
        <p:txBody>
          <a:bodyPr/>
          <a:lstStyle>
            <a:lvl1pPr marL="0" indent="0">
              <a:spcAft>
                <a:spcPts val="600"/>
              </a:spcAft>
              <a:buClr>
                <a:srgbClr val="AEB4B9"/>
              </a:buClr>
              <a:buNone/>
              <a:defRPr sz="2600" i="0">
                <a:solidFill>
                  <a:schemeClr val="tx1"/>
                </a:solidFill>
              </a:defRPr>
            </a:lvl1pPr>
            <a:lvl2pPr>
              <a:buClr>
                <a:srgbClr val="AEB4B9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AEB4B9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AEB4B9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AEB4B9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Template slide: text only (use italics for sub-headings)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9C926E-B465-430E-9BB4-30F751A3E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3" y="475866"/>
            <a:ext cx="8040738" cy="1224153"/>
          </a:xfrm>
        </p:spPr>
        <p:txBody>
          <a:bodyPr>
            <a:normAutofit/>
          </a:bodyPr>
          <a:lstStyle>
            <a:lvl1pPr>
              <a:lnSpc>
                <a:spcPts val="3470"/>
              </a:lnSpc>
              <a:spcBef>
                <a:spcPts val="750"/>
              </a:spcBef>
              <a:defRPr sz="360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0BDBDF81-CC4C-4516-B38C-887511BA3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1766" y="1841477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3728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31E803A-17E5-4587-B9C8-543F40CC1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1023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7" name="Picture 16" descr="Lancaster University">
            <a:extLst>
              <a:ext uri="{FF2B5EF4-FFF2-40B4-BE49-F238E27FC236}">
                <a16:creationId xmlns:a16="http://schemas.microsoft.com/office/drawing/2014/main" id="{15D4E1DC-C857-4EB7-8E98-3A0E76300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359" y="762000"/>
            <a:ext cx="2098889" cy="6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7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575D8C4-2991-4037-8748-66E7016A65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940" y="2205022"/>
            <a:ext cx="9913240" cy="1399152"/>
          </a:xfrm>
        </p:spPr>
        <p:txBody>
          <a:bodyPr anchor="b">
            <a:normAutofit/>
          </a:bodyPr>
          <a:lstStyle>
            <a:lvl1pPr algn="l">
              <a:lnSpc>
                <a:spcPts val="4400"/>
              </a:lnSpc>
              <a:spcBef>
                <a:spcPts val="1110"/>
              </a:spcBef>
              <a:defRPr sz="455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Add question text here</a:t>
            </a:r>
            <a:endParaRPr lang="en-GB"/>
          </a:p>
        </p:txBody>
      </p:sp>
      <p:pic>
        <p:nvPicPr>
          <p:cNvPr id="8" name="Picture 7" descr="Lancaster University">
            <a:extLst>
              <a:ext uri="{FF2B5EF4-FFF2-40B4-BE49-F238E27FC236}">
                <a16:creationId xmlns:a16="http://schemas.microsoft.com/office/drawing/2014/main" id="{5A0CDDDE-2A8D-4F00-B876-791A126CBD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359" y="762000"/>
            <a:ext cx="2098889" cy="663520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A1F40E0C-FCFE-45A8-B4CD-8E1C0339D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2097" y="3830968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59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55EE488-FA38-4ABE-A8A1-1C0A496D5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041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EAACC63-D887-40E8-8239-FD16AE52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38" y="522516"/>
            <a:ext cx="7568682" cy="1168172"/>
          </a:xfrm>
        </p:spPr>
        <p:txBody>
          <a:bodyPr>
            <a:normAutofit/>
          </a:bodyPr>
          <a:lstStyle>
            <a:lvl1pPr>
              <a:lnSpc>
                <a:spcPts val="3470"/>
              </a:lnSpc>
              <a:spcBef>
                <a:spcPts val="750"/>
              </a:spcBef>
              <a:defRPr sz="360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4D0BDC-AEAF-40AB-BD13-7775E2037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538" y="2313991"/>
            <a:ext cx="4965441" cy="3862971"/>
          </a:xfrm>
        </p:spPr>
        <p:txBody>
          <a:bodyPr/>
          <a:lstStyle>
            <a:lvl1pPr>
              <a:buClr>
                <a:srgbClr val="AEB4B9"/>
              </a:buClr>
              <a:defRPr sz="2600">
                <a:solidFill>
                  <a:schemeClr val="tx1"/>
                </a:solidFill>
              </a:defRPr>
            </a:lvl1pPr>
            <a:lvl2pPr>
              <a:buClr>
                <a:srgbClr val="AEB4B9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AEB4B9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AEB4B9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AEB4B9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81B46DBF-1B89-405C-A53C-EE0D38B3C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4508" y="1832146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3728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9DC973B-EFE1-44F1-9FB7-36E4227439C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69696" y="2317095"/>
            <a:ext cx="4965442" cy="3862971"/>
          </a:xfrm>
        </p:spPr>
        <p:txBody>
          <a:bodyPr/>
          <a:lstStyle>
            <a:lvl1pPr>
              <a:buClr>
                <a:srgbClr val="AEB4B9"/>
              </a:buClr>
              <a:defRPr sz="2600">
                <a:solidFill>
                  <a:schemeClr val="tx1"/>
                </a:solidFill>
              </a:defRPr>
            </a:lvl1pPr>
            <a:lvl2pPr>
              <a:buClr>
                <a:srgbClr val="AEB4B9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AEB4B9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AEB4B9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AEB4B9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49C0CEC-03F4-4704-9D20-E00E4CD06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1" name="Picture 20" descr="Lancaster University">
            <a:extLst>
              <a:ext uri="{FF2B5EF4-FFF2-40B4-BE49-F238E27FC236}">
                <a16:creationId xmlns:a16="http://schemas.microsoft.com/office/drawing/2014/main" id="{607635CB-A9C5-437C-8837-4C730E8C63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359" y="762000"/>
            <a:ext cx="2098889" cy="6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3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4C982-1656-2D47-34F0-CDEF7211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234D3-AAC4-B53B-414A-803C80CC7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C4FA6-F4EA-C515-90CE-466BBA2E8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3E90-C5B0-42D8-85DE-CF6DB6BA17CE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80CBB-5D47-CD1E-EC25-A32E9FE0F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008DF-5200-BC26-647C-26398432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0995-9135-42A3-A6F8-04B8F7669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417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5887E-4F05-4593-B389-647D40DD0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47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9B9D8-EA34-4852-A458-9C736D59E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6478" y="2505075"/>
            <a:ext cx="5157787" cy="3684588"/>
          </a:xfrm>
        </p:spPr>
        <p:txBody>
          <a:bodyPr/>
          <a:lstStyle>
            <a:lvl1pPr>
              <a:buClr>
                <a:srgbClr val="AEB4B9"/>
              </a:buClr>
              <a:defRPr sz="2600"/>
            </a:lvl1pPr>
            <a:lvl2pPr>
              <a:buClr>
                <a:srgbClr val="AEB4B9"/>
              </a:buClr>
              <a:defRPr/>
            </a:lvl2pPr>
            <a:lvl3pPr>
              <a:buClr>
                <a:srgbClr val="AEB4B9"/>
              </a:buClr>
              <a:defRPr/>
            </a:lvl3pPr>
            <a:lvl4pPr>
              <a:buClr>
                <a:srgbClr val="AEB4B9"/>
              </a:buClr>
              <a:defRPr/>
            </a:lvl4pPr>
            <a:lvl5pPr>
              <a:buClr>
                <a:srgbClr val="AEB4B9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E91B9-1447-4EAE-9AB6-9200E96A9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05AF1-67AB-413D-B37A-83B233A5D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AEB4B9"/>
              </a:buClr>
              <a:defRPr sz="2600"/>
            </a:lvl1pPr>
            <a:lvl2pPr>
              <a:buClr>
                <a:srgbClr val="AEB4B9"/>
              </a:buClr>
              <a:defRPr/>
            </a:lvl2pPr>
            <a:lvl3pPr>
              <a:buClr>
                <a:srgbClr val="AEB4B9"/>
              </a:buClr>
              <a:defRPr/>
            </a:lvl3pPr>
            <a:lvl4pPr>
              <a:buClr>
                <a:srgbClr val="AEB4B9"/>
              </a:buClr>
              <a:defRPr/>
            </a:lvl4pPr>
            <a:lvl5pPr>
              <a:buClr>
                <a:srgbClr val="AEB4B9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BFEF35C-6404-4538-8F34-0A887818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59" y="531848"/>
            <a:ext cx="7568682" cy="1158840"/>
          </a:xfrm>
        </p:spPr>
        <p:txBody>
          <a:bodyPr>
            <a:normAutofit/>
          </a:bodyPr>
          <a:lstStyle>
            <a:lvl1pPr>
              <a:lnSpc>
                <a:spcPts val="3470"/>
              </a:lnSpc>
              <a:spcBef>
                <a:spcPts val="750"/>
              </a:spcBef>
              <a:defRPr sz="360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D487BA0-3AE0-4031-8055-C6AFDC31E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5846" y="1832146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3728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83E33A9-9C13-43F2-93A7-5CD7A6D522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7" name="Picture 16" descr="Lancaster University">
            <a:extLst>
              <a:ext uri="{FF2B5EF4-FFF2-40B4-BE49-F238E27FC236}">
                <a16:creationId xmlns:a16="http://schemas.microsoft.com/office/drawing/2014/main" id="{24641CFC-5847-40DB-B4F0-5496D257DA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359" y="762000"/>
            <a:ext cx="2098889" cy="6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64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911A0A4-9D31-4F34-8E71-4A07A9FDE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4508" y="1832146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3728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E2592A-4048-4211-B609-EB603E5AE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59" y="531848"/>
            <a:ext cx="7568682" cy="1158840"/>
          </a:xfrm>
        </p:spPr>
        <p:txBody>
          <a:bodyPr>
            <a:normAutofit/>
          </a:bodyPr>
          <a:lstStyle>
            <a:lvl1pPr>
              <a:lnSpc>
                <a:spcPts val="3470"/>
              </a:lnSpc>
              <a:spcBef>
                <a:spcPts val="750"/>
              </a:spcBef>
              <a:defRPr sz="360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32CECB2-8BBC-4238-95E4-9CF53BEC0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ancaster University">
            <a:extLst>
              <a:ext uri="{FF2B5EF4-FFF2-40B4-BE49-F238E27FC236}">
                <a16:creationId xmlns:a16="http://schemas.microsoft.com/office/drawing/2014/main" id="{F43189D6-09CC-4664-8F2F-E317A914F4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359" y="762000"/>
            <a:ext cx="2098889" cy="6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74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EB81DE-9DB5-4365-A5C5-617C96B6E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253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20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74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6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30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11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6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55E7-7B4E-50A2-AB5A-4DF186666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3C5D-32AC-EC6D-2237-CD6C75914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96AA1-0781-D2A0-51B4-07A29009E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3E90-C5B0-42D8-85DE-CF6DB6BA17CE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0EEEF-761F-36F6-6EDD-2A06C113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AA0A3-B921-A71C-70A5-A04BD381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0995-9135-42A3-A6F8-04B8F7669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64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06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670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8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D5B62-0D96-DB0E-1D92-E5E7F262D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69C92-BEC2-EC82-91F3-675E48F70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0EB23-D99C-A55D-4C50-3CDC2CD73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C3D76-75BC-A30A-1464-67F0C6A3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3E90-C5B0-42D8-85DE-CF6DB6BA17CE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E8AEB-5AF1-FDD6-8506-7461FFDB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4C58A-0359-0752-A58B-B00E27B6D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0995-9135-42A3-A6F8-04B8F7669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19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BB0B1-2611-D4BB-E8C0-506ECDBC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FC766-1050-CA0D-34B5-291ACB317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771C3-0A04-CCF2-1E91-17CDE3945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24B162-BF65-137E-356A-3A7D03270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014EC1-6DE6-095C-EE51-7AD2FC663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A32462-5CC7-9C58-20F4-1E8AA58D9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3E90-C5B0-42D8-85DE-CF6DB6BA17CE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D5D693-B3EA-955A-43F0-1AA4872F7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FA150C-6F3C-E4D4-B63B-802BAEFA5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0995-9135-42A3-A6F8-04B8F7669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69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C453-44C5-9761-1AE3-40CEF7ACC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67C51-2523-B60C-DDE0-0DE17103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3E90-C5B0-42D8-85DE-CF6DB6BA17CE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15BF6-853F-3DFA-FB37-53D49AD9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20970C-57AA-6B54-8630-88928D38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0995-9135-42A3-A6F8-04B8F7669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5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FABB1C-6304-C5D3-68F8-83796A80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3E90-C5B0-42D8-85DE-CF6DB6BA17CE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A34DCE-3E41-782D-9FFB-098ACB2F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43693-8009-2359-4CA5-FA2FEEFE3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0995-9135-42A3-A6F8-04B8F7669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4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02DD4-CC83-5F7D-8364-2E47A2EA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2E148-537E-598E-8E6C-F80A5306D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EDF10-EB2B-1EBB-662A-C670C4120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FA8B2-5267-96F2-0E1B-D42C55E93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3E90-C5B0-42D8-85DE-CF6DB6BA17CE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617DD-7CEA-9D36-ED3A-41A75D4DB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59E8E-B983-C2BF-9555-2CE39166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0995-9135-42A3-A6F8-04B8F7669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79925-655D-E8DD-E003-389D6AAA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C288D-981E-3BA7-27D0-87171A58B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23BEEB-A487-9EF8-3E92-D94D70BC0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1A04B-7A84-2B41-6804-30062FEAF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3E90-C5B0-42D8-85DE-CF6DB6BA17CE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29318-6A18-9888-3DB2-1D4EBC038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5258A-7145-3105-3B9D-7B37048EF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0995-9135-42A3-A6F8-04B8F7669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97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03F03B-88BC-7979-E24F-B33E76F9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5B04B-EE87-6753-F607-7D388F983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2C5BE-75C9-4B26-4112-67CE3C093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E13E90-C5B0-42D8-85DE-CF6DB6BA17CE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F1165-9B40-ECE9-CF82-3C4F4CE87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83E98-72D7-8375-173D-599966DBE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350995-9135-42A3-A6F8-04B8F7669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id="{AEA68D54-1EAD-45D6-B6CC-D0722190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986" y="95973"/>
            <a:ext cx="12001500" cy="6666230"/>
          </a:xfrm>
          <a:custGeom>
            <a:avLst/>
            <a:gdLst/>
            <a:ahLst/>
            <a:cxnLst/>
            <a:rect l="l" t="t" r="r" b="b"/>
            <a:pathLst>
              <a:path w="12001500" h="6666230">
                <a:moveTo>
                  <a:pt x="0" y="6666039"/>
                </a:moveTo>
                <a:lnTo>
                  <a:pt x="12001233" y="6666039"/>
                </a:lnTo>
                <a:lnTo>
                  <a:pt x="12001233" y="0"/>
                </a:lnTo>
                <a:lnTo>
                  <a:pt x="0" y="0"/>
                </a:lnTo>
                <a:lnTo>
                  <a:pt x="0" y="6666039"/>
                </a:lnTo>
                <a:close/>
              </a:path>
            </a:pathLst>
          </a:custGeom>
          <a:ln w="191960">
            <a:solidFill>
              <a:srgbClr val="E9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5B8E11-7BA2-4A60-A654-2F22523E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189B7-2C82-485D-8C8C-9F6C4A029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68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EB4B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EB4B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EB4B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EB4B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EB4B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9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E653-6E27-4831-86B7-E039851F5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409" y="2958024"/>
            <a:ext cx="9144000" cy="139915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4400" b="1" dirty="0">
                <a:solidFill>
                  <a:srgbClr val="944347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The Uncover Progress Proposal: Reflections on an Internship Focused on Creating an Access Project for Black British Students</a:t>
            </a:r>
            <a:r>
              <a:rPr lang="en-GB" sz="4400" dirty="0">
                <a:solidFill>
                  <a:srgbClr val="944347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 </a:t>
            </a:r>
            <a:br>
              <a:rPr lang="en-GB" dirty="0"/>
            </a:br>
            <a:endParaRPr lang="en-GB" dirty="0">
              <a:latin typeface="Calibri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D63C9-F6C8-478C-89B8-93946BDDBE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cs typeface="Calibri"/>
              </a:rPr>
              <a:t>Emmanuel Adeyemi-Abere &amp; Eleanor Dove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7A4EB-0CC6-4561-A126-9A20F1A4F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8E55D-8E2A-4AFE-A61C-B5DBBB7761E7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EEB059-CDD5-B239-F658-50C31E0E6FBB}"/>
              </a:ext>
            </a:extLst>
          </p:cNvPr>
          <p:cNvSpPr txBox="1"/>
          <p:nvPr/>
        </p:nvSpPr>
        <p:spPr>
          <a:xfrm>
            <a:off x="4724400" y="3200400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A2E1C-3B55-39AD-F13E-7AF3B5293C2B}"/>
              </a:ext>
            </a:extLst>
          </p:cNvPr>
          <p:cNvSpPr txBox="1"/>
          <p:nvPr/>
        </p:nvSpPr>
        <p:spPr>
          <a:xfrm>
            <a:off x="4867275" y="3343275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88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9E2B71-A89E-4C5F-89E5-622478E55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9072" y="6158300"/>
            <a:ext cx="2743200" cy="365125"/>
          </a:xfrm>
          <a:prstGeom prst="rect">
            <a:avLst/>
          </a:prstGeom>
        </p:spPr>
        <p:txBody>
          <a:bodyPr/>
          <a:lstStyle/>
          <a:p>
            <a:fld id="{6998E55D-8E2A-4AFE-A61C-B5DBBB7761E7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222A63-3C91-BB5F-A8B8-24B4C6256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824" y="212652"/>
            <a:ext cx="9913240" cy="1399152"/>
          </a:xfrm>
        </p:spPr>
        <p:txBody>
          <a:bodyPr/>
          <a:lstStyle/>
          <a:p>
            <a:r>
              <a:rPr lang="en-GB" dirty="0">
                <a:solidFill>
                  <a:srgbClr val="944347"/>
                </a:solidFill>
              </a:rPr>
              <a:t>Contents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D8D855-2F29-3772-2652-CC875BC5C29E}"/>
              </a:ext>
            </a:extLst>
          </p:cNvPr>
          <p:cNvSpPr txBox="1"/>
          <p:nvPr/>
        </p:nvSpPr>
        <p:spPr>
          <a:xfrm>
            <a:off x="606056" y="2255232"/>
            <a:ext cx="10480874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History of the project within the WP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UP Project Proposal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Reflections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4597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4EB0D-5AB2-BAFA-DCE6-68CBE51F1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059" y="214423"/>
            <a:ext cx="9913240" cy="1399152"/>
          </a:xfrm>
        </p:spPr>
        <p:txBody>
          <a:bodyPr/>
          <a:lstStyle/>
          <a:p>
            <a:r>
              <a:rPr lang="en-GB" dirty="0">
                <a:solidFill>
                  <a:srgbClr val="944347"/>
                </a:solidFill>
              </a:rPr>
              <a:t>History of the Project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EBF6ED-1A16-B734-A4FC-164536932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DF9E18-7D12-143B-09F5-7FE9E2F3883C}"/>
              </a:ext>
            </a:extLst>
          </p:cNvPr>
          <p:cNvSpPr txBox="1"/>
          <p:nvPr/>
        </p:nvSpPr>
        <p:spPr>
          <a:xfrm>
            <a:off x="657966" y="2142078"/>
            <a:ext cx="10480874" cy="39087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Research led, 2020 – 2021 team of student researchers created resources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2022 – 2023 collaborated with Groundswell and another team of student researchers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2022- 2023 – applied for funding to run the internship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sz="2400" dirty="0"/>
          </a:p>
        </p:txBody>
      </p:sp>
      <p:pic>
        <p:nvPicPr>
          <p:cNvPr id="8" name="Picture 5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CB48DF82-43E2-4FC7-9401-4000D4F87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341" y="269896"/>
            <a:ext cx="1703717" cy="17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8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832572" y="3196263"/>
            <a:ext cx="10457809" cy="25371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599362" y="3053765"/>
            <a:ext cx="448117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6" b="1" i="0" u="none" strike="noStrike" kern="1200" cap="none" spc="0" normalizeH="0" baseline="0" noProof="0">
                <a:ln>
                  <a:noFill/>
                </a:ln>
                <a:solidFill>
                  <a:srgbClr val="2B2C30"/>
                </a:solidFill>
                <a:effectLst/>
                <a:uLnTx/>
                <a:uFillTx/>
                <a:latin typeface="Calibri (MS) Bold"/>
                <a:ea typeface="+mn-ea"/>
                <a:cs typeface="+mn-cs"/>
              </a:rPr>
              <a:t>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39205" y="3068142"/>
            <a:ext cx="347476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50" b="1" i="0" u="none" strike="noStrike" kern="1200" cap="none" spc="0" normalizeH="0" baseline="0" noProof="0">
                <a:ln>
                  <a:noFill/>
                </a:ln>
                <a:solidFill>
                  <a:srgbClr val="2B2C30"/>
                </a:solidFill>
                <a:effectLst/>
                <a:uLnTx/>
                <a:uFillTx/>
                <a:latin typeface="Calibri (MS) Bold"/>
                <a:ea typeface="+mn-ea"/>
                <a:cs typeface="+mn-cs"/>
              </a:rPr>
              <a:t>2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303002" y="3159841"/>
            <a:ext cx="92451" cy="9245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B2C3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1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848832" y="1882611"/>
            <a:ext cx="75116" cy="7620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914400" rtl="0" eaLnBrk="1" fontAlgn="auto" latinLnBrk="0" hangingPunct="1">
              <a:lnSpc>
                <a:spcPts val="1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900853" y="4097656"/>
            <a:ext cx="2093072" cy="1552623"/>
          </a:xfrm>
          <a:custGeom>
            <a:avLst/>
            <a:gdLst/>
            <a:ahLst/>
            <a:cxnLst/>
            <a:rect l="l" t="t" r="r" b="b"/>
            <a:pathLst>
              <a:path w="3269003" h="2177973">
                <a:moveTo>
                  <a:pt x="0" y="0"/>
                </a:moveTo>
                <a:lnTo>
                  <a:pt x="3269003" y="0"/>
                </a:lnTo>
                <a:lnTo>
                  <a:pt x="3269003" y="2177974"/>
                </a:lnTo>
                <a:lnTo>
                  <a:pt x="0" y="2177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3386323" y="4090946"/>
            <a:ext cx="2146606" cy="1559332"/>
          </a:xfrm>
          <a:custGeom>
            <a:avLst/>
            <a:gdLst/>
            <a:ahLst/>
            <a:cxnLst/>
            <a:rect l="l" t="t" r="r" b="b"/>
            <a:pathLst>
              <a:path w="3112079" h="2101773">
                <a:moveTo>
                  <a:pt x="0" y="0"/>
                </a:moveTo>
                <a:lnTo>
                  <a:pt x="3112079" y="0"/>
                </a:lnTo>
                <a:lnTo>
                  <a:pt x="3112079" y="2101774"/>
                </a:lnTo>
                <a:lnTo>
                  <a:pt x="0" y="21017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5840" b="-1427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9119521" y="4097656"/>
            <a:ext cx="2185237" cy="1638887"/>
          </a:xfrm>
          <a:custGeom>
            <a:avLst/>
            <a:gdLst/>
            <a:ahLst/>
            <a:cxnLst/>
            <a:rect l="l" t="t" r="r" b="b"/>
            <a:pathLst>
              <a:path w="3536648" h="2177973">
                <a:moveTo>
                  <a:pt x="0" y="0"/>
                </a:moveTo>
                <a:lnTo>
                  <a:pt x="3536648" y="0"/>
                </a:lnTo>
                <a:lnTo>
                  <a:pt x="3536648" y="2177974"/>
                </a:lnTo>
                <a:lnTo>
                  <a:pt x="0" y="21779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093" b="-409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6205366" y="4097525"/>
            <a:ext cx="2327173" cy="1550479"/>
          </a:xfrm>
          <a:custGeom>
            <a:avLst/>
            <a:gdLst/>
            <a:ahLst/>
            <a:cxnLst/>
            <a:rect l="l" t="t" r="r" b="b"/>
            <a:pathLst>
              <a:path w="3490759" h="2325718">
                <a:moveTo>
                  <a:pt x="0" y="0"/>
                </a:moveTo>
                <a:lnTo>
                  <a:pt x="3490758" y="0"/>
                </a:lnTo>
                <a:lnTo>
                  <a:pt x="3490758" y="2325718"/>
                </a:lnTo>
                <a:lnTo>
                  <a:pt x="0" y="23257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8"/>
          <p:cNvSpPr txBox="1"/>
          <p:nvPr/>
        </p:nvSpPr>
        <p:spPr>
          <a:xfrm>
            <a:off x="656870" y="972389"/>
            <a:ext cx="10340531" cy="498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6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62" normalizeH="0" baseline="0" noProof="0">
                <a:ln>
                  <a:noFill/>
                </a:ln>
                <a:solidFill>
                  <a:srgbClr val="2B2C30"/>
                </a:solidFill>
                <a:effectLst/>
                <a:uLnTx/>
                <a:uFillTx/>
                <a:latin typeface="Times New Roman Bold"/>
                <a:ea typeface="+mn-ea"/>
                <a:cs typeface="+mn-cs"/>
              </a:rPr>
              <a:t>Project Proposal</a:t>
            </a:r>
            <a:endParaRPr kumimoji="0" lang="en-US" sz="4800" b="1" i="0" u="none" strike="noStrike" kern="1200" cap="none" spc="562" normalizeH="0" baseline="0" noProof="0">
              <a:ln>
                <a:noFill/>
              </a:ln>
              <a:solidFill>
                <a:srgbClr val="2B2C30"/>
              </a:solidFill>
              <a:effectLst/>
              <a:uLnTx/>
              <a:uFillTx/>
              <a:latin typeface="Times New Roman Bold"/>
              <a:ea typeface="+mn-ea"/>
              <a:cs typeface="Times New Roman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167893" y="3358900"/>
            <a:ext cx="2074503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1" u="none" strike="noStrike" kern="1200" cap="none" spc="0" normalizeH="0" baseline="0" noProof="0">
                <a:ln>
                  <a:noFill/>
                </a:ln>
                <a:solidFill>
                  <a:srgbClr val="2B2C3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Mentoring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70235" y="3068143"/>
            <a:ext cx="376231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50" b="1" i="0" u="none" strike="noStrike" kern="1200" cap="none" spc="0" normalizeH="0" baseline="0" noProof="0">
                <a:ln>
                  <a:noFill/>
                </a:ln>
                <a:solidFill>
                  <a:srgbClr val="2B2C30"/>
                </a:solidFill>
                <a:effectLst/>
                <a:uLnTx/>
                <a:uFillTx/>
                <a:latin typeface="Calibri (MS) Bold"/>
                <a:ea typeface="+mn-ea"/>
                <a:cs typeface="+mn-cs"/>
              </a:rPr>
              <a:t>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392360" y="3358900"/>
            <a:ext cx="1857098" cy="580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1" u="none" strike="noStrike" kern="1200" cap="none" spc="0" normalizeH="0" baseline="0" noProof="0">
                <a:ln>
                  <a:noFill/>
                </a:ln>
                <a:solidFill>
                  <a:srgbClr val="2B2C3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Immersion Weekend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061322" y="3361265"/>
            <a:ext cx="2229058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1" u="none" strike="noStrike" kern="1200" cap="none" spc="0" normalizeH="0" baseline="0" noProof="0">
                <a:ln>
                  <a:noFill/>
                </a:ln>
                <a:solidFill>
                  <a:srgbClr val="2B2C3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2B2C3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lang="en-US" sz="1900" b="0" i="1" u="none" strike="noStrike" kern="1200" cap="none" spc="0" normalizeH="0" baseline="0" noProof="0">
                <a:ln>
                  <a:noFill/>
                </a:ln>
                <a:solidFill>
                  <a:srgbClr val="2B2C3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School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2B2C3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900" b="0" i="1" u="none" strike="noStrike" kern="1200" cap="none" spc="0" normalizeH="0" baseline="0" noProof="0">
                <a:ln>
                  <a:noFill/>
                </a:ln>
                <a:solidFill>
                  <a:srgbClr val="2B2C3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Sessions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607748" y="3053764"/>
            <a:ext cx="563137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50" b="1" i="0" u="none" strike="noStrike" kern="1200" cap="none" spc="0" normalizeH="0" baseline="0" noProof="0">
                <a:ln>
                  <a:noFill/>
                </a:ln>
                <a:solidFill>
                  <a:srgbClr val="2B2C30"/>
                </a:solidFill>
                <a:effectLst/>
                <a:uLnTx/>
                <a:uFillTx/>
                <a:latin typeface="Calibri (MS) Bold"/>
                <a:ea typeface="+mn-ea"/>
                <a:cs typeface="+mn-cs"/>
              </a:rPr>
              <a:t>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78808" y="3344523"/>
            <a:ext cx="2072758" cy="580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1" u="none" strike="noStrike" kern="1200" cap="none" spc="0" normalizeH="0" baseline="0" noProof="0">
                <a:ln>
                  <a:noFill/>
                </a:ln>
                <a:solidFill>
                  <a:srgbClr val="2B2C3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Beyond the Brochure Conference Day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828966" y="3160520"/>
            <a:ext cx="93475" cy="93475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B2C3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1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28">
            <a:extLst>
              <a:ext uri="{FF2B5EF4-FFF2-40B4-BE49-F238E27FC236}">
                <a16:creationId xmlns:a16="http://schemas.microsoft.com/office/drawing/2014/main" id="{2917E0F7-2517-4E75-5D64-105F440CF414}"/>
              </a:ext>
            </a:extLst>
          </p:cNvPr>
          <p:cNvGrpSpPr/>
          <p:nvPr/>
        </p:nvGrpSpPr>
        <p:grpSpPr>
          <a:xfrm>
            <a:off x="6120043" y="3160519"/>
            <a:ext cx="93058" cy="93475"/>
            <a:chOff x="1813" y="0"/>
            <a:chExt cx="809173" cy="812800"/>
          </a:xfrm>
        </p:grpSpPr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37E5B18F-A478-B835-FB17-CE75F6222724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B2C3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30">
              <a:extLst>
                <a:ext uri="{FF2B5EF4-FFF2-40B4-BE49-F238E27FC236}">
                  <a16:creationId xmlns:a16="http://schemas.microsoft.com/office/drawing/2014/main" id="{50D10EC5-DDF6-F65A-41DC-221094E0E1C3}"/>
                </a:ext>
              </a:extLst>
            </p:cNvPr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1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" name="Group 28">
            <a:extLst>
              <a:ext uri="{FF2B5EF4-FFF2-40B4-BE49-F238E27FC236}">
                <a16:creationId xmlns:a16="http://schemas.microsoft.com/office/drawing/2014/main" id="{E7065D64-AF54-CBE5-4999-E4F814E68FEE}"/>
              </a:ext>
            </a:extLst>
          </p:cNvPr>
          <p:cNvGrpSpPr/>
          <p:nvPr/>
        </p:nvGrpSpPr>
        <p:grpSpPr>
          <a:xfrm>
            <a:off x="8938005" y="3117388"/>
            <a:ext cx="93058" cy="93475"/>
            <a:chOff x="1813" y="0"/>
            <a:chExt cx="809173" cy="812800"/>
          </a:xfrm>
        </p:grpSpPr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28139A94-59FD-43E4-9DA9-6D7244E25432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B2C3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30">
              <a:extLst>
                <a:ext uri="{FF2B5EF4-FFF2-40B4-BE49-F238E27FC236}">
                  <a16:creationId xmlns:a16="http://schemas.microsoft.com/office/drawing/2014/main" id="{E511E1B9-0169-3CC1-921A-2487F6FB6DAB}"/>
                </a:ext>
              </a:extLst>
            </p:cNvPr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1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886907-2204-E72A-693F-A57A8C2281C2}"/>
              </a:ext>
            </a:extLst>
          </p:cNvPr>
          <p:cNvSpPr txBox="1"/>
          <p:nvPr/>
        </p:nvSpPr>
        <p:spPr>
          <a:xfrm>
            <a:off x="656869" y="1594197"/>
            <a:ext cx="432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Uncover Progress (UP) Program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81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ommunity Collections - Lancaster University">
            <a:extLst>
              <a:ext uri="{FF2B5EF4-FFF2-40B4-BE49-F238E27FC236}">
                <a16:creationId xmlns:a16="http://schemas.microsoft.com/office/drawing/2014/main" id="{9D0AD1F2-B418-857B-4030-DCA81DA8E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r="16245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03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CA227A-3C13-41C9-1AED-8422BD860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77" y="-77326"/>
            <a:ext cx="4229738" cy="1899912"/>
          </a:xfrm>
        </p:spPr>
        <p:txBody>
          <a:bodyPr>
            <a:normAutofit/>
          </a:bodyPr>
          <a:lstStyle/>
          <a:p>
            <a:r>
              <a:rPr lang="en-GB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a Black British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29885-57E9-B886-86CA-1BD47E83D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77" y="1548581"/>
            <a:ext cx="4356966" cy="3996813"/>
          </a:xfrm>
        </p:spPr>
        <p:txBody>
          <a:bodyPr>
            <a:normAutofit/>
          </a:bodyPr>
          <a:lstStyle/>
          <a:p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are not statistics, but stories not fully told</a:t>
            </a:r>
          </a:p>
          <a:p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Categorisation as omission and oversimplification</a:t>
            </a:r>
          </a:p>
          <a:p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being Black and British mean personally?</a:t>
            </a:r>
          </a:p>
          <a:p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being Black and British mean at Lancaster?</a:t>
            </a:r>
          </a:p>
        </p:txBody>
      </p:sp>
    </p:spTree>
    <p:extLst>
      <p:ext uri="{BB962C8B-B14F-4D97-AF65-F5344CB8AC3E}">
        <p14:creationId xmlns:p14="http://schemas.microsoft.com/office/powerpoint/2010/main" val="57218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CA227A-3C13-41C9-1AED-8422BD860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20" y="355075"/>
            <a:ext cx="5031660" cy="1094963"/>
          </a:xfrm>
        </p:spPr>
        <p:txBody>
          <a:bodyPr>
            <a:normAutofit/>
          </a:bodyPr>
          <a:lstStyle/>
          <a:p>
            <a:r>
              <a:rPr lang="en-GB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Seat At The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29885-57E9-B886-86CA-1BD47E83D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020" y="1504335"/>
            <a:ext cx="4810435" cy="5209763"/>
          </a:xfrm>
        </p:spPr>
        <p:txBody>
          <a:bodyPr>
            <a:normAutofit/>
          </a:bodyPr>
          <a:lstStyle/>
          <a:p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 Placement in Widening Participation Team’s Office</a:t>
            </a:r>
          </a:p>
          <a:p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Discussions with the Race Equality Charter Committee</a:t>
            </a:r>
          </a:p>
          <a:p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Engagement across institution from Academic Lecturers, EDI Groups &amp; Senior Management</a:t>
            </a:r>
          </a:p>
          <a:p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Networking with Outreach Teams at other Institutions</a:t>
            </a:r>
          </a:p>
        </p:txBody>
      </p:sp>
      <p:pic>
        <p:nvPicPr>
          <p:cNvPr id="5" name="object 9">
            <a:extLst>
              <a:ext uri="{FF2B5EF4-FFF2-40B4-BE49-F238E27FC236}">
                <a16:creationId xmlns:a16="http://schemas.microsoft.com/office/drawing/2014/main" id="{5576135E-2836-9651-791A-9FD96148E183}"/>
              </a:ext>
            </a:extLst>
          </p:cNvPr>
          <p:cNvPicPr/>
          <p:nvPr/>
        </p:nvPicPr>
        <p:blipFill rotWithShape="1">
          <a:blip r:embed="rId2" cstate="print"/>
          <a:srcRect r="2" b="9713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4" name="Picture 5" descr="A black and white sign with a book&#10;&#10;Description automatically generated">
            <a:extLst>
              <a:ext uri="{FF2B5EF4-FFF2-40B4-BE49-F238E27FC236}">
                <a16:creationId xmlns:a16="http://schemas.microsoft.com/office/drawing/2014/main" id="{52824DF1-3DAD-10DF-0313-DFC785769C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8" r="6716" b="2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151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CA227A-3C13-41C9-1AED-8422BD860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17" y="0"/>
            <a:ext cx="4891716" cy="1183096"/>
          </a:xfrm>
        </p:spPr>
        <p:txBody>
          <a:bodyPr>
            <a:normAutofit/>
          </a:bodyPr>
          <a:lstStyle/>
          <a:p>
            <a:r>
              <a:rPr lang="en-GB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Where’s the Pipeline?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29885-57E9-B886-86CA-1BD47E83D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70" y="1183096"/>
            <a:ext cx="5533145" cy="5456900"/>
          </a:xfrm>
        </p:spPr>
        <p:txBody>
          <a:bodyPr>
            <a:normAutofit/>
          </a:bodyPr>
          <a:lstStyle/>
          <a:p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Internship designated UP to be a primarily pre-entry phase project</a:t>
            </a:r>
          </a:p>
          <a:p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happen to those Black British students upon arrival?</a:t>
            </a:r>
          </a:p>
          <a:p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EDI Annual Reports reveal problems that affect Black (British) contingent of BAME community at the University disproportionately</a:t>
            </a:r>
          </a:p>
          <a:p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as transient environment</a:t>
            </a:r>
          </a:p>
          <a:p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from focus groups will not be immediate beneficiaries of the contributions to this project!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BDB78A4-3972-5FF1-E160-4B27EDDE8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1430" y="298935"/>
            <a:ext cx="5553800" cy="19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C67357-3119-50D0-953D-4285CC2363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60" t="52474" r="35887" b="9911"/>
          <a:stretch/>
        </p:blipFill>
        <p:spPr>
          <a:xfrm>
            <a:off x="6359138" y="2443993"/>
            <a:ext cx="5533145" cy="401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65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5" name="Rectangle 1054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Freeform: Shape 1056">
            <a:extLst>
              <a:ext uri="{FF2B5EF4-FFF2-40B4-BE49-F238E27FC236}">
                <a16:creationId xmlns:a16="http://schemas.microsoft.com/office/drawing/2014/main" id="{627FF48C-AF46-4D52-998F-ED0BDDEEF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9000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29464-604E-8282-B535-D722BF25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5338194" cy="1322888"/>
          </a:xfrm>
        </p:spPr>
        <p:txBody>
          <a:bodyPr>
            <a:normAutofit/>
          </a:bodyPr>
          <a:lstStyle/>
          <a:p>
            <a:r>
              <a:rPr lang="en-GB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Actions Are Much More Than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121D8-F6CC-B4AA-8826-19A5BB765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1"/>
            <a:ext cx="5338194" cy="3983415"/>
          </a:xfrm>
        </p:spPr>
        <p:txBody>
          <a:bodyPr>
            <a:noAutofit/>
          </a:bodyPr>
          <a:lstStyle/>
          <a:p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Finances and Opportunity Costs</a:t>
            </a:r>
          </a:p>
          <a:p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Projects tied into the goals from the Access &amp; Participation Plan</a:t>
            </a:r>
          </a:p>
          <a:p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institution want to sincerely engage with the Black British community in the south?</a:t>
            </a:r>
          </a:p>
          <a:p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of communication and action in our own networks</a:t>
            </a:r>
          </a:p>
        </p:txBody>
      </p:sp>
      <p:pic>
        <p:nvPicPr>
          <p:cNvPr id="1026" name="Picture 2" descr="Race Equality Charter - Lancaster University">
            <a:extLst>
              <a:ext uri="{FF2B5EF4-FFF2-40B4-BE49-F238E27FC236}">
                <a16:creationId xmlns:a16="http://schemas.microsoft.com/office/drawing/2014/main" id="{74356F47-01BD-C3F6-F21A-43CEA42B4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8"/>
          <a:stretch/>
        </p:blipFill>
        <p:spPr bwMode="auto">
          <a:xfrm>
            <a:off x="7221626" y="1489587"/>
            <a:ext cx="4604124" cy="326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quality, Diversity and Inclusion - Lancaster University">
            <a:extLst>
              <a:ext uri="{FF2B5EF4-FFF2-40B4-BE49-F238E27FC236}">
                <a16:creationId xmlns:a16="http://schemas.microsoft.com/office/drawing/2014/main" id="{4EA09585-4571-14A9-2F45-71B117115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8999" y="5250427"/>
            <a:ext cx="4586749" cy="72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06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423BF-B597-43F1-94B6-13861DD3D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latin typeface="Calibri"/>
                <a:cs typeface="Calibri"/>
              </a:rPr>
              <a:t>Thank you for attending, any 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9E2B71-A89E-4C5F-89E5-622478E55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9072" y="615830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8E55D-8E2A-4AFE-A61C-B5DBBB7761E7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653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44546A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364</Words>
  <Application>Microsoft Office PowerPoint</Application>
  <PresentationFormat>Widescreen</PresentationFormat>
  <Paragraphs>56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Calibri (MS) Bold</vt:lpstr>
      <vt:lpstr>Calibri Light</vt:lpstr>
      <vt:lpstr>Times New Roman</vt:lpstr>
      <vt:lpstr>Times New Roman Bold</vt:lpstr>
      <vt:lpstr>Office Theme</vt:lpstr>
      <vt:lpstr>1_Office Theme</vt:lpstr>
      <vt:lpstr>2_Office Theme</vt:lpstr>
      <vt:lpstr>The Uncover Progress Proposal: Reflections on an Internship Focused on Creating an Access Project for Black British Students  </vt:lpstr>
      <vt:lpstr>Contents</vt:lpstr>
      <vt:lpstr>History of the Project</vt:lpstr>
      <vt:lpstr>PowerPoint Presentation</vt:lpstr>
      <vt:lpstr>Building a Black British Experience</vt:lpstr>
      <vt:lpstr>A Seat At The Table</vt:lpstr>
      <vt:lpstr>Where’s the Pipeline?</vt:lpstr>
      <vt:lpstr>Actions Are Much More Than Words</vt:lpstr>
      <vt:lpstr>Thank you for attending,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NEON Conference</dc:title>
  <dc:creator>Adeyemi-Abere, Emmanuel</dc:creator>
  <cp:lastModifiedBy>Adeyemi-Abere, Emmanuel</cp:lastModifiedBy>
  <cp:revision>6</cp:revision>
  <dcterms:created xsi:type="dcterms:W3CDTF">2024-06-11T14:55:51Z</dcterms:created>
  <dcterms:modified xsi:type="dcterms:W3CDTF">2026-03-28T18:31:19Z</dcterms:modified>
</cp:coreProperties>
</file>