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3"/>
  </p:sldMasterIdLst>
  <p:sldIdLst>
    <p:sldId id="256" r:id="rId4"/>
    <p:sldId id="257" r:id="rId5"/>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77B951-6509-E304-09F6-BEADC7B98B5D}" name="Ellina, Sofia" initials="SE" userId="S::ellina@lancaster.ac.uk::b362cf0a-8c04-4a13-93af-bb2ab3032883" providerId="AD"/>
  <p188:author id="{A3579B82-8B88-53B6-830A-6FA9A8949EBA}" name="Moore, Georgia (mooregr1)" initials="MG(" userId="S::mooregr1@lancaster.ac.uk::e72f1f0a-5675-44b2-b7f0-a389d42b7982" providerId="AD"/>
  <p188:author id="{6F5CC398-D89D-1138-2809-1699BDFFE6D0}" name="Webb, Thomas" initials="TW" userId="S::webb@lancaster.ac.uk::e96eb740-7856-4738-8125-0b6d3f85e852" providerId="AD"/>
  <p188:author id="{4F7F4BC2-A31B-C4D6-2F1F-16DE1BBB8764}" name="DECOSTA, Alasdair" initials="AD" userId="S::Alasdair.DECOSTA@EDUCATION.GOV.UK::a4004d11-4365-4a39-a3ab-a58a7465455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511"/>
    <p:restoredTop sz="94711"/>
  </p:normalViewPr>
  <p:slideViewPr>
    <p:cSldViewPr>
      <p:cViewPr>
        <p:scale>
          <a:sx n="66" d="100"/>
          <a:sy n="66" d="100"/>
        </p:scale>
        <p:origin x="1096" y="3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2.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3200" b="1" i="0">
                <a:solidFill>
                  <a:srgbClr val="575756"/>
                </a:solidFill>
                <a:latin typeface="Times New Roman"/>
                <a:cs typeface="Times New Roman"/>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b="1" spc="-25" dirty="0">
                <a:latin typeface="Arial"/>
                <a:cs typeface="Arial"/>
              </a:rPr>
              <a:t>Short</a:t>
            </a:r>
            <a:r>
              <a:rPr b="1" spc="-105" dirty="0">
                <a:latin typeface="Arial"/>
                <a:cs typeface="Arial"/>
              </a:rPr>
              <a:t> </a:t>
            </a:r>
            <a:r>
              <a:rPr b="1" dirty="0">
                <a:latin typeface="Arial"/>
                <a:cs typeface="Arial"/>
              </a:rPr>
              <a:t>Title</a:t>
            </a:r>
            <a:r>
              <a:rPr b="1" spc="100" dirty="0">
                <a:latin typeface="Arial"/>
                <a:cs typeface="Arial"/>
              </a:rPr>
              <a:t> </a:t>
            </a:r>
            <a:r>
              <a:rPr dirty="0"/>
              <a:t>|</a:t>
            </a:r>
            <a:r>
              <a:rPr spc="100" dirty="0"/>
              <a:t> </a:t>
            </a:r>
            <a:r>
              <a:rPr spc="-10" dirty="0"/>
              <a:t>Day/Month/2023</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6" name="Holder 6"/>
          <p:cNvSpPr>
            <a:spLocks noGrp="1"/>
          </p:cNvSpPr>
          <p:nvPr>
            <p:ph type="sldNum" sz="quarter" idx="7"/>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spc="-75" dirty="0"/>
              <a:t>Page</a:t>
            </a:r>
            <a:r>
              <a:rPr spc="-85" dirty="0"/>
              <a:t> </a:t>
            </a:r>
            <a:fld id="{81D60167-4931-47E6-BA6A-407CBD079E47}" type="slidenum">
              <a:rPr spc="-60" dirty="0"/>
              <a:t>‹#›</a:t>
            </a:fld>
            <a:endParaRPr spc="-6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04000" y="2810253"/>
            <a:ext cx="5952490" cy="2202815"/>
          </a:xfrm>
          <a:custGeom>
            <a:avLst/>
            <a:gdLst/>
            <a:ahLst/>
            <a:cxnLst/>
            <a:rect l="l" t="t" r="r" b="b"/>
            <a:pathLst>
              <a:path w="5952490" h="2202815">
                <a:moveTo>
                  <a:pt x="5951994" y="0"/>
                </a:moveTo>
                <a:lnTo>
                  <a:pt x="0" y="0"/>
                </a:lnTo>
                <a:lnTo>
                  <a:pt x="0" y="2202751"/>
                </a:lnTo>
                <a:lnTo>
                  <a:pt x="5700001" y="2202751"/>
                </a:lnTo>
                <a:lnTo>
                  <a:pt x="5745299" y="2198691"/>
                </a:lnTo>
                <a:lnTo>
                  <a:pt x="5787932" y="2186985"/>
                </a:lnTo>
                <a:lnTo>
                  <a:pt x="5827190" y="2168345"/>
                </a:lnTo>
                <a:lnTo>
                  <a:pt x="5862360" y="2143482"/>
                </a:lnTo>
                <a:lnTo>
                  <a:pt x="5892731" y="2113109"/>
                </a:lnTo>
                <a:lnTo>
                  <a:pt x="5917591" y="2077937"/>
                </a:lnTo>
                <a:lnTo>
                  <a:pt x="5936230" y="2038678"/>
                </a:lnTo>
                <a:lnTo>
                  <a:pt x="5947934" y="1996043"/>
                </a:lnTo>
                <a:lnTo>
                  <a:pt x="5951994" y="1950745"/>
                </a:lnTo>
                <a:lnTo>
                  <a:pt x="5951994" y="0"/>
                </a:lnTo>
                <a:close/>
              </a:path>
            </a:pathLst>
          </a:custGeom>
          <a:solidFill>
            <a:srgbClr val="C5DBE5">
              <a:alpha val="19999"/>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200" b="1" i="0">
                <a:solidFill>
                  <a:srgbClr val="575756"/>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b="1" spc="-25" dirty="0">
                <a:latin typeface="Arial"/>
                <a:cs typeface="Arial"/>
              </a:rPr>
              <a:t>Short</a:t>
            </a:r>
            <a:r>
              <a:rPr b="1" spc="-105" dirty="0">
                <a:latin typeface="Arial"/>
                <a:cs typeface="Arial"/>
              </a:rPr>
              <a:t> </a:t>
            </a:r>
            <a:r>
              <a:rPr b="1" dirty="0">
                <a:latin typeface="Arial"/>
                <a:cs typeface="Arial"/>
              </a:rPr>
              <a:t>Title</a:t>
            </a:r>
            <a:r>
              <a:rPr b="1" spc="100" dirty="0">
                <a:latin typeface="Arial"/>
                <a:cs typeface="Arial"/>
              </a:rPr>
              <a:t> </a:t>
            </a:r>
            <a:r>
              <a:rPr dirty="0"/>
              <a:t>|</a:t>
            </a:r>
            <a:r>
              <a:rPr spc="100" dirty="0"/>
              <a:t> </a:t>
            </a:r>
            <a:r>
              <a:rPr spc="-10" dirty="0"/>
              <a:t>Day/Month/2023</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6" name="Holder 6"/>
          <p:cNvSpPr>
            <a:spLocks noGrp="1"/>
          </p:cNvSpPr>
          <p:nvPr>
            <p:ph type="sldNum" sz="quarter" idx="7"/>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spc="-75" dirty="0"/>
              <a:t>Page</a:t>
            </a:r>
            <a:r>
              <a:rPr spc="-85" dirty="0"/>
              <a:t> </a:t>
            </a:r>
            <a:fld id="{81D60167-4931-47E6-BA6A-407CBD079E47}" type="slidenum">
              <a:rPr spc="-60" dirty="0"/>
              <a:t>‹#›</a:t>
            </a:fld>
            <a:endParaRPr spc="-6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575756"/>
                </a:solidFill>
                <a:latin typeface="Times New Roman"/>
                <a:cs typeface="Times New Roman"/>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b="1" spc="-25" dirty="0">
                <a:latin typeface="Arial"/>
                <a:cs typeface="Arial"/>
              </a:rPr>
              <a:t>Short</a:t>
            </a:r>
            <a:r>
              <a:rPr b="1" spc="-105" dirty="0">
                <a:latin typeface="Arial"/>
                <a:cs typeface="Arial"/>
              </a:rPr>
              <a:t> </a:t>
            </a:r>
            <a:r>
              <a:rPr b="1" dirty="0">
                <a:latin typeface="Arial"/>
                <a:cs typeface="Arial"/>
              </a:rPr>
              <a:t>Title</a:t>
            </a:r>
            <a:r>
              <a:rPr b="1" spc="100" dirty="0">
                <a:latin typeface="Arial"/>
                <a:cs typeface="Arial"/>
              </a:rPr>
              <a:t> </a:t>
            </a:r>
            <a:r>
              <a:rPr dirty="0"/>
              <a:t>|</a:t>
            </a:r>
            <a:r>
              <a:rPr spc="100" dirty="0"/>
              <a:t> </a:t>
            </a:r>
            <a:r>
              <a:rPr spc="-10" dirty="0"/>
              <a:t>Day/Month/2023</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7" name="Holder 7"/>
          <p:cNvSpPr>
            <a:spLocks noGrp="1"/>
          </p:cNvSpPr>
          <p:nvPr>
            <p:ph type="sldNum" sz="quarter" idx="7"/>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spc="-75" dirty="0"/>
              <a:t>Page</a:t>
            </a:r>
            <a:r>
              <a:rPr spc="-85" dirty="0"/>
              <a:t> </a:t>
            </a:r>
            <a:fld id="{81D60167-4931-47E6-BA6A-407CBD079E47}" type="slidenum">
              <a:rPr spc="-60" dirty="0"/>
              <a:t>‹#›</a:t>
            </a:fld>
            <a:endParaRPr spc="-6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575756"/>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b="1" spc="-25" dirty="0">
                <a:latin typeface="Arial"/>
                <a:cs typeface="Arial"/>
              </a:rPr>
              <a:t>Short</a:t>
            </a:r>
            <a:r>
              <a:rPr b="1" spc="-105" dirty="0">
                <a:latin typeface="Arial"/>
                <a:cs typeface="Arial"/>
              </a:rPr>
              <a:t> </a:t>
            </a:r>
            <a:r>
              <a:rPr b="1" dirty="0">
                <a:latin typeface="Arial"/>
                <a:cs typeface="Arial"/>
              </a:rPr>
              <a:t>Title</a:t>
            </a:r>
            <a:r>
              <a:rPr b="1" spc="100" dirty="0">
                <a:latin typeface="Arial"/>
                <a:cs typeface="Arial"/>
              </a:rPr>
              <a:t> </a:t>
            </a:r>
            <a:r>
              <a:rPr dirty="0"/>
              <a:t>|</a:t>
            </a:r>
            <a:r>
              <a:rPr spc="100" dirty="0"/>
              <a:t> </a:t>
            </a:r>
            <a:r>
              <a:rPr spc="-10" dirty="0"/>
              <a:t>Day/Month/2023</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5" name="Holder 5"/>
          <p:cNvSpPr>
            <a:spLocks noGrp="1"/>
          </p:cNvSpPr>
          <p:nvPr>
            <p:ph type="sldNum" sz="quarter" idx="7"/>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spc="-75" dirty="0"/>
              <a:t>Page</a:t>
            </a:r>
            <a:r>
              <a:rPr spc="-85" dirty="0"/>
              <a:t> </a:t>
            </a:r>
            <a:fld id="{81D60167-4931-47E6-BA6A-407CBD079E47}" type="slidenum">
              <a:rPr spc="-60" dirty="0"/>
              <a:t>‹#›</a:t>
            </a:fld>
            <a:endParaRPr spc="-6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5480347" y="539360"/>
            <a:ext cx="1615305" cy="507858"/>
          </a:xfrm>
          <a:prstGeom prst="rect">
            <a:avLst/>
          </a:prstGeom>
        </p:spPr>
      </p:pic>
      <p:sp>
        <p:nvSpPr>
          <p:cNvPr id="2" name="Holder 2"/>
          <p:cNvSpPr>
            <a:spLocks noGrp="1"/>
          </p:cNvSpPr>
          <p:nvPr>
            <p:ph type="ftr" sz="quarter" idx="5"/>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b="1" spc="-25" dirty="0">
                <a:latin typeface="Arial"/>
                <a:cs typeface="Arial"/>
              </a:rPr>
              <a:t>Short</a:t>
            </a:r>
            <a:r>
              <a:rPr b="1" spc="-105" dirty="0">
                <a:latin typeface="Arial"/>
                <a:cs typeface="Arial"/>
              </a:rPr>
              <a:t> </a:t>
            </a:r>
            <a:r>
              <a:rPr b="1" dirty="0">
                <a:latin typeface="Arial"/>
                <a:cs typeface="Arial"/>
              </a:rPr>
              <a:t>Title</a:t>
            </a:r>
            <a:r>
              <a:rPr b="1" spc="100" dirty="0">
                <a:latin typeface="Arial"/>
                <a:cs typeface="Arial"/>
              </a:rPr>
              <a:t> </a:t>
            </a:r>
            <a:r>
              <a:rPr dirty="0"/>
              <a:t>|</a:t>
            </a:r>
            <a:r>
              <a:rPr spc="100" dirty="0"/>
              <a:t> </a:t>
            </a:r>
            <a:r>
              <a:rPr spc="-10" dirty="0"/>
              <a:t>Day/Month/2023</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4" name="Holder 4"/>
          <p:cNvSpPr>
            <a:spLocks noGrp="1"/>
          </p:cNvSpPr>
          <p:nvPr>
            <p:ph type="sldNum" sz="quarter" idx="7"/>
          </p:nvPr>
        </p:nvSpPr>
        <p:spPr/>
        <p:txBody>
          <a:bodyPr lIns="0" tIns="0" rIns="0" bIns="0"/>
          <a:lstStyle>
            <a:lvl1pPr>
              <a:defRPr sz="1100" b="0" i="0">
                <a:solidFill>
                  <a:schemeClr val="bg1"/>
                </a:solidFill>
                <a:latin typeface="Arial"/>
                <a:cs typeface="Arial"/>
              </a:defRPr>
            </a:lvl1pPr>
          </a:lstStyle>
          <a:p>
            <a:pPr marL="12700">
              <a:lnSpc>
                <a:spcPct val="100000"/>
              </a:lnSpc>
              <a:spcBef>
                <a:spcPts val="20"/>
              </a:spcBef>
            </a:pPr>
            <a:r>
              <a:rPr spc="-75" dirty="0"/>
              <a:t>Page</a:t>
            </a:r>
            <a:r>
              <a:rPr spc="-85" dirty="0"/>
              <a:t> </a:t>
            </a:r>
            <a:fld id="{81D60167-4931-47E6-BA6A-407CBD079E47}" type="slidenum">
              <a:rPr spc="-60" dirty="0"/>
              <a:t>‹#›</a:t>
            </a:fld>
            <a:endParaRPr spc="-6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91300" y="1260552"/>
            <a:ext cx="5076825" cy="894080"/>
          </a:xfrm>
          <a:prstGeom prst="rect">
            <a:avLst/>
          </a:prstGeom>
        </p:spPr>
        <p:txBody>
          <a:bodyPr wrap="square" lIns="0" tIns="0" rIns="0" bIns="0">
            <a:spAutoFit/>
          </a:bodyPr>
          <a:lstStyle>
            <a:lvl1pPr>
              <a:defRPr sz="3200" b="1" i="0">
                <a:solidFill>
                  <a:srgbClr val="575756"/>
                </a:solidFill>
                <a:latin typeface="Times New Roman"/>
                <a:cs typeface="Times New Roman"/>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791300" y="10261241"/>
            <a:ext cx="1875155" cy="191770"/>
          </a:xfrm>
          <a:prstGeom prst="rect">
            <a:avLst/>
          </a:prstGeom>
        </p:spPr>
        <p:txBody>
          <a:bodyPr wrap="square" lIns="0" tIns="0" rIns="0" bIns="0">
            <a:spAutoFit/>
          </a:bodyPr>
          <a:lstStyle>
            <a:lvl1pPr>
              <a:defRPr sz="1100" b="0" i="0">
                <a:solidFill>
                  <a:schemeClr val="bg1"/>
                </a:solidFill>
                <a:latin typeface="Arial"/>
                <a:cs typeface="Arial"/>
              </a:defRPr>
            </a:lvl1pPr>
          </a:lstStyle>
          <a:p>
            <a:pPr marL="12700">
              <a:lnSpc>
                <a:spcPct val="100000"/>
              </a:lnSpc>
              <a:spcBef>
                <a:spcPts val="20"/>
              </a:spcBef>
            </a:pPr>
            <a:r>
              <a:rPr b="1" spc="-25" dirty="0">
                <a:latin typeface="Arial"/>
                <a:cs typeface="Arial"/>
              </a:rPr>
              <a:t>Short</a:t>
            </a:r>
            <a:r>
              <a:rPr b="1" spc="-105" dirty="0">
                <a:latin typeface="Arial"/>
                <a:cs typeface="Arial"/>
              </a:rPr>
              <a:t> </a:t>
            </a:r>
            <a:r>
              <a:rPr b="1" dirty="0">
                <a:latin typeface="Arial"/>
                <a:cs typeface="Arial"/>
              </a:rPr>
              <a:t>Title</a:t>
            </a:r>
            <a:r>
              <a:rPr b="1" spc="100" dirty="0">
                <a:latin typeface="Arial"/>
                <a:cs typeface="Arial"/>
              </a:rPr>
              <a:t> </a:t>
            </a:r>
            <a:r>
              <a:rPr dirty="0"/>
              <a:t>|</a:t>
            </a:r>
            <a:r>
              <a:rPr spc="100" dirty="0"/>
              <a:t> </a:t>
            </a:r>
            <a:r>
              <a:rPr spc="-10" dirty="0"/>
              <a:t>Day/Month/2023</a:t>
            </a: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6" name="Holder 6"/>
          <p:cNvSpPr>
            <a:spLocks noGrp="1"/>
          </p:cNvSpPr>
          <p:nvPr>
            <p:ph type="sldNum" sz="quarter" idx="7"/>
          </p:nvPr>
        </p:nvSpPr>
        <p:spPr>
          <a:xfrm>
            <a:off x="6347448" y="10261241"/>
            <a:ext cx="459740" cy="191770"/>
          </a:xfrm>
          <a:prstGeom prst="rect">
            <a:avLst/>
          </a:prstGeom>
        </p:spPr>
        <p:txBody>
          <a:bodyPr wrap="square" lIns="0" tIns="0" rIns="0" bIns="0">
            <a:spAutoFit/>
          </a:bodyPr>
          <a:lstStyle>
            <a:lvl1pPr>
              <a:defRPr sz="1100" b="0" i="0">
                <a:solidFill>
                  <a:schemeClr val="bg1"/>
                </a:solidFill>
                <a:latin typeface="Arial"/>
                <a:cs typeface="Arial"/>
              </a:defRPr>
            </a:lvl1pPr>
          </a:lstStyle>
          <a:p>
            <a:pPr marL="12700">
              <a:lnSpc>
                <a:spcPct val="100000"/>
              </a:lnSpc>
              <a:spcBef>
                <a:spcPts val="20"/>
              </a:spcBef>
            </a:pPr>
            <a:r>
              <a:rPr spc="-75" dirty="0"/>
              <a:t>Page</a:t>
            </a:r>
            <a:r>
              <a:rPr spc="-85" dirty="0"/>
              <a:t> </a:t>
            </a:r>
            <a:fld id="{81D60167-4931-47E6-BA6A-407CBD079E47}" type="slidenum">
              <a:rPr spc="-60" dirty="0"/>
              <a:t>‹#›</a:t>
            </a:fld>
            <a:endParaRPr spc="-6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s.ellina@Lancaster.ac.uk" TargetMode="External"/><Relationship Id="rId2" Type="http://schemas.openxmlformats.org/officeDocument/2006/relationships/hyperlink" Target="mailto:d.milman@Lancaster.ac.uk" TargetMode="External"/><Relationship Id="rId1" Type="http://schemas.openxmlformats.org/officeDocument/2006/relationships/slideLayout" Target="../slideLayouts/slideLayout5.xml"/><Relationship Id="rId4" Type="http://schemas.openxmlformats.org/officeDocument/2006/relationships/hyperlink" Target="mailto:j.m.wood@Lancaster.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91300" y="919411"/>
            <a:ext cx="6015888" cy="1272977"/>
          </a:xfrm>
          <a:prstGeom prst="rect">
            <a:avLst/>
          </a:prstGeom>
        </p:spPr>
        <p:txBody>
          <a:bodyPr vert="horz" wrap="square" lIns="0" tIns="119380" rIns="0" bIns="0" rtlCol="0">
            <a:spAutoFit/>
          </a:bodyPr>
          <a:lstStyle/>
          <a:p>
            <a:pPr marL="12700" marR="5080">
              <a:lnSpc>
                <a:spcPct val="78100"/>
              </a:lnSpc>
              <a:spcBef>
                <a:spcPts val="940"/>
              </a:spcBef>
            </a:pPr>
            <a:r>
              <a:rPr lang="en-GB" dirty="0"/>
              <a:t>Improving the law on director liability in distressed companies</a:t>
            </a:r>
            <a:br>
              <a:rPr lang="en-GB" dirty="0"/>
            </a:br>
            <a:endParaRPr spc="165" dirty="0"/>
          </a:p>
        </p:txBody>
      </p:sp>
      <p:sp>
        <p:nvSpPr>
          <p:cNvPr id="3" name="object 3"/>
          <p:cNvSpPr txBox="1"/>
          <p:nvPr/>
        </p:nvSpPr>
        <p:spPr>
          <a:xfrm>
            <a:off x="791300" y="2298154"/>
            <a:ext cx="3977550" cy="197490"/>
          </a:xfrm>
          <a:prstGeom prst="rect">
            <a:avLst/>
          </a:prstGeom>
        </p:spPr>
        <p:txBody>
          <a:bodyPr vert="horz" wrap="square" lIns="0" tIns="12700" rIns="0" bIns="0" rtlCol="0">
            <a:spAutoFit/>
          </a:bodyPr>
          <a:lstStyle/>
          <a:p>
            <a:pPr marL="12700">
              <a:lnSpc>
                <a:spcPct val="100000"/>
              </a:lnSpc>
              <a:spcBef>
                <a:spcPts val="100"/>
              </a:spcBef>
            </a:pPr>
            <a:r>
              <a:rPr lang="en-GB" sz="1200" dirty="0">
                <a:solidFill>
                  <a:srgbClr val="575756"/>
                </a:solidFill>
                <a:latin typeface="Arial"/>
                <a:cs typeface="Arial"/>
              </a:rPr>
              <a:t>Professor David Milman, Dr Sofia Ellina, Dr John Wood</a:t>
            </a:r>
            <a:endParaRPr sz="1200" dirty="0">
              <a:latin typeface="Arial"/>
              <a:cs typeface="Arial"/>
            </a:endParaRPr>
          </a:p>
        </p:txBody>
      </p:sp>
      <p:sp>
        <p:nvSpPr>
          <p:cNvPr id="4" name="object 4"/>
          <p:cNvSpPr txBox="1"/>
          <p:nvPr/>
        </p:nvSpPr>
        <p:spPr>
          <a:xfrm>
            <a:off x="1151299" y="2969066"/>
            <a:ext cx="5201285" cy="1931298"/>
          </a:xfrm>
          <a:prstGeom prst="rect">
            <a:avLst/>
          </a:prstGeom>
        </p:spPr>
        <p:txBody>
          <a:bodyPr vert="horz" wrap="square" lIns="0" tIns="12700" rIns="0" bIns="0" rtlCol="0">
            <a:spAutoFit/>
          </a:bodyPr>
          <a:lstStyle/>
          <a:p>
            <a:pPr marL="12700">
              <a:lnSpc>
                <a:spcPct val="100000"/>
              </a:lnSpc>
              <a:spcBef>
                <a:spcPts val="100"/>
              </a:spcBef>
            </a:pPr>
            <a:r>
              <a:rPr sz="1800" b="1" spc="-100" dirty="0">
                <a:solidFill>
                  <a:srgbClr val="575756"/>
                </a:solidFill>
                <a:latin typeface="Arial"/>
                <a:cs typeface="Arial"/>
              </a:rPr>
              <a:t>Policy</a:t>
            </a:r>
            <a:r>
              <a:rPr sz="1800" b="1" spc="-130" dirty="0">
                <a:solidFill>
                  <a:srgbClr val="575756"/>
                </a:solidFill>
                <a:latin typeface="Arial"/>
                <a:cs typeface="Arial"/>
              </a:rPr>
              <a:t> </a:t>
            </a:r>
            <a:r>
              <a:rPr sz="1800" b="1" spc="-10" dirty="0">
                <a:solidFill>
                  <a:srgbClr val="575756"/>
                </a:solidFill>
                <a:latin typeface="Arial"/>
                <a:cs typeface="Arial"/>
              </a:rPr>
              <a:t>Context</a:t>
            </a:r>
            <a:endParaRPr sz="1800" dirty="0">
              <a:latin typeface="Arial"/>
              <a:cs typeface="Arial"/>
            </a:endParaRPr>
          </a:p>
          <a:p>
            <a:pPr marL="12700" marR="5080">
              <a:lnSpc>
                <a:spcPts val="1300"/>
              </a:lnSpc>
              <a:spcBef>
                <a:spcPts val="1200"/>
              </a:spcBef>
            </a:pPr>
            <a:r>
              <a:rPr lang="en-GB" sz="1200" dirty="0">
                <a:solidFill>
                  <a:srgbClr val="575756"/>
                </a:solidFill>
                <a:latin typeface="Arial"/>
                <a:cs typeface="Arial"/>
              </a:rPr>
              <a:t>The current regime of insolvency laws and processes fails to deal with company directors in a convincing manner due to ambiguity, lack of coordination, and difficulties in enforcement. </a:t>
            </a:r>
          </a:p>
          <a:p>
            <a:pPr marL="12700" marR="5080">
              <a:lnSpc>
                <a:spcPts val="1300"/>
              </a:lnSpc>
              <a:spcBef>
                <a:spcPts val="1200"/>
              </a:spcBef>
            </a:pPr>
            <a:r>
              <a:rPr lang="en-GB" sz="1200" dirty="0">
                <a:solidFill>
                  <a:srgbClr val="575756"/>
                </a:solidFill>
                <a:latin typeface="Arial"/>
                <a:cs typeface="Arial"/>
              </a:rPr>
              <a:t>The main rules governing the liability of directors in cases of corporate insolvency can be found both in the common law and in statutory provisions. Statutory duties and liabilities imposed on directors can be found in the Companies Act 2006, the Company Directors Disqualification Act 1986, and the Insolvency Act 1986.</a:t>
            </a:r>
          </a:p>
        </p:txBody>
      </p:sp>
      <p:pic>
        <p:nvPicPr>
          <p:cNvPr id="8" name="object 8"/>
          <p:cNvPicPr/>
          <p:nvPr/>
        </p:nvPicPr>
        <p:blipFill>
          <a:blip r:embed="rId2" cstate="print"/>
          <a:stretch>
            <a:fillRect/>
          </a:stretch>
        </p:blipFill>
        <p:spPr>
          <a:xfrm>
            <a:off x="5480347" y="539360"/>
            <a:ext cx="1615305" cy="507858"/>
          </a:xfrm>
          <a:prstGeom prst="rect">
            <a:avLst/>
          </a:prstGeom>
        </p:spPr>
      </p:pic>
      <p:sp>
        <p:nvSpPr>
          <p:cNvPr id="5" name="object 5"/>
          <p:cNvSpPr txBox="1"/>
          <p:nvPr/>
        </p:nvSpPr>
        <p:spPr>
          <a:xfrm>
            <a:off x="791300" y="5111787"/>
            <a:ext cx="2880000" cy="2037737"/>
          </a:xfrm>
          <a:prstGeom prst="rect">
            <a:avLst/>
          </a:prstGeom>
          <a:solidFill>
            <a:schemeClr val="bg1"/>
          </a:solidFill>
        </p:spPr>
        <p:txBody>
          <a:bodyPr vert="horz" wrap="square" lIns="0" tIns="130810" rIns="0" bIns="0" rtlCol="0">
            <a:spAutoFit/>
          </a:bodyPr>
          <a:lstStyle/>
          <a:p>
            <a:pPr marL="12700">
              <a:lnSpc>
                <a:spcPct val="100000"/>
              </a:lnSpc>
              <a:spcBef>
                <a:spcPts val="1030"/>
              </a:spcBef>
            </a:pPr>
            <a:r>
              <a:rPr sz="1800" b="1" spc="-105" dirty="0">
                <a:solidFill>
                  <a:srgbClr val="575756"/>
                </a:solidFill>
                <a:latin typeface="Arial"/>
                <a:cs typeface="Arial"/>
              </a:rPr>
              <a:t>Key</a:t>
            </a:r>
            <a:r>
              <a:rPr sz="1800" b="1" spc="-130" dirty="0">
                <a:solidFill>
                  <a:srgbClr val="575756"/>
                </a:solidFill>
                <a:latin typeface="Arial"/>
                <a:cs typeface="Arial"/>
              </a:rPr>
              <a:t> </a:t>
            </a:r>
            <a:r>
              <a:rPr sz="1800" b="1" spc="-80" dirty="0">
                <a:solidFill>
                  <a:srgbClr val="575756"/>
                </a:solidFill>
                <a:latin typeface="Arial"/>
                <a:cs typeface="Arial"/>
              </a:rPr>
              <a:t>research</a:t>
            </a:r>
            <a:r>
              <a:rPr sz="1800" b="1" spc="-130" dirty="0">
                <a:solidFill>
                  <a:srgbClr val="575756"/>
                </a:solidFill>
                <a:latin typeface="Arial"/>
                <a:cs typeface="Arial"/>
              </a:rPr>
              <a:t> </a:t>
            </a:r>
            <a:r>
              <a:rPr sz="1800" b="1" spc="-10" dirty="0">
                <a:solidFill>
                  <a:srgbClr val="575756"/>
                </a:solidFill>
                <a:latin typeface="Arial"/>
                <a:cs typeface="Arial"/>
              </a:rPr>
              <a:t>findings</a:t>
            </a:r>
            <a:endParaRPr sz="1800" dirty="0">
              <a:latin typeface="Arial"/>
              <a:cs typeface="Arial"/>
            </a:endParaRPr>
          </a:p>
          <a:p>
            <a:pPr marL="12700" marR="304800">
              <a:lnSpc>
                <a:spcPts val="1200"/>
              </a:lnSpc>
              <a:spcBef>
                <a:spcPts val="710"/>
              </a:spcBef>
            </a:pPr>
            <a:r>
              <a:rPr lang="en-GB" sz="1100" b="1" spc="-20" dirty="0">
                <a:solidFill>
                  <a:srgbClr val="575756"/>
                </a:solidFill>
                <a:latin typeface="Arial"/>
                <a:cs typeface="Arial"/>
              </a:rPr>
              <a:t>Directors are treated inconsistently. Sometimes they are seen as competent individuals with rights to direct limited liability companies worthy of strong protection. At other times they are seen as fortunate individuals who exercise the privilege of directing companies, and who should not be surprised if they lose those privileges to protect the public or raise standards.</a:t>
            </a:r>
            <a:endParaRPr lang="en-GB" sz="1100" dirty="0">
              <a:highlight>
                <a:srgbClr val="FFFF00"/>
              </a:highlight>
              <a:latin typeface="Arial"/>
              <a:cs typeface="Arial"/>
            </a:endParaRPr>
          </a:p>
        </p:txBody>
      </p:sp>
      <p:sp>
        <p:nvSpPr>
          <p:cNvPr id="9" name="object 9"/>
          <p:cNvSpPr/>
          <p:nvPr/>
        </p:nvSpPr>
        <p:spPr>
          <a:xfrm>
            <a:off x="0" y="9954006"/>
            <a:ext cx="7560309" cy="738505"/>
          </a:xfrm>
          <a:custGeom>
            <a:avLst/>
            <a:gdLst/>
            <a:ahLst/>
            <a:cxnLst/>
            <a:rect l="l" t="t" r="r" b="b"/>
            <a:pathLst>
              <a:path w="7560309" h="738504">
                <a:moveTo>
                  <a:pt x="7559992" y="0"/>
                </a:moveTo>
                <a:lnTo>
                  <a:pt x="0" y="0"/>
                </a:lnTo>
                <a:lnTo>
                  <a:pt x="0" y="737997"/>
                </a:lnTo>
                <a:lnTo>
                  <a:pt x="7559992" y="737997"/>
                </a:lnTo>
                <a:lnTo>
                  <a:pt x="7559992" y="0"/>
                </a:lnTo>
                <a:close/>
              </a:path>
            </a:pathLst>
          </a:custGeom>
          <a:solidFill>
            <a:srgbClr val="B20E10"/>
          </a:solidFill>
        </p:spPr>
        <p:txBody>
          <a:bodyPr wrap="square" lIns="0" tIns="0" rIns="0" bIns="0" rtlCol="0"/>
          <a:lstStyle/>
          <a:p>
            <a:endParaRPr/>
          </a:p>
        </p:txBody>
      </p:sp>
      <p:sp>
        <p:nvSpPr>
          <p:cNvPr id="10" name="object 10"/>
          <p:cNvSpPr/>
          <p:nvPr/>
        </p:nvSpPr>
        <p:spPr>
          <a:xfrm>
            <a:off x="804000" y="2229990"/>
            <a:ext cx="554990" cy="0"/>
          </a:xfrm>
          <a:custGeom>
            <a:avLst/>
            <a:gdLst/>
            <a:ahLst/>
            <a:cxnLst/>
            <a:rect l="l" t="t" r="r" b="b"/>
            <a:pathLst>
              <a:path w="554990">
                <a:moveTo>
                  <a:pt x="0" y="0"/>
                </a:moveTo>
                <a:lnTo>
                  <a:pt x="554405" y="0"/>
                </a:lnTo>
              </a:path>
            </a:pathLst>
          </a:custGeom>
          <a:ln w="3175">
            <a:solidFill>
              <a:srgbClr val="575756"/>
            </a:solidFill>
          </a:ln>
        </p:spPr>
        <p:txBody>
          <a:bodyPr wrap="square" lIns="0" tIns="0" rIns="0" bIns="0" rtlCol="0"/>
          <a:lstStyle/>
          <a:p>
            <a:endParaRPr/>
          </a:p>
        </p:txBody>
      </p:sp>
      <p:sp>
        <p:nvSpPr>
          <p:cNvPr id="11" name="object 11"/>
          <p:cNvSpPr txBox="1">
            <a:spLocks noGrp="1"/>
          </p:cNvSpPr>
          <p:nvPr>
            <p:ph type="ftr" sz="quarter" idx="5"/>
          </p:nvPr>
        </p:nvSpPr>
        <p:spPr>
          <a:xfrm>
            <a:off x="791300" y="10261242"/>
            <a:ext cx="3367950" cy="171842"/>
          </a:xfrm>
          <a:prstGeom prst="rect">
            <a:avLst/>
          </a:prstGeom>
        </p:spPr>
        <p:txBody>
          <a:bodyPr vert="horz" wrap="square" lIns="0" tIns="2540" rIns="0" bIns="0" rtlCol="0">
            <a:spAutoFit/>
          </a:bodyPr>
          <a:lstStyle/>
          <a:p>
            <a:pPr marL="12700">
              <a:lnSpc>
                <a:spcPct val="100000"/>
              </a:lnSpc>
              <a:spcBef>
                <a:spcPts val="20"/>
              </a:spcBef>
            </a:pPr>
            <a:r>
              <a:rPr lang="en-GB" b="1" spc="-25" dirty="0"/>
              <a:t>The Role of Company Directors </a:t>
            </a:r>
            <a:r>
              <a:rPr dirty="0"/>
              <a:t>|</a:t>
            </a:r>
            <a:r>
              <a:rPr spc="100" dirty="0"/>
              <a:t> </a:t>
            </a:r>
            <a:r>
              <a:rPr lang="en-GB" spc="-10" dirty="0"/>
              <a:t>August 2025</a:t>
            </a:r>
            <a:endParaRPr spc="-10" dirty="0"/>
          </a:p>
        </p:txBody>
      </p:sp>
      <p:sp>
        <p:nvSpPr>
          <p:cNvPr id="12" name="object 12"/>
          <p:cNvSpPr txBox="1">
            <a:spLocks noGrp="1"/>
          </p:cNvSpPr>
          <p:nvPr>
            <p:ph type="sldNum" sz="quarter" idx="7"/>
          </p:nvPr>
        </p:nvSpPr>
        <p:spPr>
          <a:prstGeom prst="rect">
            <a:avLst/>
          </a:prstGeom>
        </p:spPr>
        <p:txBody>
          <a:bodyPr vert="horz" wrap="square" lIns="0" tIns="2540" rIns="0" bIns="0" rtlCol="0">
            <a:spAutoFit/>
          </a:bodyPr>
          <a:lstStyle/>
          <a:p>
            <a:pPr marL="12700">
              <a:lnSpc>
                <a:spcPct val="100000"/>
              </a:lnSpc>
              <a:spcBef>
                <a:spcPts val="20"/>
              </a:spcBef>
            </a:pPr>
            <a:r>
              <a:rPr spc="-75" dirty="0"/>
              <a:t>Page</a:t>
            </a:r>
            <a:r>
              <a:rPr spc="-85" dirty="0"/>
              <a:t> </a:t>
            </a:r>
            <a:fld id="{81D60167-4931-47E6-BA6A-407CBD079E47}" type="slidenum">
              <a:rPr spc="-60" dirty="0"/>
              <a:t>1</a:t>
            </a:fld>
            <a:endParaRPr spc="-60" dirty="0"/>
          </a:p>
        </p:txBody>
      </p:sp>
      <p:sp>
        <p:nvSpPr>
          <p:cNvPr id="7" name="object 7"/>
          <p:cNvSpPr txBox="1"/>
          <p:nvPr/>
        </p:nvSpPr>
        <p:spPr>
          <a:xfrm>
            <a:off x="3936912" y="5598745"/>
            <a:ext cx="2808000" cy="4339650"/>
          </a:xfrm>
          <a:prstGeom prst="rect">
            <a:avLst/>
          </a:prstGeom>
          <a:solidFill>
            <a:schemeClr val="bg1"/>
          </a:solidFill>
        </p:spPr>
        <p:txBody>
          <a:bodyPr vert="horz" wrap="square" lIns="0" tIns="30480" rIns="0" bIns="0" rtlCol="0">
            <a:spAutoFit/>
          </a:bodyPr>
          <a:lstStyle/>
          <a:p>
            <a:pPr marL="240665" marR="5080" indent="-228600">
              <a:lnSpc>
                <a:spcPts val="1200"/>
              </a:lnSpc>
              <a:spcBef>
                <a:spcPts val="1200"/>
              </a:spcBef>
              <a:buFont typeface="Wingdings 2"/>
              <a:buChar char=""/>
              <a:tabLst>
                <a:tab pos="240665" algn="l"/>
              </a:tabLst>
            </a:pPr>
            <a:r>
              <a:rPr lang="en-GB" sz="1100" b="1" spc="-20" dirty="0">
                <a:solidFill>
                  <a:srgbClr val="575756"/>
                </a:solidFill>
                <a:latin typeface="Arial"/>
                <a:cs typeface="Arial"/>
              </a:rPr>
              <a:t>Some directors feel that they are treated unfairly by the rules governing their liability. </a:t>
            </a:r>
            <a:r>
              <a:rPr lang="en-GB" sz="1100" spc="-20" dirty="0">
                <a:solidFill>
                  <a:srgbClr val="575756"/>
                </a:solidFill>
                <a:latin typeface="Arial"/>
                <a:cs typeface="Arial"/>
              </a:rPr>
              <a:t>The varied perception by the judiciary of how those rules should be interpreted and applied may contribute to this. If the judiciary were consistent in their attitudes, this would be fairer to directors. </a:t>
            </a:r>
          </a:p>
          <a:p>
            <a:pPr marL="240665" marR="5080" indent="-228600">
              <a:lnSpc>
                <a:spcPts val="1200"/>
              </a:lnSpc>
              <a:spcBef>
                <a:spcPts val="1200"/>
              </a:spcBef>
              <a:buFont typeface="Wingdings 2"/>
              <a:buChar char=""/>
              <a:tabLst>
                <a:tab pos="240665" algn="l"/>
              </a:tabLst>
            </a:pPr>
            <a:r>
              <a:rPr lang="en-GB" sz="1100" b="1" spc="-20" dirty="0">
                <a:solidFill>
                  <a:srgbClr val="575756"/>
                </a:solidFill>
                <a:latin typeface="Arial"/>
                <a:cs typeface="Arial"/>
              </a:rPr>
              <a:t>The current state of wrongful trading creates uncertainty and may discourage directors from taking reasonable risks</a:t>
            </a:r>
            <a:r>
              <a:rPr lang="en-GB" sz="1100" spc="-20" dirty="0">
                <a:solidFill>
                  <a:srgbClr val="575756"/>
                </a:solidFill>
                <a:latin typeface="Arial"/>
                <a:cs typeface="Arial"/>
              </a:rPr>
              <a:t>, potentially hindering entrepreneurial activity and harming the company’s prospects for rescue.</a:t>
            </a:r>
          </a:p>
          <a:p>
            <a:pPr marL="240665" marR="5080" indent="-228600">
              <a:lnSpc>
                <a:spcPts val="1200"/>
              </a:lnSpc>
              <a:spcBef>
                <a:spcPts val="1200"/>
              </a:spcBef>
              <a:buFont typeface="Wingdings 2"/>
              <a:buChar char=""/>
              <a:tabLst>
                <a:tab pos="240665" algn="l"/>
              </a:tabLst>
            </a:pPr>
            <a:r>
              <a:rPr lang="en-GB" sz="1100" b="1" spc="-20" dirty="0">
                <a:solidFill>
                  <a:srgbClr val="575756"/>
                </a:solidFill>
                <a:latin typeface="Arial"/>
                <a:cs typeface="Arial"/>
              </a:rPr>
              <a:t>The provisions governing the liability of directors are too severe and provide only blunt, inefficient tools. </a:t>
            </a:r>
            <a:r>
              <a:rPr lang="en-GB" sz="1100" spc="-20" dirty="0">
                <a:solidFill>
                  <a:srgbClr val="575756"/>
                </a:solidFill>
                <a:latin typeface="Arial"/>
                <a:cs typeface="Arial"/>
              </a:rPr>
              <a:t>For example, wrongful trading provisions in 214 and 246ZB, Insolvency Act 1986 state that where a company is in liquidation (or administration) a liquidator (or administrator) can apply to have a director declared personally liable to contribute to company assets. Judges may use these provisions to punish directors whose actions are seen as commercially immoral. </a:t>
            </a:r>
          </a:p>
        </p:txBody>
      </p:sp>
      <p:sp>
        <p:nvSpPr>
          <p:cNvPr id="6" name="object 6"/>
          <p:cNvSpPr txBox="1"/>
          <p:nvPr/>
        </p:nvSpPr>
        <p:spPr>
          <a:xfrm>
            <a:off x="791300" y="7327900"/>
            <a:ext cx="2808000" cy="2492990"/>
          </a:xfrm>
          <a:prstGeom prst="rect">
            <a:avLst/>
          </a:prstGeom>
        </p:spPr>
        <p:txBody>
          <a:bodyPr vert="horz" wrap="square" lIns="0" tIns="30480" rIns="0" bIns="0" rtlCol="0">
            <a:spAutoFit/>
          </a:bodyPr>
          <a:lstStyle/>
          <a:p>
            <a:pPr marL="240665" marR="5080" indent="-228600">
              <a:lnSpc>
                <a:spcPts val="1200"/>
              </a:lnSpc>
              <a:spcBef>
                <a:spcPts val="1200"/>
              </a:spcBef>
              <a:buFont typeface="Wingdings 2"/>
              <a:buChar char=""/>
              <a:tabLst>
                <a:tab pos="240665" algn="l"/>
              </a:tabLst>
            </a:pPr>
            <a:r>
              <a:rPr lang="en-GB" sz="1100" b="1" dirty="0">
                <a:solidFill>
                  <a:srgbClr val="575756"/>
                </a:solidFill>
                <a:latin typeface="Arial"/>
                <a:cs typeface="Arial"/>
              </a:rPr>
              <a:t>Differences in the perception of directors by the judiciary may lead to varied enforcement</a:t>
            </a:r>
            <a:r>
              <a:rPr lang="en-GB" sz="1100" dirty="0">
                <a:solidFill>
                  <a:srgbClr val="575756"/>
                </a:solidFill>
                <a:latin typeface="Arial"/>
                <a:cs typeface="Arial"/>
              </a:rPr>
              <a:t>.</a:t>
            </a:r>
          </a:p>
          <a:p>
            <a:pPr marL="240665" marR="5080" indent="-228600">
              <a:lnSpc>
                <a:spcPts val="1200"/>
              </a:lnSpc>
              <a:spcBef>
                <a:spcPts val="1200"/>
              </a:spcBef>
              <a:buFont typeface="Wingdings 2"/>
              <a:buChar char=""/>
              <a:tabLst>
                <a:tab pos="240665" algn="l"/>
              </a:tabLst>
            </a:pPr>
            <a:r>
              <a:rPr lang="en-GB" sz="1100" b="1" dirty="0">
                <a:solidFill>
                  <a:srgbClr val="575756"/>
                </a:solidFill>
                <a:latin typeface="Arial"/>
                <a:cs typeface="Arial"/>
              </a:rPr>
              <a:t>Clear standards and guidelines are needed to balance the rights and responsibilities of directors more effectively</a:t>
            </a:r>
            <a:r>
              <a:rPr lang="en-GB" sz="1100" dirty="0">
                <a:solidFill>
                  <a:srgbClr val="575756"/>
                </a:solidFill>
                <a:latin typeface="Arial"/>
                <a:cs typeface="Arial"/>
              </a:rPr>
              <a:t>, promoting a regulatory environment and judicial understanding that supports both business innovation and public interest protection.</a:t>
            </a:r>
          </a:p>
          <a:p>
            <a:pPr marL="240665" marR="5080" indent="-228600">
              <a:lnSpc>
                <a:spcPts val="1200"/>
              </a:lnSpc>
              <a:spcBef>
                <a:spcPts val="1200"/>
              </a:spcBef>
              <a:buFont typeface="Wingdings 2"/>
              <a:buChar char=""/>
              <a:tabLst>
                <a:tab pos="240665" algn="l"/>
              </a:tabLst>
            </a:pPr>
            <a:r>
              <a:rPr lang="en-GB" sz="1100" b="1" spc="-20" dirty="0">
                <a:solidFill>
                  <a:srgbClr val="575756"/>
                </a:solidFill>
                <a:latin typeface="Arial"/>
                <a:cs typeface="Arial"/>
              </a:rPr>
              <a:t>Directors are increasingly exposed to legal risk </a:t>
            </a:r>
            <a:r>
              <a:rPr lang="en-GB" sz="1100" spc="-20" dirty="0">
                <a:solidFill>
                  <a:srgbClr val="575756"/>
                </a:solidFill>
                <a:latin typeface="Arial"/>
                <a:cs typeface="Arial"/>
              </a:rPr>
              <a:t>due to the ambiguity of the duties of directors and varied interpretations of the rules governing them.</a:t>
            </a:r>
            <a:endParaRPr lang="en-GB" sz="1100" dirty="0">
              <a:solidFill>
                <a:srgbClr val="575756"/>
              </a:solidFill>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25921" y="1443009"/>
            <a:ext cx="2844000" cy="3903633"/>
          </a:xfrm>
          <a:prstGeom prst="rect">
            <a:avLst/>
          </a:prstGeom>
        </p:spPr>
        <p:txBody>
          <a:bodyPr vert="horz" wrap="square" lIns="0" tIns="30480" rIns="0" bIns="0" rtlCol="0">
            <a:spAutoFit/>
          </a:bodyPr>
          <a:lstStyle/>
          <a:p>
            <a:pPr marL="240665" marR="5080" indent="-228600">
              <a:lnSpc>
                <a:spcPts val="1200"/>
              </a:lnSpc>
              <a:spcBef>
                <a:spcPts val="1200"/>
              </a:spcBef>
              <a:buFont typeface="Wingdings 2"/>
              <a:buChar char=""/>
              <a:tabLst>
                <a:tab pos="240665" algn="l"/>
              </a:tabLst>
            </a:pPr>
            <a:r>
              <a:rPr lang="en-GB" sz="1100" b="1" spc="-10" dirty="0">
                <a:solidFill>
                  <a:srgbClr val="575756"/>
                </a:solidFill>
                <a:latin typeface="Arial"/>
                <a:cs typeface="Arial"/>
              </a:rPr>
              <a:t>Policymakers should promote ongoing legal education and awareness of evolving duties</a:t>
            </a:r>
            <a:r>
              <a:rPr lang="en-GB" sz="1100" spc="-10" dirty="0">
                <a:solidFill>
                  <a:srgbClr val="575756"/>
                </a:solidFill>
                <a:latin typeface="Arial"/>
                <a:cs typeface="Arial"/>
              </a:rPr>
              <a:t> so that directors are supported in managing increasing risks.</a:t>
            </a:r>
          </a:p>
          <a:p>
            <a:pPr marL="240665" marR="5080" indent="-228600">
              <a:lnSpc>
                <a:spcPts val="1200"/>
              </a:lnSpc>
              <a:spcBef>
                <a:spcPts val="1200"/>
              </a:spcBef>
              <a:buFont typeface="Wingdings 2"/>
              <a:buChar char=""/>
              <a:tabLst>
                <a:tab pos="240665" algn="l"/>
              </a:tabLst>
            </a:pPr>
            <a:r>
              <a:rPr lang="en-GB" sz="1100" b="1" spc="-10" dirty="0">
                <a:solidFill>
                  <a:srgbClr val="575756"/>
                </a:solidFill>
                <a:latin typeface="Arial"/>
                <a:cs typeface="Arial"/>
              </a:rPr>
              <a:t>Insolvency procedures should be designed to encourage capable individuals to accept directorships</a:t>
            </a:r>
            <a:r>
              <a:rPr lang="en-GB" sz="1100" spc="-10" dirty="0">
                <a:solidFill>
                  <a:srgbClr val="575756"/>
                </a:solidFill>
                <a:latin typeface="Arial"/>
                <a:cs typeface="Arial"/>
              </a:rPr>
              <a:t> and to apply their expertise during periods of corporate distress, rather than deter them. </a:t>
            </a:r>
          </a:p>
          <a:p>
            <a:pPr marL="240665" marR="5080" indent="-228600">
              <a:lnSpc>
                <a:spcPts val="1200"/>
              </a:lnSpc>
              <a:spcBef>
                <a:spcPts val="1200"/>
              </a:spcBef>
              <a:buFont typeface="Wingdings 2"/>
              <a:buChar char=""/>
              <a:tabLst>
                <a:tab pos="240665" algn="l"/>
              </a:tabLst>
            </a:pPr>
            <a:r>
              <a:rPr lang="en-GB" sz="1100" b="1" spc="-10" dirty="0">
                <a:solidFill>
                  <a:srgbClr val="575756"/>
                </a:solidFill>
                <a:latin typeface="Arial"/>
                <a:cs typeface="Arial"/>
              </a:rPr>
              <a:t>Draw on academic research, such as that conducted at Lancaster University Law School</a:t>
            </a:r>
            <a:r>
              <a:rPr lang="en-GB" sz="1100" spc="-10" dirty="0">
                <a:solidFill>
                  <a:srgbClr val="575756"/>
                </a:solidFill>
                <a:latin typeface="Arial"/>
                <a:cs typeface="Arial"/>
              </a:rPr>
              <a:t>, to inform policy development and enhance understanding in this area.</a:t>
            </a:r>
          </a:p>
          <a:p>
            <a:pPr marL="240665" marR="5080" indent="-228600">
              <a:lnSpc>
                <a:spcPts val="1200"/>
              </a:lnSpc>
              <a:spcBef>
                <a:spcPts val="1200"/>
              </a:spcBef>
              <a:buFont typeface="Wingdings 2"/>
              <a:buChar char=""/>
              <a:tabLst>
                <a:tab pos="240665" algn="l"/>
              </a:tabLst>
            </a:pPr>
            <a:r>
              <a:rPr lang="en-GB" sz="1100" b="1" spc="-10" dirty="0">
                <a:solidFill>
                  <a:srgbClr val="575756"/>
                </a:solidFill>
                <a:latin typeface="Arial"/>
                <a:cs typeface="Arial"/>
              </a:rPr>
              <a:t>Enhance regulation by introducing more effective control, particularly through stricter checks on prospective directors.</a:t>
            </a:r>
            <a:r>
              <a:rPr lang="en-GB" sz="1100" spc="-10" dirty="0">
                <a:solidFill>
                  <a:srgbClr val="575756"/>
                </a:solidFill>
                <a:latin typeface="Arial"/>
                <a:cs typeface="Arial"/>
              </a:rPr>
              <a:t> Until policymakers challenge the ease with which individuals can become directors, the problems of policing limited liability companies and those who manage them will persist</a:t>
            </a:r>
            <a:r>
              <a:rPr lang="en-GB" sz="1100" dirty="0"/>
              <a:t>.</a:t>
            </a:r>
          </a:p>
          <a:p>
            <a:pPr marL="240665" marR="129539" indent="-228600" algn="l">
              <a:lnSpc>
                <a:spcPts val="1200"/>
              </a:lnSpc>
              <a:spcBef>
                <a:spcPts val="240"/>
              </a:spcBef>
              <a:buFont typeface="Wingdings 2"/>
              <a:buChar char=""/>
              <a:tabLst>
                <a:tab pos="240665" algn="l"/>
              </a:tabLst>
            </a:pPr>
            <a:endParaRPr lang="en-GB" sz="1100" dirty="0">
              <a:latin typeface="Arial"/>
              <a:cs typeface="Arial"/>
            </a:endParaRPr>
          </a:p>
        </p:txBody>
      </p:sp>
      <p:sp>
        <p:nvSpPr>
          <p:cNvPr id="3" name="object 3"/>
          <p:cNvSpPr txBox="1"/>
          <p:nvPr/>
        </p:nvSpPr>
        <p:spPr>
          <a:xfrm>
            <a:off x="4170650" y="1453485"/>
            <a:ext cx="2808000" cy="2980303"/>
          </a:xfrm>
          <a:prstGeom prst="rect">
            <a:avLst/>
          </a:prstGeom>
        </p:spPr>
        <p:txBody>
          <a:bodyPr vert="horz" wrap="square" lIns="0" tIns="30480" rIns="0" bIns="0" rtlCol="0">
            <a:spAutoFit/>
          </a:bodyPr>
          <a:lstStyle/>
          <a:p>
            <a:pPr marL="240665" marR="5080" indent="-228600">
              <a:lnSpc>
                <a:spcPts val="1200"/>
              </a:lnSpc>
              <a:spcBef>
                <a:spcPts val="1200"/>
              </a:spcBef>
              <a:buFont typeface="Wingdings 2"/>
              <a:buChar char=""/>
              <a:tabLst>
                <a:tab pos="240665" algn="l"/>
              </a:tabLst>
            </a:pPr>
            <a:r>
              <a:rPr lang="en-GB" sz="1100" b="1" spc="-10" dirty="0">
                <a:solidFill>
                  <a:srgbClr val="575756"/>
                </a:solidFill>
                <a:latin typeface="Arial"/>
                <a:cs typeface="Arial"/>
              </a:rPr>
              <a:t>Legislation should remove practical impediments to enforcement, particularly those that undermine fairness. </a:t>
            </a:r>
            <a:r>
              <a:rPr lang="en-GB" sz="1100" spc="-10" dirty="0">
                <a:solidFill>
                  <a:srgbClr val="575756"/>
                </a:solidFill>
                <a:latin typeface="Arial"/>
                <a:cs typeface="Arial"/>
              </a:rPr>
              <a:t>Rather than introducing a blueprint set of rules in statutory form, reform should focus on eliminating impediments such as the high cost and limited availability of litigation funding, procedural complexity, and unequal access to legal advice. Addressing these obstacles would improve access to justice and support fairer outcomes in corporate and insolvency contexts. </a:t>
            </a:r>
          </a:p>
          <a:p>
            <a:pPr marL="240665" marR="5080" indent="-228600">
              <a:lnSpc>
                <a:spcPts val="1200"/>
              </a:lnSpc>
              <a:spcBef>
                <a:spcPts val="1200"/>
              </a:spcBef>
              <a:buFont typeface="Wingdings 2"/>
              <a:buChar char=""/>
              <a:tabLst>
                <a:tab pos="240665" algn="l"/>
              </a:tabLst>
            </a:pPr>
            <a:r>
              <a:rPr lang="en-GB" sz="1100" b="1" spc="-10" dirty="0">
                <a:solidFill>
                  <a:srgbClr val="575756"/>
                </a:solidFill>
                <a:latin typeface="Arial"/>
                <a:cs typeface="Arial"/>
              </a:rPr>
              <a:t>The statutory framework should enable the courts to use their judgement to produce and apply rules that are commercially operable and consistent.</a:t>
            </a:r>
            <a:endParaRPr lang="en-GB" sz="1100" b="1" dirty="0">
              <a:latin typeface="Arial"/>
              <a:cs typeface="Arial"/>
            </a:endParaRPr>
          </a:p>
          <a:p>
            <a:pPr marL="12065" marR="5080">
              <a:lnSpc>
                <a:spcPts val="1200"/>
              </a:lnSpc>
              <a:spcBef>
                <a:spcPts val="240"/>
              </a:spcBef>
              <a:tabLst>
                <a:tab pos="240665" algn="l"/>
              </a:tabLst>
            </a:pPr>
            <a:r>
              <a:rPr lang="en-GB" sz="1100" b="1" spc="-10" dirty="0">
                <a:solidFill>
                  <a:srgbClr val="575756"/>
                </a:solidFill>
                <a:latin typeface="Arial"/>
                <a:cs typeface="Arial"/>
              </a:rPr>
              <a:t> </a:t>
            </a:r>
            <a:endParaRPr sz="1100" b="1" dirty="0">
              <a:latin typeface="Arial"/>
              <a:cs typeface="Arial"/>
            </a:endParaRPr>
          </a:p>
        </p:txBody>
      </p:sp>
      <p:sp>
        <p:nvSpPr>
          <p:cNvPr id="4" name="object 4"/>
          <p:cNvSpPr txBox="1"/>
          <p:nvPr/>
        </p:nvSpPr>
        <p:spPr>
          <a:xfrm>
            <a:off x="1035050" y="1036546"/>
            <a:ext cx="2535555" cy="299720"/>
          </a:xfrm>
          <a:prstGeom prst="rect">
            <a:avLst/>
          </a:prstGeom>
        </p:spPr>
        <p:txBody>
          <a:bodyPr vert="horz" wrap="square" lIns="0" tIns="12700" rIns="0" bIns="0" rtlCol="0">
            <a:spAutoFit/>
          </a:bodyPr>
          <a:lstStyle/>
          <a:p>
            <a:pPr marL="12700">
              <a:lnSpc>
                <a:spcPct val="100000"/>
              </a:lnSpc>
              <a:spcBef>
                <a:spcPts val="100"/>
              </a:spcBef>
            </a:pPr>
            <a:r>
              <a:rPr sz="1800" b="1" spc="-100" dirty="0">
                <a:solidFill>
                  <a:srgbClr val="575756"/>
                </a:solidFill>
                <a:latin typeface="Arial"/>
                <a:cs typeface="Arial"/>
              </a:rPr>
              <a:t>Policy</a:t>
            </a:r>
            <a:r>
              <a:rPr sz="1800" b="1" spc="-130" dirty="0">
                <a:solidFill>
                  <a:srgbClr val="575756"/>
                </a:solidFill>
                <a:latin typeface="Arial"/>
                <a:cs typeface="Arial"/>
              </a:rPr>
              <a:t> </a:t>
            </a:r>
            <a:r>
              <a:rPr sz="1800" b="1" spc="-60" dirty="0">
                <a:solidFill>
                  <a:srgbClr val="575756"/>
                </a:solidFill>
                <a:latin typeface="Arial"/>
                <a:cs typeface="Arial"/>
              </a:rPr>
              <a:t>recommendations</a:t>
            </a:r>
            <a:endParaRPr sz="1800" dirty="0">
              <a:latin typeface="Arial"/>
              <a:cs typeface="Arial"/>
            </a:endParaRPr>
          </a:p>
        </p:txBody>
      </p:sp>
      <p:sp>
        <p:nvSpPr>
          <p:cNvPr id="7" name="object 7"/>
          <p:cNvSpPr/>
          <p:nvPr/>
        </p:nvSpPr>
        <p:spPr>
          <a:xfrm>
            <a:off x="0" y="9954006"/>
            <a:ext cx="7560309" cy="738505"/>
          </a:xfrm>
          <a:custGeom>
            <a:avLst/>
            <a:gdLst/>
            <a:ahLst/>
            <a:cxnLst/>
            <a:rect l="l" t="t" r="r" b="b"/>
            <a:pathLst>
              <a:path w="7560309" h="738504">
                <a:moveTo>
                  <a:pt x="7559992" y="0"/>
                </a:moveTo>
                <a:lnTo>
                  <a:pt x="0" y="0"/>
                </a:lnTo>
                <a:lnTo>
                  <a:pt x="0" y="737997"/>
                </a:lnTo>
                <a:lnTo>
                  <a:pt x="7559992" y="737997"/>
                </a:lnTo>
                <a:lnTo>
                  <a:pt x="7559992" y="0"/>
                </a:lnTo>
                <a:close/>
              </a:path>
            </a:pathLst>
          </a:custGeom>
          <a:solidFill>
            <a:srgbClr val="B20E10"/>
          </a:solidFill>
        </p:spPr>
        <p:txBody>
          <a:bodyPr wrap="square" lIns="0" tIns="0" rIns="0" bIns="0" rtlCol="0"/>
          <a:lstStyle/>
          <a:p>
            <a:endParaRPr/>
          </a:p>
        </p:txBody>
      </p:sp>
      <p:sp>
        <p:nvSpPr>
          <p:cNvPr id="8" name="object 8"/>
          <p:cNvSpPr txBox="1">
            <a:spLocks noGrp="1"/>
          </p:cNvSpPr>
          <p:nvPr>
            <p:ph type="ftr" sz="quarter" idx="5"/>
          </p:nvPr>
        </p:nvSpPr>
        <p:spPr>
          <a:xfrm>
            <a:off x="791300" y="10261241"/>
            <a:ext cx="3596550" cy="171842"/>
          </a:xfrm>
          <a:prstGeom prst="rect">
            <a:avLst/>
          </a:prstGeom>
        </p:spPr>
        <p:txBody>
          <a:bodyPr vert="horz" wrap="square" lIns="0" tIns="2540" rIns="0" bIns="0" rtlCol="0">
            <a:spAutoFit/>
          </a:bodyPr>
          <a:lstStyle/>
          <a:p>
            <a:pPr marL="12700">
              <a:lnSpc>
                <a:spcPct val="100000"/>
              </a:lnSpc>
              <a:spcBef>
                <a:spcPts val="20"/>
              </a:spcBef>
            </a:pPr>
            <a:r>
              <a:rPr lang="en-GB" b="1" spc="-25" dirty="0">
                <a:latin typeface="Arial"/>
                <a:cs typeface="Arial"/>
              </a:rPr>
              <a:t>The Role of Company Directors</a:t>
            </a:r>
            <a:r>
              <a:rPr dirty="0"/>
              <a:t>|</a:t>
            </a:r>
            <a:r>
              <a:rPr spc="100" dirty="0"/>
              <a:t> </a:t>
            </a:r>
            <a:r>
              <a:rPr lang="en-GB" spc="-10" dirty="0"/>
              <a:t>August 2025</a:t>
            </a:r>
            <a:endParaRPr spc="-10" dirty="0"/>
          </a:p>
        </p:txBody>
      </p:sp>
      <p:sp>
        <p:nvSpPr>
          <p:cNvPr id="9" name="object 9"/>
          <p:cNvSpPr txBox="1">
            <a:spLocks noGrp="1"/>
          </p:cNvSpPr>
          <p:nvPr>
            <p:ph type="sldNum" sz="quarter" idx="7"/>
          </p:nvPr>
        </p:nvSpPr>
        <p:spPr>
          <a:prstGeom prst="rect">
            <a:avLst/>
          </a:prstGeom>
        </p:spPr>
        <p:txBody>
          <a:bodyPr vert="horz" wrap="square" lIns="0" tIns="2540" rIns="0" bIns="0" rtlCol="0">
            <a:spAutoFit/>
          </a:bodyPr>
          <a:lstStyle/>
          <a:p>
            <a:pPr marL="12700">
              <a:lnSpc>
                <a:spcPct val="100000"/>
              </a:lnSpc>
              <a:spcBef>
                <a:spcPts val="20"/>
              </a:spcBef>
            </a:pPr>
            <a:r>
              <a:rPr spc="-75" dirty="0"/>
              <a:t>Page</a:t>
            </a:r>
            <a:r>
              <a:rPr spc="-85" dirty="0"/>
              <a:t> </a:t>
            </a:r>
            <a:fld id="{81D60167-4931-47E6-BA6A-407CBD079E47}" type="slidenum">
              <a:rPr spc="-60" dirty="0"/>
              <a:t>2</a:t>
            </a:fld>
            <a:endParaRPr spc="-60" dirty="0"/>
          </a:p>
        </p:txBody>
      </p:sp>
      <p:sp>
        <p:nvSpPr>
          <p:cNvPr id="6" name="object 5">
            <a:extLst>
              <a:ext uri="{FF2B5EF4-FFF2-40B4-BE49-F238E27FC236}">
                <a16:creationId xmlns:a16="http://schemas.microsoft.com/office/drawing/2014/main" id="{621F13A6-230F-9722-32D1-4EC359E93875}"/>
              </a:ext>
            </a:extLst>
          </p:cNvPr>
          <p:cNvSpPr/>
          <p:nvPr/>
        </p:nvSpPr>
        <p:spPr>
          <a:xfrm>
            <a:off x="1025921" y="5263714"/>
            <a:ext cx="5905961" cy="3816786"/>
          </a:xfrm>
          <a:custGeom>
            <a:avLst/>
            <a:gdLst/>
            <a:ahLst/>
            <a:cxnLst/>
            <a:rect l="l" t="t" r="r" b="b"/>
            <a:pathLst>
              <a:path w="5952490" h="2529204">
                <a:moveTo>
                  <a:pt x="5951994" y="0"/>
                </a:moveTo>
                <a:lnTo>
                  <a:pt x="0" y="0"/>
                </a:lnTo>
                <a:lnTo>
                  <a:pt x="0" y="2529001"/>
                </a:lnTo>
                <a:lnTo>
                  <a:pt x="5700001" y="2529001"/>
                </a:lnTo>
                <a:lnTo>
                  <a:pt x="5745299" y="2524941"/>
                </a:lnTo>
                <a:lnTo>
                  <a:pt x="5787932" y="2513235"/>
                </a:lnTo>
                <a:lnTo>
                  <a:pt x="5827190" y="2494595"/>
                </a:lnTo>
                <a:lnTo>
                  <a:pt x="5862360" y="2469733"/>
                </a:lnTo>
                <a:lnTo>
                  <a:pt x="5892731" y="2439360"/>
                </a:lnTo>
                <a:lnTo>
                  <a:pt x="5917591" y="2404188"/>
                </a:lnTo>
                <a:lnTo>
                  <a:pt x="5936230" y="2364928"/>
                </a:lnTo>
                <a:lnTo>
                  <a:pt x="5947934" y="2322294"/>
                </a:lnTo>
                <a:lnTo>
                  <a:pt x="5951994" y="2276995"/>
                </a:lnTo>
                <a:lnTo>
                  <a:pt x="5951994" y="0"/>
                </a:lnTo>
                <a:close/>
              </a:path>
            </a:pathLst>
          </a:custGeom>
          <a:solidFill>
            <a:srgbClr val="C5DBE5">
              <a:alpha val="19999"/>
            </a:srgbClr>
          </a:solidFill>
        </p:spPr>
        <p:txBody>
          <a:bodyPr wrap="square" lIns="0" tIns="0" rIns="0" bIns="0" rtlCol="0"/>
          <a:lstStyle/>
          <a:p>
            <a:endParaRPr dirty="0"/>
          </a:p>
        </p:txBody>
      </p:sp>
      <p:sp>
        <p:nvSpPr>
          <p:cNvPr id="10" name="TextBox 9">
            <a:extLst>
              <a:ext uri="{FF2B5EF4-FFF2-40B4-BE49-F238E27FC236}">
                <a16:creationId xmlns:a16="http://schemas.microsoft.com/office/drawing/2014/main" id="{1E543AF9-2FDB-A0E6-308E-AFA82F0D9ACA}"/>
              </a:ext>
            </a:extLst>
          </p:cNvPr>
          <p:cNvSpPr txBox="1"/>
          <p:nvPr/>
        </p:nvSpPr>
        <p:spPr>
          <a:xfrm>
            <a:off x="1025921" y="5411114"/>
            <a:ext cx="5905961" cy="892552"/>
          </a:xfrm>
          <a:prstGeom prst="rect">
            <a:avLst/>
          </a:prstGeom>
          <a:noFill/>
        </p:spPr>
        <p:txBody>
          <a:bodyPr wrap="square" rtlCol="0">
            <a:spAutoFit/>
          </a:bodyPr>
          <a:lstStyle/>
          <a:p>
            <a:r>
              <a:rPr lang="en-GB" sz="1600" b="1" spc="-80" dirty="0">
                <a:solidFill>
                  <a:srgbClr val="575756"/>
                </a:solidFill>
                <a:latin typeface="Arial"/>
                <a:cs typeface="Arial"/>
              </a:rPr>
              <a:t>Work</a:t>
            </a:r>
            <a:r>
              <a:rPr lang="en-GB" sz="1600" b="1" spc="-160" dirty="0">
                <a:solidFill>
                  <a:srgbClr val="575756"/>
                </a:solidFill>
                <a:latin typeface="Arial"/>
                <a:cs typeface="Arial"/>
              </a:rPr>
              <a:t> </a:t>
            </a:r>
            <a:r>
              <a:rPr lang="en-GB" sz="1600" b="1" dirty="0">
                <a:solidFill>
                  <a:srgbClr val="575756"/>
                </a:solidFill>
                <a:latin typeface="Arial"/>
                <a:cs typeface="Arial"/>
              </a:rPr>
              <a:t>with</a:t>
            </a:r>
            <a:r>
              <a:rPr lang="en-GB" sz="1600" b="1" spc="-155" dirty="0">
                <a:solidFill>
                  <a:srgbClr val="575756"/>
                </a:solidFill>
                <a:latin typeface="Arial"/>
                <a:cs typeface="Arial"/>
              </a:rPr>
              <a:t> </a:t>
            </a:r>
            <a:r>
              <a:rPr lang="en-GB" sz="1600" b="1" spc="-25" dirty="0">
                <a:solidFill>
                  <a:srgbClr val="575756"/>
                </a:solidFill>
                <a:latin typeface="Arial"/>
                <a:cs typeface="Arial"/>
              </a:rPr>
              <a:t>us</a:t>
            </a:r>
          </a:p>
          <a:p>
            <a:pPr algn="just"/>
            <a:r>
              <a:rPr lang="en-GB" sz="1200" spc="-10" dirty="0">
                <a:solidFill>
                  <a:srgbClr val="575756"/>
                </a:solidFill>
                <a:latin typeface="Arial"/>
                <a:cs typeface="Arial"/>
              </a:rPr>
              <a:t>For a recent example of research in this area, see the forthcoming Oxford University Press edited volume by Dr John Wood, Dr Sofia Ellina, and Dr John Tribe (University of Liverpool) titled; </a:t>
            </a:r>
            <a:r>
              <a:rPr lang="en-GB" sz="1200" i="1" spc="-10" dirty="0">
                <a:solidFill>
                  <a:srgbClr val="575756"/>
                </a:solidFill>
                <a:latin typeface="Arial"/>
                <a:cs typeface="Arial"/>
              </a:rPr>
              <a:t>Directors and Creditors: Law and Liability. </a:t>
            </a:r>
            <a:endParaRPr lang="en-GB" sz="1200" i="1" dirty="0">
              <a:latin typeface="Arial"/>
              <a:cs typeface="Arial"/>
            </a:endParaRPr>
          </a:p>
        </p:txBody>
      </p:sp>
      <p:sp>
        <p:nvSpPr>
          <p:cNvPr id="11" name="TextBox 10">
            <a:extLst>
              <a:ext uri="{FF2B5EF4-FFF2-40B4-BE49-F238E27FC236}">
                <a16:creationId xmlns:a16="http://schemas.microsoft.com/office/drawing/2014/main" id="{D4FD9FBC-3474-09C6-44DD-9AAE7FDDFF08}"/>
              </a:ext>
            </a:extLst>
          </p:cNvPr>
          <p:cNvSpPr txBox="1"/>
          <p:nvPr/>
        </p:nvSpPr>
        <p:spPr>
          <a:xfrm>
            <a:off x="1111248" y="6695976"/>
            <a:ext cx="1836000" cy="2031325"/>
          </a:xfrm>
          <a:prstGeom prst="rect">
            <a:avLst/>
          </a:prstGeom>
          <a:noFill/>
        </p:spPr>
        <p:txBody>
          <a:bodyPr wrap="square" lIns="0" tIns="0" rIns="0" bIns="0" rtlCol="0">
            <a:spAutoFit/>
          </a:bodyPr>
          <a:lstStyle/>
          <a:p>
            <a:r>
              <a:rPr lang="en-GB" sz="1200" b="1" dirty="0">
                <a:solidFill>
                  <a:srgbClr val="575756"/>
                </a:solidFill>
                <a:latin typeface="Arial"/>
                <a:cs typeface="Arial"/>
              </a:rPr>
              <a:t>Professor</a:t>
            </a:r>
            <a:r>
              <a:rPr lang="en-GB" sz="1200" b="1" spc="-35" dirty="0">
                <a:solidFill>
                  <a:srgbClr val="575756"/>
                </a:solidFill>
                <a:latin typeface="Arial"/>
                <a:cs typeface="Arial"/>
              </a:rPr>
              <a:t> David </a:t>
            </a:r>
            <a:r>
              <a:rPr lang="en-GB" sz="1200" b="1" spc="-65" dirty="0">
                <a:solidFill>
                  <a:srgbClr val="575756"/>
                </a:solidFill>
                <a:latin typeface="Arial"/>
                <a:cs typeface="Arial"/>
              </a:rPr>
              <a:t>Milman</a:t>
            </a:r>
            <a:br>
              <a:rPr lang="en-GB" sz="1200" b="1" spc="-65" dirty="0">
                <a:solidFill>
                  <a:srgbClr val="575756"/>
                </a:solidFill>
                <a:latin typeface="Arial"/>
                <a:cs typeface="Arial"/>
              </a:rPr>
            </a:br>
            <a:r>
              <a:rPr lang="en-GB" sz="1200" dirty="0">
                <a:solidFill>
                  <a:srgbClr val="575756"/>
                </a:solidFill>
                <a:latin typeface="Arial"/>
                <a:cs typeface="Arial"/>
              </a:rPr>
              <a:t>is</a:t>
            </a:r>
            <a:r>
              <a:rPr lang="en-GB" sz="1200" spc="-35" dirty="0">
                <a:solidFill>
                  <a:srgbClr val="575756"/>
                </a:solidFill>
                <a:latin typeface="Arial"/>
                <a:cs typeface="Arial"/>
              </a:rPr>
              <a:t> </a:t>
            </a:r>
            <a:r>
              <a:rPr lang="en-GB" sz="1200" dirty="0">
                <a:solidFill>
                  <a:srgbClr val="575756"/>
                </a:solidFill>
                <a:latin typeface="Arial"/>
                <a:cs typeface="Arial"/>
              </a:rPr>
              <a:t>Professor</a:t>
            </a:r>
            <a:r>
              <a:rPr lang="en-GB" sz="1200" spc="-45" dirty="0">
                <a:solidFill>
                  <a:srgbClr val="575756"/>
                </a:solidFill>
                <a:latin typeface="Arial"/>
                <a:cs typeface="Arial"/>
              </a:rPr>
              <a:t> Emeritus at Lancaster University.</a:t>
            </a:r>
            <a:r>
              <a:rPr lang="en-GB" sz="1200" spc="-35" dirty="0">
                <a:solidFill>
                  <a:srgbClr val="575756"/>
                </a:solidFill>
                <a:latin typeface="Arial"/>
                <a:cs typeface="Arial"/>
              </a:rPr>
              <a:t> </a:t>
            </a:r>
            <a:r>
              <a:rPr lang="en-GB" sz="1200" spc="-10" dirty="0">
                <a:solidFill>
                  <a:srgbClr val="575756"/>
                </a:solidFill>
                <a:latin typeface="Arial"/>
                <a:cs typeface="Arial"/>
              </a:rPr>
              <a:t>He is an expert on Corporate Law and Insolvency Law.</a:t>
            </a:r>
          </a:p>
          <a:p>
            <a:endParaRPr lang="en-GB" sz="1200" spc="-10" dirty="0">
              <a:solidFill>
                <a:srgbClr val="575756"/>
              </a:solidFill>
              <a:latin typeface="Arial"/>
              <a:cs typeface="Arial"/>
            </a:endParaRPr>
          </a:p>
          <a:p>
            <a:endParaRPr lang="en-GB" sz="1200" spc="-10" dirty="0">
              <a:solidFill>
                <a:srgbClr val="575756"/>
              </a:solidFill>
              <a:latin typeface="Arial"/>
              <a:cs typeface="Arial"/>
            </a:endParaRPr>
          </a:p>
          <a:p>
            <a:endParaRPr lang="en-GB" sz="1200" spc="-10" dirty="0">
              <a:solidFill>
                <a:srgbClr val="575756"/>
              </a:solidFill>
              <a:latin typeface="Arial"/>
              <a:cs typeface="Arial"/>
            </a:endParaRPr>
          </a:p>
          <a:p>
            <a:endParaRPr lang="en-GB" sz="1200" spc="-10" dirty="0">
              <a:solidFill>
                <a:srgbClr val="575756"/>
              </a:solidFill>
              <a:latin typeface="Arial"/>
              <a:cs typeface="Arial"/>
            </a:endParaRPr>
          </a:p>
          <a:p>
            <a:r>
              <a:rPr lang="en-GB" sz="1200" spc="-10" dirty="0">
                <a:solidFill>
                  <a:srgbClr val="575756"/>
                </a:solidFill>
                <a:latin typeface="Arial"/>
                <a:cs typeface="Arial"/>
              </a:rPr>
              <a:t>Contact Prof Milman at </a:t>
            </a:r>
            <a:r>
              <a:rPr lang="en-GB" sz="1200" spc="-10" dirty="0">
                <a:solidFill>
                  <a:srgbClr val="575756"/>
                </a:solidFill>
                <a:latin typeface="Arial"/>
                <a:cs typeface="Arial"/>
                <a:hlinkClick r:id="rId2"/>
              </a:rPr>
              <a:t>d.milman@Lancaster.ac.uk</a:t>
            </a:r>
            <a:endParaRPr lang="en-GB" sz="1200" dirty="0"/>
          </a:p>
        </p:txBody>
      </p:sp>
      <p:sp>
        <p:nvSpPr>
          <p:cNvPr id="22" name="TextBox 21">
            <a:extLst>
              <a:ext uri="{FF2B5EF4-FFF2-40B4-BE49-F238E27FC236}">
                <a16:creationId xmlns:a16="http://schemas.microsoft.com/office/drawing/2014/main" id="{05F0CD54-B6DB-6279-9687-4AFD48F7FF79}"/>
              </a:ext>
            </a:extLst>
          </p:cNvPr>
          <p:cNvSpPr txBox="1"/>
          <p:nvPr/>
        </p:nvSpPr>
        <p:spPr>
          <a:xfrm>
            <a:off x="3114449" y="6695976"/>
            <a:ext cx="1836000" cy="2031325"/>
          </a:xfrm>
          <a:prstGeom prst="rect">
            <a:avLst/>
          </a:prstGeom>
          <a:noFill/>
        </p:spPr>
        <p:txBody>
          <a:bodyPr wrap="square" lIns="0" tIns="0" rIns="0" bIns="0" rtlCol="0">
            <a:spAutoFit/>
          </a:bodyPr>
          <a:lstStyle/>
          <a:p>
            <a:r>
              <a:rPr lang="en-GB" sz="1200" b="1" spc="-10" dirty="0">
                <a:solidFill>
                  <a:srgbClr val="575756"/>
                </a:solidFill>
                <a:latin typeface="Arial"/>
                <a:cs typeface="Arial"/>
              </a:rPr>
              <a:t>Dr Sofia Ellina</a:t>
            </a:r>
            <a:br>
              <a:rPr lang="en-GB" sz="1200" b="1" spc="-10" dirty="0">
                <a:solidFill>
                  <a:srgbClr val="575756"/>
                </a:solidFill>
                <a:latin typeface="Arial"/>
                <a:cs typeface="Arial"/>
              </a:rPr>
            </a:br>
            <a:r>
              <a:rPr lang="en-GB" sz="1200" spc="-10" dirty="0">
                <a:solidFill>
                  <a:srgbClr val="575756"/>
                </a:solidFill>
                <a:latin typeface="Arial"/>
                <a:cs typeface="Arial"/>
              </a:rPr>
              <a:t>is a Lecturer in Law at Lancaster University. Her main research interests are in the fields of insolvency law and financial law.</a:t>
            </a:r>
          </a:p>
          <a:p>
            <a:br>
              <a:rPr lang="en-GB" sz="1200" spc="-10" dirty="0">
                <a:solidFill>
                  <a:srgbClr val="575756"/>
                </a:solidFill>
                <a:latin typeface="Arial"/>
                <a:cs typeface="Arial"/>
              </a:rPr>
            </a:br>
            <a:br>
              <a:rPr lang="en-GB" sz="1200" spc="-10" dirty="0">
                <a:solidFill>
                  <a:srgbClr val="575756"/>
                </a:solidFill>
                <a:latin typeface="Arial"/>
                <a:cs typeface="Arial"/>
              </a:rPr>
            </a:br>
            <a:endParaRPr lang="en-GB" sz="1200" spc="-10" dirty="0">
              <a:solidFill>
                <a:srgbClr val="575756"/>
              </a:solidFill>
              <a:latin typeface="Arial"/>
              <a:cs typeface="Arial"/>
            </a:endParaRPr>
          </a:p>
          <a:p>
            <a:r>
              <a:rPr lang="en-GB" sz="1200" spc="-10" dirty="0">
                <a:solidFill>
                  <a:srgbClr val="575756"/>
                </a:solidFill>
                <a:latin typeface="Arial"/>
                <a:cs typeface="Arial"/>
              </a:rPr>
              <a:t>Contact Dr Ellina at </a:t>
            </a:r>
            <a:r>
              <a:rPr lang="en-GB" sz="1200" spc="-10" dirty="0">
                <a:solidFill>
                  <a:srgbClr val="575756"/>
                </a:solidFill>
                <a:latin typeface="Arial"/>
                <a:cs typeface="Arial"/>
                <a:hlinkClick r:id="rId3"/>
              </a:rPr>
              <a:t>s.ellina@Lancaster.ac.uk</a:t>
            </a:r>
            <a:r>
              <a:rPr lang="en-GB" sz="1200" spc="-10" dirty="0">
                <a:solidFill>
                  <a:srgbClr val="575756"/>
                </a:solidFill>
                <a:latin typeface="Arial"/>
                <a:cs typeface="Arial"/>
              </a:rPr>
              <a:t> </a:t>
            </a:r>
            <a:endParaRPr lang="en-GB" sz="1200" dirty="0"/>
          </a:p>
        </p:txBody>
      </p:sp>
      <p:sp>
        <p:nvSpPr>
          <p:cNvPr id="23" name="TextBox 22">
            <a:extLst>
              <a:ext uri="{FF2B5EF4-FFF2-40B4-BE49-F238E27FC236}">
                <a16:creationId xmlns:a16="http://schemas.microsoft.com/office/drawing/2014/main" id="{CC6A9955-5FAF-B512-1022-DE5C1449B60F}"/>
              </a:ext>
            </a:extLst>
          </p:cNvPr>
          <p:cNvSpPr txBox="1"/>
          <p:nvPr/>
        </p:nvSpPr>
        <p:spPr>
          <a:xfrm>
            <a:off x="5066450" y="6697342"/>
            <a:ext cx="1836000" cy="2215991"/>
          </a:xfrm>
          <a:prstGeom prst="rect">
            <a:avLst/>
          </a:prstGeom>
          <a:noFill/>
        </p:spPr>
        <p:txBody>
          <a:bodyPr wrap="square" lIns="0" tIns="0" rIns="0" bIns="0" rtlCol="0">
            <a:spAutoFit/>
          </a:bodyPr>
          <a:lstStyle/>
          <a:p>
            <a:r>
              <a:rPr lang="en-GB" sz="1200" b="1" spc="-10" dirty="0">
                <a:solidFill>
                  <a:srgbClr val="575756"/>
                </a:solidFill>
                <a:latin typeface="Arial"/>
                <a:cs typeface="Arial"/>
              </a:rPr>
              <a:t>Dr John Wood</a:t>
            </a:r>
            <a:br>
              <a:rPr lang="en-GB" sz="1200" b="1" spc="-10" dirty="0">
                <a:solidFill>
                  <a:srgbClr val="575756"/>
                </a:solidFill>
                <a:latin typeface="Arial"/>
                <a:cs typeface="Arial"/>
              </a:rPr>
            </a:br>
            <a:r>
              <a:rPr lang="en-GB" sz="1200" spc="-10" dirty="0">
                <a:solidFill>
                  <a:srgbClr val="575756"/>
                </a:solidFill>
                <a:latin typeface="Arial"/>
                <a:cs typeface="Arial"/>
              </a:rPr>
              <a:t>is a Lecturer in Company and Insolvency Law at Lancaster University. His research interests are focused on company and corporate insolvency law issues.</a:t>
            </a:r>
          </a:p>
          <a:p>
            <a:br>
              <a:rPr lang="en-GB" sz="1200" spc="-10" dirty="0">
                <a:solidFill>
                  <a:srgbClr val="575756"/>
                </a:solidFill>
                <a:latin typeface="Arial"/>
                <a:cs typeface="Arial"/>
              </a:rPr>
            </a:br>
            <a:r>
              <a:rPr lang="en-GB" sz="1200" spc="-10" dirty="0">
                <a:solidFill>
                  <a:srgbClr val="575756"/>
                </a:solidFill>
                <a:latin typeface="Arial"/>
                <a:cs typeface="Arial"/>
              </a:rPr>
              <a:t>Contact Dr Wood at </a:t>
            </a:r>
            <a:r>
              <a:rPr lang="en-GB" sz="1200" spc="-10" dirty="0">
                <a:solidFill>
                  <a:srgbClr val="575756"/>
                </a:solidFill>
                <a:latin typeface="Arial"/>
                <a:cs typeface="Arial"/>
                <a:hlinkClick r:id="rId4"/>
              </a:rPr>
              <a:t>j.m.wood@Lancaster.ac.uk</a:t>
            </a:r>
            <a:endParaRPr lang="en-GB" sz="1200" dirty="0"/>
          </a:p>
          <a:p>
            <a:endParaRPr lang="en-GB"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108CB4691B8A74FB961A232BD6E4C65" ma:contentTypeVersion="5" ma:contentTypeDescription="Create a new document." ma:contentTypeScope="" ma:versionID="500996e37e63e2bebc4a5f25b4dfac9b">
  <xsd:schema xmlns:xsd="http://www.w3.org/2001/XMLSchema" xmlns:xs="http://www.w3.org/2001/XMLSchema" xmlns:p="http://schemas.microsoft.com/office/2006/metadata/properties" xmlns:ns2="9bafb48b-4f8d-4fb3-8886-0d268b713362" xmlns:ns3="4c064241-6d07-42a7-a9a4-0138a3412fa5" targetNamespace="http://schemas.microsoft.com/office/2006/metadata/properties" ma:root="true" ma:fieldsID="20ac0f4d6a2667e7b1b705ef5e112e8a" ns2:_="" ns3:_="">
    <xsd:import namespace="9bafb48b-4f8d-4fb3-8886-0d268b713362"/>
    <xsd:import namespace="4c064241-6d07-42a7-a9a4-0138a3412fa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afb48b-4f8d-4fb3-8886-0d268b7133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064241-6d07-42a7-a9a4-0138a3412fa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4A61C4-D1A5-4F18-BC22-B38A6EFFC5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afb48b-4f8d-4fb3-8886-0d268b713362"/>
    <ds:schemaRef ds:uri="4c064241-6d07-42a7-a9a4-0138a3412f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3C8732-C1AD-4663-9CD9-B34041BA5C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815</Words>
  <Application>Microsoft Office PowerPoint</Application>
  <PresentationFormat>Custom</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Times New Roman</vt:lpstr>
      <vt:lpstr>Wingdings 2</vt:lpstr>
      <vt:lpstr>Office Theme</vt:lpstr>
      <vt:lpstr>Improving the law on director liability in distressed companies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your research area over two lines maximum</dc:title>
  <dc:creator>Bickerstaff, Janine</dc:creator>
  <cp:lastModifiedBy>John Wood</cp:lastModifiedBy>
  <cp:revision>45</cp:revision>
  <dcterms:created xsi:type="dcterms:W3CDTF">2023-09-20T15:17:09Z</dcterms:created>
  <dcterms:modified xsi:type="dcterms:W3CDTF">2025-10-17T13:10:08Z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2023-09-20T00:00:00Z</vt:filetime>
  </property>
  <property fmtid="{D5CDD505-2E9C-101B-9397-08002B2CF9AE}" pid="3" name="Creator">
    <vt:lpwstr>Adobe InDesign 18.5 (Macintosh)</vt:lpwstr>
  </property>
  <property fmtid="{D5CDD505-2E9C-101B-9397-08002B2CF9AE}" pid="4" name="LastSaved">
    <vt:filetime>2023-09-20T00:00:00Z</vt:filetime>
  </property>
  <property fmtid="{D5CDD505-2E9C-101B-9397-08002B2CF9AE}" pid="5" name="Producer">
    <vt:lpwstr>Adobe PDF Library 17.0</vt:lpwstr>
  </property>
</Properties>
</file>