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"/>
  </p:notesMasterIdLst>
  <p:sldIdLst>
    <p:sldId id="256" r:id="rId2"/>
  </p:sldIdLst>
  <p:sldSz cx="21396325" cy="30267275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2593" autoAdjust="0"/>
  </p:normalViewPr>
  <p:slideViewPr>
    <p:cSldViewPr snapToGrid="0">
      <p:cViewPr varScale="1">
        <p:scale>
          <a:sx n="26" d="100"/>
          <a:sy n="26" d="100"/>
        </p:scale>
        <p:origin x="3216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4672E-DFB4-4286-B95F-B2E52AE695C7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0E97809-BD18-47B2-A3AA-8195F6D44332}">
      <dgm:prSet phldrT="[Text]" custT="1"/>
      <dgm:spPr/>
      <dgm:t>
        <a:bodyPr/>
        <a:lstStyle/>
        <a:p>
          <a:r>
            <a:rPr lang="en-GB" sz="2600" dirty="0"/>
            <a:t>Catalyst preparation and characterisation  </a:t>
          </a:r>
        </a:p>
      </dgm:t>
    </dgm:pt>
    <dgm:pt modelId="{FCC59828-A0AE-44B0-AD1A-155753566F83}" type="parTrans" cxnId="{2B1BBBB9-BA45-4832-AF9E-C0BA6249FCDC}">
      <dgm:prSet/>
      <dgm:spPr/>
      <dgm:t>
        <a:bodyPr/>
        <a:lstStyle/>
        <a:p>
          <a:endParaRPr lang="en-GB" sz="2800"/>
        </a:p>
      </dgm:t>
    </dgm:pt>
    <dgm:pt modelId="{675E91B9-6638-4F62-91E0-DDBAA9AE95EC}" type="sibTrans" cxnId="{2B1BBBB9-BA45-4832-AF9E-C0BA6249FCDC}">
      <dgm:prSet custT="1"/>
      <dgm:spPr/>
      <dgm:t>
        <a:bodyPr/>
        <a:lstStyle/>
        <a:p>
          <a:endParaRPr lang="en-GB" sz="1800"/>
        </a:p>
      </dgm:t>
    </dgm:pt>
    <dgm:pt modelId="{5F64B24E-0FB3-4D52-A929-3931081EFE38}">
      <dgm:prSet phldrT="[Text]" custT="1"/>
      <dgm:spPr/>
      <dgm:t>
        <a:bodyPr/>
        <a:lstStyle/>
        <a:p>
          <a:r>
            <a:rPr lang="en-GB" sz="2600" dirty="0"/>
            <a:t>Batch epoxidation  reaction</a:t>
          </a:r>
        </a:p>
      </dgm:t>
    </dgm:pt>
    <dgm:pt modelId="{EEB0BD82-992C-495F-8679-2A18BF52663A}" type="parTrans" cxnId="{F3351275-FEF2-4C78-BDB9-1BA028ECD569}">
      <dgm:prSet/>
      <dgm:spPr/>
      <dgm:t>
        <a:bodyPr/>
        <a:lstStyle/>
        <a:p>
          <a:endParaRPr lang="en-GB" sz="2800"/>
        </a:p>
      </dgm:t>
    </dgm:pt>
    <dgm:pt modelId="{9C930B21-D36B-43D8-BEC2-4B83D7575029}" type="sibTrans" cxnId="{F3351275-FEF2-4C78-BDB9-1BA028ECD569}">
      <dgm:prSet custT="1"/>
      <dgm:spPr/>
      <dgm:t>
        <a:bodyPr/>
        <a:lstStyle/>
        <a:p>
          <a:endParaRPr lang="en-GB" sz="1800"/>
        </a:p>
      </dgm:t>
    </dgm:pt>
    <dgm:pt modelId="{90589051-2A91-4530-936E-CC8D4C37F230}">
      <dgm:prSet phldrT="[Text]" custT="1"/>
      <dgm:spPr/>
      <dgm:t>
        <a:bodyPr/>
        <a:lstStyle/>
        <a:p>
          <a:r>
            <a:rPr lang="en-GB" sz="2600" dirty="0"/>
            <a:t>Gas chromatographic analysis</a:t>
          </a:r>
        </a:p>
      </dgm:t>
    </dgm:pt>
    <dgm:pt modelId="{1EE6BEF7-C2A5-49E8-BC24-2FA56F445B93}" type="parTrans" cxnId="{185FB40C-32D6-43B0-AE18-7C21D22FE699}">
      <dgm:prSet/>
      <dgm:spPr/>
      <dgm:t>
        <a:bodyPr/>
        <a:lstStyle/>
        <a:p>
          <a:endParaRPr lang="en-GB" sz="2800"/>
        </a:p>
      </dgm:t>
    </dgm:pt>
    <dgm:pt modelId="{FABF2005-CC3E-48C7-9C78-53A25941A580}" type="sibTrans" cxnId="{185FB40C-32D6-43B0-AE18-7C21D22FE699}">
      <dgm:prSet custT="1"/>
      <dgm:spPr/>
      <dgm:t>
        <a:bodyPr/>
        <a:lstStyle/>
        <a:p>
          <a:endParaRPr lang="en-GB" sz="1800"/>
        </a:p>
      </dgm:t>
    </dgm:pt>
    <dgm:pt modelId="{AFC05A76-48B6-4E5B-9035-A6C4EA941F64}">
      <dgm:prSet custT="1"/>
      <dgm:spPr/>
      <dgm:t>
        <a:bodyPr/>
        <a:lstStyle/>
        <a:p>
          <a:r>
            <a:rPr lang="en-GB" sz="2600" dirty="0"/>
            <a:t>Optimise Process </a:t>
          </a:r>
        </a:p>
      </dgm:t>
    </dgm:pt>
    <dgm:pt modelId="{526B72A4-CE64-4EB8-A67F-1D417BCA6A00}" type="parTrans" cxnId="{7B6EF6FB-023B-4BB2-BAB5-51D3D4165D32}">
      <dgm:prSet/>
      <dgm:spPr/>
      <dgm:t>
        <a:bodyPr/>
        <a:lstStyle/>
        <a:p>
          <a:endParaRPr lang="en-GB" sz="2800"/>
        </a:p>
      </dgm:t>
    </dgm:pt>
    <dgm:pt modelId="{6F060AE7-C352-45E8-B667-2F6912B88E38}" type="sibTrans" cxnId="{7B6EF6FB-023B-4BB2-BAB5-51D3D4165D32}">
      <dgm:prSet/>
      <dgm:spPr/>
      <dgm:t>
        <a:bodyPr/>
        <a:lstStyle/>
        <a:p>
          <a:endParaRPr lang="en-GB" sz="2800"/>
        </a:p>
      </dgm:t>
    </dgm:pt>
    <dgm:pt modelId="{56B205BC-7F1F-4177-BACD-C2780E364A6A}">
      <dgm:prSet phldrT="[Text]" custT="1"/>
      <dgm:spPr/>
      <dgm:t>
        <a:bodyPr/>
        <a:lstStyle/>
        <a:p>
          <a:r>
            <a:rPr lang="en-GB" sz="2600" dirty="0"/>
            <a:t>Build a Model</a:t>
          </a:r>
          <a:br>
            <a:rPr lang="en-GB" sz="2600" dirty="0"/>
          </a:br>
          <a:r>
            <a:rPr lang="en-GB" sz="2600" dirty="0"/>
            <a:t>Y= f(x</a:t>
          </a:r>
          <a:r>
            <a:rPr lang="en-GB" sz="2600" baseline="-25000" dirty="0"/>
            <a:t>1</a:t>
          </a:r>
          <a:r>
            <a:rPr lang="en-GB" sz="2600" baseline="0" dirty="0"/>
            <a:t>,x</a:t>
          </a:r>
          <a:r>
            <a:rPr lang="en-GB" sz="2600" baseline="-25000" dirty="0"/>
            <a:t>2</a:t>
          </a:r>
          <a:r>
            <a:rPr lang="en-GB" sz="2600" baseline="0" dirty="0"/>
            <a:t>,..)</a:t>
          </a:r>
          <a:endParaRPr lang="en-GB" sz="2600" dirty="0"/>
        </a:p>
      </dgm:t>
    </dgm:pt>
    <dgm:pt modelId="{73DB9580-D5A8-482C-BCAE-CB4D93B02117}" type="sibTrans" cxnId="{429880C5-D8D8-4E4B-938E-4FD0795C7DE4}">
      <dgm:prSet custT="1"/>
      <dgm:spPr/>
      <dgm:t>
        <a:bodyPr/>
        <a:lstStyle/>
        <a:p>
          <a:endParaRPr lang="en-GB" sz="1800"/>
        </a:p>
      </dgm:t>
    </dgm:pt>
    <dgm:pt modelId="{09ADF5BF-2543-4253-A273-F65C428C7652}" type="parTrans" cxnId="{429880C5-D8D8-4E4B-938E-4FD0795C7DE4}">
      <dgm:prSet/>
      <dgm:spPr/>
      <dgm:t>
        <a:bodyPr/>
        <a:lstStyle/>
        <a:p>
          <a:endParaRPr lang="en-GB" sz="2800"/>
        </a:p>
      </dgm:t>
    </dgm:pt>
    <dgm:pt modelId="{E807FB53-8FD4-4BC9-85FB-0B43FDF73565}" type="pres">
      <dgm:prSet presAssocID="{A364672E-DFB4-4286-B95F-B2E52AE695C7}" presName="diagram" presStyleCnt="0">
        <dgm:presLayoutVars>
          <dgm:dir/>
          <dgm:resizeHandles val="exact"/>
        </dgm:presLayoutVars>
      </dgm:prSet>
      <dgm:spPr/>
    </dgm:pt>
    <dgm:pt modelId="{7BC8CDA8-F158-4C73-9402-479107C9CADE}" type="pres">
      <dgm:prSet presAssocID="{F0E97809-BD18-47B2-A3AA-8195F6D44332}" presName="node" presStyleLbl="node1" presStyleIdx="0" presStyleCnt="5" custScaleX="278239" custScaleY="256037" custLinFactX="-3677" custLinFactNeighborX="-100000" custLinFactNeighborY="26812">
        <dgm:presLayoutVars>
          <dgm:bulletEnabled val="1"/>
        </dgm:presLayoutVars>
      </dgm:prSet>
      <dgm:spPr/>
    </dgm:pt>
    <dgm:pt modelId="{5F98A274-D7C4-4BC3-B157-D5E8CAFA15E4}" type="pres">
      <dgm:prSet presAssocID="{675E91B9-6638-4F62-91E0-DDBAA9AE95EC}" presName="sibTrans" presStyleLbl="sibTrans2D1" presStyleIdx="0" presStyleCnt="4"/>
      <dgm:spPr/>
    </dgm:pt>
    <dgm:pt modelId="{8E0B741E-C052-4D9B-95D5-68F46B401B6C}" type="pres">
      <dgm:prSet presAssocID="{675E91B9-6638-4F62-91E0-DDBAA9AE95EC}" presName="connectorText" presStyleLbl="sibTrans2D1" presStyleIdx="0" presStyleCnt="4"/>
      <dgm:spPr/>
    </dgm:pt>
    <dgm:pt modelId="{0D29C433-4287-4D50-935C-1C977A025D9D}" type="pres">
      <dgm:prSet presAssocID="{5F64B24E-0FB3-4D52-A929-3931081EFE38}" presName="node" presStyleLbl="node1" presStyleIdx="1" presStyleCnt="5" custScaleX="322635" custScaleY="283673" custLinFactNeighborX="18295" custLinFactNeighborY="10057">
        <dgm:presLayoutVars>
          <dgm:bulletEnabled val="1"/>
        </dgm:presLayoutVars>
      </dgm:prSet>
      <dgm:spPr/>
    </dgm:pt>
    <dgm:pt modelId="{325E2D71-B854-4E41-82E8-CF8EE7A4D37C}" type="pres">
      <dgm:prSet presAssocID="{9C930B21-D36B-43D8-BEC2-4B83D7575029}" presName="sibTrans" presStyleLbl="sibTrans2D1" presStyleIdx="1" presStyleCnt="4" custScaleX="100649" custScaleY="70678" custLinFactNeighborX="-11075" custLinFactNeighborY="17354"/>
      <dgm:spPr/>
    </dgm:pt>
    <dgm:pt modelId="{CAB9C865-72CA-49C8-99BD-9474821D1E67}" type="pres">
      <dgm:prSet presAssocID="{9C930B21-D36B-43D8-BEC2-4B83D7575029}" presName="connectorText" presStyleLbl="sibTrans2D1" presStyleIdx="1" presStyleCnt="4"/>
      <dgm:spPr/>
    </dgm:pt>
    <dgm:pt modelId="{5676E1F2-D987-4EAD-BB1A-6992D57266A0}" type="pres">
      <dgm:prSet presAssocID="{90589051-2A91-4530-936E-CC8D4C37F230}" presName="node" presStyleLbl="node1" presStyleIdx="2" presStyleCnt="5" custScaleX="290666" custScaleY="197899" custLinFactNeighborX="4294" custLinFactNeighborY="-19041">
        <dgm:presLayoutVars>
          <dgm:bulletEnabled val="1"/>
        </dgm:presLayoutVars>
      </dgm:prSet>
      <dgm:spPr/>
    </dgm:pt>
    <dgm:pt modelId="{221E0B74-A879-48A3-94CD-963D0DE99FC4}" type="pres">
      <dgm:prSet presAssocID="{FABF2005-CC3E-48C7-9C78-53A25941A580}" presName="sibTrans" presStyleLbl="sibTrans2D1" presStyleIdx="2" presStyleCnt="4"/>
      <dgm:spPr/>
    </dgm:pt>
    <dgm:pt modelId="{C0DCE27D-A054-4711-B388-476307ACF77D}" type="pres">
      <dgm:prSet presAssocID="{FABF2005-CC3E-48C7-9C78-53A25941A580}" presName="connectorText" presStyleLbl="sibTrans2D1" presStyleIdx="2" presStyleCnt="4"/>
      <dgm:spPr/>
    </dgm:pt>
    <dgm:pt modelId="{44631B51-BF57-48C1-97ED-4AE74DAA49CB}" type="pres">
      <dgm:prSet presAssocID="{56B205BC-7F1F-4177-BACD-C2780E364A6A}" presName="node" presStyleLbl="node1" presStyleIdx="3" presStyleCnt="5" custScaleX="168887" custScaleY="297292" custLinFactNeighborX="-19282" custLinFactNeighborY="-12286">
        <dgm:presLayoutVars>
          <dgm:bulletEnabled val="1"/>
        </dgm:presLayoutVars>
      </dgm:prSet>
      <dgm:spPr/>
    </dgm:pt>
    <dgm:pt modelId="{76EECCBA-7FD1-4DF3-94BF-28B3AF1EC1AF}" type="pres">
      <dgm:prSet presAssocID="{73DB9580-D5A8-482C-BCAE-CB4D93B02117}" presName="sibTrans" presStyleLbl="sibTrans2D1" presStyleIdx="3" presStyleCnt="4"/>
      <dgm:spPr/>
    </dgm:pt>
    <dgm:pt modelId="{207AC9C2-EFC8-47F9-BC4A-01C9DA1F9986}" type="pres">
      <dgm:prSet presAssocID="{73DB9580-D5A8-482C-BCAE-CB4D93B02117}" presName="connectorText" presStyleLbl="sibTrans2D1" presStyleIdx="3" presStyleCnt="4"/>
      <dgm:spPr/>
    </dgm:pt>
    <dgm:pt modelId="{26A9332E-24C9-47B9-BD18-9E72F77AFA10}" type="pres">
      <dgm:prSet presAssocID="{AFC05A76-48B6-4E5B-9035-A6C4EA941F64}" presName="node" presStyleLbl="node1" presStyleIdx="4" presStyleCnt="5" custScaleX="195466" custScaleY="202414" custLinFactX="-11185" custLinFactNeighborX="-100000" custLinFactNeighborY="-10558">
        <dgm:presLayoutVars>
          <dgm:bulletEnabled val="1"/>
        </dgm:presLayoutVars>
      </dgm:prSet>
      <dgm:spPr/>
    </dgm:pt>
  </dgm:ptLst>
  <dgm:cxnLst>
    <dgm:cxn modelId="{387EB605-F64A-4663-8E82-ACB69766B927}" type="presOf" srcId="{675E91B9-6638-4F62-91E0-DDBAA9AE95EC}" destId="{8E0B741E-C052-4D9B-95D5-68F46B401B6C}" srcOrd="1" destOrd="0" presId="urn:microsoft.com/office/officeart/2005/8/layout/process5"/>
    <dgm:cxn modelId="{185FB40C-32D6-43B0-AE18-7C21D22FE699}" srcId="{A364672E-DFB4-4286-B95F-B2E52AE695C7}" destId="{90589051-2A91-4530-936E-CC8D4C37F230}" srcOrd="2" destOrd="0" parTransId="{1EE6BEF7-C2A5-49E8-BC24-2FA56F445B93}" sibTransId="{FABF2005-CC3E-48C7-9C78-53A25941A580}"/>
    <dgm:cxn modelId="{0BF04F17-E8CD-4A72-8179-6179784C4782}" type="presOf" srcId="{73DB9580-D5A8-482C-BCAE-CB4D93B02117}" destId="{76EECCBA-7FD1-4DF3-94BF-28B3AF1EC1AF}" srcOrd="0" destOrd="0" presId="urn:microsoft.com/office/officeart/2005/8/layout/process5"/>
    <dgm:cxn modelId="{11E9F021-C23B-4D4D-994E-105220A5FB26}" type="presOf" srcId="{9C930B21-D36B-43D8-BEC2-4B83D7575029}" destId="{CAB9C865-72CA-49C8-99BD-9474821D1E67}" srcOrd="1" destOrd="0" presId="urn:microsoft.com/office/officeart/2005/8/layout/process5"/>
    <dgm:cxn modelId="{45B88E23-9130-428B-BC79-57E8DBC7525F}" type="presOf" srcId="{56B205BC-7F1F-4177-BACD-C2780E364A6A}" destId="{44631B51-BF57-48C1-97ED-4AE74DAA49CB}" srcOrd="0" destOrd="0" presId="urn:microsoft.com/office/officeart/2005/8/layout/process5"/>
    <dgm:cxn modelId="{5FB66C28-F5F9-4551-980C-12FD85A6CCAF}" type="presOf" srcId="{73DB9580-D5A8-482C-BCAE-CB4D93B02117}" destId="{207AC9C2-EFC8-47F9-BC4A-01C9DA1F9986}" srcOrd="1" destOrd="0" presId="urn:microsoft.com/office/officeart/2005/8/layout/process5"/>
    <dgm:cxn modelId="{6957DB53-ABD8-4A56-9008-362217421B98}" type="presOf" srcId="{AFC05A76-48B6-4E5B-9035-A6C4EA941F64}" destId="{26A9332E-24C9-47B9-BD18-9E72F77AFA10}" srcOrd="0" destOrd="0" presId="urn:microsoft.com/office/officeart/2005/8/layout/process5"/>
    <dgm:cxn modelId="{365F145C-9102-46AB-9A20-794442D30A83}" type="presOf" srcId="{FABF2005-CC3E-48C7-9C78-53A25941A580}" destId="{221E0B74-A879-48A3-94CD-963D0DE99FC4}" srcOrd="0" destOrd="0" presId="urn:microsoft.com/office/officeart/2005/8/layout/process5"/>
    <dgm:cxn modelId="{F3351275-FEF2-4C78-BDB9-1BA028ECD569}" srcId="{A364672E-DFB4-4286-B95F-B2E52AE695C7}" destId="{5F64B24E-0FB3-4D52-A929-3931081EFE38}" srcOrd="1" destOrd="0" parTransId="{EEB0BD82-992C-495F-8679-2A18BF52663A}" sibTransId="{9C930B21-D36B-43D8-BEC2-4B83D7575029}"/>
    <dgm:cxn modelId="{36DAF776-377A-46A0-869B-121A271DA907}" type="presOf" srcId="{FABF2005-CC3E-48C7-9C78-53A25941A580}" destId="{C0DCE27D-A054-4711-B388-476307ACF77D}" srcOrd="1" destOrd="0" presId="urn:microsoft.com/office/officeart/2005/8/layout/process5"/>
    <dgm:cxn modelId="{6ABF4F7A-705A-44B0-9072-8246EC3274AC}" type="presOf" srcId="{5F64B24E-0FB3-4D52-A929-3931081EFE38}" destId="{0D29C433-4287-4D50-935C-1C977A025D9D}" srcOrd="0" destOrd="0" presId="urn:microsoft.com/office/officeart/2005/8/layout/process5"/>
    <dgm:cxn modelId="{6513B27F-CC04-40AF-8F6B-7706FEB6AE57}" type="presOf" srcId="{A364672E-DFB4-4286-B95F-B2E52AE695C7}" destId="{E807FB53-8FD4-4BC9-85FB-0B43FDF73565}" srcOrd="0" destOrd="0" presId="urn:microsoft.com/office/officeart/2005/8/layout/process5"/>
    <dgm:cxn modelId="{2B1BBBB9-BA45-4832-AF9E-C0BA6249FCDC}" srcId="{A364672E-DFB4-4286-B95F-B2E52AE695C7}" destId="{F0E97809-BD18-47B2-A3AA-8195F6D44332}" srcOrd="0" destOrd="0" parTransId="{FCC59828-A0AE-44B0-AD1A-155753566F83}" sibTransId="{675E91B9-6638-4F62-91E0-DDBAA9AE95EC}"/>
    <dgm:cxn modelId="{73B565C5-B525-4114-85BB-0D59D8E0C662}" type="presOf" srcId="{9C930B21-D36B-43D8-BEC2-4B83D7575029}" destId="{325E2D71-B854-4E41-82E8-CF8EE7A4D37C}" srcOrd="0" destOrd="0" presId="urn:microsoft.com/office/officeart/2005/8/layout/process5"/>
    <dgm:cxn modelId="{429880C5-D8D8-4E4B-938E-4FD0795C7DE4}" srcId="{A364672E-DFB4-4286-B95F-B2E52AE695C7}" destId="{56B205BC-7F1F-4177-BACD-C2780E364A6A}" srcOrd="3" destOrd="0" parTransId="{09ADF5BF-2543-4253-A273-F65C428C7652}" sibTransId="{73DB9580-D5A8-482C-BCAE-CB4D93B02117}"/>
    <dgm:cxn modelId="{F7D6BACE-D60F-4F14-9B08-64E1F83B461A}" type="presOf" srcId="{90589051-2A91-4530-936E-CC8D4C37F230}" destId="{5676E1F2-D987-4EAD-BB1A-6992D57266A0}" srcOrd="0" destOrd="0" presId="urn:microsoft.com/office/officeart/2005/8/layout/process5"/>
    <dgm:cxn modelId="{2142F2D0-2A00-4BE5-8B13-3F7C4E36A585}" type="presOf" srcId="{675E91B9-6638-4F62-91E0-DDBAA9AE95EC}" destId="{5F98A274-D7C4-4BC3-B157-D5E8CAFA15E4}" srcOrd="0" destOrd="0" presId="urn:microsoft.com/office/officeart/2005/8/layout/process5"/>
    <dgm:cxn modelId="{04CF8EF2-990F-43CA-A30B-67AC45718C48}" type="presOf" srcId="{F0E97809-BD18-47B2-A3AA-8195F6D44332}" destId="{7BC8CDA8-F158-4C73-9402-479107C9CADE}" srcOrd="0" destOrd="0" presId="urn:microsoft.com/office/officeart/2005/8/layout/process5"/>
    <dgm:cxn modelId="{7B6EF6FB-023B-4BB2-BAB5-51D3D4165D32}" srcId="{A364672E-DFB4-4286-B95F-B2E52AE695C7}" destId="{AFC05A76-48B6-4E5B-9035-A6C4EA941F64}" srcOrd="4" destOrd="0" parTransId="{526B72A4-CE64-4EB8-A67F-1D417BCA6A00}" sibTransId="{6F060AE7-C352-45E8-B667-2F6912B88E38}"/>
    <dgm:cxn modelId="{77E629CB-34E0-4B0A-969A-C3920B66A4B5}" type="presParOf" srcId="{E807FB53-8FD4-4BC9-85FB-0B43FDF73565}" destId="{7BC8CDA8-F158-4C73-9402-479107C9CADE}" srcOrd="0" destOrd="0" presId="urn:microsoft.com/office/officeart/2005/8/layout/process5"/>
    <dgm:cxn modelId="{A34E3D74-66A7-431F-B6A9-ED4CC9DD75D5}" type="presParOf" srcId="{E807FB53-8FD4-4BC9-85FB-0B43FDF73565}" destId="{5F98A274-D7C4-4BC3-B157-D5E8CAFA15E4}" srcOrd="1" destOrd="0" presId="urn:microsoft.com/office/officeart/2005/8/layout/process5"/>
    <dgm:cxn modelId="{DFA9A4C9-B18C-41A2-AAD8-13581131F8AC}" type="presParOf" srcId="{5F98A274-D7C4-4BC3-B157-D5E8CAFA15E4}" destId="{8E0B741E-C052-4D9B-95D5-68F46B401B6C}" srcOrd="0" destOrd="0" presId="urn:microsoft.com/office/officeart/2005/8/layout/process5"/>
    <dgm:cxn modelId="{FF8189C6-27EE-492F-8D7C-C24B89F88CD1}" type="presParOf" srcId="{E807FB53-8FD4-4BC9-85FB-0B43FDF73565}" destId="{0D29C433-4287-4D50-935C-1C977A025D9D}" srcOrd="2" destOrd="0" presId="urn:microsoft.com/office/officeart/2005/8/layout/process5"/>
    <dgm:cxn modelId="{D574CDB2-E825-44DB-82AB-F2D49B75A8CD}" type="presParOf" srcId="{E807FB53-8FD4-4BC9-85FB-0B43FDF73565}" destId="{325E2D71-B854-4E41-82E8-CF8EE7A4D37C}" srcOrd="3" destOrd="0" presId="urn:microsoft.com/office/officeart/2005/8/layout/process5"/>
    <dgm:cxn modelId="{17471149-F75D-4F4D-BAB2-304EEDCB18AC}" type="presParOf" srcId="{325E2D71-B854-4E41-82E8-CF8EE7A4D37C}" destId="{CAB9C865-72CA-49C8-99BD-9474821D1E67}" srcOrd="0" destOrd="0" presId="urn:microsoft.com/office/officeart/2005/8/layout/process5"/>
    <dgm:cxn modelId="{F993910B-52EC-46D7-801E-835CC54FFB20}" type="presParOf" srcId="{E807FB53-8FD4-4BC9-85FB-0B43FDF73565}" destId="{5676E1F2-D987-4EAD-BB1A-6992D57266A0}" srcOrd="4" destOrd="0" presId="urn:microsoft.com/office/officeart/2005/8/layout/process5"/>
    <dgm:cxn modelId="{38930806-8D7D-49AA-AA5A-6C736DC11818}" type="presParOf" srcId="{E807FB53-8FD4-4BC9-85FB-0B43FDF73565}" destId="{221E0B74-A879-48A3-94CD-963D0DE99FC4}" srcOrd="5" destOrd="0" presId="urn:microsoft.com/office/officeart/2005/8/layout/process5"/>
    <dgm:cxn modelId="{E73F564B-8ECF-4FA3-8741-3507E10072BF}" type="presParOf" srcId="{221E0B74-A879-48A3-94CD-963D0DE99FC4}" destId="{C0DCE27D-A054-4711-B388-476307ACF77D}" srcOrd="0" destOrd="0" presId="urn:microsoft.com/office/officeart/2005/8/layout/process5"/>
    <dgm:cxn modelId="{4BAD440B-774C-4EFB-A375-3D863337453D}" type="presParOf" srcId="{E807FB53-8FD4-4BC9-85FB-0B43FDF73565}" destId="{44631B51-BF57-48C1-97ED-4AE74DAA49CB}" srcOrd="6" destOrd="0" presId="urn:microsoft.com/office/officeart/2005/8/layout/process5"/>
    <dgm:cxn modelId="{8EDE0772-32AB-4325-8212-BDC0E53853A8}" type="presParOf" srcId="{E807FB53-8FD4-4BC9-85FB-0B43FDF73565}" destId="{76EECCBA-7FD1-4DF3-94BF-28B3AF1EC1AF}" srcOrd="7" destOrd="0" presId="urn:microsoft.com/office/officeart/2005/8/layout/process5"/>
    <dgm:cxn modelId="{927FA54F-E441-4DA9-8A08-2E102162D876}" type="presParOf" srcId="{76EECCBA-7FD1-4DF3-94BF-28B3AF1EC1AF}" destId="{207AC9C2-EFC8-47F9-BC4A-01C9DA1F9986}" srcOrd="0" destOrd="0" presId="urn:microsoft.com/office/officeart/2005/8/layout/process5"/>
    <dgm:cxn modelId="{6E1F59D4-F98E-4B87-9795-843851DFEF8F}" type="presParOf" srcId="{E807FB53-8FD4-4BC9-85FB-0B43FDF73565}" destId="{26A9332E-24C9-47B9-BD18-9E72F77AFA1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8CDA8-F158-4C73-9402-479107C9CADE}">
      <dsp:nvSpPr>
        <dsp:cNvPr id="0" name=""/>
        <dsp:cNvSpPr/>
      </dsp:nvSpPr>
      <dsp:spPr>
        <a:xfrm>
          <a:off x="195720" y="223702"/>
          <a:ext cx="2544475" cy="14048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Catalyst preparation and characterisation  </a:t>
          </a:r>
        </a:p>
      </dsp:txBody>
      <dsp:txXfrm>
        <a:off x="236867" y="264849"/>
        <a:ext cx="2462181" cy="1322570"/>
      </dsp:txXfrm>
    </dsp:sp>
    <dsp:sp modelId="{5F98A274-D7C4-4BC3-B157-D5E8CAFA15E4}">
      <dsp:nvSpPr>
        <dsp:cNvPr id="0" name=""/>
        <dsp:cNvSpPr/>
      </dsp:nvSpPr>
      <dsp:spPr>
        <a:xfrm rot="21525273">
          <a:off x="3065972" y="769459"/>
          <a:ext cx="785233" cy="226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3065980" y="815557"/>
        <a:ext cx="717195" cy="136076"/>
      </dsp:txXfrm>
    </dsp:sp>
    <dsp:sp modelId="{0D29C433-4287-4D50-935C-1C977A025D9D}">
      <dsp:nvSpPr>
        <dsp:cNvPr id="0" name=""/>
        <dsp:cNvSpPr/>
      </dsp:nvSpPr>
      <dsp:spPr>
        <a:xfrm>
          <a:off x="4221418" y="55949"/>
          <a:ext cx="2950473" cy="1556501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Batch epoxidation  reaction</a:t>
          </a:r>
        </a:p>
      </dsp:txBody>
      <dsp:txXfrm>
        <a:off x="4267006" y="101537"/>
        <a:ext cx="2859297" cy="1465325"/>
      </dsp:txXfrm>
    </dsp:sp>
    <dsp:sp modelId="{325E2D71-B854-4E41-82E8-CF8EE7A4D37C}">
      <dsp:nvSpPr>
        <dsp:cNvPr id="0" name=""/>
        <dsp:cNvSpPr/>
      </dsp:nvSpPr>
      <dsp:spPr>
        <a:xfrm rot="5365358">
          <a:off x="5551014" y="1803889"/>
          <a:ext cx="255434" cy="160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-5400000">
        <a:off x="5630401" y="1756320"/>
        <a:ext cx="96175" cy="207346"/>
      </dsp:txXfrm>
    </dsp:sp>
    <dsp:sp modelId="{5676E1F2-D987-4EAD-BB1A-6992D57266A0}">
      <dsp:nvSpPr>
        <dsp:cNvPr id="0" name=""/>
        <dsp:cNvSpPr/>
      </dsp:nvSpPr>
      <dsp:spPr>
        <a:xfrm>
          <a:off x="4385734" y="2091271"/>
          <a:ext cx="2658119" cy="1085863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Gas chromatographic analysis</a:t>
          </a:r>
        </a:p>
      </dsp:txBody>
      <dsp:txXfrm>
        <a:off x="4417538" y="2123075"/>
        <a:ext cx="2594511" cy="1022255"/>
      </dsp:txXfrm>
    </dsp:sp>
    <dsp:sp modelId="{221E0B74-A879-48A3-94CD-963D0DE99FC4}">
      <dsp:nvSpPr>
        <dsp:cNvPr id="0" name=""/>
        <dsp:cNvSpPr/>
      </dsp:nvSpPr>
      <dsp:spPr>
        <a:xfrm rot="10752507">
          <a:off x="3949671" y="2543063"/>
          <a:ext cx="308170" cy="226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10800000">
        <a:off x="4017706" y="2587952"/>
        <a:ext cx="240132" cy="136076"/>
      </dsp:txXfrm>
    </dsp:sp>
    <dsp:sp modelId="{44631B51-BF57-48C1-97ED-4AE74DAA49CB}">
      <dsp:nvSpPr>
        <dsp:cNvPr id="0" name=""/>
        <dsp:cNvSpPr/>
      </dsp:nvSpPr>
      <dsp:spPr>
        <a:xfrm>
          <a:off x="2259877" y="1855652"/>
          <a:ext cx="1544459" cy="1631228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Build a Model</a:t>
          </a:r>
          <a:br>
            <a:rPr lang="en-GB" sz="2600" kern="1200" dirty="0"/>
          </a:br>
          <a:r>
            <a:rPr lang="en-GB" sz="2600" kern="1200" dirty="0"/>
            <a:t>Y= f(x</a:t>
          </a:r>
          <a:r>
            <a:rPr lang="en-GB" sz="2600" kern="1200" baseline="-25000" dirty="0"/>
            <a:t>1</a:t>
          </a:r>
          <a:r>
            <a:rPr lang="en-GB" sz="2600" kern="1200" baseline="0" dirty="0"/>
            <a:t>,x</a:t>
          </a:r>
          <a:r>
            <a:rPr lang="en-GB" sz="2600" kern="1200" baseline="-25000" dirty="0"/>
            <a:t>2</a:t>
          </a:r>
          <a:r>
            <a:rPr lang="en-GB" sz="2600" kern="1200" baseline="0" dirty="0"/>
            <a:t>,..)</a:t>
          </a:r>
          <a:endParaRPr lang="en-GB" sz="2600" kern="1200" dirty="0"/>
        </a:p>
      </dsp:txBody>
      <dsp:txXfrm>
        <a:off x="2305113" y="1900888"/>
        <a:ext cx="1453987" cy="1540756"/>
      </dsp:txXfrm>
    </dsp:sp>
    <dsp:sp modelId="{76EECCBA-7FD1-4DF3-94BF-28B3AF1EC1AF}">
      <dsp:nvSpPr>
        <dsp:cNvPr id="0" name=""/>
        <dsp:cNvSpPr/>
      </dsp:nvSpPr>
      <dsp:spPr>
        <a:xfrm rot="10784757">
          <a:off x="1905609" y="2562309"/>
          <a:ext cx="250350" cy="226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10800000">
        <a:off x="1973647" y="2607517"/>
        <a:ext cx="182312" cy="136076"/>
      </dsp:txXfrm>
    </dsp:sp>
    <dsp:sp modelId="{26A9332E-24C9-47B9-BD18-9E72F77AFA10}">
      <dsp:nvSpPr>
        <dsp:cNvPr id="0" name=""/>
        <dsp:cNvSpPr/>
      </dsp:nvSpPr>
      <dsp:spPr>
        <a:xfrm>
          <a:off x="0" y="2125430"/>
          <a:ext cx="1787522" cy="111063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Optimise Process </a:t>
          </a:r>
        </a:p>
      </dsp:txBody>
      <dsp:txXfrm>
        <a:off x="32529" y="2157959"/>
        <a:ext cx="1722464" cy="1045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56.63717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8-02-23T09:42:57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F21745-CD0C-4C43-B009-F80B75D9AA8A}" emma:medium="tactile" emma:mode="ink">
          <msink:context xmlns:msink="http://schemas.microsoft.com/ink/2010/main" type="writingRegion" rotatedBoundingBox="23918,2433 23933,2433 23933,2448 23918,2448"/>
        </emma:interpretation>
      </emma:emma>
    </inkml:annotationXML>
    <inkml:traceGroup>
      <inkml:annotationXML>
        <emma:emma xmlns:emma="http://www.w3.org/2003/04/emma" version="1.0">
          <emma:interpretation id="{00118390-D45B-48FC-A2A1-413F1D0E74B2}" emma:medium="tactile" emma:mode="ink">
            <msink:context xmlns:msink="http://schemas.microsoft.com/ink/2010/main" type="paragraph" rotatedBoundingBox="23918,2433 23933,2433 23933,2448 23918,2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6722AF-B73D-4949-B976-07ACDFC8A6F7}" emma:medium="tactile" emma:mode="ink">
              <msink:context xmlns:msink="http://schemas.microsoft.com/ink/2010/main" type="line" rotatedBoundingBox="23918,2433 23933,2433 23933,2448 23918,2448"/>
            </emma:interpretation>
          </emma:emma>
        </inkml:annotationXML>
        <inkml:traceGroup>
          <inkml:annotationXML>
            <emma:emma xmlns:emma="http://www.w3.org/2003/04/emma" version="1.0">
              <emma:interpretation id="{3EE84537-CC0C-4725-B836-9497A19811F2}" emma:medium="tactile" emma:mode="ink">
                <msink:context xmlns:msink="http://schemas.microsoft.com/ink/2010/main" type="inkWord" rotatedBoundingBox="23918,2433 23933,2433 23933,2448 23918,244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`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56.63717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8-02-23T09:42:58.9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A1809E8-D522-43D6-A891-C4E1235E376B}" emma:medium="tactile" emma:mode="ink">
          <msink:context xmlns:msink="http://schemas.microsoft.com/ink/2010/main" type="writingRegion" rotatedBoundingBox="17474,1867 20773,2144 20756,2343 17458,2066"/>
        </emma:interpretation>
      </emma:emma>
    </inkml:annotationXML>
    <inkml:traceGroup>
      <inkml:annotationXML>
        <emma:emma xmlns:emma="http://www.w3.org/2003/04/emma" version="1.0">
          <emma:interpretation id="{DFED69AD-994B-484E-9B90-CA9B61A9DD93}" emma:medium="tactile" emma:mode="ink">
            <msink:context xmlns:msink="http://schemas.microsoft.com/ink/2010/main" type="paragraph" rotatedBoundingBox="17474,1867 20773,2144 20756,2343 17458,2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C22012-3C15-4562-BE89-84CFDD229CA5}" emma:medium="tactile" emma:mode="ink">
              <msink:context xmlns:msink="http://schemas.microsoft.com/ink/2010/main" type="line" rotatedBoundingBox="17474,1867 20773,2144 20756,2343 17458,2066"/>
            </emma:interpretation>
          </emma:emma>
        </inkml:annotationXML>
        <inkml:traceGroup>
          <inkml:annotationXML>
            <emma:emma xmlns:emma="http://www.w3.org/2003/04/emma" version="1.0">
              <emma:interpretation id="{C1754D16-3C88-4D1C-A302-F54693BBF9C5}" emma:medium="tactile" emma:mode="ink">
                <msink:context xmlns:msink="http://schemas.microsoft.com/ink/2010/main" type="inkWord" rotatedBoundingBox="17463,2008 17478,2010 17476,2025 17461,20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  <inkml:trace contextRef="#ctx0" brushRef="#br0" timeOffset="187.18">0 0 0</inkml:trace>
          <inkml:trace contextRef="#ctx0" brushRef="#br0" timeOffset="-499.16">0 0 0</inkml:trace>
        </inkml:traceGroup>
        <inkml:traceGroup>
          <inkml:annotationXML>
            <emma:emma xmlns:emma="http://www.w3.org/2003/04/emma" version="1.0">
              <emma:interpretation id="{4CA91113-FA3A-481F-9662-1EF8D9C0893C}" emma:medium="tactile" emma:mode="ink">
                <msink:context xmlns:msink="http://schemas.microsoft.com/ink/2010/main" type="inkWord" rotatedBoundingBox="19156,2008 19171,2010 19169,2025 19154,2024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`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185.5">1693 0 0</inkml:trace>
        </inkml:traceGroup>
        <inkml:traceGroup>
          <inkml:annotationXML>
            <emma:emma xmlns:emma="http://www.w3.org/2003/04/emma" version="1.0">
              <emma:interpretation id="{EB155C1D-98A0-4C33-A0E5-F37F5BED9671}" emma:medium="tactile" emma:mode="ink">
                <msink:context xmlns:msink="http://schemas.microsoft.com/ink/2010/main" type="inkWord" rotatedBoundingBox="20743,2326 20758,2328 20756,2343 20741,2342"/>
              </emma:interpretation>
              <emma:one-of disjunction-type="recognition" id="oneOf2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`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l</emma:literal>
                </emma:interpretation>
                <emma:interpretation id="interp10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809.44">3280 318 0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r">
              <a:defRPr sz="1200"/>
            </a:lvl1pPr>
          </a:lstStyle>
          <a:p>
            <a:fld id="{28FB556C-BDD1-E64B-9ED6-2B4A8453E5B5}" type="datetimeFigureOut">
              <a:rPr lang="en-US" smtClean="0"/>
              <a:t>10/1/22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6" rIns="91434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34" tIns="45716" rIns="91434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r">
              <a:defRPr sz="1200"/>
            </a:lvl1pPr>
          </a:lstStyle>
          <a:p>
            <a:fld id="{7E080877-CEB6-8942-A26F-A3FBA20B0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80877-CEB6-8942-A26F-A3FBA20B08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0AB3-4EC7-6C4E-8CCF-E48BEB9FE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541" y="4953466"/>
            <a:ext cx="16047244" cy="10537496"/>
          </a:xfrm>
        </p:spPr>
        <p:txBody>
          <a:bodyPr anchor="b"/>
          <a:lstStyle>
            <a:lvl1pPr algn="ctr">
              <a:defRPr sz="105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E0B7F-8FE6-9F40-AFD9-B7D6FC858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4212"/>
            </a:lvl1pPr>
            <a:lvl2pPr marL="802340" indent="0" algn="ctr">
              <a:buNone/>
              <a:defRPr sz="3510"/>
            </a:lvl2pPr>
            <a:lvl3pPr marL="1604681" indent="0" algn="ctr">
              <a:buNone/>
              <a:defRPr sz="3159"/>
            </a:lvl3pPr>
            <a:lvl4pPr marL="2407021" indent="0" algn="ctr">
              <a:buNone/>
              <a:defRPr sz="2808"/>
            </a:lvl4pPr>
            <a:lvl5pPr marL="3209361" indent="0" algn="ctr">
              <a:buNone/>
              <a:defRPr sz="2808"/>
            </a:lvl5pPr>
            <a:lvl6pPr marL="4011701" indent="0" algn="ctr">
              <a:buNone/>
              <a:defRPr sz="2808"/>
            </a:lvl6pPr>
            <a:lvl7pPr marL="4814042" indent="0" algn="ctr">
              <a:buNone/>
              <a:defRPr sz="2808"/>
            </a:lvl7pPr>
            <a:lvl8pPr marL="5616382" indent="0" algn="ctr">
              <a:buNone/>
              <a:defRPr sz="2808"/>
            </a:lvl8pPr>
            <a:lvl9pPr marL="6418722" indent="0" algn="ctr">
              <a:buNone/>
              <a:defRPr sz="280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4D85-231F-3F40-B48C-6F9F0096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112E6-3988-8649-B1CE-D1A7B554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08523-9BAF-0C4F-8A0B-BAF6F20A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37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7896-C073-8D4F-A775-3A3BE578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9A058-A4FE-4945-814D-70C2DD8C3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DE89B-8D24-ED45-B87A-C098A983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7A870-8695-3746-AF52-87D8A93F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DC49-D437-DF4E-AC95-6B459BE4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7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AF441-28A2-DB41-965B-1AA7DCD5B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11745" y="1611452"/>
            <a:ext cx="4613583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DFD0B-EB91-2D47-B317-24B3724E1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997" y="1611452"/>
            <a:ext cx="13573294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42CD9-F190-CB41-98DD-7B6BC334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C3C7-C989-804F-9B68-91F3DB68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CF98B-2FAB-C44C-94EA-8AD150A5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0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651C-46D6-EA4D-8E30-72CAA1F3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F749-AC26-3544-B1C6-4BFA0264B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DF8B0-1B5A-CF4E-860A-CAD90A79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ED9D9-46CF-064E-900A-9C78609C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E93B-62B3-744D-A8BF-D2ACA3F8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FEB4-64A3-BD41-B384-1B9D6962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854" y="7545804"/>
            <a:ext cx="18454330" cy="12590343"/>
          </a:xfrm>
        </p:spPr>
        <p:txBody>
          <a:bodyPr anchor="b"/>
          <a:lstStyle>
            <a:lvl1pPr>
              <a:defRPr sz="105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D1C30-E627-434B-93D6-0455AD9E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854" y="20255257"/>
            <a:ext cx="18454330" cy="6620964"/>
          </a:xfrm>
        </p:spPr>
        <p:txBody>
          <a:bodyPr/>
          <a:lstStyle>
            <a:lvl1pPr marL="0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1pPr>
            <a:lvl2pPr marL="802340" indent="0">
              <a:buNone/>
              <a:defRPr sz="3510">
                <a:solidFill>
                  <a:schemeClr val="tx1">
                    <a:tint val="75000"/>
                  </a:schemeClr>
                </a:solidFill>
              </a:defRPr>
            </a:lvl2pPr>
            <a:lvl3pPr marL="1604681" indent="0">
              <a:buNone/>
              <a:defRPr sz="3159">
                <a:solidFill>
                  <a:schemeClr val="tx1">
                    <a:tint val="75000"/>
                  </a:schemeClr>
                </a:solidFill>
              </a:defRPr>
            </a:lvl3pPr>
            <a:lvl4pPr marL="2407021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4pPr>
            <a:lvl5pPr marL="3209361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5pPr>
            <a:lvl6pPr marL="4011701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6pPr>
            <a:lvl7pPr marL="4814042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7pPr>
            <a:lvl8pPr marL="5616382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8pPr>
            <a:lvl9pPr marL="6418722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5291A-702F-C54F-AC8E-2BF6A4EB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C752-E2EC-E34D-9800-CE217FE0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4BB0-27BD-6A43-96B3-A42511C8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89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6B63-07EB-2A46-BE69-CD195EB6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2A02A-DF0B-9A48-ABAA-489B3A174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8BE59-68CA-1148-A2D1-81DD61710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BD1BD-9AA4-3C45-A3B6-FD7A09D1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6BB88-1269-F047-9EBF-88018C19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079DD-8DDE-2C42-9815-B8A8675A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17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09D0-C94D-9542-8B1F-78E53A46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84" y="1611454"/>
            <a:ext cx="18454330" cy="58502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7537E-6E5C-C145-AF92-B546843B4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785" y="7419688"/>
            <a:ext cx="9051648" cy="3636275"/>
          </a:xfrm>
        </p:spPr>
        <p:txBody>
          <a:bodyPr anchor="b"/>
          <a:lstStyle>
            <a:lvl1pPr marL="0" indent="0">
              <a:buNone/>
              <a:defRPr sz="4212" b="1"/>
            </a:lvl1pPr>
            <a:lvl2pPr marL="802340" indent="0">
              <a:buNone/>
              <a:defRPr sz="3510" b="1"/>
            </a:lvl2pPr>
            <a:lvl3pPr marL="1604681" indent="0">
              <a:buNone/>
              <a:defRPr sz="3159" b="1"/>
            </a:lvl3pPr>
            <a:lvl4pPr marL="2407021" indent="0">
              <a:buNone/>
              <a:defRPr sz="2808" b="1"/>
            </a:lvl4pPr>
            <a:lvl5pPr marL="3209361" indent="0">
              <a:buNone/>
              <a:defRPr sz="2808" b="1"/>
            </a:lvl5pPr>
            <a:lvl6pPr marL="4011701" indent="0">
              <a:buNone/>
              <a:defRPr sz="2808" b="1"/>
            </a:lvl6pPr>
            <a:lvl7pPr marL="4814042" indent="0">
              <a:buNone/>
              <a:defRPr sz="2808" b="1"/>
            </a:lvl7pPr>
            <a:lvl8pPr marL="5616382" indent="0">
              <a:buNone/>
              <a:defRPr sz="2808" b="1"/>
            </a:lvl8pPr>
            <a:lvl9pPr marL="6418722" indent="0">
              <a:buNone/>
              <a:defRPr sz="2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C54F3-00E6-3646-8E5E-6E6C4B175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785" y="11055963"/>
            <a:ext cx="9051648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D82A0-8436-4A4B-B811-EECFFCC32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31890" y="7419688"/>
            <a:ext cx="9096225" cy="3636275"/>
          </a:xfrm>
        </p:spPr>
        <p:txBody>
          <a:bodyPr anchor="b"/>
          <a:lstStyle>
            <a:lvl1pPr marL="0" indent="0">
              <a:buNone/>
              <a:defRPr sz="4212" b="1"/>
            </a:lvl1pPr>
            <a:lvl2pPr marL="802340" indent="0">
              <a:buNone/>
              <a:defRPr sz="3510" b="1"/>
            </a:lvl2pPr>
            <a:lvl3pPr marL="1604681" indent="0">
              <a:buNone/>
              <a:defRPr sz="3159" b="1"/>
            </a:lvl3pPr>
            <a:lvl4pPr marL="2407021" indent="0">
              <a:buNone/>
              <a:defRPr sz="2808" b="1"/>
            </a:lvl4pPr>
            <a:lvl5pPr marL="3209361" indent="0">
              <a:buNone/>
              <a:defRPr sz="2808" b="1"/>
            </a:lvl5pPr>
            <a:lvl6pPr marL="4011701" indent="0">
              <a:buNone/>
              <a:defRPr sz="2808" b="1"/>
            </a:lvl6pPr>
            <a:lvl7pPr marL="4814042" indent="0">
              <a:buNone/>
              <a:defRPr sz="2808" b="1"/>
            </a:lvl7pPr>
            <a:lvl8pPr marL="5616382" indent="0">
              <a:buNone/>
              <a:defRPr sz="2808" b="1"/>
            </a:lvl8pPr>
            <a:lvl9pPr marL="6418722" indent="0">
              <a:buNone/>
              <a:defRPr sz="2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5477F-C227-944A-8C11-6F59C7F29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31890" y="11055963"/>
            <a:ext cx="90962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B4320-AA2B-704C-A069-1D2BD30B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9B631-FC32-924A-B61F-4A2BB0C5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0E96B-1107-F94B-A859-8096B3A4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714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074A-E8B8-3044-B50A-8101DDD0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B668C-B433-BE4D-AD9C-F87FFD2E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7014A-3915-8745-914A-7C3D2873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98DDB-A98F-0145-94D5-A210CC0B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0AFE5D-0097-6943-8DDE-9F0F12F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EBB7A-BFBE-274C-9213-EBD9C368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46A9E-4D22-554E-AD42-D9089507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2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3972-7BC5-9F4C-B0FE-6E1D9909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85" y="2017818"/>
            <a:ext cx="6900871" cy="7062364"/>
          </a:xfrm>
        </p:spPr>
        <p:txBody>
          <a:bodyPr anchor="b"/>
          <a:lstStyle>
            <a:lvl1pPr>
              <a:defRPr sz="5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10B8-A481-8D40-BF47-2A0DC2D81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225" y="4357929"/>
            <a:ext cx="10831890" cy="21509383"/>
          </a:xfrm>
        </p:spPr>
        <p:txBody>
          <a:bodyPr/>
          <a:lstStyle>
            <a:lvl1pPr>
              <a:defRPr sz="5616"/>
            </a:lvl1pPr>
            <a:lvl2pPr>
              <a:defRPr sz="4914"/>
            </a:lvl2pPr>
            <a:lvl3pPr>
              <a:defRPr sz="4212"/>
            </a:lvl3pPr>
            <a:lvl4pPr>
              <a:defRPr sz="3510"/>
            </a:lvl4pPr>
            <a:lvl5pPr>
              <a:defRPr sz="3510"/>
            </a:lvl5pPr>
            <a:lvl6pPr>
              <a:defRPr sz="3510"/>
            </a:lvl6pPr>
            <a:lvl7pPr>
              <a:defRPr sz="3510"/>
            </a:lvl7pPr>
            <a:lvl8pPr>
              <a:defRPr sz="3510"/>
            </a:lvl8pPr>
            <a:lvl9pPr>
              <a:defRPr sz="35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13A01-AA22-254E-996E-40EED5001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785" y="9080183"/>
            <a:ext cx="6900871" cy="16822161"/>
          </a:xfrm>
        </p:spPr>
        <p:txBody>
          <a:bodyPr/>
          <a:lstStyle>
            <a:lvl1pPr marL="0" indent="0">
              <a:buNone/>
              <a:defRPr sz="2808"/>
            </a:lvl1pPr>
            <a:lvl2pPr marL="802340" indent="0">
              <a:buNone/>
              <a:defRPr sz="2457"/>
            </a:lvl2pPr>
            <a:lvl3pPr marL="1604681" indent="0">
              <a:buNone/>
              <a:defRPr sz="2106"/>
            </a:lvl3pPr>
            <a:lvl4pPr marL="2407021" indent="0">
              <a:buNone/>
              <a:defRPr sz="1755"/>
            </a:lvl4pPr>
            <a:lvl5pPr marL="3209361" indent="0">
              <a:buNone/>
              <a:defRPr sz="1755"/>
            </a:lvl5pPr>
            <a:lvl6pPr marL="4011701" indent="0">
              <a:buNone/>
              <a:defRPr sz="1755"/>
            </a:lvl6pPr>
            <a:lvl7pPr marL="4814042" indent="0">
              <a:buNone/>
              <a:defRPr sz="1755"/>
            </a:lvl7pPr>
            <a:lvl8pPr marL="5616382" indent="0">
              <a:buNone/>
              <a:defRPr sz="1755"/>
            </a:lvl8pPr>
            <a:lvl9pPr marL="6418722" indent="0">
              <a:buNone/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BE853-6030-1F4E-87FC-83FF448D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51858-5FC5-8246-AAC2-61C9BAEE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8DB0-6E1D-5A48-AD1D-E6FA5980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466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A70FF-328C-5E4C-8881-154ADB8A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85" y="2017818"/>
            <a:ext cx="6900871" cy="7062364"/>
          </a:xfrm>
        </p:spPr>
        <p:txBody>
          <a:bodyPr anchor="b"/>
          <a:lstStyle>
            <a:lvl1pPr>
              <a:defRPr sz="5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387A4-17A2-004F-AAA2-FEE410524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6225" y="4357929"/>
            <a:ext cx="10831890" cy="21509383"/>
          </a:xfrm>
        </p:spPr>
        <p:txBody>
          <a:bodyPr/>
          <a:lstStyle>
            <a:lvl1pPr marL="0" indent="0">
              <a:buNone/>
              <a:defRPr sz="5616"/>
            </a:lvl1pPr>
            <a:lvl2pPr marL="802340" indent="0">
              <a:buNone/>
              <a:defRPr sz="4914"/>
            </a:lvl2pPr>
            <a:lvl3pPr marL="1604681" indent="0">
              <a:buNone/>
              <a:defRPr sz="4212"/>
            </a:lvl3pPr>
            <a:lvl4pPr marL="2407021" indent="0">
              <a:buNone/>
              <a:defRPr sz="3510"/>
            </a:lvl4pPr>
            <a:lvl5pPr marL="3209361" indent="0">
              <a:buNone/>
              <a:defRPr sz="3510"/>
            </a:lvl5pPr>
            <a:lvl6pPr marL="4011701" indent="0">
              <a:buNone/>
              <a:defRPr sz="3510"/>
            </a:lvl6pPr>
            <a:lvl7pPr marL="4814042" indent="0">
              <a:buNone/>
              <a:defRPr sz="3510"/>
            </a:lvl7pPr>
            <a:lvl8pPr marL="5616382" indent="0">
              <a:buNone/>
              <a:defRPr sz="3510"/>
            </a:lvl8pPr>
            <a:lvl9pPr marL="6418722" indent="0">
              <a:buNone/>
              <a:defRPr sz="351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06C8B-011C-7240-9589-A948D118E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785" y="9080183"/>
            <a:ext cx="6900871" cy="16822161"/>
          </a:xfrm>
        </p:spPr>
        <p:txBody>
          <a:bodyPr/>
          <a:lstStyle>
            <a:lvl1pPr marL="0" indent="0">
              <a:buNone/>
              <a:defRPr sz="2808"/>
            </a:lvl1pPr>
            <a:lvl2pPr marL="802340" indent="0">
              <a:buNone/>
              <a:defRPr sz="2457"/>
            </a:lvl2pPr>
            <a:lvl3pPr marL="1604681" indent="0">
              <a:buNone/>
              <a:defRPr sz="2106"/>
            </a:lvl3pPr>
            <a:lvl4pPr marL="2407021" indent="0">
              <a:buNone/>
              <a:defRPr sz="1755"/>
            </a:lvl4pPr>
            <a:lvl5pPr marL="3209361" indent="0">
              <a:buNone/>
              <a:defRPr sz="1755"/>
            </a:lvl5pPr>
            <a:lvl6pPr marL="4011701" indent="0">
              <a:buNone/>
              <a:defRPr sz="1755"/>
            </a:lvl6pPr>
            <a:lvl7pPr marL="4814042" indent="0">
              <a:buNone/>
              <a:defRPr sz="1755"/>
            </a:lvl7pPr>
            <a:lvl8pPr marL="5616382" indent="0">
              <a:buNone/>
              <a:defRPr sz="1755"/>
            </a:lvl8pPr>
            <a:lvl9pPr marL="6418722" indent="0">
              <a:buNone/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89AC4-B616-C04B-999D-C49B5A79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BCD7A-F9FB-B845-9D46-657E8524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BEA71-20EB-3A4F-BE7B-CFC7777D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6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17E7D-6859-5C4D-943A-87A56749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98" y="1611454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DEC88-508E-C64C-80C6-685C2C612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A683B-D605-5A4D-94E0-0146FCC04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997" y="28053282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5F1F-9DC6-4E60-BED4-3441934F30F9}" type="datetimeFigureOut">
              <a:rPr lang="en-GB" smtClean="0"/>
              <a:t>01/10/2022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5E67F-430A-594D-A59E-C2DAD02F9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7533" y="28053282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C8C23-1DDE-0C40-BB2A-7626E80E5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11155" y="28053282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00096-D6DF-472F-82C3-F9FB88CE0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7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1604681" rtl="0" eaLnBrk="1" latinLnBrk="0" hangingPunct="1">
        <a:lnSpc>
          <a:spcPct val="90000"/>
        </a:lnSpc>
        <a:spcBef>
          <a:spcPct val="0"/>
        </a:spcBef>
        <a:buNone/>
        <a:defRPr sz="77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170" indent="-401170" algn="l" defTabSz="1604681" rtl="0" eaLnBrk="1" latinLnBrk="0" hangingPunct="1">
        <a:lnSpc>
          <a:spcPct val="90000"/>
        </a:lnSpc>
        <a:spcBef>
          <a:spcPts val="1755"/>
        </a:spcBef>
        <a:buFont typeface="Arial" panose="020B0604020202020204" pitchFamily="34" charset="0"/>
        <a:buChar char="•"/>
        <a:defRPr sz="4914" kern="1200">
          <a:solidFill>
            <a:schemeClr val="tx1"/>
          </a:solidFill>
          <a:latin typeface="+mn-lt"/>
          <a:ea typeface="+mn-ea"/>
          <a:cs typeface="+mn-cs"/>
        </a:defRPr>
      </a:lvl1pPr>
      <a:lvl2pPr marL="1203510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005851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510" kern="1200">
          <a:solidFill>
            <a:schemeClr val="tx1"/>
          </a:solidFill>
          <a:latin typeface="+mn-lt"/>
          <a:ea typeface="+mn-ea"/>
          <a:cs typeface="+mn-cs"/>
        </a:defRPr>
      </a:lvl3pPr>
      <a:lvl4pPr marL="2808191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4pPr>
      <a:lvl5pPr marL="3610531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5pPr>
      <a:lvl6pPr marL="441287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6pPr>
      <a:lvl7pPr marL="521521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7pPr>
      <a:lvl8pPr marL="601755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8pPr>
      <a:lvl9pPr marL="6819892" indent="-401170" algn="l" defTabSz="160468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1pPr>
      <a:lvl2pPr marL="802340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2pPr>
      <a:lvl3pPr marL="160468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3pPr>
      <a:lvl4pPr marL="240702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4pPr>
      <a:lvl5pPr marL="320936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5pPr>
      <a:lvl6pPr marL="4011701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6pPr>
      <a:lvl7pPr marL="4814042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7pPr>
      <a:lvl8pPr marL="5616382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8pPr>
      <a:lvl9pPr marL="6418722" algn="l" defTabSz="1604681" rtl="0" eaLnBrk="1" latinLnBrk="0" hangingPunct="1">
        <a:defRPr sz="31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emf"/><Relationship Id="rId26" Type="http://schemas.openxmlformats.org/officeDocument/2006/relationships/diagramQuickStyle" Target="../diagrams/quickStyle1.xml"/><Relationship Id="rId39" Type="http://schemas.openxmlformats.org/officeDocument/2006/relationships/image" Target="../media/image15.jpg"/><Relationship Id="rId3" Type="http://schemas.openxmlformats.org/officeDocument/2006/relationships/customXml" Target="../ink/ink1.xml"/><Relationship Id="rId21" Type="http://schemas.openxmlformats.org/officeDocument/2006/relationships/image" Target="../media/image3.tiff"/><Relationship Id="rId34" Type="http://schemas.openxmlformats.org/officeDocument/2006/relationships/image" Target="../media/image10.png"/><Relationship Id="rId17" Type="http://schemas.openxmlformats.org/officeDocument/2006/relationships/customXml" Target="../ink/ink2.xml"/><Relationship Id="rId25" Type="http://schemas.openxmlformats.org/officeDocument/2006/relationships/diagramLayout" Target="../diagrams/layout1.xml"/><Relationship Id="rId33" Type="http://schemas.openxmlformats.org/officeDocument/2006/relationships/image" Target="../media/image9.png"/><Relationship Id="rId38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2.tiff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4" Type="http://schemas.openxmlformats.org/officeDocument/2006/relationships/diagramData" Target="../diagrams/data1.xml"/><Relationship Id="rId32" Type="http://schemas.openxmlformats.org/officeDocument/2006/relationships/image" Target="../media/image7.jpeg"/><Relationship Id="rId37" Type="http://schemas.openxmlformats.org/officeDocument/2006/relationships/image" Target="../media/image13.jpeg"/><Relationship Id="rId23" Type="http://schemas.openxmlformats.org/officeDocument/2006/relationships/image" Target="../media/image5.jpeg"/><Relationship Id="rId28" Type="http://schemas.microsoft.com/office/2007/relationships/diagramDrawing" Target="../diagrams/drawing1.xml"/><Relationship Id="rId36" Type="http://schemas.openxmlformats.org/officeDocument/2006/relationships/image" Target="../media/image12.jpeg"/><Relationship Id="rId19" Type="http://schemas.openxmlformats.org/officeDocument/2006/relationships/image" Target="../media/image1.png"/><Relationship Id="rId31" Type="http://schemas.openxmlformats.org/officeDocument/2006/relationships/image" Target="../media/image6.emf"/><Relationship Id="rId22" Type="http://schemas.openxmlformats.org/officeDocument/2006/relationships/image" Target="../media/image4.jpeg"/><Relationship Id="rId27" Type="http://schemas.openxmlformats.org/officeDocument/2006/relationships/diagramColors" Target="../diagrams/colors1.xml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8F761D-855E-41D2-916D-6FADAE6CB3AC}"/>
              </a:ext>
            </a:extLst>
          </p:cNvPr>
          <p:cNvSpPr txBox="1"/>
          <p:nvPr/>
        </p:nvSpPr>
        <p:spPr>
          <a:xfrm>
            <a:off x="4466126" y="282804"/>
            <a:ext cx="15823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</a:rPr>
              <a:t>Greener and efficient epoxidation process for the synthesis of a commercially important epoxide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54D631-5E0A-4EF7-AB94-6986CE62147D}"/>
              </a:ext>
            </a:extLst>
          </p:cNvPr>
          <p:cNvSpPr/>
          <p:nvPr/>
        </p:nvSpPr>
        <p:spPr>
          <a:xfrm>
            <a:off x="536181" y="360734"/>
            <a:ext cx="20494976" cy="316470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6CE8A67-F7B8-4ED5-B547-2569FBA009C9}"/>
              </a:ext>
            </a:extLst>
          </p:cNvPr>
          <p:cNvSpPr/>
          <p:nvPr/>
        </p:nvSpPr>
        <p:spPr>
          <a:xfrm>
            <a:off x="484022" y="26067601"/>
            <a:ext cx="14366558" cy="392778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2A7A2D-946E-48EA-96DB-AC9F0BBE73F4}"/>
              </a:ext>
            </a:extLst>
          </p:cNvPr>
          <p:cNvSpPr txBox="1"/>
          <p:nvPr/>
        </p:nvSpPr>
        <p:spPr>
          <a:xfrm>
            <a:off x="649551" y="25229970"/>
            <a:ext cx="388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4. Conclusions</a:t>
            </a:r>
            <a:endParaRPr lang="en-GB" sz="4800" b="1" dirty="0">
              <a:solidFill>
                <a:srgbClr val="C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80631A-19F5-4FCD-BB06-4F6940101F91}"/>
              </a:ext>
            </a:extLst>
          </p:cNvPr>
          <p:cNvSpPr/>
          <p:nvPr/>
        </p:nvSpPr>
        <p:spPr>
          <a:xfrm>
            <a:off x="12584058" y="21688619"/>
            <a:ext cx="8016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/>
              <a:t>The numerical </a:t>
            </a:r>
            <a:r>
              <a:rPr lang="en-US" sz="3200" dirty="0" err="1"/>
              <a:t>optimisation</a:t>
            </a:r>
            <a:r>
              <a:rPr lang="en-US" sz="3200" dirty="0"/>
              <a:t> technique concluded that the maximum yield that can be reached is 64.2% at feed molar ratio of 2.76:1, reaction temperature 348 K, 0.56 mol% catalyst loading and reaction time of 76 min.</a:t>
            </a:r>
            <a:endParaRPr lang="en-GB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8610480" y="87618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98600" y="86430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/>
              <p14:cNvContentPartPr/>
              <p14:nvPr/>
            </p14:nvContentPartPr>
            <p14:xfrm>
              <a:off x="6286680" y="723900"/>
              <a:ext cx="1181160" cy="114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4800" y="712020"/>
                <a:ext cx="1204920" cy="138600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6CEF8C1C-48B1-D34D-BDE7-377889547A77}"/>
              </a:ext>
            </a:extLst>
          </p:cNvPr>
          <p:cNvSpPr txBox="1"/>
          <p:nvPr/>
        </p:nvSpPr>
        <p:spPr>
          <a:xfrm>
            <a:off x="583233" y="3531828"/>
            <a:ext cx="423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Motivation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Rectangle: Rounded Corners 29">
            <a:extLst>
              <a:ext uri="{FF2B5EF4-FFF2-40B4-BE49-F238E27FC236}">
                <a16:creationId xmlns:a16="http://schemas.microsoft.com/office/drawing/2014/main" id="{5FD52D75-F00E-2F47-8F15-621FA57319E3}"/>
              </a:ext>
            </a:extLst>
          </p:cNvPr>
          <p:cNvSpPr/>
          <p:nvPr/>
        </p:nvSpPr>
        <p:spPr>
          <a:xfrm>
            <a:off x="493309" y="4339030"/>
            <a:ext cx="20494976" cy="551005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BEA6B8-132A-4A17-A623-CCCF87512443}"/>
              </a:ext>
            </a:extLst>
          </p:cNvPr>
          <p:cNvSpPr txBox="1"/>
          <p:nvPr/>
        </p:nvSpPr>
        <p:spPr>
          <a:xfrm>
            <a:off x="12690864" y="9999802"/>
            <a:ext cx="388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3. Results</a:t>
            </a:r>
            <a:endParaRPr lang="en-GB" sz="48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181" y="13474737"/>
            <a:ext cx="11367905" cy="11777547"/>
            <a:chOff x="12093240" y="11396835"/>
            <a:chExt cx="11743833" cy="627584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042736-7CC9-43B0-8E34-6D3AF127658E}"/>
                </a:ext>
              </a:extLst>
            </p:cNvPr>
            <p:cNvSpPr txBox="1"/>
            <p:nvPr/>
          </p:nvSpPr>
          <p:spPr>
            <a:xfrm>
              <a:off x="14876422" y="17025679"/>
              <a:ext cx="7846765" cy="574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Ø"/>
              </a:pPr>
              <a:r>
                <a:rPr lang="en-GB" sz="3200" dirty="0"/>
                <a:t>Applied design of experiments technique to optimise reaction parameters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BDD0900-5D4A-41A6-8160-78E37A156970}"/>
                </a:ext>
              </a:extLst>
            </p:cNvPr>
            <p:cNvSpPr/>
            <p:nvPr/>
          </p:nvSpPr>
          <p:spPr>
            <a:xfrm>
              <a:off x="12093240" y="11396835"/>
              <a:ext cx="11743833" cy="6275845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511E86-0A32-454A-88E0-FB1B34DA499F}"/>
              </a:ext>
            </a:extLst>
          </p:cNvPr>
          <p:cNvSpPr/>
          <p:nvPr/>
        </p:nvSpPr>
        <p:spPr>
          <a:xfrm>
            <a:off x="12315627" y="10896530"/>
            <a:ext cx="8620538" cy="1401410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5AE1CC-4101-4121-B6B5-DD09B07319E2}"/>
              </a:ext>
            </a:extLst>
          </p:cNvPr>
          <p:cNvSpPr txBox="1"/>
          <p:nvPr/>
        </p:nvSpPr>
        <p:spPr>
          <a:xfrm>
            <a:off x="307603" y="7225014"/>
            <a:ext cx="5907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</a:rPr>
              <a:t>Greener and efficient process</a:t>
            </a:r>
          </a:p>
          <a:p>
            <a:pPr algn="ctr"/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/>
              <a:t> Reduce manufacturing cost by reducing waste product and makes the process environmentally friendly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5AE1CC-4101-4121-B6B5-DD09B07319E2}"/>
              </a:ext>
            </a:extLst>
          </p:cNvPr>
          <p:cNvSpPr txBox="1"/>
          <p:nvPr/>
        </p:nvSpPr>
        <p:spPr>
          <a:xfrm>
            <a:off x="5832319" y="7744500"/>
            <a:ext cx="7444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Important raw materials</a:t>
            </a:r>
          </a:p>
          <a:p>
            <a:pPr algn="ctr"/>
            <a:r>
              <a:rPr lang="en-GB" sz="3200" dirty="0"/>
              <a:t>Epoxides  can be transformed into plasticizers, perfumes,  food additives pharmaceutical drugs etc.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CEF8C1C-48B1-D34D-BDE7-377889547A77}"/>
              </a:ext>
            </a:extLst>
          </p:cNvPr>
          <p:cNvSpPr txBox="1"/>
          <p:nvPr/>
        </p:nvSpPr>
        <p:spPr>
          <a:xfrm>
            <a:off x="627084" y="12605982"/>
            <a:ext cx="4241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2. Methodology </a:t>
            </a:r>
            <a:endParaRPr lang="en-GB" sz="4800" b="1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79442" y="4898211"/>
            <a:ext cx="3273049" cy="23445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CF9C90-DC3C-5841-93D8-CA0ECAF524B8}"/>
              </a:ext>
            </a:extLst>
          </p:cNvPr>
          <p:cNvSpPr txBox="1"/>
          <p:nvPr/>
        </p:nvSpPr>
        <p:spPr>
          <a:xfrm>
            <a:off x="11172825" y="562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A7EAE1D-1662-7B42-97B1-91FC127E561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95466" y="4876611"/>
            <a:ext cx="5882594" cy="2797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BC7F86-8D38-1442-8215-F96BF7D88FF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93542" y="4876612"/>
            <a:ext cx="6637374" cy="333768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71B4119-8288-BA45-A2C0-00EA9DD21B4E}"/>
              </a:ext>
            </a:extLst>
          </p:cNvPr>
          <p:cNvSpPr txBox="1"/>
          <p:nvPr/>
        </p:nvSpPr>
        <p:spPr>
          <a:xfrm>
            <a:off x="12786330" y="8239558"/>
            <a:ext cx="7444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Powerful anticancer drug</a:t>
            </a:r>
          </a:p>
          <a:p>
            <a:pPr algn="ctr"/>
            <a:r>
              <a:rPr lang="en-GB" sz="3200" dirty="0"/>
              <a:t>1,2-epoxy-5-hexene is used for the synthesis of a powerful anticancer drug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DDAB17-5E6B-F94A-8BCC-213C36E1CBC5}"/>
              </a:ext>
            </a:extLst>
          </p:cNvPr>
          <p:cNvSpPr txBox="1"/>
          <p:nvPr/>
        </p:nvSpPr>
        <p:spPr>
          <a:xfrm>
            <a:off x="1755648" y="12033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0" name="Content Placeholder 3">
            <a:extLst>
              <a:ext uri="{FF2B5EF4-FFF2-40B4-BE49-F238E27FC236}">
                <a16:creationId xmlns:a16="http://schemas.microsoft.com/office/drawing/2014/main" id="{CF2116EA-35CF-FD43-8AD8-5AD79952A41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38" y="13781631"/>
            <a:ext cx="2198368" cy="2847059"/>
          </a:xfrm>
          <a:prstGeom prst="rect">
            <a:avLst/>
          </a:prstGeom>
          <a:solidFill>
            <a:srgbClr val="E9E5DC">
              <a:alpha val="70000"/>
            </a:srgb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6" name="Picture 75" descr="C:\Users\admin\Desktop\New folder\IMG_0813.JPG">
            <a:extLst>
              <a:ext uri="{FF2B5EF4-FFF2-40B4-BE49-F238E27FC236}">
                <a16:creationId xmlns:a16="http://schemas.microsoft.com/office/drawing/2014/main" id="{60AF621B-C5E0-D145-BFEC-67FCC4B0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74" y="17208002"/>
            <a:ext cx="3047121" cy="3126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7" name="Diagram 76">
            <a:extLst>
              <a:ext uri="{FF2B5EF4-FFF2-40B4-BE49-F238E27FC236}">
                <a16:creationId xmlns:a16="http://schemas.microsoft.com/office/drawing/2014/main" id="{79F837BD-9765-B141-84E3-70FA632F7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969124"/>
              </p:ext>
            </p:extLst>
          </p:nvPr>
        </p:nvGraphicFramePr>
        <p:xfrm>
          <a:off x="1304961" y="13433199"/>
          <a:ext cx="7287476" cy="355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6BB513A-376C-064A-8084-F7AD85A5C673}"/>
                  </a:ext>
                </a:extLst>
              </p:cNvPr>
              <p:cNvSpPr txBox="1"/>
              <p:nvPr/>
            </p:nvSpPr>
            <p:spPr>
              <a:xfrm>
                <a:off x="4747176" y="17163447"/>
                <a:ext cx="5993621" cy="1865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 algn="just">
                  <a:lnSpc>
                    <a:spcPct val="90000"/>
                  </a:lnSpc>
                  <a:spcBef>
                    <a:spcPts val="1600"/>
                  </a:spcBef>
                  <a:buFont typeface="Wingdings" panose="05000000000000000000" pitchFamily="2" charset="2"/>
                  <a:buChar char="Ø"/>
                </a:pPr>
                <a:r>
                  <a:rPr lang="en-GB" sz="3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PBI resin was reacted with  Mo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GB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𝑎𝑐𝑎𝑐</m:t>
                        </m:r>
                        <m:r>
                          <a:rPr lang="en-GB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in the stoichiometric ratio of 2:1 in toluene for four days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6BB513A-376C-064A-8084-F7AD85A5C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176" y="17163447"/>
                <a:ext cx="5993621" cy="1865126"/>
              </a:xfrm>
              <a:prstGeom prst="rect">
                <a:avLst/>
              </a:prstGeom>
              <a:blipFill>
                <a:blip r:embed="rId29"/>
                <a:stretch>
                  <a:fillRect l="-2340" t="-6885" r="-2543" b="-10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74AE4EE-0516-8547-BA6B-D40984EAFAD1}"/>
              </a:ext>
            </a:extLst>
          </p:cNvPr>
          <p:cNvSpPr txBox="1"/>
          <p:nvPr/>
        </p:nvSpPr>
        <p:spPr>
          <a:xfrm>
            <a:off x="583233" y="20854128"/>
            <a:ext cx="5294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3200" dirty="0"/>
              <a:t>Batch epoxidation of alkenes with TBHP in the presence of </a:t>
            </a:r>
            <a:r>
              <a:rPr lang="en-GB" sz="3200" dirty="0" err="1"/>
              <a:t>PBI.Mo</a:t>
            </a:r>
            <a:r>
              <a:rPr lang="en-GB" sz="3200" dirty="0"/>
              <a:t> catalyst was conducted in a 0.25 L jacketed four neck glass reactor.</a:t>
            </a:r>
          </a:p>
        </p:txBody>
      </p:sp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66B3CD2F-F971-244C-941A-A81980934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866429"/>
              </p:ext>
            </p:extLst>
          </p:nvPr>
        </p:nvGraphicFramePr>
        <p:xfrm>
          <a:off x="5863775" y="18525348"/>
          <a:ext cx="5993621" cy="292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0" imgW="5972269" imgH="3225852" progId="ACD.ChemSketchCDX">
                  <p:embed/>
                </p:oleObj>
              </mc:Choice>
              <mc:Fallback>
                <p:oleObj name="ChemSketch" r:id="rId30" imgW="5972269" imgH="3225852" progId="ACD.ChemSketchCDX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775" y="18525348"/>
                        <a:ext cx="5993621" cy="2924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C0BFB7D4-109F-A14A-9BC7-1372EEACCAC4}"/>
              </a:ext>
            </a:extLst>
          </p:cNvPr>
          <p:cNvSpPr/>
          <p:nvPr/>
        </p:nvSpPr>
        <p:spPr>
          <a:xfrm>
            <a:off x="9373617" y="22759879"/>
            <a:ext cx="1692538" cy="3259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1,2-epoxy-5-hexene</a:t>
            </a:r>
          </a:p>
        </p:txBody>
      </p:sp>
      <p:pic>
        <p:nvPicPr>
          <p:cNvPr id="85" name="Content Placeholder 4">
            <a:extLst>
              <a:ext uri="{FF2B5EF4-FFF2-40B4-BE49-F238E27FC236}">
                <a16:creationId xmlns:a16="http://schemas.microsoft.com/office/drawing/2014/main" id="{58F5540A-3F1E-3F4B-918A-71051F663FA6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2198" r="-88" b="8546"/>
          <a:stretch/>
        </p:blipFill>
        <p:spPr>
          <a:xfrm>
            <a:off x="12493368" y="12285669"/>
            <a:ext cx="2483251" cy="2394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2802EA-4A1A-CE4A-947C-2CC314329FF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5477166" y="12596899"/>
            <a:ext cx="2436735" cy="18466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D9DB8F6-5BFD-4D47-9DD6-EE70A5B05803}"/>
              </a:ext>
            </a:extLst>
          </p:cNvPr>
          <p:cNvSpPr txBox="1"/>
          <p:nvPr/>
        </p:nvSpPr>
        <p:spPr>
          <a:xfrm>
            <a:off x="12467072" y="11599819"/>
            <a:ext cx="760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00B050"/>
                </a:solidFill>
              </a:rPr>
              <a:t>Catalyst  preparation and characterisation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AA2553-D56C-1246-B09C-6BF43BEB0522}"/>
              </a:ext>
            </a:extLst>
          </p:cNvPr>
          <p:cNvSpPr txBox="1"/>
          <p:nvPr/>
        </p:nvSpPr>
        <p:spPr>
          <a:xfrm>
            <a:off x="12409850" y="14926370"/>
            <a:ext cx="24407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Image of PBI.Mo catalyst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799425D-CFD6-DC4F-9835-C14B30C0CA98}"/>
              </a:ext>
            </a:extLst>
          </p:cNvPr>
          <p:cNvSpPr txBox="1"/>
          <p:nvPr/>
        </p:nvSpPr>
        <p:spPr>
          <a:xfrm>
            <a:off x="15056350" y="14886782"/>
            <a:ext cx="27348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SEM image of PBI.Mo catalyst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C009AEF-744C-954D-86BD-93D67779F4E2}"/>
              </a:ext>
            </a:extLst>
          </p:cNvPr>
          <p:cNvSpPr txBox="1"/>
          <p:nvPr/>
        </p:nvSpPr>
        <p:spPr>
          <a:xfrm>
            <a:off x="17972849" y="14893529"/>
            <a:ext cx="27348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FTIR of PBI.Mo catalyst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9F58D1E-4837-CF4F-9ADB-23168B846648}"/>
              </a:ext>
            </a:extLst>
          </p:cNvPr>
          <p:cNvSpPr txBox="1"/>
          <p:nvPr/>
        </p:nvSpPr>
        <p:spPr>
          <a:xfrm>
            <a:off x="12458640" y="15939667"/>
            <a:ext cx="3813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solidFill>
                  <a:srgbClr val="00B050"/>
                </a:solidFill>
              </a:rPr>
              <a:t>Optimisation study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1E353273-DDF5-6E4F-B61D-B14A54AE3285}"/>
              </a:ext>
            </a:extLst>
          </p:cNvPr>
          <p:cNvPicPr/>
          <p:nvPr/>
        </p:nvPicPr>
        <p:blipFill>
          <a:blip r:embed="rId34"/>
          <a:stretch>
            <a:fillRect/>
          </a:stretch>
        </p:blipFill>
        <p:spPr>
          <a:xfrm>
            <a:off x="13435389" y="16663228"/>
            <a:ext cx="5854303" cy="383236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B267306A-C7D6-A544-AB4F-505FA08C5D60}"/>
              </a:ext>
            </a:extLst>
          </p:cNvPr>
          <p:cNvSpPr txBox="1"/>
          <p:nvPr/>
        </p:nvSpPr>
        <p:spPr>
          <a:xfrm>
            <a:off x="13529714" y="20749586"/>
            <a:ext cx="5854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3-D graph showing the effect of reaction time and catalyst loading on epoxide yield</a:t>
            </a:r>
            <a:endParaRPr lang="en-US" sz="26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4BAE110-85A4-614A-9107-A2B007C04D88}"/>
              </a:ext>
            </a:extLst>
          </p:cNvPr>
          <p:cNvSpPr txBox="1"/>
          <p:nvPr/>
        </p:nvSpPr>
        <p:spPr>
          <a:xfrm>
            <a:off x="883150" y="9953045"/>
            <a:ext cx="231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1. Aim </a:t>
            </a:r>
            <a:endParaRPr lang="en-GB" sz="4800" b="1" dirty="0">
              <a:solidFill>
                <a:srgbClr val="C0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498DE59-7F6E-B041-ABC4-3FCFE658891B}"/>
              </a:ext>
            </a:extLst>
          </p:cNvPr>
          <p:cNvSpPr txBox="1"/>
          <p:nvPr/>
        </p:nvSpPr>
        <p:spPr>
          <a:xfrm>
            <a:off x="627084" y="11003803"/>
            <a:ext cx="11230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 synthesise 1,2-epoxy-5-hexane using polymer supported Mo catalyst and evaluate the catalytic efficiency in batch epoxidation reaction</a:t>
            </a:r>
          </a:p>
        </p:txBody>
      </p:sp>
      <p:sp>
        <p:nvSpPr>
          <p:cNvPr id="114" name="Rectangle: Rounded Corners 29">
            <a:extLst>
              <a:ext uri="{FF2B5EF4-FFF2-40B4-BE49-F238E27FC236}">
                <a16:creationId xmlns:a16="http://schemas.microsoft.com/office/drawing/2014/main" id="{60788758-6DFA-BB41-B764-476DBC86D4F0}"/>
              </a:ext>
            </a:extLst>
          </p:cNvPr>
          <p:cNvSpPr/>
          <p:nvPr/>
        </p:nvSpPr>
        <p:spPr>
          <a:xfrm>
            <a:off x="498660" y="10896530"/>
            <a:ext cx="11180995" cy="170041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17AF9BF-E8DE-924F-903A-FD5F1C364C62}"/>
              </a:ext>
            </a:extLst>
          </p:cNvPr>
          <p:cNvSpPr txBox="1"/>
          <p:nvPr/>
        </p:nvSpPr>
        <p:spPr>
          <a:xfrm>
            <a:off x="614302" y="26384673"/>
            <a:ext cx="14138989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 err="1">
                <a:solidFill>
                  <a:srgbClr val="000000"/>
                </a:solidFill>
                <a:cs typeface="Arial" panose="020B0604020202020204" pitchFamily="34" charset="0"/>
              </a:rPr>
              <a:t>PBI.Mo</a:t>
            </a:r>
            <a:r>
              <a:rPr lang="en-GB" sz="3200" dirty="0">
                <a:solidFill>
                  <a:srgbClr val="000000"/>
                </a:solidFill>
                <a:cs typeface="Arial" panose="020B0604020202020204" pitchFamily="34" charset="0"/>
              </a:rPr>
              <a:t> Catalyst has been successfully prepared for the epoxidation of 1,5-hexadiene</a:t>
            </a:r>
          </a:p>
          <a:p>
            <a:pPr marL="342900" lvl="0" indent="-342900" algn="just">
              <a:lnSpc>
                <a:spcPct val="9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  <a:cs typeface="Arial" panose="020B0604020202020204" pitchFamily="34" charset="0"/>
              </a:rPr>
              <a:t>Characterisation of </a:t>
            </a:r>
            <a:r>
              <a:rPr lang="en-GB" sz="3200" dirty="0" err="1">
                <a:solidFill>
                  <a:srgbClr val="000000"/>
                </a:solidFill>
                <a:cs typeface="Arial" panose="020B0604020202020204" pitchFamily="34" charset="0"/>
              </a:rPr>
              <a:t>PBI.Mo</a:t>
            </a:r>
            <a:r>
              <a:rPr lang="en-GB" sz="3200" dirty="0">
                <a:solidFill>
                  <a:srgbClr val="000000"/>
                </a:solidFill>
                <a:cs typeface="Arial" panose="020B0604020202020204" pitchFamily="34" charset="0"/>
              </a:rPr>
              <a:t> catalyst confirms the presence of Mo(VI) metal centre in the polymer resin</a:t>
            </a:r>
            <a:endParaRPr lang="en-US" sz="3200" dirty="0"/>
          </a:p>
          <a:p>
            <a:pPr marL="342900" indent="-342900" algn="just">
              <a:lnSpc>
                <a:spcPct val="9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en-US" sz="3200" dirty="0"/>
              <a:t>The </a:t>
            </a:r>
            <a:r>
              <a:rPr lang="en-US" sz="3200" dirty="0" err="1"/>
              <a:t>optimisation</a:t>
            </a:r>
            <a:r>
              <a:rPr lang="en-US" sz="3200" dirty="0"/>
              <a:t> result has been validated experimentally resulting in epoxide yield of 62.03%, which shows the adequacy of the predicted optimum conditions with 3.5% relative error from the experimental results</a:t>
            </a:r>
            <a:endParaRPr lang="en-GB" sz="3200" dirty="0"/>
          </a:p>
          <a:p>
            <a:pPr marL="342900" lvl="0" indent="-342900">
              <a:lnSpc>
                <a:spcPct val="90000"/>
              </a:lnSpc>
              <a:spcBef>
                <a:spcPts val="1600"/>
              </a:spcBef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D42CE83-1A66-764C-BF2A-D64ACB083314}"/>
              </a:ext>
            </a:extLst>
          </p:cNvPr>
          <p:cNvSpPr txBox="1"/>
          <p:nvPr/>
        </p:nvSpPr>
        <p:spPr>
          <a:xfrm>
            <a:off x="14482345" y="25039692"/>
            <a:ext cx="388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References</a:t>
            </a:r>
            <a:endParaRPr lang="en-GB" sz="4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21" name="Rectangle: Rounded Corners 30">
            <a:extLst>
              <a:ext uri="{FF2B5EF4-FFF2-40B4-BE49-F238E27FC236}">
                <a16:creationId xmlns:a16="http://schemas.microsoft.com/office/drawing/2014/main" id="{CE424062-3322-DB43-8377-9F09AB8EB071}"/>
              </a:ext>
            </a:extLst>
          </p:cNvPr>
          <p:cNvSpPr/>
          <p:nvPr/>
        </p:nvSpPr>
        <p:spPr>
          <a:xfrm>
            <a:off x="15183189" y="26103662"/>
            <a:ext cx="5692746" cy="313396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5B5CFF5-EBBC-A844-A276-A77F045D3E6E}"/>
              </a:ext>
            </a:extLst>
          </p:cNvPr>
          <p:cNvSpPr txBox="1"/>
          <p:nvPr/>
        </p:nvSpPr>
        <p:spPr>
          <a:xfrm>
            <a:off x="15279374" y="26417192"/>
            <a:ext cx="53869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1200" dirty="0" err="1"/>
              <a:t>Aboelazayem</a:t>
            </a:r>
            <a:r>
              <a:rPr lang="en-GB" sz="1200" dirty="0"/>
              <a:t>, O., </a:t>
            </a:r>
            <a:r>
              <a:rPr lang="en-GB" sz="1200" dirty="0" err="1"/>
              <a:t>Gadalla</a:t>
            </a:r>
            <a:r>
              <a:rPr lang="en-GB" sz="1200" dirty="0"/>
              <a:t>, M. and </a:t>
            </a:r>
            <a:r>
              <a:rPr lang="en-GB" sz="1200" dirty="0" err="1"/>
              <a:t>Saha</a:t>
            </a:r>
            <a:r>
              <a:rPr lang="en-GB" sz="1200" dirty="0"/>
              <a:t>, B. (2018) Biodiesel production from waste cooking oil via supercritical methanol: Optimisation and reactor simulation, Renewable Energy, 124, pp. 144-154. DOI: 0.1016/j.renene.2017.06.076.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200" dirty="0" err="1"/>
              <a:t>Ambroziak</a:t>
            </a:r>
            <a:r>
              <a:rPr lang="en-GB" sz="1200" dirty="0"/>
              <a:t>, K., </a:t>
            </a:r>
            <a:r>
              <a:rPr lang="en-GB" sz="1200" dirty="0" err="1"/>
              <a:t>Saha</a:t>
            </a:r>
            <a:r>
              <a:rPr lang="en-GB" sz="1200" dirty="0"/>
              <a:t>, B., </a:t>
            </a:r>
            <a:r>
              <a:rPr lang="en-GB" sz="1200" dirty="0" err="1"/>
              <a:t>Mbeleck</a:t>
            </a:r>
            <a:r>
              <a:rPr lang="en-GB" sz="1200" dirty="0"/>
              <a:t>, R. and Sherrington, D. C. (2007) Epoxidation of Limonene by Tert-butyl Hydroperoxide </a:t>
            </a:r>
            <a:r>
              <a:rPr lang="en-GB" sz="1200" dirty="0" err="1"/>
              <a:t>Catalyzed</a:t>
            </a:r>
            <a:r>
              <a:rPr lang="en-GB" sz="1200" dirty="0"/>
              <a:t> by Polybenzimidazole-supported Mo(VI) Complex, (Vi), pp. 598–603.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200" dirty="0"/>
              <a:t>Mohammed, M. L., </a:t>
            </a:r>
            <a:r>
              <a:rPr lang="en-GB" sz="1200" dirty="0" err="1"/>
              <a:t>Mbeleck</a:t>
            </a:r>
            <a:r>
              <a:rPr lang="en-GB" sz="1200" dirty="0"/>
              <a:t>, R., Patel, D., </a:t>
            </a:r>
            <a:r>
              <a:rPr lang="en-GB" sz="1200" dirty="0" err="1"/>
              <a:t>Niyogi</a:t>
            </a:r>
            <a:r>
              <a:rPr lang="en-GB" sz="1200" dirty="0"/>
              <a:t>, D., Sherrington, D. C. and </a:t>
            </a:r>
            <a:r>
              <a:rPr lang="en-GB" sz="1200" dirty="0" err="1"/>
              <a:t>Saha</a:t>
            </a:r>
            <a:r>
              <a:rPr lang="en-GB" sz="1200" dirty="0"/>
              <a:t>, B. (2015a) Greener and efficient epoxidation of 4-vinyl-1-cyclohexene with polystyrene 2-(</a:t>
            </a:r>
            <a:r>
              <a:rPr lang="en-GB" sz="1200" dirty="0" err="1"/>
              <a:t>aminomethyl</a:t>
            </a:r>
            <a:r>
              <a:rPr lang="en-GB" sz="1200" dirty="0"/>
              <a:t>)pyridine supported Mo(VI) catalyst in batch and continuous reactors, Chemical Engineering Research and Design, 94 (August), pp. 194–203. DOI:10.1016/j.cherd.2014.08.001.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200" dirty="0"/>
              <a:t>Sherrington, D. C. (1998) Preparation, structure and morphology of polymer supports, Chemical Communications, 81 (21), pp. 2275–2286. DOI:10.1039/a803757d.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200" dirty="0"/>
          </a:p>
          <a:p>
            <a:pPr marL="342900" indent="-342900" algn="just">
              <a:buFont typeface="+mj-lt"/>
              <a:buAutoNum type="arabicPeriod"/>
            </a:pPr>
            <a:endParaRPr lang="en-GB" sz="1200" dirty="0"/>
          </a:p>
          <a:p>
            <a:pPr marL="342900" indent="-342900" algn="just">
              <a:buFont typeface="+mj-lt"/>
              <a:buAutoNum type="arabicPeriod"/>
            </a:pPr>
            <a:endParaRPr lang="en-GB" dirty="0"/>
          </a:p>
          <a:p>
            <a:pPr marL="342900" indent="-342900" algn="just">
              <a:buFont typeface="+mj-lt"/>
              <a:buAutoNum type="arabicPeriod"/>
            </a:pPr>
            <a:endParaRPr lang="en-GB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919106" y="21900984"/>
            <a:ext cx="5928998" cy="858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707708" y="13446509"/>
            <a:ext cx="245133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0" name="Picture 36" descr="Image result for image of pharmaceuticals"/>
          <p:cNvPicPr>
            <a:picLocks noChangeAspect="1" noChangeArrowheads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126" y="4847860"/>
            <a:ext cx="1957934" cy="9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 result for image of drug raw materials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02" y="6715326"/>
            <a:ext cx="1945271" cy="9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C:\Users\ranam6\Downloads\FTIR of PBI.tiff"/>
          <p:cNvPicPr/>
          <p:nvPr/>
        </p:nvPicPr>
        <p:blipFill rotWithShape="1"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4012" b="-3692"/>
          <a:stretch/>
        </p:blipFill>
        <p:spPr bwMode="auto">
          <a:xfrm>
            <a:off x="18095541" y="12573463"/>
            <a:ext cx="2780394" cy="2352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FE3CF-9E8A-6CE3-F3EB-DE215CB9EC86}"/>
              </a:ext>
            </a:extLst>
          </p:cNvPr>
          <p:cNvSpPr txBox="1"/>
          <p:nvPr/>
        </p:nvSpPr>
        <p:spPr>
          <a:xfrm>
            <a:off x="5207290" y="1707990"/>
            <a:ext cx="1211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Md Masud Rana Bhuiyan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E731F-7D94-29E5-CD61-E34CFEC97310}"/>
              </a:ext>
            </a:extLst>
          </p:cNvPr>
          <p:cNvSpPr txBox="1"/>
          <p:nvPr/>
        </p:nvSpPr>
        <p:spPr>
          <a:xfrm>
            <a:off x="4073236" y="2586720"/>
            <a:ext cx="14435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 by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 Basu Saha &amp; Dr Xiaodong Wang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E8D10-C126-30B7-37AB-9257B6C28E38}"/>
              </a:ext>
            </a:extLst>
          </p:cNvPr>
          <p:cNvSpPr/>
          <p:nvPr/>
        </p:nvSpPr>
        <p:spPr>
          <a:xfrm>
            <a:off x="649552" y="1495801"/>
            <a:ext cx="1905389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School of</a:t>
            </a:r>
          </a:p>
          <a:p>
            <a:pPr algn="ctr"/>
            <a:r>
              <a:rPr lang="en-US" sz="2800" dirty="0"/>
              <a:t>Engineering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FF654C-4D78-2D8D-996C-FBDA9BBFCFAF}"/>
              </a:ext>
            </a:extLst>
          </p:cNvPr>
          <p:cNvCxnSpPr>
            <a:cxnSpLocks/>
          </p:cNvCxnSpPr>
          <p:nvPr/>
        </p:nvCxnSpPr>
        <p:spPr>
          <a:xfrm>
            <a:off x="2651436" y="1313411"/>
            <a:ext cx="0" cy="14066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02DA220C-093B-3D2E-1A85-760487DE05B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48" y="1350392"/>
            <a:ext cx="3747534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546</Words>
  <Application>Microsoft Macintosh PowerPoint</Application>
  <PresentationFormat>Custom</PresentationFormat>
  <Paragraphs>46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Wingdings</vt:lpstr>
      <vt:lpstr>Office Theme</vt:lpstr>
      <vt:lpstr>ChemSketch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Omar.Aboelazayem</dc:creator>
  <cp:lastModifiedBy>Bhuiyan, Md Masud</cp:lastModifiedBy>
  <cp:revision>195</cp:revision>
  <cp:lastPrinted>2019-06-28T14:26:42Z</cp:lastPrinted>
  <dcterms:created xsi:type="dcterms:W3CDTF">2018-02-20T19:37:18Z</dcterms:created>
  <dcterms:modified xsi:type="dcterms:W3CDTF">2022-10-01T13:49:44Z</dcterms:modified>
</cp:coreProperties>
</file>