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8" r:id="rId4"/>
    <p:sldId id="267" r:id="rId5"/>
    <p:sldId id="257" r:id="rId6"/>
    <p:sldId id="258" r:id="rId7"/>
    <p:sldId id="259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70E66-EB97-409A-B17E-668FF7C426FB}" v="39" dt="2024-09-13T12:26:12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E2FA-4A69-4EA6-9F53-3EBA5BA7ABA9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C403-F421-46EC-A01D-0710E2ECF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DC403-F421-46EC-A01D-0710E2ECF1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4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3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64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0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0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6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9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8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5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2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5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5BBEB-19F6-45FA-B118-7744F1450FCB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hyperlink" Target="mailto:judith@openbookcollectiv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penbookcollective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ookcollective.pubpub.org/pub/obc-organisational-model/release/3?readingCollection=e5111002" TargetMode="External"/><Relationship Id="rId2" Type="http://schemas.openxmlformats.org/officeDocument/2006/relationships/hyperlink" Target="https://blogs.lse.ac.uk/impactofsocialsciences/2024/05/20/the-ref-consultation-shows-the-need-for-a-more-plural-perspective-on-oa-book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337249F-C4EB-4A52-BDE3-F18428B6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A468AB-6529-4F96-AEFC-6AD6595A6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89A79C-A8AE-442E-815D-D80E125F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0B674B-E10A-4763-8BFE-1786B1FA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3A63F5-7024-4E54-BD0F-915548E06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3196DA7-E2F9-4856-9E0A-8C0429A3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D1C99A-4398-BC41-9222-9A3B16DE2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3290" y="1041401"/>
            <a:ext cx="307900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Choosing Open Access for Books As a Precarious Scholar</a:t>
            </a:r>
            <a:endParaRPr lang="en-GB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AEAC-AEB9-FA16-201F-F958FBA3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431" y="3657596"/>
            <a:ext cx="3092865" cy="193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 err="1"/>
              <a:t>Dr.</a:t>
            </a:r>
            <a:r>
              <a:rPr lang="en-GB" sz="1800" dirty="0"/>
              <a:t> Judith Fathallah, Lancaster University, Coventry University, Open Book Collective </a:t>
            </a:r>
            <a:r>
              <a:rPr lang="en-GB" sz="1800" dirty="0">
                <a:hlinkClick r:id="rId6"/>
              </a:rPr>
              <a:t>www.openbookcollective.org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>
                <a:hlinkClick r:id="rId7"/>
              </a:rPr>
              <a:t>judith@openbookcollective.org</a:t>
            </a:r>
            <a:endParaRPr lang="en-GB" sz="1800"/>
          </a:p>
          <a:p>
            <a:pPr>
              <a:lnSpc>
                <a:spcPct val="90000"/>
              </a:lnSpc>
            </a:pPr>
            <a:endParaRPr lang="en-GB" sz="1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9C719A-3811-4E19-B117-AE520049C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lose-up of bookshelves in a public library">
            <a:extLst>
              <a:ext uri="{FF2B5EF4-FFF2-40B4-BE49-F238E27FC236}">
                <a16:creationId xmlns:a16="http://schemas.microsoft.com/office/drawing/2014/main" id="{074338E5-FCAD-5101-1A32-C5E9B4A4A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5" b="25865"/>
          <a:stretch/>
        </p:blipFill>
        <p:spPr>
          <a:xfrm>
            <a:off x="1259058" y="1253744"/>
            <a:ext cx="6099175" cy="2253996"/>
          </a:xfrm>
          <a:prstGeom prst="rect">
            <a:avLst/>
          </a:prstGeom>
        </p:spPr>
      </p:pic>
      <p:pic>
        <p:nvPicPr>
          <p:cNvPr id="5" name="Picture 4" descr="Genetic test results on a digital tablet">
            <a:extLst>
              <a:ext uri="{FF2B5EF4-FFF2-40B4-BE49-F238E27FC236}">
                <a16:creationId xmlns:a16="http://schemas.microsoft.com/office/drawing/2014/main" id="{9A410ED5-E734-17AE-19E2-C17D94185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1" b="26821"/>
          <a:stretch/>
        </p:blipFill>
        <p:spPr>
          <a:xfrm>
            <a:off x="1259185" y="3509771"/>
            <a:ext cx="6099048" cy="212056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D6C93C-4E39-45E2-8C6B-9AA31159F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5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D4B3-338C-C082-7AED-2E40BB6E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E285-374C-B4A8-BE82-316C27EB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 discussions of transition to an equitable, sustainable future for OA publishing, author choices are often neglected</a:t>
            </a:r>
          </a:p>
          <a:p>
            <a:r>
              <a:rPr lang="en-GB" dirty="0"/>
              <a:t>We as the authors of academic works and textbooks have a role to play and a degree of agency in our publishing choices</a:t>
            </a:r>
          </a:p>
          <a:p>
            <a:r>
              <a:rPr lang="en-GB" dirty="0"/>
              <a:t>Legacy publishing strategies no longer produce the rewards they did for earlier academic cohorts: more of us are precariously and tenuously employed.</a:t>
            </a:r>
          </a:p>
          <a:p>
            <a:r>
              <a:rPr lang="en-GB" dirty="0"/>
              <a:t>Authors should be working with librarians to enable the transition both in their publishing choices and in their choice of the works they choose to request and assign, to create a landscape that is more sustainable for everyone</a:t>
            </a:r>
          </a:p>
        </p:txBody>
      </p:sp>
    </p:spTree>
    <p:extLst>
      <p:ext uri="{BB962C8B-B14F-4D97-AF65-F5344CB8AC3E}">
        <p14:creationId xmlns:p14="http://schemas.microsoft.com/office/powerpoint/2010/main" val="134722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8207-0720-C451-0B25-AD25CCF5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568428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UCU study from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8DDF67-4787-3B60-5A5A-CE9379CC6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6416" y="563842"/>
            <a:ext cx="6745449" cy="5536865"/>
          </a:xfrm>
        </p:spPr>
      </p:pic>
    </p:spTree>
    <p:extLst>
      <p:ext uri="{BB962C8B-B14F-4D97-AF65-F5344CB8AC3E}">
        <p14:creationId xmlns:p14="http://schemas.microsoft.com/office/powerpoint/2010/main" val="116189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27394-94F3-96D8-48E5-03C44A8B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30" y="0"/>
            <a:ext cx="722707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93385-F7B7-D7DE-9461-4530352D9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Updated 2023</a:t>
            </a:r>
          </a:p>
        </p:txBody>
      </p:sp>
    </p:spTree>
    <p:extLst>
      <p:ext uri="{BB962C8B-B14F-4D97-AF65-F5344CB8AC3E}">
        <p14:creationId xmlns:p14="http://schemas.microsoft.com/office/powerpoint/2010/main" val="152209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1FD9-65A2-3EF1-4A21-3B67BF64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journey with book publishing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BD92C4-9F13-C4D3-3FF0-A107E586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552" y="2451943"/>
            <a:ext cx="1357956" cy="2025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E24B6-BBB8-4163-F5E1-3E6EF1179D89}"/>
              </a:ext>
            </a:extLst>
          </p:cNvPr>
          <p:cNvSpPr txBox="1"/>
          <p:nvPr/>
        </p:nvSpPr>
        <p:spPr>
          <a:xfrm>
            <a:off x="1158240" y="4724400"/>
            <a:ext cx="201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2017, Amsterdam University Press, made OA by Knowledge Unlatched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7955-8A7A-E257-EFCA-F272F28E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32" y="2451808"/>
            <a:ext cx="1426536" cy="2035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7ED0C-376E-4121-DBD1-0FC9445B238E}"/>
              </a:ext>
            </a:extLst>
          </p:cNvPr>
          <p:cNvSpPr txBox="1"/>
          <p:nvPr/>
        </p:nvSpPr>
        <p:spPr>
          <a:xfrm>
            <a:off x="4747260" y="4724400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2020, Iowa University Press, no OA edition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F67BF-8066-DDA0-4895-2BAF566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838" y="2451807"/>
            <a:ext cx="1394029" cy="2091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EC4DD6-2DE7-C488-190F-DA46EFA53E2F}"/>
              </a:ext>
            </a:extLst>
          </p:cNvPr>
          <p:cNvSpPr txBox="1"/>
          <p:nvPr/>
        </p:nvSpPr>
        <p:spPr>
          <a:xfrm>
            <a:off x="8343900" y="4853940"/>
            <a:ext cx="235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2023, </a:t>
            </a:r>
            <a:r>
              <a:rPr lang="en-GB" dirty="0" err="1"/>
              <a:t>mediastudies.press</a:t>
            </a:r>
            <a:r>
              <a:rPr lang="en-GB" dirty="0"/>
              <a:t>, Diamond OA</a:t>
            </a:r>
          </a:p>
        </p:txBody>
      </p:sp>
    </p:spTree>
    <p:extLst>
      <p:ext uri="{BB962C8B-B14F-4D97-AF65-F5344CB8AC3E}">
        <p14:creationId xmlns:p14="http://schemas.microsoft.com/office/powerpoint/2010/main" val="316524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9A19-9B10-3093-A6F3-4B43CDD9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 chose OA, and </a:t>
            </a:r>
            <a:r>
              <a:rPr lang="en-GB" dirty="0" err="1"/>
              <a:t>mediastudies.press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C2D1-5FC7-BF93-4688-2A7A4A71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with the Open Book Collective: ethical imperative of OA</a:t>
            </a:r>
          </a:p>
          <a:p>
            <a:r>
              <a:rPr lang="en-GB" dirty="0"/>
              <a:t>Citation advantage is real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E0687-3313-32FD-88C3-068CB8C0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578745"/>
            <a:ext cx="10382250" cy="1573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1BEE5-6707-D9B3-086C-7C3FBB94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" y="4433887"/>
            <a:ext cx="8420100" cy="1438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795E7AC-CC34-7722-97FA-C9757A405D7A}"/>
              </a:ext>
            </a:extLst>
          </p:cNvPr>
          <p:cNvSpPr/>
          <p:nvPr/>
        </p:nvSpPr>
        <p:spPr>
          <a:xfrm>
            <a:off x="2499360" y="3870961"/>
            <a:ext cx="1143000" cy="41671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7F2D13-25E3-7EFB-5901-9701600C7014}"/>
              </a:ext>
            </a:extLst>
          </p:cNvPr>
          <p:cNvSpPr/>
          <p:nvPr/>
        </p:nvSpPr>
        <p:spPr>
          <a:xfrm>
            <a:off x="2499360" y="5455446"/>
            <a:ext cx="1143000" cy="41671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634B0-8733-6788-8770-94D3E1DE2076}"/>
              </a:ext>
            </a:extLst>
          </p:cNvPr>
          <p:cNvSpPr txBox="1"/>
          <p:nvPr/>
        </p:nvSpPr>
        <p:spPr>
          <a:xfrm>
            <a:off x="3365523" y="4163707"/>
            <a:ext cx="238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Now 135 (13 Sep)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20502-528A-4096-E7A2-EACC4099574E}"/>
              </a:ext>
            </a:extLst>
          </p:cNvPr>
          <p:cNvSpPr txBox="1"/>
          <p:nvPr/>
        </p:nvSpPr>
        <p:spPr>
          <a:xfrm>
            <a:off x="3800213" y="5872162"/>
            <a:ext cx="212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Now 21 (13 Sep)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8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0BC0-41E4-F4EF-CACC-3ADE349CFD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848" y="1076135"/>
            <a:ext cx="9601200" cy="33178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Press/student/broader interest in my work on killer fandom (Book launch, New Books Network, talk at Millersville University…)</a:t>
            </a:r>
          </a:p>
          <a:p>
            <a:r>
              <a:rPr lang="en-GB" dirty="0"/>
              <a:t>The implicit contract of prestige publishing is broken anyway: there is no reward for publishing with “big names”. </a:t>
            </a:r>
          </a:p>
          <a:p>
            <a:r>
              <a:rPr lang="en-GB" dirty="0">
                <a:hlinkClick r:id="rId2"/>
              </a:rPr>
              <a:t>https://blogs.lse.ac.uk/impactofsocialsciences/2024/05/20/the-ref-consultation-shows-the-need-for-a-more-plural-perspective-on-oa-books/</a:t>
            </a:r>
            <a:endParaRPr lang="en-GB" dirty="0"/>
          </a:p>
          <a:p>
            <a:r>
              <a:rPr lang="en-GB" dirty="0"/>
              <a:t>Innovative publisher, high production values meeting OBC </a:t>
            </a:r>
            <a:r>
              <a:rPr lang="en-GB" dirty="0">
                <a:hlinkClick r:id="rId3"/>
              </a:rPr>
              <a:t>membership standards</a:t>
            </a:r>
            <a:r>
              <a:rPr lang="en-GB" dirty="0"/>
              <a:t>, more likely to accept an unusual pitch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68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C559-F1E6-13B0-DF57-8513A871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A7DE-A178-DB04-5AE4-7CCA3AF0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There are varied, high quality, sustainable options for OA book publishing without BPCs</a:t>
            </a:r>
          </a:p>
          <a:p>
            <a:r>
              <a:rPr lang="en-GB" dirty="0"/>
              <a:t>If we believe in a transition to Open Access, we need to exercise our power of choice regarding whom we choose to publish with</a:t>
            </a:r>
          </a:p>
          <a:p>
            <a:r>
              <a:rPr lang="en-GB" dirty="0"/>
              <a:t>The citation advantage and openness of our work is probably more personally beneficial anyway than the “prestige” of legacy publishers, which don’t result in permanent contracts anyway</a:t>
            </a:r>
          </a:p>
          <a:p>
            <a:r>
              <a:rPr lang="en-GB" dirty="0"/>
              <a:t>Authors should work with librarians to ensure library budgets are going to support the right publishers and the OA future we believe in.</a:t>
            </a:r>
          </a:p>
        </p:txBody>
      </p:sp>
    </p:spTree>
    <p:extLst>
      <p:ext uri="{BB962C8B-B14F-4D97-AF65-F5344CB8AC3E}">
        <p14:creationId xmlns:p14="http://schemas.microsoft.com/office/powerpoint/2010/main" val="1875939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392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Garamond</vt:lpstr>
      <vt:lpstr>Organic</vt:lpstr>
      <vt:lpstr>Choosing Open Access for Books As a Precarious Scholar</vt:lpstr>
      <vt:lpstr>My argument</vt:lpstr>
      <vt:lpstr>UCU study from 2021</vt:lpstr>
      <vt:lpstr>PowerPoint Presentation</vt:lpstr>
      <vt:lpstr>My journey with book publishing</vt:lpstr>
      <vt:lpstr>Why I chose OA, and mediastudies.press</vt:lpstr>
      <vt:lpstr>PowerPoint Presentation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Fathallah</dc:creator>
  <cp:lastModifiedBy>Fathallah, Judith</cp:lastModifiedBy>
  <cp:revision>4</cp:revision>
  <dcterms:created xsi:type="dcterms:W3CDTF">2024-06-10T11:40:32Z</dcterms:created>
  <dcterms:modified xsi:type="dcterms:W3CDTF">2024-09-17T08:37:36Z</dcterms:modified>
</cp:coreProperties>
</file>