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5"/>
  </p:notesMasterIdLst>
  <p:sldIdLst>
    <p:sldId id="256" r:id="rId4"/>
  </p:sldIdLst>
  <p:sldSz cx="30275213" cy="42803763"/>
  <p:notesSz cx="29819600" cy="42341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osov, Oleg" initials="KO" lastIdx="4" clrIdx="0">
    <p:extLst>
      <p:ext uri="{19B8F6BF-5375-455C-9EA6-DF929625EA0E}">
        <p15:presenceInfo xmlns:p15="http://schemas.microsoft.com/office/powerpoint/2012/main" userId="S-1-5-21-725345543-1229272821-1177238915-108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E3F7"/>
    <a:srgbClr val="FFEEB7"/>
    <a:srgbClr val="937DE3"/>
    <a:srgbClr val="9E5ECE"/>
    <a:srgbClr val="FFE79B"/>
    <a:srgbClr val="F39BC3"/>
    <a:srgbClr val="FF9900"/>
    <a:srgbClr val="CC00FF"/>
    <a:srgbClr val="9900FF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349" autoAdjust="0"/>
    <p:restoredTop sz="95092" autoAdjust="0"/>
  </p:normalViewPr>
  <p:slideViewPr>
    <p:cSldViewPr snapToGrid="0">
      <p:cViewPr>
        <p:scale>
          <a:sx n="33" d="100"/>
          <a:sy n="33" d="100"/>
        </p:scale>
        <p:origin x="1320" y="-20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12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12921825" cy="2124443"/>
          </a:xfrm>
          <a:prstGeom prst="rect">
            <a:avLst/>
          </a:prstGeom>
        </p:spPr>
        <p:txBody>
          <a:bodyPr vert="horz" lIns="412187" tIns="206093" rIns="412187" bIns="206093" rtlCol="0"/>
          <a:lstStyle>
            <a:lvl1pPr algn="l">
              <a:defRPr sz="5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890880" y="0"/>
            <a:ext cx="12921825" cy="2124443"/>
          </a:xfrm>
          <a:prstGeom prst="rect">
            <a:avLst/>
          </a:prstGeom>
        </p:spPr>
        <p:txBody>
          <a:bodyPr vert="horz" lIns="412187" tIns="206093" rIns="412187" bIns="206093" rtlCol="0"/>
          <a:lstStyle>
            <a:lvl1pPr algn="r">
              <a:defRPr sz="5400"/>
            </a:lvl1pPr>
          </a:lstStyle>
          <a:p>
            <a:fld id="{F058E310-F9A2-4FD8-95C6-CF491F804235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55200" y="5294313"/>
            <a:ext cx="10109200" cy="14290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12187" tIns="206093" rIns="412187" bIns="20609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81960" y="20376991"/>
            <a:ext cx="23855680" cy="16672084"/>
          </a:xfrm>
          <a:prstGeom prst="rect">
            <a:avLst/>
          </a:prstGeom>
        </p:spPr>
        <p:txBody>
          <a:bodyPr vert="horz" lIns="412187" tIns="206093" rIns="412187" bIns="20609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40217371"/>
            <a:ext cx="12921825" cy="2124439"/>
          </a:xfrm>
          <a:prstGeom prst="rect">
            <a:avLst/>
          </a:prstGeom>
        </p:spPr>
        <p:txBody>
          <a:bodyPr vert="horz" lIns="412187" tIns="206093" rIns="412187" bIns="206093" rtlCol="0" anchor="b"/>
          <a:lstStyle>
            <a:lvl1pPr algn="l">
              <a:defRPr sz="54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890880" y="40217371"/>
            <a:ext cx="12921825" cy="2124439"/>
          </a:xfrm>
          <a:prstGeom prst="rect">
            <a:avLst/>
          </a:prstGeom>
        </p:spPr>
        <p:txBody>
          <a:bodyPr vert="horz" lIns="412187" tIns="206093" rIns="412187" bIns="206093" rtlCol="0" anchor="b"/>
          <a:lstStyle>
            <a:lvl1pPr algn="r">
              <a:defRPr sz="5400"/>
            </a:lvl1pPr>
          </a:lstStyle>
          <a:p>
            <a:fld id="{E63075C0-DE60-4556-885A-6BA478A08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4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75C0-DE60-4556-885A-6BA478A081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9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A1D7-9F81-4280-88C3-11342DB17521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41AE-7972-4918-B82E-FDAF69004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9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A1D7-9F81-4280-88C3-11342DB17521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41AE-7972-4918-B82E-FDAF69004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8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A1D7-9F81-4280-88C3-11342DB17521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41AE-7972-4918-B82E-FDAF69004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02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A1D7-9F81-4280-88C3-11342DB17521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41AE-7972-4918-B82E-FDAF69004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6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A1D7-9F81-4280-88C3-11342DB17521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41AE-7972-4918-B82E-FDAF69004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A1D7-9F81-4280-88C3-11342DB17521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41AE-7972-4918-B82E-FDAF69004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4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A1D7-9F81-4280-88C3-11342DB17521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41AE-7972-4918-B82E-FDAF69004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68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A1D7-9F81-4280-88C3-11342DB17521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41AE-7972-4918-B82E-FDAF69004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40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A1D7-9F81-4280-88C3-11342DB17521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41AE-7972-4918-B82E-FDAF69004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A1D7-9F81-4280-88C3-11342DB17521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41AE-7972-4918-B82E-FDAF69004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8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A1D7-9F81-4280-88C3-11342DB17521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41AE-7972-4918-B82E-FDAF69004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28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4A1D7-9F81-4280-88C3-11342DB17521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841AE-7972-4918-B82E-FDAF69004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0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emf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emf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0" y="-39929"/>
            <a:ext cx="30275213" cy="9948839"/>
            <a:chOff x="0" y="-39929"/>
            <a:chExt cx="30275213" cy="9948839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30275213" cy="9908910"/>
              <a:chOff x="0" y="0"/>
              <a:chExt cx="30275213" cy="9908910"/>
            </a:xfrm>
            <a:gradFill>
              <a:gsLst>
                <a:gs pos="29000">
                  <a:schemeClr val="accent2">
                    <a:lumMod val="5000"/>
                    <a:lumOff val="95000"/>
                  </a:schemeClr>
                </a:gs>
                <a:gs pos="46000">
                  <a:schemeClr val="accent2">
                    <a:lumMod val="45000"/>
                    <a:lumOff val="55000"/>
                  </a:schemeClr>
                </a:gs>
                <a:gs pos="61000">
                  <a:srgbClr val="577580"/>
                </a:gs>
                <a:gs pos="99000">
                  <a:schemeClr val="tx1"/>
                </a:gs>
              </a:gsLst>
              <a:lin ang="5400000" scaled="1"/>
            </a:gradFill>
          </p:grpSpPr>
          <p:sp>
            <p:nvSpPr>
              <p:cNvPr id="7" name="Rectangle 6"/>
              <p:cNvSpPr/>
              <p:nvPr/>
            </p:nvSpPr>
            <p:spPr>
              <a:xfrm>
                <a:off x="0" y="0"/>
                <a:ext cx="30275213" cy="99089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348293" y="593107"/>
                <a:ext cx="24120000" cy="17543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 algn="ctr" defTabSz="914400" eaLnBrk="0" fontAlgn="base" hangingPunct="0">
                  <a:spcAft>
                    <a:spcPct val="0"/>
                  </a:spcAft>
                  <a:defRPr sz="7200" b="1">
                    <a:gradFill flip="none" rotWithShape="1">
                      <a:gsLst>
                        <a:gs pos="0">
                          <a:schemeClr val="accent4">
                            <a:lumMod val="89000"/>
                          </a:schemeClr>
                        </a:gs>
                        <a:gs pos="23000">
                          <a:schemeClr val="accent3">
                            <a:lumMod val="50000"/>
                          </a:schemeClr>
                        </a:gs>
                        <a:gs pos="63000">
                          <a:schemeClr val="accent4">
                            <a:lumMod val="50000"/>
                          </a:schemeClr>
                        </a:gs>
                        <a:gs pos="97000">
                          <a:schemeClr val="accent2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atin typeface="Century Gothic" panose="020B0502020202020204" pitchFamily="34" charset="0"/>
                    <a:ea typeface="Century Gothic" panose="020B050202020202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GB" sz="5400" dirty="0"/>
                  <a:t>“Geometric thermoelectricity” (GTE) phenomenon. Encapsulated graphene: exploring </a:t>
                </a:r>
                <a:r>
                  <a:rPr lang="en-GB" sz="5400" dirty="0" err="1"/>
                  <a:t>nanoconstriction</a:t>
                </a:r>
                <a:r>
                  <a:rPr lang="en-GB" sz="5400" dirty="0"/>
                  <a:t> symmetry - carrier polarity parity.</a:t>
                </a:r>
              </a:p>
            </p:txBody>
          </p:sp>
        </p:grpSp>
        <p:sp>
          <p:nvSpPr>
            <p:cNvPr id="177" name="Rectangle 12"/>
            <p:cNvSpPr>
              <a:spLocks noChangeArrowheads="1"/>
            </p:cNvSpPr>
            <p:nvPr/>
          </p:nvSpPr>
          <p:spPr bwMode="auto">
            <a:xfrm>
              <a:off x="348293" y="2831115"/>
              <a:ext cx="24120000" cy="2616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rtlCol="0" anchor="ctr" anchorCtr="1">
              <a:spAutoFit/>
            </a:bodyPr>
            <a:lstStyle/>
            <a:p>
              <a:pPr defTabSz="914400" eaLnBrk="0" fontAlgn="base" hangingPunct="0">
                <a:spcAft>
                  <a:spcPct val="0"/>
                </a:spcAft>
              </a:pPr>
              <a:r>
                <a:rPr lang="es-ES" altLang="en-US" sz="3600" b="1" u="sng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Oleg Kolosov </a:t>
              </a:r>
              <a:r>
                <a:rPr lang="es-ES" altLang="en-US" sz="3600" b="1" u="sng" baseline="300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1</a:t>
              </a:r>
              <a:r>
                <a:rPr lang="es-ES" altLang="en-US" sz="36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, Eli G. Castanon</a:t>
              </a:r>
              <a:r>
                <a:rPr lang="es-ES" altLang="en-US" sz="3600" b="1" baseline="300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1,2,3</a:t>
              </a:r>
              <a:r>
                <a:rPr lang="es-ES" altLang="en-US" sz="36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, Matthew J. Hamer </a:t>
              </a:r>
              <a:r>
                <a:rPr lang="es-ES" altLang="en-US" sz="3600" b="1" baseline="300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3</a:t>
              </a:r>
              <a:r>
                <a:rPr lang="es-ES" altLang="en-US" sz="36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, Sergio Gonzalez </a:t>
              </a:r>
              <a:r>
                <a:rPr lang="es-ES" altLang="en-US" sz="3600" b="1" baseline="300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1</a:t>
              </a:r>
              <a:r>
                <a:rPr lang="es-ES" altLang="en-US" sz="36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, Johanna </a:t>
              </a:r>
              <a:r>
                <a:rPr lang="es-ES" altLang="en-US" sz="3600" b="1" dirty="0" err="1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Zultak</a:t>
              </a:r>
              <a:r>
                <a:rPr lang="es-ES" altLang="en-US" sz="36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altLang="en-US" sz="3600" b="1" baseline="300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es-ES" altLang="en-US" sz="36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,</a:t>
              </a:r>
            </a:p>
            <a:p>
              <a:pPr defTabSz="914400" eaLnBrk="0" fontAlgn="base" hangingPunct="0">
                <a:spcAft>
                  <a:spcPct val="0"/>
                </a:spcAft>
              </a:pPr>
              <a:r>
                <a:rPr lang="es-ES" altLang="en-US" sz="36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Olga Kazakova </a:t>
              </a:r>
              <a:r>
                <a:rPr lang="es-ES" altLang="en-US" sz="3600" b="1" baseline="300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es-ES" altLang="en-US" sz="36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and Roman Gorbachev </a:t>
              </a:r>
              <a:r>
                <a:rPr lang="es-ES" altLang="en-US" sz="3600" b="1" baseline="300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3</a:t>
              </a:r>
              <a:r>
                <a:rPr lang="es-ES" altLang="en-US" sz="36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defTabSz="914400" eaLnBrk="0" fontAlgn="base" hangingPunct="0">
                <a:spcAft>
                  <a:spcPct val="0"/>
                </a:spcAft>
              </a:pPr>
              <a:r>
                <a:rPr lang="es-ES" altLang="en-US" sz="2800" baseline="300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1 </a:t>
              </a:r>
              <a:r>
                <a:rPr lang="es-ES" altLang="en-US" sz="28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Department </a:t>
              </a:r>
              <a:r>
                <a:rPr lang="es-ES" altLang="en-US" sz="2800" dirty="0" err="1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of</a:t>
              </a:r>
              <a:r>
                <a:rPr lang="es-ES" altLang="en-US" sz="28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Physics, Lancaster University, LA1 4YB, Lancaster, UK, </a:t>
              </a:r>
              <a:r>
                <a:rPr lang="es-ES" altLang="en-US" sz="2800" baseline="300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2 </a:t>
              </a:r>
              <a:r>
                <a:rPr lang="es-ES" altLang="en-US" sz="2800" dirty="0" err="1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National</a:t>
              </a:r>
              <a:r>
                <a:rPr lang="es-ES" altLang="en-US" sz="28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Physical </a:t>
              </a:r>
              <a:r>
                <a:rPr lang="es-ES" altLang="en-US" sz="2800" dirty="0" err="1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Laboratory</a:t>
              </a:r>
              <a:r>
                <a:rPr lang="es-ES" altLang="en-US" sz="28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, Hampton Road, TW11 0LW, </a:t>
              </a:r>
              <a:r>
                <a:rPr lang="es-ES" altLang="en-US" sz="2800" dirty="0" err="1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Teddington</a:t>
              </a:r>
              <a:r>
                <a:rPr lang="es-ES" altLang="en-US" sz="28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, UK, </a:t>
              </a:r>
              <a:r>
                <a:rPr lang="es-ES" altLang="en-US" sz="2800" baseline="300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3</a:t>
              </a:r>
              <a:r>
                <a:rPr lang="es-ES" altLang="en-US" sz="28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altLang="en-US" sz="2800" dirty="0" err="1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National</a:t>
              </a:r>
              <a:r>
                <a:rPr lang="es-ES" altLang="en-US" sz="28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Graphene Institute, The University </a:t>
              </a:r>
              <a:r>
                <a:rPr lang="es-ES" altLang="en-US" sz="2800" dirty="0" err="1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of</a:t>
              </a:r>
              <a:r>
                <a:rPr lang="es-ES" altLang="en-US" sz="28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Manchester, M13 9PL, Manchester, UK.</a:t>
              </a:r>
            </a:p>
            <a:p>
              <a:pPr defTabSz="914400" eaLnBrk="0" fontAlgn="base" hangingPunct="0">
                <a:spcAft>
                  <a:spcPct val="0"/>
                </a:spcAft>
              </a:pPr>
              <a:r>
                <a:rPr lang="es-ES" altLang="en-US" sz="36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altLang="en-US" sz="3600" u="sng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o.kolosov@Lancaster.ac.uk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608293" y="2743200"/>
              <a:ext cx="21600000" cy="0"/>
            </a:xfrm>
            <a:prstGeom prst="line">
              <a:avLst/>
            </a:prstGeom>
            <a:gradFill>
              <a:gsLst>
                <a:gs pos="29000">
                  <a:schemeClr val="accent2">
                    <a:lumMod val="5000"/>
                    <a:lumOff val="95000"/>
                  </a:schemeClr>
                </a:gs>
                <a:gs pos="46000">
                  <a:schemeClr val="accent2">
                    <a:lumMod val="45000"/>
                    <a:lumOff val="55000"/>
                  </a:schemeClr>
                </a:gs>
                <a:gs pos="61000">
                  <a:srgbClr val="577580"/>
                </a:gs>
                <a:gs pos="99000">
                  <a:schemeClr val="tx1"/>
                </a:gs>
              </a:gsLst>
              <a:lin ang="5400000" scaled="1"/>
            </a:gra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ound Diagonal Corner Rectangle 143"/>
            <p:cNvSpPr/>
            <p:nvPr/>
          </p:nvSpPr>
          <p:spPr>
            <a:xfrm>
              <a:off x="0" y="5536860"/>
              <a:ext cx="29942722" cy="3306810"/>
            </a:xfrm>
            <a:prstGeom prst="round2Diag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360000" tIns="72000" rIns="324000" bIns="72000" numCol="1" anchor="ctr" anchorCtr="0" compatLnSpc="1">
              <a:prstTxWarp prst="textNoShape">
                <a:avLst/>
              </a:prstTxWarp>
            </a:bodyPr>
            <a:lstStyle/>
            <a:p>
              <a:pPr indent="457200" algn="just" defTabSz="914400" eaLnBrk="0" fontAlgn="base" hangingPunct="0">
                <a:spcAft>
                  <a:spcPct val="0"/>
                </a:spcAft>
              </a:pPr>
              <a:r>
                <a:rPr lang="en-GB" alt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“</a:t>
              </a:r>
              <a:r>
                <a:rPr lang="en-GB" alt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Geometrical thermoelectricity</a:t>
              </a:r>
              <a:r>
                <a:rPr lang="en-GB" alt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” (GTE) allows to tune a local </a:t>
              </a:r>
              <a:r>
                <a:rPr lang="en-GB" altLang="en-US" sz="36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Seebeck</a:t>
              </a:r>
              <a:r>
                <a:rPr lang="en-GB" alt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coefficient in a two-dimensional material (2DM) solely by changing device geometry [1], allowing to manufacture thermoelectric (</a:t>
              </a:r>
              <a:r>
                <a:rPr lang="en-GB" alt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TE</a:t>
              </a:r>
              <a:r>
                <a:rPr lang="en-GB" alt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) devices and heat management structures from a </a:t>
              </a:r>
              <a:r>
                <a:rPr lang="en-GB" alt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single material</a:t>
              </a:r>
              <a:r>
                <a:rPr lang="en-GB" alt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. The effect was initially observed in symmetrical nanoscale constrictions is linked with carriers mean-free path (MFP) modification in the </a:t>
              </a:r>
              <a:r>
                <a:rPr lang="en-GB" altLang="en-US" sz="36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nano</a:t>
              </a:r>
              <a:r>
                <a:rPr lang="en-GB" alt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-constriction. This study addresses several key questions of underlying physics of GTE – </a:t>
              </a:r>
              <a:r>
                <a:rPr lang="en-GB" alt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a)</a:t>
              </a:r>
              <a:r>
                <a:rPr lang="en-GB" alt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whether </a:t>
              </a:r>
              <a:r>
                <a:rPr lang="en-GB" alt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carrier polarity inversion</a:t>
              </a:r>
              <a:r>
                <a:rPr lang="en-GB" alt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results in the perfect inversion of the GTE effect, whether </a:t>
              </a:r>
              <a:r>
                <a:rPr lang="en-GB" alt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b)</a:t>
              </a:r>
              <a:r>
                <a:rPr lang="en-GB" alt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symmetry of the constriction</a:t>
              </a:r>
              <a:r>
                <a:rPr lang="en-GB" alt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effects the value and, possibly, sign of the GTE and </a:t>
              </a:r>
              <a:r>
                <a:rPr lang="en-GB" alt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c)</a:t>
              </a:r>
              <a:r>
                <a:rPr lang="en-GB" alt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whether </a:t>
              </a:r>
              <a:r>
                <a:rPr lang="en-GB" alt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electrodes and a substrate</a:t>
              </a:r>
              <a:r>
                <a:rPr lang="en-GB" alt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can be implicated in the origin of this effect.</a:t>
              </a:r>
              <a:endParaRPr lang="en-US" altLang="en-US" sz="36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5017264" y="-39929"/>
              <a:ext cx="4784523" cy="3524675"/>
              <a:chOff x="25017264" y="-39929"/>
              <a:chExt cx="4784523" cy="3524675"/>
            </a:xfrm>
          </p:grpSpPr>
          <p:pic>
            <p:nvPicPr>
              <p:cNvPr id="360" name="Picture 35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17264" y="-39929"/>
                <a:ext cx="4784523" cy="2990327"/>
              </a:xfrm>
              <a:prstGeom prst="rect">
                <a:avLst/>
              </a:prstGeom>
              <a:noFill/>
            </p:spPr>
          </p:pic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12815" y="2364144"/>
                <a:ext cx="2800754" cy="1120602"/>
              </a:xfrm>
              <a:prstGeom prst="rect">
                <a:avLst/>
              </a:prstGeom>
            </p:spPr>
          </p:pic>
        </p:grpSp>
      </p:grp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160735" y="9090212"/>
            <a:ext cx="12474462" cy="166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800" b="1" u="sng" dirty="0">
                <a:solidFill>
                  <a:srgbClr val="9E5ECE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GTE origin – </a:t>
            </a:r>
            <a:r>
              <a:rPr lang="en-GB" altLang="en-US" sz="4800" b="1" u="sng" dirty="0" err="1">
                <a:solidFill>
                  <a:srgbClr val="9E5ECE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nanoconstruction</a:t>
            </a:r>
            <a:r>
              <a:rPr lang="en-GB" altLang="en-US" sz="4800" b="1" u="sng" dirty="0">
                <a:solidFill>
                  <a:srgbClr val="9E5ECE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modifies local 2D material </a:t>
            </a:r>
            <a:r>
              <a:rPr lang="en-GB" altLang="en-US" sz="4800" b="1" u="sng" dirty="0" err="1">
                <a:solidFill>
                  <a:srgbClr val="9E5ECE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Seebeck</a:t>
            </a:r>
            <a:r>
              <a:rPr lang="en-GB" altLang="en-US" sz="4800" b="1" u="sng" dirty="0">
                <a:solidFill>
                  <a:srgbClr val="9E5ECE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coefficient</a:t>
            </a:r>
            <a:endParaRPr kumimoji="0" lang="en-GB" altLang="en-US" sz="4800" b="1" i="0" u="none" strike="noStrike" cap="none" normalizeH="0" baseline="0" dirty="0">
              <a:ln>
                <a:noFill/>
              </a:ln>
              <a:solidFill>
                <a:srgbClr val="CC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Rounded Rectangle 8"/>
          <p:cNvSpPr>
            <a:spLocks noChangeArrowheads="1"/>
          </p:cNvSpPr>
          <p:nvPr/>
        </p:nvSpPr>
        <p:spPr bwMode="auto">
          <a:xfrm>
            <a:off x="426652" y="22560573"/>
            <a:ext cx="12374948" cy="157333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108000" rIns="91440" bIns="7200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u="sng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Scanning Thermal Gate Microscopy (STGM) - probing nanoscale TE effect</a:t>
            </a: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22256885" y="22539524"/>
            <a:ext cx="7101192" cy="76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FFFFFF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Electrical response Dirac p ~0V</a:t>
            </a:r>
            <a:endParaRPr lang="en-GB" sz="36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" name="Rounded Rectangle 8"/>
          <p:cNvSpPr>
            <a:spLocks noChangeArrowheads="1"/>
          </p:cNvSpPr>
          <p:nvPr/>
        </p:nvSpPr>
        <p:spPr bwMode="auto">
          <a:xfrm>
            <a:off x="6361888" y="33365872"/>
            <a:ext cx="6322979" cy="1206229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108000" rIns="91440" bIns="7200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dirty="0">
                <a:solidFill>
                  <a:srgbClr val="FFFF00"/>
                </a:solidFill>
                <a:latin typeface="Arial" panose="020B0604020202020204" pitchFamily="34" charset="0"/>
              </a:rPr>
              <a:t>STGM - deconvolution/ and quantification of local </a:t>
            </a:r>
            <a:r>
              <a:rPr lang="en-US" altLang="en-US" sz="3400" dirty="0" err="1">
                <a:solidFill>
                  <a:srgbClr val="FFFF00"/>
                </a:solidFill>
                <a:latin typeface="Arial" panose="020B0604020202020204" pitchFamily="34" charset="0"/>
              </a:rPr>
              <a:t>Seebeck</a:t>
            </a:r>
            <a:r>
              <a:rPr lang="en-US" altLang="en-US" sz="3400" dirty="0">
                <a:solidFill>
                  <a:srgbClr val="FFFF00"/>
                </a:solidFill>
                <a:latin typeface="Arial" panose="020B0604020202020204" pitchFamily="34" charset="0"/>
              </a:rPr>
              <a:t> coefficient.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473654" y="9154235"/>
            <a:ext cx="0" cy="27720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072" y="22331164"/>
            <a:ext cx="1224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8"/>
          <p:cNvSpPr>
            <a:spLocks noChangeArrowheads="1"/>
          </p:cNvSpPr>
          <p:nvPr/>
        </p:nvSpPr>
        <p:spPr bwMode="auto">
          <a:xfrm>
            <a:off x="13599727" y="8919567"/>
            <a:ext cx="16015211" cy="15857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108000" rIns="91440" bIns="7200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u="sng" dirty="0">
                <a:solidFill>
                  <a:srgbClr val="FFFF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Interrogation symmetry: encapsulated variable geometry back-gated graphene </a:t>
            </a:r>
            <a:r>
              <a:rPr lang="en-US" altLang="en-US" sz="4800" b="1" u="sng" dirty="0" err="1">
                <a:solidFill>
                  <a:srgbClr val="FFFF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nanosconstrictions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82764" y="37127518"/>
            <a:ext cx="6258042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References: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[1] Harzheim, A. et al, Nano Letters 2018, 18 (12), 7719-7725.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[2] Harzheim, A. et al, Advanced Functional Materials 2020, 30 (22), 2000574.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[3] Harzheim, A. et al, 2D Materials 2020, 7 (4), 041004.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Acknowledgements:</a:t>
            </a:r>
            <a:endParaRPr lang="en-US" altLang="en-US" sz="3200" b="1" dirty="0">
              <a:solidFill>
                <a:schemeClr val="bg1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Lancaster University, EPSRC, EU Graphene Flagship Core 3..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597" y="37560334"/>
            <a:ext cx="2225647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41338"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CONCLUSIONS:</a:t>
            </a:r>
          </a:p>
          <a:p>
            <a:pPr marL="998538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400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Introduced new “mixed physics” 2 electrical  – 1 thermal 3-terminal device SPM based nanoprobe – scanning thermal gate microscopy (</a:t>
            </a:r>
            <a:r>
              <a:rPr lang="en-GB" altLang="en-US" sz="34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STGM</a:t>
            </a:r>
            <a:r>
              <a:rPr lang="en-GB" altLang="en-US" sz="3400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 to explore nanoscale thermoelectric phenomena.</a:t>
            </a:r>
          </a:p>
          <a:p>
            <a:pPr marL="998538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400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STGM maps thermal transport, Peltier and </a:t>
            </a:r>
            <a:r>
              <a:rPr lang="en-GB" altLang="en-US" sz="3400" dirty="0" err="1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Seebeck</a:t>
            </a:r>
            <a:r>
              <a:rPr lang="en-GB" altLang="en-US" sz="3400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effects.</a:t>
            </a:r>
          </a:p>
          <a:p>
            <a:pPr marL="998538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400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Novel purely geometrical TE (GTE) phenomenon (no junction of dissimilar materials needed) in 2D materials were confirmed with </a:t>
            </a:r>
            <a:r>
              <a:rPr lang="en-GB" altLang="en-US" sz="3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clear link to the charge polarity</a:t>
            </a:r>
            <a:r>
              <a:rPr lang="en-GB" altLang="en-US" sz="3400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no link to electrodes.</a:t>
            </a:r>
          </a:p>
          <a:p>
            <a:pPr marL="998538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400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GTE </a:t>
            </a:r>
            <a:r>
              <a:rPr lang="en-GB" altLang="en-US" sz="3400" dirty="0" err="1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ffect</a:t>
            </a:r>
            <a:r>
              <a:rPr lang="en-GB" altLang="en-US" sz="3400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does not directly depend on the orientation or symmetry of the junctions.</a:t>
            </a:r>
          </a:p>
          <a:p>
            <a:pPr marL="998538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400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Lateral </a:t>
            </a:r>
            <a:r>
              <a:rPr lang="en-GB" altLang="en-US" sz="3400" b="1" dirty="0">
                <a:solidFill>
                  <a:srgbClr val="4FE3F7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thermal transport </a:t>
            </a:r>
            <a:r>
              <a:rPr lang="en-GB" altLang="en-US" sz="3400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plays significant role in the GTE effect.</a:t>
            </a:r>
            <a:endParaRPr lang="en-US" altLang="en-US" sz="3200" b="1" u="sng" dirty="0">
              <a:solidFill>
                <a:schemeClr val="accent2"/>
              </a:solidFill>
            </a:endParaRPr>
          </a:p>
        </p:txBody>
      </p:sp>
      <p:cxnSp>
        <p:nvCxnSpPr>
          <p:cNvPr id="206" name="Straight Connector 205"/>
          <p:cNvCxnSpPr/>
          <p:nvPr/>
        </p:nvCxnSpPr>
        <p:spPr>
          <a:xfrm>
            <a:off x="737606" y="37270629"/>
            <a:ext cx="2880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3208293" y="37555675"/>
            <a:ext cx="0" cy="4680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26FFE33-3BB0-445F-8841-CB1B9842FB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890" y="3686611"/>
            <a:ext cx="5334013" cy="1482652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65D31F31-2B2A-4E50-9CFA-AFEDD3602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9" y="28939532"/>
            <a:ext cx="4808395" cy="3342945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48A6465-1A21-4DC6-B975-B75D43C38492}"/>
              </a:ext>
            </a:extLst>
          </p:cNvPr>
          <p:cNvSpPr/>
          <p:nvPr/>
        </p:nvSpPr>
        <p:spPr>
          <a:xfrm>
            <a:off x="817123" y="15194605"/>
            <a:ext cx="121984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4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Bow-tie </a:t>
            </a:r>
            <a:r>
              <a:rPr lang="en-GB" altLang="en-US" sz="34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graphene </a:t>
            </a:r>
            <a:r>
              <a:rPr lang="en-GB" sz="3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constriction </a:t>
            </a:r>
            <a:r>
              <a:rPr lang="en-GB" sz="3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 </a:t>
            </a:r>
            <a:r>
              <a:rPr lang="en-GB" sz="3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multifuctional</a:t>
            </a:r>
            <a:r>
              <a:rPr lang="en-GB" sz="3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SPM [1]</a:t>
            </a:r>
            <a:endParaRPr lang="en-GB" sz="34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CE9F5F7-157B-416C-A3E7-CAD73DC65F73}"/>
              </a:ext>
            </a:extLst>
          </p:cNvPr>
          <p:cNvGrpSpPr/>
          <p:nvPr/>
        </p:nvGrpSpPr>
        <p:grpSpPr>
          <a:xfrm>
            <a:off x="544750" y="10760886"/>
            <a:ext cx="12557405" cy="11386376"/>
            <a:chOff x="544750" y="10760886"/>
            <a:chExt cx="12557405" cy="11386376"/>
          </a:xfrm>
        </p:grpSpPr>
        <p:sp>
          <p:nvSpPr>
            <p:cNvPr id="64" name="Rectangle 63"/>
            <p:cNvSpPr/>
            <p:nvPr/>
          </p:nvSpPr>
          <p:spPr>
            <a:xfrm>
              <a:off x="604942" y="19038719"/>
              <a:ext cx="12410667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3400" b="1" u="sng" dirty="0">
                  <a:solidFill>
                    <a:srgbClr val="FFFF0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Key outstanding questions for the new GTE phenomena:</a:t>
              </a:r>
            </a:p>
            <a:p>
              <a:pPr marL="742950" indent="-742950" defTabSz="9144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</a:pPr>
              <a:r>
                <a:rPr lang="en-GB" alt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Will </a:t>
              </a:r>
              <a:r>
                <a:rPr lang="en-GB" altLang="en-US" sz="3200" b="1" dirty="0">
                  <a:solidFill>
                    <a:srgbClr val="92D05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carrier polarity </a:t>
              </a:r>
              <a:r>
                <a:rPr lang="en-GB" alt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provide perfect inversion of the GTE effect?</a:t>
              </a:r>
              <a:endParaRPr lang="en-GB" altLang="en-US" sz="3200" dirty="0">
                <a:solidFill>
                  <a:schemeClr val="bg1"/>
                </a:solidFill>
              </a:endParaRPr>
            </a:p>
            <a:p>
              <a:pPr marL="742950" indent="-742950" defTabSz="9144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</a:pPr>
              <a:r>
                <a:rPr lang="en-GB" alt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GTE is observed in </a:t>
              </a:r>
              <a:r>
                <a:rPr lang="en-GB" altLang="en-US" sz="3200" b="1" dirty="0">
                  <a:solidFill>
                    <a:srgbClr val="FF000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symmetrical </a:t>
              </a:r>
              <a:r>
                <a:rPr lang="en-GB" alt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junctions – will junction asymmetry affect GTE?</a:t>
              </a:r>
              <a:endParaRPr lang="en-GB" altLang="en-US" sz="3200" b="1" dirty="0">
                <a:solidFill>
                  <a:srgbClr val="FF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marL="742950" lvl="0" indent="-742950" defTabSz="9144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</a:pPr>
              <a:r>
                <a:rPr lang="en-GB" alt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Can </a:t>
              </a:r>
              <a:r>
                <a:rPr lang="en-GB" altLang="en-US" sz="32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electrodes and substrate </a:t>
              </a:r>
              <a:r>
                <a:rPr lang="en-GB" alt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be the GTE culprit?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  <p:pic>
          <p:nvPicPr>
            <p:cNvPr id="229" name="Content Placeholder 14">
              <a:extLst>
                <a:ext uri="{FF2B5EF4-FFF2-40B4-BE49-F238E27FC236}">
                  <a16:creationId xmlns:a16="http://schemas.microsoft.com/office/drawing/2014/main" id="{190AEDBD-9A31-409B-9149-07086A9A6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3" r="22870"/>
            <a:stretch/>
          </p:blipFill>
          <p:spPr>
            <a:xfrm>
              <a:off x="1128407" y="10819584"/>
              <a:ext cx="3852155" cy="339879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5653D9D3-E061-40B5-B991-741BF1357D8E}"/>
                    </a:ext>
                  </a:extLst>
                </p:cNvPr>
                <p:cNvSpPr txBox="1"/>
                <p:nvPr/>
              </p:nvSpPr>
              <p:spPr>
                <a:xfrm>
                  <a:off x="544750" y="17898890"/>
                  <a:ext cx="9591472" cy="8764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pt-BR" sz="3200" i="1" dirty="0">
                      <a:solidFill>
                        <a:srgbClr val="FFFF00"/>
                      </a:solidFill>
                    </a:rPr>
                    <a:t>S</a:t>
                  </a:r>
                  <a:r>
                    <a:rPr lang="pt-BR" sz="3200" dirty="0">
                      <a:solidFill>
                        <a:srgbClr val="FFFF00"/>
                      </a:solidFill>
                    </a:rPr>
                    <a:t>=-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pt-BR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GB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𝑛𝑈</m:t>
                          </m:r>
                          <m:f>
                            <m:fPr>
                              <m:ctrlP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GB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GB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GB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a14:m>
                  <a:r>
                    <a:rPr lang="en-GB" sz="3200" dirty="0">
                      <a:solidFill>
                        <a:srgbClr val="FFFF00"/>
                      </a:solidFill>
                    </a:rPr>
                    <a:t> where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32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32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32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GB" sz="32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GB" sz="32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320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GB" sz="32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32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GB" sz="32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r>
                                    <a:rPr lang="en-GB" sz="32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GB" sz="32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320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GB" sz="32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func>
                                  <m:r>
                                    <a:rPr lang="en-GB" sz="32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GB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a14:m>
                  <a:endParaRPr lang="en-GB" sz="3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5653D9D3-E061-40B5-B991-741BF1357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750" y="17898890"/>
                  <a:ext cx="9591472" cy="876458"/>
                </a:xfrm>
                <a:prstGeom prst="rect">
                  <a:avLst/>
                </a:prstGeom>
                <a:blipFill>
                  <a:blip r:embed="rId8"/>
                  <a:stretch>
                    <a:fillRect l="-2541" b="-347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2C298980-A751-45BE-984A-D70E5F9EB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1145" y="10760886"/>
              <a:ext cx="3223374" cy="3668653"/>
            </a:xfrm>
            <a:prstGeom prst="rect">
              <a:avLst/>
            </a:prstGeom>
          </p:spPr>
        </p:pic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E5DEE41F-42F7-4D7D-8B90-7AD785497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2341" y="15953755"/>
              <a:ext cx="2909814" cy="3015182"/>
            </a:xfrm>
            <a:prstGeom prst="rect">
              <a:avLst/>
            </a:prstGeom>
          </p:spPr>
        </p:pic>
        <p:pic>
          <p:nvPicPr>
            <p:cNvPr id="241" name="Content Placeholder 15">
              <a:extLst>
                <a:ext uri="{FF2B5EF4-FFF2-40B4-BE49-F238E27FC236}">
                  <a16:creationId xmlns:a16="http://schemas.microsoft.com/office/drawing/2014/main" id="{8F64159F-EB03-4DA0-8628-F377009A9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9" t="1453" r="12620" b="17875"/>
            <a:stretch/>
          </p:blipFill>
          <p:spPr>
            <a:xfrm>
              <a:off x="5836594" y="10767686"/>
              <a:ext cx="3718931" cy="3664858"/>
            </a:xfrm>
            <a:prstGeom prst="rect">
              <a:avLst/>
            </a:prstGeom>
          </p:spPr>
        </p:pic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3330DD0B-5ADB-41A1-A6C5-A097B2E3BE21}"/>
                </a:ext>
              </a:extLst>
            </p:cNvPr>
            <p:cNvSpPr/>
            <p:nvPr/>
          </p:nvSpPr>
          <p:spPr>
            <a:xfrm>
              <a:off x="2368685" y="14504339"/>
              <a:ext cx="14007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en-US" sz="3200" b="1" dirty="0" err="1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Topo</a:t>
              </a:r>
              <a:endParaRPr lang="en-GB" sz="3200" b="1" dirty="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5FFFCBDF-8ABF-4B0D-9740-0DAC22EA16BF}"/>
                </a:ext>
              </a:extLst>
            </p:cNvPr>
            <p:cNvSpPr/>
            <p:nvPr/>
          </p:nvSpPr>
          <p:spPr>
            <a:xfrm>
              <a:off x="5116749" y="14504340"/>
              <a:ext cx="32295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Joule heating</a:t>
              </a:r>
              <a:endParaRPr lang="en-GB" sz="3200" b="1" dirty="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2551A4E5-F8E4-42D1-9165-78730A36449F}"/>
                </a:ext>
              </a:extLst>
            </p:cNvPr>
            <p:cNvSpPr/>
            <p:nvPr/>
          </p:nvSpPr>
          <p:spPr>
            <a:xfrm>
              <a:off x="9747115" y="14504340"/>
              <a:ext cx="32295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Peltier heating</a:t>
              </a:r>
              <a:endParaRPr lang="en-GB" sz="3200" b="1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17C25D2-BB38-46B4-AC9F-714448AA49C9}"/>
                </a:ext>
              </a:extLst>
            </p:cNvPr>
            <p:cNvSpPr/>
            <p:nvPr/>
          </p:nvSpPr>
          <p:spPr>
            <a:xfrm>
              <a:off x="690305" y="16119130"/>
              <a:ext cx="9212452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4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GTE </a:t>
              </a:r>
              <a:r>
                <a:rPr lang="en-GB" sz="3400" b="1" dirty="0">
                  <a:solidFill>
                    <a:srgbClr val="00B05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most likely </a:t>
              </a:r>
              <a:r>
                <a:rPr lang="en-GB" sz="34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origin - </a:t>
              </a:r>
              <a:r>
                <a:rPr lang="en-GB" sz="34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dependence</a:t>
              </a:r>
              <a:r>
                <a:rPr lang="en-GB" sz="34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of carriers transmission and reflection in the constriction on the MFP (</a:t>
              </a:r>
              <a:r>
                <a:rPr lang="en-GB" sz="3400" i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l</a:t>
              </a:r>
              <a:r>
                <a:rPr lang="en-GB" sz="3400" baseline="-250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0</a:t>
              </a:r>
              <a:r>
                <a:rPr lang="en-GB" sz="34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) vs energy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71091AC-CD34-46E4-B307-F7A2D51807E3}"/>
              </a:ext>
            </a:extLst>
          </p:cNvPr>
          <p:cNvGrpSpPr/>
          <p:nvPr/>
        </p:nvGrpSpPr>
        <p:grpSpPr>
          <a:xfrm>
            <a:off x="786892" y="24281999"/>
            <a:ext cx="11551052" cy="8997838"/>
            <a:chOff x="786892" y="24281999"/>
            <a:chExt cx="11551052" cy="8997838"/>
          </a:xfrm>
        </p:grpSpPr>
        <p:pic>
          <p:nvPicPr>
            <p:cNvPr id="258" name="Picture 2" descr="D:\pgehring\My Documents\Lancaster DC Vth\Pascal Eval\Figure_1.png">
              <a:extLst>
                <a:ext uri="{FF2B5EF4-FFF2-40B4-BE49-F238E27FC236}">
                  <a16:creationId xmlns:a16="http://schemas.microsoft.com/office/drawing/2014/main" id="{0EE60A0D-6475-4361-8CB7-BA4B604FE9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" r="10648"/>
            <a:stretch/>
          </p:blipFill>
          <p:spPr bwMode="auto">
            <a:xfrm>
              <a:off x="8236202" y="24281999"/>
              <a:ext cx="4001193" cy="34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569C2C6-5C2D-4C2F-9DA2-D9DF0291342C}"/>
                </a:ext>
              </a:extLst>
            </p:cNvPr>
            <p:cNvGrpSpPr/>
            <p:nvPr/>
          </p:nvGrpSpPr>
          <p:grpSpPr>
            <a:xfrm>
              <a:off x="786892" y="24285921"/>
              <a:ext cx="11551052" cy="8993916"/>
              <a:chOff x="786892" y="24285921"/>
              <a:chExt cx="11551052" cy="8993916"/>
            </a:xfrm>
          </p:grpSpPr>
          <p:pic>
            <p:nvPicPr>
              <p:cNvPr id="250" name="Picture 3">
                <a:extLst>
                  <a:ext uri="{FF2B5EF4-FFF2-40B4-BE49-F238E27FC236}">
                    <a16:creationId xmlns:a16="http://schemas.microsoft.com/office/drawing/2014/main" id="{991552CA-5D58-4749-968F-3512EAC67E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3564" y="24292602"/>
                <a:ext cx="3411771" cy="3411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1" name="Picture 2">
                <a:extLst>
                  <a:ext uri="{FF2B5EF4-FFF2-40B4-BE49-F238E27FC236}">
                    <a16:creationId xmlns:a16="http://schemas.microsoft.com/office/drawing/2014/main" id="{275A5E2C-ADF3-4A9D-BF7B-FA9D53AB3B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892" y="24285921"/>
                <a:ext cx="3437910" cy="34379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8CC0275-1263-49DD-9BDF-393E1A0597FC}"/>
                  </a:ext>
                </a:extLst>
              </p:cNvPr>
              <p:cNvSpPr txBox="1"/>
              <p:nvPr/>
            </p:nvSpPr>
            <p:spPr>
              <a:xfrm>
                <a:off x="2658329" y="24978113"/>
                <a:ext cx="1180914" cy="52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bilayer</a:t>
                </a:r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2B67D87F-6AED-480A-B699-D4116E815CC7}"/>
                  </a:ext>
                </a:extLst>
              </p:cNvPr>
              <p:cNvSpPr txBox="1"/>
              <p:nvPr/>
            </p:nvSpPr>
            <p:spPr>
              <a:xfrm>
                <a:off x="1190765" y="25715440"/>
                <a:ext cx="1794717" cy="958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</a:rPr>
                  <a:t>Monolayer</a:t>
                </a:r>
              </a:p>
              <a:p>
                <a:r>
                  <a:rPr lang="en-GB" sz="2800" dirty="0">
                    <a:solidFill>
                      <a:schemeClr val="bg1"/>
                    </a:solidFill>
                  </a:rPr>
                  <a:t>Graphene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813BB9E-F0E7-4BAB-9034-20D1409A1C14}"/>
                  </a:ext>
                </a:extLst>
              </p:cNvPr>
              <p:cNvSpPr/>
              <p:nvPr/>
            </p:nvSpPr>
            <p:spPr>
              <a:xfrm>
                <a:off x="970004" y="28023103"/>
                <a:ext cx="2952120" cy="587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Times New Roman" panose="02020603050405020304" pitchFamily="18" charset="0"/>
                  </a:rPr>
                  <a:t>Joule heating</a:t>
                </a:r>
                <a:endParaRPr lang="en-GB" sz="3200" b="1" dirty="0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07E276DD-538A-459C-AD3A-27960AE25B78}"/>
                  </a:ext>
                </a:extLst>
              </p:cNvPr>
              <p:cNvSpPr/>
              <p:nvPr/>
            </p:nvSpPr>
            <p:spPr>
              <a:xfrm>
                <a:off x="4219042" y="28003649"/>
                <a:ext cx="3648958" cy="587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Times New Roman" panose="02020603050405020304" pitchFamily="18" charset="0"/>
                  </a:rPr>
                  <a:t>TE -STGM voltage</a:t>
                </a:r>
                <a:endParaRPr lang="en-GB" sz="3200" b="1" dirty="0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FFF263F6-BE63-4E78-895A-7FC906F7857F}"/>
                  </a:ext>
                </a:extLst>
              </p:cNvPr>
              <p:cNvSpPr/>
              <p:nvPr/>
            </p:nvSpPr>
            <p:spPr>
              <a:xfrm>
                <a:off x="8343569" y="28100925"/>
                <a:ext cx="3994375" cy="587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Times New Roman" panose="02020603050405020304" pitchFamily="18" charset="0"/>
                  </a:rPr>
                  <a:t>Gate dependence</a:t>
                </a:r>
                <a:endParaRPr lang="en-GB" sz="3200" b="1" dirty="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FC5EA725-9CD8-495E-9DD0-97DD0BA514A2}"/>
                  </a:ext>
                </a:extLst>
              </p:cNvPr>
              <p:cNvSpPr/>
              <p:nvPr/>
            </p:nvSpPr>
            <p:spPr>
              <a:xfrm>
                <a:off x="1378565" y="32692381"/>
                <a:ext cx="3648958" cy="587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Times New Roman" panose="02020603050405020304" pitchFamily="18" charset="0"/>
                  </a:rPr>
                  <a:t>STGM principle</a:t>
                </a:r>
                <a:endParaRPr lang="en-GB" sz="3200" b="1" dirty="0"/>
              </a:p>
            </p:txBody>
          </p:sp>
        </p:grpSp>
      </p:grpSp>
      <p:pic>
        <p:nvPicPr>
          <p:cNvPr id="260" name="Content Placeholder 6">
            <a:extLst>
              <a:ext uri="{FF2B5EF4-FFF2-40B4-BE49-F238E27FC236}">
                <a16:creationId xmlns:a16="http://schemas.microsoft.com/office/drawing/2014/main" id="{FDABC165-0B94-43F6-91EB-C22902BCB37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1798" b="4299"/>
          <a:stretch/>
        </p:blipFill>
        <p:spPr>
          <a:xfrm>
            <a:off x="1015966" y="33288138"/>
            <a:ext cx="5256708" cy="3780899"/>
          </a:xfrm>
          <a:prstGeom prst="rect">
            <a:avLst/>
          </a:prstGeom>
        </p:spPr>
      </p:pic>
      <p:pic>
        <p:nvPicPr>
          <p:cNvPr id="264" name="Content Placeholder 5">
            <a:extLst>
              <a:ext uri="{FF2B5EF4-FFF2-40B4-BE49-F238E27FC236}">
                <a16:creationId xmlns:a16="http://schemas.microsoft.com/office/drawing/2014/main" id="{C1AC6933-DE22-443D-B7B1-F70C0B7677B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865" t="4424" r="2912" b="7385"/>
          <a:stretch/>
        </p:blipFill>
        <p:spPr>
          <a:xfrm>
            <a:off x="6655968" y="28976932"/>
            <a:ext cx="5741348" cy="33772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6F98C6E3-A909-4ACA-8442-EBB1529248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3252" y="35515319"/>
            <a:ext cx="6466337" cy="127469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7E9AAC6-E9CD-4A7A-9B56-672B2EEA22CC}"/>
              </a:ext>
            </a:extLst>
          </p:cNvPr>
          <p:cNvSpPr/>
          <p:nvPr/>
        </p:nvSpPr>
        <p:spPr>
          <a:xfrm>
            <a:off x="17665429" y="10758792"/>
            <a:ext cx="40661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hBN</a:t>
            </a: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/Gr/</a:t>
            </a:r>
            <a:r>
              <a:rPr lang="en-GB" sz="36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hBN</a:t>
            </a: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encapsulated device</a:t>
            </a:r>
          </a:p>
        </p:txBody>
      </p:sp>
      <p:pic>
        <p:nvPicPr>
          <p:cNvPr id="277" name="Content Placeholder 7">
            <a:extLst>
              <a:ext uri="{FF2B5EF4-FFF2-40B4-BE49-F238E27FC236}">
                <a16:creationId xmlns:a16="http://schemas.microsoft.com/office/drawing/2014/main" id="{10784A5F-2CAE-4C97-B792-EE06C4B9C3A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43468" y="17231733"/>
            <a:ext cx="2518693" cy="2518693"/>
          </a:xfrm>
          <a:prstGeom prst="rect">
            <a:avLst/>
          </a:prstGeom>
        </p:spPr>
      </p:pic>
      <p:pic>
        <p:nvPicPr>
          <p:cNvPr id="278" name="Content Placeholder 6">
            <a:extLst>
              <a:ext uri="{FF2B5EF4-FFF2-40B4-BE49-F238E27FC236}">
                <a16:creationId xmlns:a16="http://schemas.microsoft.com/office/drawing/2014/main" id="{218956E1-D409-4962-AFD2-25E6AF70296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39132" y="17243621"/>
            <a:ext cx="2518693" cy="2518693"/>
          </a:xfrm>
          <a:prstGeom prst="rect">
            <a:avLst/>
          </a:prstGeom>
        </p:spPr>
      </p:pic>
      <p:pic>
        <p:nvPicPr>
          <p:cNvPr id="279" name="Content Placeholder 13">
            <a:extLst>
              <a:ext uri="{FF2B5EF4-FFF2-40B4-BE49-F238E27FC236}">
                <a16:creationId xmlns:a16="http://schemas.microsoft.com/office/drawing/2014/main" id="{32A99ADC-A62F-44A8-82DF-4B84DD545B4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024012" y="19785210"/>
            <a:ext cx="2518693" cy="2518693"/>
          </a:xfrm>
          <a:prstGeom prst="rect">
            <a:avLst/>
          </a:prstGeom>
        </p:spPr>
      </p:pic>
      <p:pic>
        <p:nvPicPr>
          <p:cNvPr id="280" name="Content Placeholder 9">
            <a:extLst>
              <a:ext uri="{FF2B5EF4-FFF2-40B4-BE49-F238E27FC236}">
                <a16:creationId xmlns:a16="http://schemas.microsoft.com/office/drawing/2014/main" id="{2BEB6E0D-631C-4ABC-B7F8-35C1F4B7F77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565634" y="19764132"/>
            <a:ext cx="2518693" cy="2518693"/>
          </a:xfrm>
          <a:prstGeom prst="rect">
            <a:avLst/>
          </a:prstGeom>
        </p:spPr>
      </p:pic>
      <p:sp>
        <p:nvSpPr>
          <p:cNvPr id="281" name="TextBox 280">
            <a:extLst>
              <a:ext uri="{FF2B5EF4-FFF2-40B4-BE49-F238E27FC236}">
                <a16:creationId xmlns:a16="http://schemas.microsoft.com/office/drawing/2014/main" id="{A5BA2929-EA46-4E20-AE3E-1801BBD72161}"/>
              </a:ext>
            </a:extLst>
          </p:cNvPr>
          <p:cNvSpPr txBox="1"/>
          <p:nvPr/>
        </p:nvSpPr>
        <p:spPr>
          <a:xfrm>
            <a:off x="18826616" y="17688315"/>
            <a:ext cx="5040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i="1" dirty="0">
                <a:solidFill>
                  <a:srgbClr val="FFFF00"/>
                </a:solidFill>
              </a:rPr>
              <a:t>SiO</a:t>
            </a:r>
            <a:r>
              <a:rPr lang="en-GB" sz="1400" i="1" baseline="-25000" dirty="0">
                <a:solidFill>
                  <a:srgbClr val="FFFF00"/>
                </a:solidFill>
              </a:rPr>
              <a:t>2</a:t>
            </a:r>
            <a:r>
              <a:rPr lang="en-GB" sz="1400" i="1" dirty="0">
                <a:solidFill>
                  <a:srgbClr val="FFFF00"/>
                </a:solidFill>
              </a:rPr>
              <a:t>/Si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C9683F76-3A69-449A-993E-785991D2C246}"/>
              </a:ext>
            </a:extLst>
          </p:cNvPr>
          <p:cNvSpPr txBox="1"/>
          <p:nvPr/>
        </p:nvSpPr>
        <p:spPr>
          <a:xfrm>
            <a:off x="18400148" y="18791223"/>
            <a:ext cx="5760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i="1" dirty="0" err="1">
                <a:solidFill>
                  <a:srgbClr val="FFFF00"/>
                </a:solidFill>
              </a:rPr>
              <a:t>hBN</a:t>
            </a:r>
            <a:r>
              <a:rPr lang="en-GB" sz="1400" i="1" dirty="0">
                <a:solidFill>
                  <a:srgbClr val="FFFF00"/>
                </a:solidFill>
              </a:rPr>
              <a:t>/ Gr/</a:t>
            </a:r>
            <a:r>
              <a:rPr lang="en-GB" sz="1400" i="1" dirty="0" err="1">
                <a:solidFill>
                  <a:srgbClr val="FFFF00"/>
                </a:solidFill>
              </a:rPr>
              <a:t>hBN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27071043-C1B2-48CA-A1D0-BD849E35D947}"/>
              </a:ext>
            </a:extLst>
          </p:cNvPr>
          <p:cNvSpPr txBox="1"/>
          <p:nvPr/>
        </p:nvSpPr>
        <p:spPr>
          <a:xfrm>
            <a:off x="17139816" y="21535355"/>
            <a:ext cx="5040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i="1" dirty="0">
                <a:solidFill>
                  <a:srgbClr val="FFFF00"/>
                </a:solidFill>
              </a:rPr>
              <a:t>SiO</a:t>
            </a:r>
            <a:r>
              <a:rPr lang="en-GB" sz="1400" i="1" baseline="-25000" dirty="0">
                <a:solidFill>
                  <a:srgbClr val="FFFF00"/>
                </a:solidFill>
              </a:rPr>
              <a:t>2</a:t>
            </a:r>
            <a:r>
              <a:rPr lang="en-GB" sz="1400" i="1" dirty="0">
                <a:solidFill>
                  <a:srgbClr val="FFFF00"/>
                </a:solidFill>
              </a:rPr>
              <a:t>/Si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2CD8B2D7-8ED7-42C1-A743-1A60FB3E4463}"/>
              </a:ext>
            </a:extLst>
          </p:cNvPr>
          <p:cNvSpPr txBox="1"/>
          <p:nvPr/>
        </p:nvSpPr>
        <p:spPr>
          <a:xfrm>
            <a:off x="17511017" y="20085817"/>
            <a:ext cx="5760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i="1" dirty="0" err="1">
                <a:solidFill>
                  <a:srgbClr val="FFFF00"/>
                </a:solidFill>
              </a:rPr>
              <a:t>hBN</a:t>
            </a:r>
            <a:r>
              <a:rPr lang="en-GB" sz="1400" i="1" dirty="0">
                <a:solidFill>
                  <a:srgbClr val="FFFF00"/>
                </a:solidFill>
              </a:rPr>
              <a:t>/ Gr/</a:t>
            </a:r>
            <a:r>
              <a:rPr lang="en-GB" sz="1400" i="1" dirty="0" err="1">
                <a:solidFill>
                  <a:srgbClr val="FFFF00"/>
                </a:solidFill>
              </a:rPr>
              <a:t>hBN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B37E7862-C371-4142-BAB2-F92121B3D82B}"/>
              </a:ext>
            </a:extLst>
          </p:cNvPr>
          <p:cNvSpPr txBox="1"/>
          <p:nvPr/>
        </p:nvSpPr>
        <p:spPr>
          <a:xfrm>
            <a:off x="21398133" y="17643591"/>
            <a:ext cx="5040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i="1" dirty="0"/>
              <a:t>SiO</a:t>
            </a:r>
            <a:r>
              <a:rPr lang="en-GB" sz="1400" i="1" baseline="-25000" dirty="0"/>
              <a:t>2</a:t>
            </a:r>
            <a:r>
              <a:rPr lang="en-GB" sz="1400" i="1" dirty="0"/>
              <a:t>/Si</a:t>
            </a:r>
            <a:endParaRPr lang="en-GB" sz="1400" dirty="0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0486E29D-FF24-4731-B6E5-E89D628E2D4F}"/>
              </a:ext>
            </a:extLst>
          </p:cNvPr>
          <p:cNvSpPr txBox="1"/>
          <p:nvPr/>
        </p:nvSpPr>
        <p:spPr>
          <a:xfrm>
            <a:off x="20943563" y="18705966"/>
            <a:ext cx="5760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i="1" dirty="0" err="1"/>
              <a:t>hBN</a:t>
            </a:r>
            <a:r>
              <a:rPr lang="en-GB" sz="1400" i="1" dirty="0"/>
              <a:t>/ Gr/</a:t>
            </a:r>
            <a:r>
              <a:rPr lang="en-GB" sz="1400" i="1" dirty="0" err="1"/>
              <a:t>hBN</a:t>
            </a:r>
            <a:endParaRPr lang="en-GB" sz="1400" dirty="0"/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807CD765-429D-4562-9AE8-61E9FF9C7C7D}"/>
              </a:ext>
            </a:extLst>
          </p:cNvPr>
          <p:cNvSpPr txBox="1"/>
          <p:nvPr/>
        </p:nvSpPr>
        <p:spPr>
          <a:xfrm>
            <a:off x="21604312" y="21679371"/>
            <a:ext cx="5040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i="1" dirty="0"/>
              <a:t>SiO</a:t>
            </a:r>
            <a:r>
              <a:rPr lang="en-GB" sz="1400" i="1" baseline="-25000" dirty="0"/>
              <a:t>2</a:t>
            </a:r>
            <a:r>
              <a:rPr lang="en-GB" sz="1400" i="1" dirty="0"/>
              <a:t>/Si</a:t>
            </a:r>
            <a:endParaRPr lang="en-GB" sz="1400" dirty="0"/>
          </a:p>
        </p:txBody>
      </p:sp>
      <p:pic>
        <p:nvPicPr>
          <p:cNvPr id="302" name="Content Placeholder 8">
            <a:extLst>
              <a:ext uri="{FF2B5EF4-FFF2-40B4-BE49-F238E27FC236}">
                <a16:creationId xmlns:a16="http://schemas.microsoft.com/office/drawing/2014/main" id="{F41167AF-2B08-443E-A678-862CE30C32D2}"/>
              </a:ext>
            </a:extLst>
          </p:cNvPr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814" y="25486601"/>
            <a:ext cx="6879264" cy="7272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0B2E4165-0C5B-4834-938F-F61C674F2A85}"/>
              </a:ext>
            </a:extLst>
          </p:cNvPr>
          <p:cNvGrpSpPr/>
          <p:nvPr/>
        </p:nvGrpSpPr>
        <p:grpSpPr>
          <a:xfrm>
            <a:off x="13760441" y="10825725"/>
            <a:ext cx="15601958" cy="5577956"/>
            <a:chOff x="13760441" y="10475529"/>
            <a:chExt cx="15601958" cy="557795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9800" y="12177978"/>
              <a:ext cx="6705600" cy="3875507"/>
            </a:xfrm>
            <a:prstGeom prst="rect">
              <a:avLst/>
            </a:prstGeom>
          </p:spPr>
        </p:pic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A7D5A60-D9F1-424F-AE1B-804F5BD29B18}"/>
                </a:ext>
              </a:extLst>
            </p:cNvPr>
            <p:cNvGrpSpPr/>
            <p:nvPr/>
          </p:nvGrpSpPr>
          <p:grpSpPr>
            <a:xfrm>
              <a:off x="21631278" y="10919825"/>
              <a:ext cx="7731121" cy="5069699"/>
              <a:chOff x="14878121" y="16072242"/>
              <a:chExt cx="7817889" cy="5464796"/>
            </a:xfrm>
          </p:grpSpPr>
          <p:pic>
            <p:nvPicPr>
              <p:cNvPr id="268" name="Content Placeholder 6">
                <a:extLst>
                  <a:ext uri="{FF2B5EF4-FFF2-40B4-BE49-F238E27FC236}">
                    <a16:creationId xmlns:a16="http://schemas.microsoft.com/office/drawing/2014/main" id="{8CFECBA7-FE0C-4781-A020-B17CFC0D9B19}"/>
                  </a:ext>
                </a:extLst>
              </p:cNvPr>
              <p:cNvPicPr>
                <a:picLocks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78121" y="16072242"/>
                <a:ext cx="7817889" cy="54647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5C1790EC-D2E7-4387-B9CB-594D04D52636}"/>
                  </a:ext>
                </a:extLst>
              </p:cNvPr>
              <p:cNvSpPr txBox="1"/>
              <p:nvPr/>
            </p:nvSpPr>
            <p:spPr>
              <a:xfrm>
                <a:off x="17686434" y="17440394"/>
                <a:ext cx="50405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400" i="1" dirty="0">
                    <a:solidFill>
                      <a:srgbClr val="FFFF00"/>
                    </a:solidFill>
                  </a:rPr>
                  <a:t>SiO</a:t>
                </a:r>
                <a:r>
                  <a:rPr lang="en-GB" sz="1400" i="1" baseline="-25000" dirty="0">
                    <a:solidFill>
                      <a:srgbClr val="FFFF00"/>
                    </a:solidFill>
                  </a:rPr>
                  <a:t>2</a:t>
                </a:r>
                <a:r>
                  <a:rPr lang="en-GB" sz="1400" i="1" dirty="0">
                    <a:solidFill>
                      <a:srgbClr val="FFFF00"/>
                    </a:solidFill>
                  </a:rPr>
                  <a:t>/Si</a:t>
                </a:r>
                <a:endParaRPr lang="en-GB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B5850660-6A9A-4C93-90B6-4E26E9D980A7}"/>
                  </a:ext>
                </a:extLst>
              </p:cNvPr>
              <p:cNvSpPr txBox="1"/>
              <p:nvPr/>
            </p:nvSpPr>
            <p:spPr>
              <a:xfrm>
                <a:off x="15670210" y="16864330"/>
                <a:ext cx="50405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400" i="1" dirty="0">
                    <a:solidFill>
                      <a:srgbClr val="FFFF00"/>
                    </a:solidFill>
                  </a:rPr>
                  <a:t>Au</a:t>
                </a:r>
                <a:endParaRPr lang="en-GB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C8E3109A-5303-4DF2-A07D-2DB60719F3E0}"/>
                  </a:ext>
                </a:extLst>
              </p:cNvPr>
              <p:cNvSpPr txBox="1"/>
              <p:nvPr/>
            </p:nvSpPr>
            <p:spPr>
              <a:xfrm>
                <a:off x="16462298" y="16792322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400" i="1" dirty="0" err="1">
                    <a:solidFill>
                      <a:srgbClr val="FFFF00"/>
                    </a:solidFill>
                  </a:rPr>
                  <a:t>hBN</a:t>
                </a:r>
                <a:r>
                  <a:rPr lang="en-GB" sz="1400" i="1" dirty="0">
                    <a:solidFill>
                      <a:srgbClr val="FFFF00"/>
                    </a:solidFill>
                  </a:rPr>
                  <a:t>/ Gr/</a:t>
                </a:r>
                <a:r>
                  <a:rPr lang="en-GB" sz="1400" i="1" dirty="0" err="1">
                    <a:solidFill>
                      <a:srgbClr val="FFFF00"/>
                    </a:solidFill>
                  </a:rPr>
                  <a:t>hBN</a:t>
                </a:r>
                <a:endParaRPr lang="en-GB" sz="14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95C7E5F-EC24-4939-BB8D-09FE1CADA3B0}"/>
                </a:ext>
              </a:extLst>
            </p:cNvPr>
            <p:cNvGrpSpPr/>
            <p:nvPr/>
          </p:nvGrpSpPr>
          <p:grpSpPr>
            <a:xfrm>
              <a:off x="13760441" y="10475529"/>
              <a:ext cx="4070359" cy="2732471"/>
              <a:chOff x="24657041" y="18273329"/>
              <a:chExt cx="3206759" cy="2427671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24657041" y="18273329"/>
                <a:ext cx="3206759" cy="2427671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611B85E5-80F0-4A32-978A-39FEE9E89112}"/>
                  </a:ext>
                </a:extLst>
              </p:cNvPr>
              <p:cNvGrpSpPr/>
              <p:nvPr/>
            </p:nvGrpSpPr>
            <p:grpSpPr>
              <a:xfrm>
                <a:off x="24994592" y="18519800"/>
                <a:ext cx="2615112" cy="1871628"/>
                <a:chOff x="6300192" y="1628800"/>
                <a:chExt cx="2615112" cy="1871628"/>
              </a:xfrm>
            </p:grpSpPr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7779F004-BF21-4942-B292-78FDE0022AFA}"/>
                    </a:ext>
                  </a:extLst>
                </p:cNvPr>
                <p:cNvGrpSpPr/>
                <p:nvPr/>
              </p:nvGrpSpPr>
              <p:grpSpPr>
                <a:xfrm>
                  <a:off x="6372200" y="1916832"/>
                  <a:ext cx="2160240" cy="1159681"/>
                  <a:chOff x="6516216" y="404664"/>
                  <a:chExt cx="2160240" cy="1159681"/>
                </a:xfrm>
              </p:grpSpPr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610A0EEC-AE5D-4EFE-98B5-1D5877B112D0}"/>
                      </a:ext>
                    </a:extLst>
                  </p:cNvPr>
                  <p:cNvSpPr/>
                  <p:nvPr/>
                </p:nvSpPr>
                <p:spPr>
                  <a:xfrm>
                    <a:off x="6516216" y="692696"/>
                    <a:ext cx="576064" cy="144016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C7BEF436-E906-4B80-8ED9-4DD2D13FDCC6}"/>
                      </a:ext>
                    </a:extLst>
                  </p:cNvPr>
                  <p:cNvSpPr/>
                  <p:nvPr/>
                </p:nvSpPr>
                <p:spPr>
                  <a:xfrm>
                    <a:off x="8100392" y="692696"/>
                    <a:ext cx="576064" cy="144016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37F9A2BD-B43A-4208-A3BD-EC873FA424BB}"/>
                      </a:ext>
                    </a:extLst>
                  </p:cNvPr>
                  <p:cNvSpPr/>
                  <p:nvPr/>
                </p:nvSpPr>
                <p:spPr>
                  <a:xfrm>
                    <a:off x="7092280" y="764704"/>
                    <a:ext cx="1008112" cy="72008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00EF69FB-4F59-4775-91F0-92B47CCB06FF}"/>
                      </a:ext>
                    </a:extLst>
                  </p:cNvPr>
                  <p:cNvSpPr/>
                  <p:nvPr/>
                </p:nvSpPr>
                <p:spPr>
                  <a:xfrm>
                    <a:off x="6732240" y="836712"/>
                    <a:ext cx="1728192" cy="216024"/>
                  </a:xfrm>
                  <a:prstGeom prst="rect">
                    <a:avLst/>
                  </a:prstGeom>
                  <a:blipFill>
                    <a:blip r:embed="rId25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C94AB0F-9F36-4846-9578-4C418C315207}"/>
                      </a:ext>
                    </a:extLst>
                  </p:cNvPr>
                  <p:cNvSpPr/>
                  <p:nvPr/>
                </p:nvSpPr>
                <p:spPr>
                  <a:xfrm>
                    <a:off x="6948264" y="692696"/>
                    <a:ext cx="1296144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7E0D6256-5A0A-43B8-8EC3-ED17D28AB072}"/>
                      </a:ext>
                    </a:extLst>
                  </p:cNvPr>
                  <p:cNvSpPr/>
                  <p:nvPr/>
                </p:nvSpPr>
                <p:spPr>
                  <a:xfrm>
                    <a:off x="7092280" y="620688"/>
                    <a:ext cx="1008112" cy="72008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8" name="Rectangle 12">
                    <a:extLst>
                      <a:ext uri="{FF2B5EF4-FFF2-40B4-BE49-F238E27FC236}">
                        <a16:creationId xmlns:a16="http://schemas.microsoft.com/office/drawing/2014/main" id="{E0292E09-9C83-444C-9D82-98E224162F67}"/>
                      </a:ext>
                    </a:extLst>
                  </p:cNvPr>
                  <p:cNvSpPr/>
                  <p:nvPr/>
                </p:nvSpPr>
                <p:spPr>
                  <a:xfrm>
                    <a:off x="6732240" y="1052737"/>
                    <a:ext cx="1728192" cy="511608"/>
                  </a:xfrm>
                  <a:custGeom>
                    <a:avLst/>
                    <a:gdLst>
                      <a:gd name="connsiteX0" fmla="*/ 0 w 1728192"/>
                      <a:gd name="connsiteY0" fmla="*/ 0 h 432048"/>
                      <a:gd name="connsiteX1" fmla="*/ 1728192 w 1728192"/>
                      <a:gd name="connsiteY1" fmla="*/ 0 h 432048"/>
                      <a:gd name="connsiteX2" fmla="*/ 1728192 w 1728192"/>
                      <a:gd name="connsiteY2" fmla="*/ 432048 h 432048"/>
                      <a:gd name="connsiteX3" fmla="*/ 0 w 1728192"/>
                      <a:gd name="connsiteY3" fmla="*/ 432048 h 432048"/>
                      <a:gd name="connsiteX4" fmla="*/ 0 w 1728192"/>
                      <a:gd name="connsiteY4" fmla="*/ 0 h 432048"/>
                      <a:gd name="connsiteX0" fmla="*/ 0 w 1728192"/>
                      <a:gd name="connsiteY0" fmla="*/ 0 h 432048"/>
                      <a:gd name="connsiteX1" fmla="*/ 1728192 w 1728192"/>
                      <a:gd name="connsiteY1" fmla="*/ 0 h 432048"/>
                      <a:gd name="connsiteX2" fmla="*/ 1728192 w 1728192"/>
                      <a:gd name="connsiteY2" fmla="*/ 432048 h 432048"/>
                      <a:gd name="connsiteX3" fmla="*/ 278160 w 1728192"/>
                      <a:gd name="connsiteY3" fmla="*/ 324802 h 432048"/>
                      <a:gd name="connsiteX4" fmla="*/ 0 w 1728192"/>
                      <a:gd name="connsiteY4" fmla="*/ 432048 h 432048"/>
                      <a:gd name="connsiteX5" fmla="*/ 0 w 1728192"/>
                      <a:gd name="connsiteY5" fmla="*/ 0 h 432048"/>
                      <a:gd name="connsiteX0" fmla="*/ 0 w 1728192"/>
                      <a:gd name="connsiteY0" fmla="*/ 0 h 458667"/>
                      <a:gd name="connsiteX1" fmla="*/ 1728192 w 1728192"/>
                      <a:gd name="connsiteY1" fmla="*/ 0 h 458667"/>
                      <a:gd name="connsiteX2" fmla="*/ 1728192 w 1728192"/>
                      <a:gd name="connsiteY2" fmla="*/ 432048 h 458667"/>
                      <a:gd name="connsiteX3" fmla="*/ 923386 w 1728192"/>
                      <a:gd name="connsiteY3" fmla="*/ 419804 h 458667"/>
                      <a:gd name="connsiteX4" fmla="*/ 278160 w 1728192"/>
                      <a:gd name="connsiteY4" fmla="*/ 324802 h 458667"/>
                      <a:gd name="connsiteX5" fmla="*/ 0 w 1728192"/>
                      <a:gd name="connsiteY5" fmla="*/ 432048 h 458667"/>
                      <a:gd name="connsiteX6" fmla="*/ 0 w 1728192"/>
                      <a:gd name="connsiteY6" fmla="*/ 0 h 458667"/>
                      <a:gd name="connsiteX0" fmla="*/ 0 w 1728192"/>
                      <a:gd name="connsiteY0" fmla="*/ 0 h 511608"/>
                      <a:gd name="connsiteX1" fmla="*/ 1728192 w 1728192"/>
                      <a:gd name="connsiteY1" fmla="*/ 0 h 511608"/>
                      <a:gd name="connsiteX2" fmla="*/ 1728192 w 1728192"/>
                      <a:gd name="connsiteY2" fmla="*/ 432048 h 511608"/>
                      <a:gd name="connsiteX3" fmla="*/ 1236103 w 1728192"/>
                      <a:gd name="connsiteY3" fmla="*/ 506890 h 511608"/>
                      <a:gd name="connsiteX4" fmla="*/ 278160 w 1728192"/>
                      <a:gd name="connsiteY4" fmla="*/ 324802 h 511608"/>
                      <a:gd name="connsiteX5" fmla="*/ 0 w 1728192"/>
                      <a:gd name="connsiteY5" fmla="*/ 432048 h 511608"/>
                      <a:gd name="connsiteX6" fmla="*/ 0 w 1728192"/>
                      <a:gd name="connsiteY6" fmla="*/ 0 h 511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28192" h="511608">
                        <a:moveTo>
                          <a:pt x="0" y="0"/>
                        </a:moveTo>
                        <a:lnTo>
                          <a:pt x="1728192" y="0"/>
                        </a:lnTo>
                        <a:lnTo>
                          <a:pt x="1728192" y="432048"/>
                        </a:lnTo>
                        <a:cubicBezTo>
                          <a:pt x="1580863" y="490140"/>
                          <a:pt x="1477775" y="524764"/>
                          <a:pt x="1236103" y="506890"/>
                        </a:cubicBezTo>
                        <a:cubicBezTo>
                          <a:pt x="994431" y="489016"/>
                          <a:pt x="418863" y="310886"/>
                          <a:pt x="278160" y="324802"/>
                        </a:cubicBezTo>
                        <a:lnTo>
                          <a:pt x="0" y="43204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6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Back gate</a:t>
                    </a:r>
                  </a:p>
                </p:txBody>
              </p:sp>
              <p:sp>
                <p:nvSpPr>
                  <p:cNvPr id="389" name="Isosceles Triangle 388">
                    <a:extLst>
                      <a:ext uri="{FF2B5EF4-FFF2-40B4-BE49-F238E27FC236}">
                        <a16:creationId xmlns:a16="http://schemas.microsoft.com/office/drawing/2014/main" id="{15AB9669-BB9C-418C-A3E4-00DAB4A71F50}"/>
                      </a:ext>
                    </a:extLst>
                  </p:cNvPr>
                  <p:cNvSpPr/>
                  <p:nvPr/>
                </p:nvSpPr>
                <p:spPr>
                  <a:xfrm flipV="1">
                    <a:off x="7236296" y="404664"/>
                    <a:ext cx="144016" cy="216024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0" name="Rectangle 389">
                    <a:extLst>
                      <a:ext uri="{FF2B5EF4-FFF2-40B4-BE49-F238E27FC236}">
                        <a16:creationId xmlns:a16="http://schemas.microsoft.com/office/drawing/2014/main" id="{62807588-3A20-4342-B753-DDD6113BF23D}"/>
                      </a:ext>
                    </a:extLst>
                  </p:cNvPr>
                  <p:cNvSpPr/>
                  <p:nvPr/>
                </p:nvSpPr>
                <p:spPr>
                  <a:xfrm>
                    <a:off x="7236296" y="404664"/>
                    <a:ext cx="1080120" cy="4571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09" name="Arrow: Down 308">
                  <a:extLst>
                    <a:ext uri="{FF2B5EF4-FFF2-40B4-BE49-F238E27FC236}">
                      <a16:creationId xmlns:a16="http://schemas.microsoft.com/office/drawing/2014/main" id="{0D902665-D678-40B3-8671-B06DC481A3D3}"/>
                    </a:ext>
                  </a:extLst>
                </p:cNvPr>
                <p:cNvSpPr/>
                <p:nvPr/>
              </p:nvSpPr>
              <p:spPr>
                <a:xfrm>
                  <a:off x="6300192" y="2348880"/>
                  <a:ext cx="216024" cy="936104"/>
                </a:xfrm>
                <a:prstGeom prst="downArrow">
                  <a:avLst>
                    <a:gd name="adj1" fmla="val 0"/>
                    <a:gd name="adj2" fmla="val 0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609AF5CC-896F-4865-ACDE-DD32C8CC3E01}"/>
                    </a:ext>
                  </a:extLst>
                </p:cNvPr>
                <p:cNvGrpSpPr/>
                <p:nvPr/>
              </p:nvGrpSpPr>
              <p:grpSpPr>
                <a:xfrm>
                  <a:off x="8244408" y="2996953"/>
                  <a:ext cx="144016" cy="432046"/>
                  <a:chOff x="8244408" y="2996954"/>
                  <a:chExt cx="144016" cy="432046"/>
                </a:xfrm>
                <a:noFill/>
              </p:grpSpPr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EDDFDFC4-23AE-47A8-9226-93DA298E3E69}"/>
                      </a:ext>
                    </a:extLst>
                  </p:cNvPr>
                  <p:cNvCxnSpPr>
                    <a:cxnSpLocks/>
                    <a:stCxn id="388" idx="2"/>
                    <a:endCxn id="318" idx="0"/>
                  </p:cNvCxnSpPr>
                  <p:nvPr/>
                </p:nvCxnSpPr>
                <p:spPr>
                  <a:xfrm>
                    <a:off x="8316416" y="2996954"/>
                    <a:ext cx="0" cy="288030"/>
                  </a:xfrm>
                  <a:prstGeom prst="line">
                    <a:avLst/>
                  </a:prstGeom>
                  <a:grpFill/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E2DE523F-6DC0-4A89-9B8F-003CE5C7F220}"/>
                      </a:ext>
                    </a:extLst>
                  </p:cNvPr>
                  <p:cNvSpPr/>
                  <p:nvPr/>
                </p:nvSpPr>
                <p:spPr>
                  <a:xfrm>
                    <a:off x="8244408" y="3284984"/>
                    <a:ext cx="144016" cy="14401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2DDE8E69-73FD-4ACC-B6F7-F06EAC3CD4D6}"/>
                    </a:ext>
                  </a:extLst>
                </p:cNvPr>
                <p:cNvGrpSpPr/>
                <p:nvPr/>
              </p:nvGrpSpPr>
              <p:grpSpPr>
                <a:xfrm flipV="1">
                  <a:off x="8460432" y="1916832"/>
                  <a:ext cx="144016" cy="432048"/>
                  <a:chOff x="8244408" y="2996953"/>
                  <a:chExt cx="144016" cy="432047"/>
                </a:xfrm>
                <a:noFill/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127D4A4-3742-4B52-B6D2-D74D4CFA3665}"/>
                      </a:ext>
                    </a:extLst>
                  </p:cNvPr>
                  <p:cNvCxnSpPr>
                    <a:cxnSpLocks/>
                    <a:endCxn id="316" idx="0"/>
                  </p:cNvCxnSpPr>
                  <p:nvPr/>
                </p:nvCxnSpPr>
                <p:spPr>
                  <a:xfrm>
                    <a:off x="8316416" y="2996953"/>
                    <a:ext cx="0" cy="288031"/>
                  </a:xfrm>
                  <a:prstGeom prst="line">
                    <a:avLst/>
                  </a:prstGeom>
                  <a:grpFill/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5DC02649-EEE3-4114-8C4A-70272D8B7DE5}"/>
                      </a:ext>
                    </a:extLst>
                  </p:cNvPr>
                  <p:cNvSpPr/>
                  <p:nvPr/>
                </p:nvSpPr>
                <p:spPr>
                  <a:xfrm>
                    <a:off x="8244408" y="3284984"/>
                    <a:ext cx="144016" cy="14401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0C4ED0A6-1E39-46A0-BC22-621653F469B4}"/>
                    </a:ext>
                  </a:extLst>
                </p:cNvPr>
                <p:cNvSpPr txBox="1"/>
                <p:nvPr/>
              </p:nvSpPr>
              <p:spPr>
                <a:xfrm>
                  <a:off x="8460432" y="3284984"/>
                  <a:ext cx="28212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400" dirty="0" err="1"/>
                    <a:t>Vbg</a:t>
                  </a:r>
                  <a:endParaRPr lang="en-GB" sz="1400" dirty="0"/>
                </a:p>
              </p:txBody>
            </p:sp>
            <p:sp>
              <p:nvSpPr>
                <p:cNvPr id="313" name="TextBox 312">
                  <a:extLst>
                    <a:ext uri="{FF2B5EF4-FFF2-40B4-BE49-F238E27FC236}">
                      <a16:creationId xmlns:a16="http://schemas.microsoft.com/office/drawing/2014/main" id="{F5AD3522-B295-4521-8AFA-736259901890}"/>
                    </a:ext>
                  </a:extLst>
                </p:cNvPr>
                <p:cNvSpPr txBox="1"/>
                <p:nvPr/>
              </p:nvSpPr>
              <p:spPr>
                <a:xfrm>
                  <a:off x="8676456" y="1916832"/>
                  <a:ext cx="23884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400" dirty="0"/>
                    <a:t>Vin</a:t>
                  </a:r>
                </a:p>
              </p:txBody>
            </p: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EBAEACD5-8A17-401B-8599-04BC866A9B90}"/>
                    </a:ext>
                  </a:extLst>
                </p:cNvPr>
                <p:cNvSpPr txBox="1"/>
                <p:nvPr/>
              </p:nvSpPr>
              <p:spPr>
                <a:xfrm>
                  <a:off x="7596336" y="1628800"/>
                  <a:ext cx="48090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400" dirty="0" err="1"/>
                    <a:t>Vtip</a:t>
                  </a:r>
                  <a:r>
                    <a:rPr lang="en-GB" sz="1400" dirty="0"/>
                    <a:t>=0</a:t>
                  </a:r>
                </a:p>
              </p:txBody>
            </p:sp>
          </p:grpSp>
        </p:grpSp>
      </p:grpSp>
      <p:pic>
        <p:nvPicPr>
          <p:cNvPr id="393" name="Content Placeholder 4">
            <a:extLst>
              <a:ext uri="{FF2B5EF4-FFF2-40B4-BE49-F238E27FC236}">
                <a16:creationId xmlns:a16="http://schemas.microsoft.com/office/drawing/2014/main" id="{09B2CCEF-13E7-47A5-AAD8-235FF067FE73}"/>
              </a:ext>
            </a:extLst>
          </p:cNvPr>
          <p:cNvPicPr>
            <a:picLocks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430" y="17241299"/>
            <a:ext cx="7393021" cy="49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Rounded Rectangle 8">
            <a:extLst>
              <a:ext uri="{FF2B5EF4-FFF2-40B4-BE49-F238E27FC236}">
                <a16:creationId xmlns:a16="http://schemas.microsoft.com/office/drawing/2014/main" id="{FC13B757-585E-4282-8BB7-80B00ACBD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7259" y="23605090"/>
            <a:ext cx="16015211" cy="15857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108000" rIns="91440" bIns="7200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u="sng" dirty="0">
                <a:solidFill>
                  <a:srgbClr val="FFFF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Experiment and simulation - </a:t>
            </a:r>
            <a:r>
              <a:rPr lang="en-US" altLang="en-US" sz="4800" b="1" u="sng" dirty="0" err="1">
                <a:solidFill>
                  <a:srgbClr val="FFFF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nanosconstriction</a:t>
            </a:r>
            <a:r>
              <a:rPr lang="en-US" altLang="en-US" sz="4800" b="1" u="sng" dirty="0">
                <a:solidFill>
                  <a:srgbClr val="FFFF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symmetry – charge polarity parity preservation 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A5A8384-1FBF-4D59-9680-BA7FA0D46B18}"/>
              </a:ext>
            </a:extLst>
          </p:cNvPr>
          <p:cNvGrpSpPr/>
          <p:nvPr/>
        </p:nvGrpSpPr>
        <p:grpSpPr>
          <a:xfrm>
            <a:off x="24976717" y="25526459"/>
            <a:ext cx="4906654" cy="3812161"/>
            <a:chOff x="14334656" y="25818290"/>
            <a:chExt cx="7500934" cy="5634070"/>
          </a:xfrm>
        </p:grpSpPr>
        <p:pic>
          <p:nvPicPr>
            <p:cNvPr id="405" name="Picture 404">
              <a:extLst>
                <a:ext uri="{FF2B5EF4-FFF2-40B4-BE49-F238E27FC236}">
                  <a16:creationId xmlns:a16="http://schemas.microsoft.com/office/drawing/2014/main" id="{EE8B8F9E-6881-43E2-9D3C-6CA2D62789BD}"/>
                </a:ext>
              </a:extLst>
            </p:cNvPr>
            <p:cNvPicPr/>
            <p:nvPr/>
          </p:nvPicPr>
          <p:blipFill rotWithShape="1">
            <a:blip r:embed="rId28"/>
            <a:srcRect t="22307" r="1681" b="18415"/>
            <a:stretch/>
          </p:blipFill>
          <p:spPr>
            <a:xfrm>
              <a:off x="14334656" y="25818290"/>
              <a:ext cx="3525087" cy="1788809"/>
            </a:xfrm>
            <a:prstGeom prst="rect">
              <a:avLst/>
            </a:prstGeom>
          </p:spPr>
        </p:pic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770A6787-5B18-44B4-B6E5-E93C0650FF92}"/>
                </a:ext>
              </a:extLst>
            </p:cNvPr>
            <p:cNvPicPr/>
            <p:nvPr/>
          </p:nvPicPr>
          <p:blipFill rotWithShape="1">
            <a:blip r:embed="rId29"/>
            <a:srcRect t="23340" b="20085"/>
            <a:stretch/>
          </p:blipFill>
          <p:spPr>
            <a:xfrm>
              <a:off x="14460844" y="29683413"/>
              <a:ext cx="3514249" cy="1768947"/>
            </a:xfrm>
            <a:prstGeom prst="rect">
              <a:avLst/>
            </a:prstGeom>
          </p:spPr>
        </p:pic>
        <p:pic>
          <p:nvPicPr>
            <p:cNvPr id="408" name="Picture 407">
              <a:extLst>
                <a:ext uri="{FF2B5EF4-FFF2-40B4-BE49-F238E27FC236}">
                  <a16:creationId xmlns:a16="http://schemas.microsoft.com/office/drawing/2014/main" id="{D4C6354D-1876-411D-8E73-B1B9EAAE8ACB}"/>
                </a:ext>
              </a:extLst>
            </p:cNvPr>
            <p:cNvPicPr/>
            <p:nvPr/>
          </p:nvPicPr>
          <p:blipFill rotWithShape="1">
            <a:blip r:embed="rId30"/>
            <a:srcRect t="28232" r="13364" b="24838"/>
            <a:stretch/>
          </p:blipFill>
          <p:spPr>
            <a:xfrm>
              <a:off x="18050081" y="25836665"/>
              <a:ext cx="3700966" cy="1712068"/>
            </a:xfrm>
            <a:prstGeom prst="rect">
              <a:avLst/>
            </a:prstGeom>
          </p:spPr>
        </p:pic>
        <p:pic>
          <p:nvPicPr>
            <p:cNvPr id="412" name="Picture 411">
              <a:extLst>
                <a:ext uri="{FF2B5EF4-FFF2-40B4-BE49-F238E27FC236}">
                  <a16:creationId xmlns:a16="http://schemas.microsoft.com/office/drawing/2014/main" id="{A8D91705-FF0B-4F55-B810-97146E38B093}"/>
                </a:ext>
              </a:extLst>
            </p:cNvPr>
            <p:cNvPicPr/>
            <p:nvPr/>
          </p:nvPicPr>
          <p:blipFill rotWithShape="1">
            <a:blip r:embed="rId31"/>
            <a:srcRect t="26956" r="10099" b="23483"/>
            <a:stretch/>
          </p:blipFill>
          <p:spPr>
            <a:xfrm>
              <a:off x="18172266" y="29727728"/>
              <a:ext cx="3663324" cy="1712067"/>
            </a:xfrm>
            <a:prstGeom prst="rect">
              <a:avLst/>
            </a:prstGeom>
          </p:spPr>
        </p:pic>
        <p:pic>
          <p:nvPicPr>
            <p:cNvPr id="413" name="Picture 412">
              <a:extLst>
                <a:ext uri="{FF2B5EF4-FFF2-40B4-BE49-F238E27FC236}">
                  <a16:creationId xmlns:a16="http://schemas.microsoft.com/office/drawing/2014/main" id="{F1F16AA3-19E3-4B20-918C-F2A958982B8D}"/>
                </a:ext>
              </a:extLst>
            </p:cNvPr>
            <p:cNvPicPr/>
            <p:nvPr/>
          </p:nvPicPr>
          <p:blipFill rotWithShape="1">
            <a:blip r:embed="rId32"/>
            <a:srcRect t="26324" r="11667" b="23311"/>
            <a:stretch/>
          </p:blipFill>
          <p:spPr>
            <a:xfrm>
              <a:off x="18127904" y="27762740"/>
              <a:ext cx="3623144" cy="1837825"/>
            </a:xfrm>
            <a:prstGeom prst="rect">
              <a:avLst/>
            </a:prstGeom>
          </p:spPr>
        </p:pic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C332023B-9F57-4942-B9AB-2CDBAE5966AF}"/>
                </a:ext>
              </a:extLst>
            </p:cNvPr>
            <p:cNvPicPr/>
            <p:nvPr/>
          </p:nvPicPr>
          <p:blipFill rotWithShape="1">
            <a:blip r:embed="rId33"/>
            <a:srcRect t="25179" b="17970"/>
            <a:stretch/>
          </p:blipFill>
          <p:spPr>
            <a:xfrm>
              <a:off x="14431391" y="27762740"/>
              <a:ext cx="3506413" cy="1773450"/>
            </a:xfrm>
            <a:prstGeom prst="rect">
              <a:avLst/>
            </a:prstGeom>
          </p:spPr>
        </p:pic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14931003-6740-4192-A549-C8D4525A5979}"/>
              </a:ext>
            </a:extLst>
          </p:cNvPr>
          <p:cNvSpPr/>
          <p:nvPr/>
        </p:nvSpPr>
        <p:spPr>
          <a:xfrm>
            <a:off x="16984527" y="22470895"/>
            <a:ext cx="256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Topo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AA70376E-3D15-4D27-95FD-EF03AA99C70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5149653" y="29630450"/>
            <a:ext cx="4767387" cy="3268493"/>
          </a:xfrm>
          <a:prstGeom prst="rect">
            <a:avLst/>
          </a:prstGeom>
        </p:spPr>
      </p:pic>
      <p:sp>
        <p:nvSpPr>
          <p:cNvPr id="421" name="Rectangle 420">
            <a:extLst>
              <a:ext uri="{FF2B5EF4-FFF2-40B4-BE49-F238E27FC236}">
                <a16:creationId xmlns:a16="http://schemas.microsoft.com/office/drawing/2014/main" id="{66F55694-35C3-4619-91ED-ED8BC10F69D9}"/>
              </a:ext>
            </a:extLst>
          </p:cNvPr>
          <p:cNvSpPr/>
          <p:nvPr/>
        </p:nvSpPr>
        <p:spPr>
          <a:xfrm>
            <a:off x="13871643" y="34290398"/>
            <a:ext cx="1535024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The encapsulation allowed to clarify that inversion of carrier polarity (~6 V </a:t>
            </a:r>
            <a:r>
              <a:rPr lang="en-GB" sz="3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backgate</a:t>
            </a:r>
            <a:r>
              <a:rPr lang="en-GB" sz="3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vs charge neutrality Dirac point &lt; 1V) inverts the GTE response. Rectangular constriction reliably modifies the </a:t>
            </a:r>
            <a:r>
              <a:rPr lang="en-GB" sz="3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Seebeck</a:t>
            </a:r>
            <a:r>
              <a:rPr lang="en-GB" sz="3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coefficient to similar extent as high quality triangular junction. No effect of the electrodes is clearly observed, confirming the MFP origin of GTE.</a:t>
            </a: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F8984913-4852-4BEA-BBE3-9BEC9EF541ED}"/>
              </a:ext>
            </a:extLst>
          </p:cNvPr>
          <p:cNvSpPr/>
          <p:nvPr/>
        </p:nvSpPr>
        <p:spPr>
          <a:xfrm>
            <a:off x="19591540" y="22587627"/>
            <a:ext cx="256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Thermal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C3D9173-D4A2-47EE-91D6-0F06913D82CF}"/>
              </a:ext>
            </a:extLst>
          </p:cNvPr>
          <p:cNvSpPr/>
          <p:nvPr/>
        </p:nvSpPr>
        <p:spPr>
          <a:xfrm>
            <a:off x="24474825" y="16381380"/>
            <a:ext cx="256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Topo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DE5888D1-3554-4F67-AF60-083EC368B5F8}"/>
              </a:ext>
            </a:extLst>
          </p:cNvPr>
          <p:cNvSpPr/>
          <p:nvPr/>
        </p:nvSpPr>
        <p:spPr>
          <a:xfrm>
            <a:off x="13647548" y="16975164"/>
            <a:ext cx="300620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The device has</a:t>
            </a:r>
            <a:r>
              <a:rPr lang="en-GB" sz="34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4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four symmetrical constriction geometries </a:t>
            </a:r>
            <a:r>
              <a:rPr lang="en-GB" sz="3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(i) triangular to flat, (ii) flat edge-long constriction - flat edge, and (iii) flat to triangular.</a:t>
            </a: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B6A17315-C89A-44B8-BE6A-4B4573199161}"/>
              </a:ext>
            </a:extLst>
          </p:cNvPr>
          <p:cNvSpPr/>
          <p:nvPr/>
        </p:nvSpPr>
        <p:spPr>
          <a:xfrm>
            <a:off x="13705913" y="25516048"/>
            <a:ext cx="4076249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STGM of GTE in the encapsulated  structures </a:t>
            </a:r>
            <a:r>
              <a:rPr lang="en-GB" sz="3400" b="1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“maps” local </a:t>
            </a:r>
            <a:r>
              <a:rPr lang="en-GB" sz="3400" b="1" dirty="0" err="1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Seebeck</a:t>
            </a:r>
            <a:r>
              <a:rPr lang="en-GB" sz="3400" b="1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coefficient</a:t>
            </a:r>
            <a:r>
              <a:rPr lang="en-GB" sz="3400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3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There is </a:t>
            </a:r>
            <a:r>
              <a:rPr lang="en-GB" sz="34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profound effects of the lateral heat transport</a:t>
            </a:r>
            <a:r>
              <a:rPr lang="en-GB" sz="3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in the 2D material (simulation) that providing a long range response.</a:t>
            </a:r>
          </a:p>
          <a:p>
            <a:pPr algn="ctr"/>
            <a:r>
              <a:rPr lang="en-GB" sz="3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Device irregularities do not affect carrier charge symmetry.</a:t>
            </a:r>
          </a:p>
        </p:txBody>
      </p:sp>
      <p:sp>
        <p:nvSpPr>
          <p:cNvPr id="426" name="Text Box 2">
            <a:extLst>
              <a:ext uri="{FF2B5EF4-FFF2-40B4-BE49-F238E27FC236}">
                <a16:creationId xmlns:a16="http://schemas.microsoft.com/office/drawing/2014/main" id="{27E05751-F00B-4C0F-B1C1-80D257ECB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4288" y="32928664"/>
            <a:ext cx="4066163" cy="6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FFFFFF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FEA simulation</a:t>
            </a:r>
            <a:endParaRPr lang="en-GB" sz="36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69F52EF-D04D-4AC6-8BF8-48BDED6FEE2E}"/>
              </a:ext>
            </a:extLst>
          </p:cNvPr>
          <p:cNvSpPr/>
          <p:nvPr/>
        </p:nvSpPr>
        <p:spPr>
          <a:xfrm>
            <a:off x="18035081" y="32918401"/>
            <a:ext cx="6731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Experimental STGM </a:t>
            </a:r>
            <a:r>
              <a:rPr lang="en-GB" sz="36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thermovoltage</a:t>
            </a: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maps</a:t>
            </a:r>
          </a:p>
        </p:txBody>
      </p:sp>
    </p:spTree>
    <p:extLst>
      <p:ext uri="{BB962C8B-B14F-4D97-AF65-F5344CB8AC3E}">
        <p14:creationId xmlns:p14="http://schemas.microsoft.com/office/powerpoint/2010/main" val="356369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4BD0FF"/>
      </a:accent2>
      <a:accent3>
        <a:srgbClr val="1A4CC8"/>
      </a:accent3>
      <a:accent4>
        <a:srgbClr val="0070C0"/>
      </a:accent4>
      <a:accent5>
        <a:srgbClr val="8971E1"/>
      </a:accent5>
      <a:accent6>
        <a:srgbClr val="FFFFFF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06778BE8CB94BA6734D8C02A6C66F" ma:contentTypeVersion="15" ma:contentTypeDescription="Create a new document." ma:contentTypeScope="" ma:versionID="1a67ae5d979d55db1d4628921765e7aa">
  <xsd:schema xmlns:xsd="http://www.w3.org/2001/XMLSchema" xmlns:xs="http://www.w3.org/2001/XMLSchema" xmlns:p="http://schemas.microsoft.com/office/2006/metadata/properties" xmlns:ns2="63fd6146-8132-427d-b10c-fcb286ea3cec" xmlns:ns3="bd375610-767a-49a1-86ba-487dcf1ccabb" targetNamespace="http://schemas.microsoft.com/office/2006/metadata/properties" ma:root="true" ma:fieldsID="0546e04d1438eeec3cc96c61a85eb4d4" ns2:_="" ns3:_="">
    <xsd:import namespace="63fd6146-8132-427d-b10c-fcb286ea3cec"/>
    <xsd:import namespace="bd375610-767a-49a1-86ba-487dcf1cc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d6146-8132-427d-b10c-fcb286ea3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bb35676-0bdf-4ed4-88f9-e2f8379240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75610-767a-49a1-86ba-487dcf1cc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77d9b2-6e54-42c0-8267-079e09c763e1}" ma:internalName="TaxCatchAll" ma:showField="CatchAllData" ma:web="bd375610-767a-49a1-86ba-487dcf1cc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0B6F21-36ED-49A0-85B4-9F067260C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d6146-8132-427d-b10c-fcb286ea3cec"/>
    <ds:schemaRef ds:uri="bd375610-767a-49a1-86ba-487dcf1cc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F5256D-927D-489F-A1EF-9A770B1347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4027</TotalTime>
  <Words>774</Words>
  <Application>Microsoft Office PowerPoint</Application>
  <PresentationFormat>Custom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Century Gothic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 Juan Mucientes, Marta</dc:creator>
  <cp:lastModifiedBy>Kolosov, Oleg</cp:lastModifiedBy>
  <cp:revision>252</cp:revision>
  <cp:lastPrinted>2022-08-24T19:21:41Z</cp:lastPrinted>
  <dcterms:created xsi:type="dcterms:W3CDTF">2017-06-27T11:45:26Z</dcterms:created>
  <dcterms:modified xsi:type="dcterms:W3CDTF">2022-08-24T19:22:31Z</dcterms:modified>
</cp:coreProperties>
</file>