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8" d="100"/>
          <a:sy n="18" d="100"/>
        </p:scale>
        <p:origin x="31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BABF2BF-6DDE-4317-B0D0-168B2EB08382}" type="datetimeFigureOut">
              <a:rPr lang="es-ES" smtClean="0"/>
              <a:t>28/08/2022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314486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ABF2BF-6DDE-4317-B0D0-168B2EB08382}" type="datetimeFigureOut">
              <a:rPr lang="es-ES" smtClean="0"/>
              <a:t>28/08/2022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139982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ABF2BF-6DDE-4317-B0D0-168B2EB08382}" type="datetimeFigureOut">
              <a:rPr lang="es-ES" smtClean="0"/>
              <a:t>28/08/2022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1875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ABF2BF-6DDE-4317-B0D0-168B2EB08382}" type="datetimeFigureOut">
              <a:rPr lang="es-ES" smtClean="0"/>
              <a:t>28/08/2022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303092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BABF2BF-6DDE-4317-B0D0-168B2EB08382}" type="datetimeFigureOut">
              <a:rPr lang="es-ES" smtClean="0"/>
              <a:t>28/08/2022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388310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BABF2BF-6DDE-4317-B0D0-168B2EB08382}" type="datetimeFigureOut">
              <a:rPr lang="es-ES" smtClean="0"/>
              <a:t>28/08/2022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268499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s-ES"/>
              <a:t>Haga clic para modificar los estilos de texto del patrón</a:t>
            </a:r>
          </a:p>
        </p:txBody>
      </p:sp>
      <p:sp>
        <p:nvSpPr>
          <p:cNvPr id="4" name="Content Placeholder 3"/>
          <p:cNvSpPr>
            <a:spLocks noGrp="1"/>
          </p:cNvSpPr>
          <p:nvPr>
            <p:ph sz="half" idx="2"/>
          </p:nvPr>
        </p:nvSpPr>
        <p:spPr>
          <a:xfrm>
            <a:off x="2085368" y="15635264"/>
            <a:ext cx="12807832" cy="2299711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s-ES"/>
              <a:t>Haga clic para modificar los estilos de texto del patrón</a:t>
            </a:r>
          </a:p>
        </p:txBody>
      </p:sp>
      <p:sp>
        <p:nvSpPr>
          <p:cNvPr id="6" name="Content Placeholder 5"/>
          <p:cNvSpPr>
            <a:spLocks noGrp="1"/>
          </p:cNvSpPr>
          <p:nvPr>
            <p:ph sz="quarter" idx="4"/>
          </p:nvPr>
        </p:nvSpPr>
        <p:spPr>
          <a:xfrm>
            <a:off x="15326828" y="15635264"/>
            <a:ext cx="12870909" cy="2299711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BABF2BF-6DDE-4317-B0D0-168B2EB08382}" type="datetimeFigureOut">
              <a:rPr lang="es-ES" smtClean="0"/>
              <a:t>28/08/2022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104867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BABF2BF-6DDE-4317-B0D0-168B2EB08382}" type="datetimeFigureOut">
              <a:rPr lang="es-ES" smtClean="0"/>
              <a:t>28/08/2022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1545961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BF2BF-6DDE-4317-B0D0-168B2EB08382}" type="datetimeFigureOut">
              <a:rPr lang="es-ES" smtClean="0"/>
              <a:t>28/08/2022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263409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s-ES"/>
              <a:t>Haga clic para modificar el estilo de título del patrón</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BABF2BF-6DDE-4317-B0D0-168B2EB08382}" type="datetimeFigureOut">
              <a:rPr lang="es-ES" smtClean="0"/>
              <a:t>28/08/2022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38777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BABF2BF-6DDE-4317-B0D0-168B2EB08382}" type="datetimeFigureOut">
              <a:rPr lang="es-ES" smtClean="0"/>
              <a:t>28/08/2022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1C3B366-51FF-44B3-8CD2-1F4B227A682D}" type="slidenum">
              <a:rPr lang="es-ES" smtClean="0"/>
              <a:t>‹Nº›</a:t>
            </a:fld>
            <a:endParaRPr lang="es-ES"/>
          </a:p>
        </p:txBody>
      </p:sp>
    </p:spTree>
    <p:extLst>
      <p:ext uri="{BB962C8B-B14F-4D97-AF65-F5344CB8AC3E}">
        <p14:creationId xmlns:p14="http://schemas.microsoft.com/office/powerpoint/2010/main" val="171572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4BABF2BF-6DDE-4317-B0D0-168B2EB08382}" type="datetimeFigureOut">
              <a:rPr lang="es-ES" smtClean="0"/>
              <a:t>28/08/2022</a:t>
            </a:fld>
            <a:endParaRPr lang="es-E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F1C3B366-51FF-44B3-8CD2-1F4B227A682D}" type="slidenum">
              <a:rPr lang="es-ES" smtClean="0"/>
              <a:t>‹Nº›</a:t>
            </a:fld>
            <a:endParaRPr lang="es-ES"/>
          </a:p>
        </p:txBody>
      </p:sp>
    </p:spTree>
    <p:extLst>
      <p:ext uri="{BB962C8B-B14F-4D97-AF65-F5344CB8AC3E}">
        <p14:creationId xmlns:p14="http://schemas.microsoft.com/office/powerpoint/2010/main" val="954466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image" Target="../media/image6.png"/><Relationship Id="rId12" Type="http://schemas.microsoft.com/office/2007/relationships/hdphoto" Target="../media/hdphoto1.wdp"/><Relationship Id="rId17" Type="http://schemas.openxmlformats.org/officeDocument/2006/relationships/image" Target="../media/image14.png"/><Relationship Id="rId25"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13.tif"/><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2.tif"/><Relationship Id="rId23" Type="http://schemas.openxmlformats.org/officeDocument/2006/relationships/image" Target="../media/image18.emf"/><Relationship Id="rId10" Type="http://schemas.openxmlformats.org/officeDocument/2006/relationships/image" Target="../media/image9.jp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 Id="rId14" Type="http://schemas.microsoft.com/office/2007/relationships/hdphoto" Target="../media/hdphoto2.wdp"/><Relationship Id="rId22"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25267F-1083-7F92-FCD7-FEFDD28EA795}"/>
              </a:ext>
            </a:extLst>
          </p:cNvPr>
          <p:cNvSpPr txBox="1"/>
          <p:nvPr/>
        </p:nvSpPr>
        <p:spPr>
          <a:xfrm>
            <a:off x="740572" y="889188"/>
            <a:ext cx="28800000" cy="3600000"/>
          </a:xfrm>
          <a:prstGeom prst="snip2DiagRect">
            <a:avLst/>
          </a:prstGeom>
          <a:gradFill flip="none" rotWithShape="1">
            <a:gsLst>
              <a:gs pos="0">
                <a:schemeClr val="accent4">
                  <a:lumMod val="40000"/>
                  <a:lumOff val="60000"/>
                </a:schemeClr>
              </a:gs>
              <a:gs pos="100000">
                <a:schemeClr val="accent4">
                  <a:lumMod val="75000"/>
                </a:schemeClr>
              </a:gs>
            </a:gsLst>
            <a:lin ang="16200000" scaled="1"/>
            <a:tileRect/>
          </a:gradFill>
          <a:ln>
            <a:solidFill>
              <a:schemeClr val="tx1"/>
            </a:solidFill>
          </a:ln>
        </p:spPr>
        <p:txBody>
          <a:bodyPr wrap="square" lIns="2880000" tIns="0" rIns="2880000" bIns="0" rtlCol="0" anchor="ctr">
            <a:noAutofit/>
          </a:bodyPr>
          <a:lstStyle/>
          <a:p>
            <a:pPr algn="ctr"/>
            <a:r>
              <a:rPr lang="en-US" sz="6000" b="1" i="0" dirty="0">
                <a:solidFill>
                  <a:srgbClr val="201F1E"/>
                </a:solidFill>
                <a:effectLst/>
                <a:latin typeface="Times New Roman" panose="02020603050405020304" pitchFamily="18" charset="0"/>
                <a:cs typeface="Times New Roman" panose="02020603050405020304" pitchFamily="18" charset="0"/>
              </a:rPr>
              <a:t>Measurements of Anisotropic </a:t>
            </a:r>
            <a:r>
              <a:rPr lang="en-US" sz="6000" b="1" dirty="0">
                <a:solidFill>
                  <a:srgbClr val="201F1E"/>
                </a:solidFill>
                <a:latin typeface="Times New Roman" panose="02020603050405020304" pitchFamily="18" charset="0"/>
                <a:cs typeface="Times New Roman" panose="02020603050405020304" pitchFamily="18" charset="0"/>
              </a:rPr>
              <a:t>T</a:t>
            </a:r>
            <a:r>
              <a:rPr lang="en-US" sz="6000" b="1" i="0" dirty="0">
                <a:solidFill>
                  <a:srgbClr val="201F1E"/>
                </a:solidFill>
                <a:effectLst/>
                <a:latin typeface="Times New Roman" panose="02020603050405020304" pitchFamily="18" charset="0"/>
                <a:cs typeface="Times New Roman" panose="02020603050405020304" pitchFamily="18" charset="0"/>
              </a:rPr>
              <a:t>hermal </a:t>
            </a:r>
            <a:r>
              <a:rPr lang="en-US" sz="6000" b="1" dirty="0">
                <a:solidFill>
                  <a:srgbClr val="201F1E"/>
                </a:solidFill>
                <a:latin typeface="Times New Roman" panose="02020603050405020304" pitchFamily="18" charset="0"/>
                <a:cs typeface="Times New Roman" panose="02020603050405020304" pitchFamily="18" charset="0"/>
              </a:rPr>
              <a:t>T</a:t>
            </a:r>
            <a:r>
              <a:rPr lang="en-US" sz="6000" b="1" i="0" dirty="0">
                <a:solidFill>
                  <a:srgbClr val="201F1E"/>
                </a:solidFill>
                <a:effectLst/>
                <a:latin typeface="Times New Roman" panose="02020603050405020304" pitchFamily="18" charset="0"/>
                <a:cs typeface="Times New Roman" panose="02020603050405020304" pitchFamily="18" charset="0"/>
              </a:rPr>
              <a:t>ransport in </a:t>
            </a:r>
            <a:r>
              <a:rPr lang="el-GR" sz="6000" b="1" i="0" dirty="0">
                <a:solidFill>
                  <a:srgbClr val="201F1E"/>
                </a:solidFill>
                <a:effectLst/>
                <a:latin typeface="Times New Roman" panose="02020603050405020304" pitchFamily="18" charset="0"/>
                <a:cs typeface="Times New Roman" panose="02020603050405020304" pitchFamily="18" charset="0"/>
              </a:rPr>
              <a:t>γ</a:t>
            </a:r>
            <a:r>
              <a:rPr lang="en-US" sz="6000" b="1" i="0" dirty="0">
                <a:solidFill>
                  <a:srgbClr val="201F1E"/>
                </a:solidFill>
                <a:effectLst/>
                <a:latin typeface="Times New Roman" panose="02020603050405020304" pitchFamily="18" charset="0"/>
                <a:cs typeface="Times New Roman" panose="02020603050405020304" pitchFamily="18" charset="0"/>
              </a:rPr>
              <a:t>-InSe </a:t>
            </a:r>
            <a:r>
              <a:rPr lang="en-US" sz="6000" b="1" i="1" dirty="0">
                <a:solidFill>
                  <a:srgbClr val="201F1E"/>
                </a:solidFill>
                <a:effectLst/>
                <a:latin typeface="Times New Roman" panose="02020603050405020304" pitchFamily="18" charset="0"/>
                <a:cs typeface="Times New Roman" panose="02020603050405020304" pitchFamily="18" charset="0"/>
              </a:rPr>
              <a:t>via </a:t>
            </a:r>
            <a:r>
              <a:rPr lang="en-US" sz="6000" b="1" i="0" dirty="0">
                <a:solidFill>
                  <a:srgbClr val="201F1E"/>
                </a:solidFill>
                <a:effectLst/>
                <a:latin typeface="Times New Roman" panose="02020603050405020304" pitchFamily="18" charset="0"/>
                <a:cs typeface="Times New Roman" panose="02020603050405020304" pitchFamily="18" charset="0"/>
              </a:rPr>
              <a:t>Quantitative </a:t>
            </a:r>
            <a:r>
              <a:rPr lang="en-US" sz="6000" b="1" dirty="0">
                <a:solidFill>
                  <a:srgbClr val="201F1E"/>
                </a:solidFill>
                <a:latin typeface="Times New Roman" panose="02020603050405020304" pitchFamily="18" charset="0"/>
                <a:cs typeface="Times New Roman" panose="02020603050405020304" pitchFamily="18" charset="0"/>
              </a:rPr>
              <a:t>C</a:t>
            </a:r>
            <a:r>
              <a:rPr lang="en-US" sz="6000" b="1" i="0" dirty="0">
                <a:solidFill>
                  <a:srgbClr val="201F1E"/>
                </a:solidFill>
                <a:effectLst/>
                <a:latin typeface="Times New Roman" panose="02020603050405020304" pitchFamily="18" charset="0"/>
                <a:cs typeface="Times New Roman" panose="02020603050405020304" pitchFamily="18" charset="0"/>
              </a:rPr>
              <a:t>ross-Sectional </a:t>
            </a:r>
            <a:r>
              <a:rPr lang="en-US" sz="6000" b="1" dirty="0">
                <a:solidFill>
                  <a:srgbClr val="201F1E"/>
                </a:solidFill>
                <a:latin typeface="Times New Roman" panose="02020603050405020304" pitchFamily="18" charset="0"/>
                <a:cs typeface="Times New Roman" panose="02020603050405020304" pitchFamily="18" charset="0"/>
              </a:rPr>
              <a:t>S</a:t>
            </a:r>
            <a:r>
              <a:rPr lang="en-US" sz="6000" b="1" i="0" dirty="0">
                <a:solidFill>
                  <a:srgbClr val="201F1E"/>
                </a:solidFill>
                <a:effectLst/>
                <a:latin typeface="Times New Roman" panose="02020603050405020304" pitchFamily="18" charset="0"/>
                <a:cs typeface="Times New Roman" panose="02020603050405020304" pitchFamily="18" charset="0"/>
              </a:rPr>
              <a:t>canning </a:t>
            </a:r>
            <a:r>
              <a:rPr lang="en-US" sz="6000" b="1" dirty="0">
                <a:solidFill>
                  <a:srgbClr val="201F1E"/>
                </a:solidFill>
                <a:latin typeface="Times New Roman" panose="02020603050405020304" pitchFamily="18" charset="0"/>
                <a:cs typeface="Times New Roman" panose="02020603050405020304" pitchFamily="18" charset="0"/>
              </a:rPr>
              <a:t>T</a:t>
            </a:r>
            <a:r>
              <a:rPr lang="en-US" sz="6000" b="1" i="0" dirty="0">
                <a:solidFill>
                  <a:srgbClr val="201F1E"/>
                </a:solidFill>
                <a:effectLst/>
                <a:latin typeface="Times New Roman" panose="02020603050405020304" pitchFamily="18" charset="0"/>
                <a:cs typeface="Times New Roman" panose="02020603050405020304" pitchFamily="18" charset="0"/>
              </a:rPr>
              <a:t>hermal </a:t>
            </a:r>
            <a:r>
              <a:rPr lang="en-US" sz="6000" b="1" dirty="0">
                <a:solidFill>
                  <a:srgbClr val="201F1E"/>
                </a:solidFill>
                <a:latin typeface="Times New Roman" panose="02020603050405020304" pitchFamily="18" charset="0"/>
                <a:cs typeface="Times New Roman" panose="02020603050405020304" pitchFamily="18" charset="0"/>
              </a:rPr>
              <a:t>M</a:t>
            </a:r>
            <a:r>
              <a:rPr lang="en-US" sz="6000" b="1" i="0" dirty="0">
                <a:solidFill>
                  <a:srgbClr val="201F1E"/>
                </a:solidFill>
                <a:effectLst/>
                <a:latin typeface="Times New Roman" panose="02020603050405020304" pitchFamily="18" charset="0"/>
                <a:cs typeface="Times New Roman" panose="02020603050405020304" pitchFamily="18" charset="0"/>
              </a:rPr>
              <a:t>icroscopy</a:t>
            </a:r>
          </a:p>
          <a:p>
            <a:pPr algn="ctr"/>
            <a:r>
              <a:rPr lang="en-GB" sz="2900" u="sng" dirty="0">
                <a:effectLst/>
                <a:latin typeface="Times New Roman" panose="02020603050405020304" pitchFamily="18" charset="0"/>
                <a:ea typeface="Calibri" panose="020F0502020204030204" pitchFamily="34" charset="0"/>
                <a:cs typeface="Times New Roman" panose="02020603050405020304" pitchFamily="18" charset="0"/>
              </a:rPr>
              <a:t>Sergio Gonzalez-Munoz</a:t>
            </a:r>
            <a:r>
              <a:rPr lang="en-GB" sz="29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Khushboo Agarwal</a:t>
            </a:r>
            <a:r>
              <a:rPr lang="en-GB" sz="29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Eli G. Castanon</a:t>
            </a:r>
            <a:r>
              <a:rPr lang="en-GB" sz="29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Zakhar R. Kudrynskyi</a:t>
            </a:r>
            <a:r>
              <a:rPr lang="en-GB" sz="29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Zakhar D. Kovalyuk</a:t>
            </a:r>
            <a:r>
              <a:rPr lang="en-GB" sz="2900" baseline="300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Jean Spièce</a:t>
            </a:r>
            <a:r>
              <a:rPr lang="en-GB" sz="2900" baseline="30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Olga L. Kazakova</a:t>
            </a:r>
            <a:r>
              <a:rPr lang="en-GB" sz="29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Amalia Patane</a:t>
            </a:r>
            <a:r>
              <a:rPr lang="en-GB" sz="29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and Oleg V. Kolosov</a:t>
            </a:r>
            <a:r>
              <a:rPr lang="en-GB" sz="29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p>
            <a:pPr algn="ctr"/>
            <a:r>
              <a:rPr lang="en-GB" sz="2700" i="1"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GB" sz="2700" i="1" dirty="0">
                <a:effectLst/>
                <a:latin typeface="Times New Roman" panose="02020603050405020304" pitchFamily="18" charset="0"/>
                <a:ea typeface="Calibri" panose="020F0502020204030204" pitchFamily="34" charset="0"/>
                <a:cs typeface="Times New Roman" panose="02020603050405020304" pitchFamily="18" charset="0"/>
              </a:rPr>
              <a:t>Lancaster University, </a:t>
            </a:r>
            <a:r>
              <a:rPr lang="en-GB" sz="2700" i="1"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GB" sz="2700" i="1" dirty="0">
                <a:effectLst/>
                <a:latin typeface="Times New Roman" panose="02020603050405020304" pitchFamily="18" charset="0"/>
                <a:ea typeface="Calibri" panose="020F0502020204030204" pitchFamily="34" charset="0"/>
                <a:cs typeface="Times New Roman" panose="02020603050405020304" pitchFamily="18" charset="0"/>
              </a:rPr>
              <a:t>National Physical Laboratory, </a:t>
            </a:r>
            <a:r>
              <a:rPr lang="en-GB" sz="2700" i="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GB" sz="2700" i="1" dirty="0">
                <a:effectLst/>
                <a:latin typeface="Times New Roman" panose="02020603050405020304" pitchFamily="18" charset="0"/>
                <a:ea typeface="Calibri" panose="020F0502020204030204" pitchFamily="34" charset="0"/>
                <a:cs typeface="Times New Roman" panose="02020603050405020304" pitchFamily="18" charset="0"/>
              </a:rPr>
              <a:t>University of Nottingham, </a:t>
            </a:r>
            <a:r>
              <a:rPr lang="en-GB" sz="2700" i="1" baseline="300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GB" sz="2700" i="1" dirty="0">
                <a:latin typeface="Times New Roman" panose="02020603050405020304" pitchFamily="18" charset="0"/>
                <a:cs typeface="Times New Roman" panose="02020603050405020304" pitchFamily="18" charset="0"/>
              </a:rPr>
              <a:t>National Academy of Sciences </a:t>
            </a:r>
            <a:r>
              <a:rPr lang="en-GB" sz="2700" i="1" dirty="0">
                <a:effectLst/>
                <a:latin typeface="Times New Roman" panose="02020603050405020304" pitchFamily="18" charset="0"/>
                <a:ea typeface="Calibri" panose="020F0502020204030204" pitchFamily="34" charset="0"/>
                <a:cs typeface="Times New Roman" panose="02020603050405020304" pitchFamily="18" charset="0"/>
              </a:rPr>
              <a:t>of Ukraine, </a:t>
            </a:r>
            <a:r>
              <a:rPr lang="en-GB" sz="2700" i="1" baseline="30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GB" sz="2700" i="1" dirty="0">
                <a:effectLst/>
                <a:latin typeface="Times New Roman" panose="02020603050405020304" pitchFamily="18" charset="0"/>
                <a:ea typeface="Calibri" panose="020F0502020204030204" pitchFamily="34" charset="0"/>
                <a:cs typeface="Times New Roman" panose="02020603050405020304" pitchFamily="18" charset="0"/>
              </a:rPr>
              <a:t>Université Catholique de Louvain</a:t>
            </a:r>
          </a:p>
        </p:txBody>
      </p:sp>
      <p:sp>
        <p:nvSpPr>
          <p:cNvPr id="26" name="CuadroTexto 25">
            <a:extLst>
              <a:ext uri="{FF2B5EF4-FFF2-40B4-BE49-F238E27FC236}">
                <a16:creationId xmlns:a16="http://schemas.microsoft.com/office/drawing/2014/main" id="{4F99FE8A-A76C-7051-B893-7C4FAAD3DADB}"/>
              </a:ext>
            </a:extLst>
          </p:cNvPr>
          <p:cNvSpPr txBox="1"/>
          <p:nvPr/>
        </p:nvSpPr>
        <p:spPr>
          <a:xfrm>
            <a:off x="737606" y="6868798"/>
            <a:ext cx="14126400" cy="5212800"/>
          </a:xfrm>
          <a:prstGeom prst="snip2DiagRect">
            <a:avLst/>
          </a:prstGeom>
          <a:gradFill flip="none" rotWithShape="1">
            <a:gsLst>
              <a:gs pos="0">
                <a:schemeClr val="accent4">
                  <a:lumMod val="75000"/>
                </a:schemeClr>
              </a:gs>
              <a:gs pos="100000">
                <a:schemeClr val="accent4">
                  <a:lumMod val="40000"/>
                  <a:lumOff val="60000"/>
                </a:schemeClr>
              </a:gs>
            </a:gsLst>
            <a:lin ang="16200000" scaled="1"/>
            <a:tileRect/>
          </a:gradFill>
          <a:ln>
            <a:solidFill>
              <a:schemeClr val="tx1"/>
            </a:solidFill>
          </a:ln>
        </p:spPr>
        <p:txBody>
          <a:bodyPr wrap="square" tIns="0" bIns="0" rtlCol="0" anchor="ctr">
            <a:noAutofit/>
          </a:bodyPr>
          <a:lstStyle/>
          <a:p>
            <a:pPr algn="ctr"/>
            <a:r>
              <a:rPr lang="en-GB" sz="3600" b="1" dirty="0">
                <a:latin typeface="Times New Roman" panose="02020603050405020304" pitchFamily="18" charset="0"/>
                <a:ea typeface="Calibri" panose="020F0502020204030204" pitchFamily="34" charset="0"/>
              </a:rPr>
              <a:t>Introduction:</a:t>
            </a:r>
          </a:p>
          <a:p>
            <a:pPr algn="just"/>
            <a:r>
              <a:rPr lang="en-GB" sz="3200" dirty="0">
                <a:latin typeface="Times New Roman" panose="02020603050405020304" pitchFamily="18" charset="0"/>
                <a:ea typeface="Calibri" panose="020F0502020204030204" pitchFamily="34" charset="0"/>
              </a:rPr>
              <a:t>T</a:t>
            </a:r>
            <a:r>
              <a:rPr lang="en-GB" sz="3200" dirty="0">
                <a:effectLst/>
                <a:latin typeface="Times New Roman" panose="02020603050405020304" pitchFamily="18" charset="0"/>
                <a:ea typeface="Calibri" panose="020F0502020204030204" pitchFamily="34" charset="0"/>
              </a:rPr>
              <a:t>hermal transport in van der Waals (vdW) materials and their heterostructures can be tweaked, leaving an open platform for new TE applications</a:t>
            </a:r>
            <a:r>
              <a:rPr lang="en-GB" sz="3200" baseline="30000" dirty="0">
                <a:effectLst/>
                <a:latin typeface="Times New Roman" panose="02020603050405020304" pitchFamily="18" charset="0"/>
                <a:ea typeface="Calibri" panose="020F0502020204030204" pitchFamily="34" charset="0"/>
              </a:rPr>
              <a:t>[1]</a:t>
            </a:r>
            <a:r>
              <a:rPr lang="en-GB" sz="3200" dirty="0">
                <a:effectLst/>
                <a:latin typeface="Times New Roman" panose="02020603050405020304" pitchFamily="18" charset="0"/>
                <a:ea typeface="Calibri" panose="020F0502020204030204" pitchFamily="34" charset="0"/>
              </a:rPr>
              <a:t>. In particular, indium selenide (InSe) shows high TE potential due to advantageous electrical and thermal properties, increasing the TE efficiency</a:t>
            </a:r>
            <a:r>
              <a:rPr lang="en-GB" sz="3200" baseline="30000" dirty="0">
                <a:effectLst/>
                <a:latin typeface="Times New Roman" panose="02020603050405020304" pitchFamily="18" charset="0"/>
                <a:ea typeface="Calibri" panose="020F0502020204030204" pitchFamily="34" charset="0"/>
              </a:rPr>
              <a:t>[2]</a:t>
            </a:r>
            <a:r>
              <a:rPr lang="en-GB" sz="3200" dirty="0">
                <a:effectLst/>
                <a:latin typeface="Times New Roman" panose="02020603050405020304" pitchFamily="18" charset="0"/>
                <a:ea typeface="Calibri" panose="020F0502020204030204" pitchFamily="34" charset="0"/>
              </a:rPr>
              <a:t>. Here we quantify the thermal transport in γ-InSe nanolayers via x-section scanning thermal microscopy (xSThM), providing a key insight to its in-plane and cross-plane thermal conductivities as well as interfacial thermal resistance to the substrate</a:t>
            </a:r>
            <a:r>
              <a:rPr lang="en-GB" sz="3200" baseline="30000" dirty="0">
                <a:effectLst/>
                <a:latin typeface="Times New Roman" panose="02020603050405020304" pitchFamily="18" charset="0"/>
                <a:ea typeface="Calibri" panose="020F0502020204030204" pitchFamily="34" charset="0"/>
              </a:rPr>
              <a:t>[3,4]</a:t>
            </a:r>
            <a:r>
              <a:rPr lang="en-GB" sz="3200" dirty="0">
                <a:effectLst/>
                <a:latin typeface="Times New Roman" panose="02020603050405020304" pitchFamily="18" charset="0"/>
                <a:ea typeface="Calibri" panose="020F0502020204030204" pitchFamily="34" charset="0"/>
              </a:rPr>
              <a:t>.</a:t>
            </a:r>
            <a:endParaRPr lang="es-ES" sz="3200" dirty="0"/>
          </a:p>
        </p:txBody>
      </p:sp>
      <p:sp>
        <p:nvSpPr>
          <p:cNvPr id="30" name="CuadroTexto 29">
            <a:extLst>
              <a:ext uri="{FF2B5EF4-FFF2-40B4-BE49-F238E27FC236}">
                <a16:creationId xmlns:a16="http://schemas.microsoft.com/office/drawing/2014/main" id="{14BBF22A-87EC-CF7A-1149-EF8FE236363B}"/>
              </a:ext>
            </a:extLst>
          </p:cNvPr>
          <p:cNvSpPr txBox="1"/>
          <p:nvPr/>
        </p:nvSpPr>
        <p:spPr>
          <a:xfrm>
            <a:off x="737606" y="12532085"/>
            <a:ext cx="14126400" cy="12240000"/>
          </a:xfrm>
          <a:prstGeom prst="snip2DiagRect">
            <a:avLst/>
          </a:prstGeom>
          <a:gradFill flip="none" rotWithShape="1">
            <a:gsLst>
              <a:gs pos="0">
                <a:schemeClr val="accent6">
                  <a:lumMod val="40000"/>
                  <a:lumOff val="60000"/>
                </a:schemeClr>
              </a:gs>
              <a:gs pos="100000">
                <a:schemeClr val="accent6">
                  <a:lumMod val="75000"/>
                </a:schemeClr>
              </a:gs>
            </a:gsLst>
            <a:lin ang="16200000" scaled="1"/>
            <a:tileRect/>
          </a:gradFill>
          <a:ln>
            <a:solidFill>
              <a:schemeClr val="tx1"/>
            </a:solidFill>
          </a:ln>
        </p:spPr>
        <p:txBody>
          <a:bodyPr wrap="square" tIns="0" bIns="0" rtlCol="0" anchor="t">
            <a:noAutofit/>
          </a:bodyPr>
          <a:lstStyle/>
          <a:p>
            <a:pPr algn="ctr">
              <a:lnSpc>
                <a:spcPct val="0"/>
              </a:lnSpc>
            </a:pP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Fabrication:</a:t>
            </a:r>
          </a:p>
          <a:p>
            <a:pPr algn="just"/>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Samples:</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wedge γ-InSe flake on Si, wedge SiO</a:t>
            </a:r>
            <a:r>
              <a:rPr lang="en-GB" sz="3200" i="1"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 on Si (calibration).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The fabrication procedure is depicted as follows:</a:t>
            </a:r>
          </a:p>
        </p:txBody>
      </p:sp>
      <p:sp>
        <p:nvSpPr>
          <p:cNvPr id="32" name="CuadroTexto 31">
            <a:extLst>
              <a:ext uri="{FF2B5EF4-FFF2-40B4-BE49-F238E27FC236}">
                <a16:creationId xmlns:a16="http://schemas.microsoft.com/office/drawing/2014/main" id="{B6D832F5-A48D-5009-AA6E-C70DDF6026FB}"/>
              </a:ext>
            </a:extLst>
          </p:cNvPr>
          <p:cNvSpPr txBox="1"/>
          <p:nvPr/>
        </p:nvSpPr>
        <p:spPr>
          <a:xfrm>
            <a:off x="737606" y="25322165"/>
            <a:ext cx="28800000" cy="12600000"/>
          </a:xfrm>
          <a:prstGeom prst="snip2DiagRect">
            <a:avLst/>
          </a:prstGeom>
          <a:gradFill flip="none" rotWithShape="1">
            <a:gsLst>
              <a:gs pos="0">
                <a:schemeClr val="accent6">
                  <a:lumMod val="75000"/>
                </a:schemeClr>
              </a:gs>
              <a:gs pos="100000">
                <a:schemeClr val="accent6">
                  <a:lumMod val="40000"/>
                  <a:lumOff val="60000"/>
                </a:schemeClr>
              </a:gs>
            </a:gsLst>
            <a:lin ang="16200000" scaled="1"/>
            <a:tileRect/>
          </a:gradFill>
          <a:ln>
            <a:solidFill>
              <a:schemeClr val="tx1"/>
            </a:solidFill>
          </a:ln>
        </p:spPr>
        <p:txBody>
          <a:bodyPr wrap="square" tIns="0" bIns="0" rtlCol="0" anchor="t">
            <a:noAutofit/>
          </a:bodyPr>
          <a:lstStyle/>
          <a:p>
            <a:pPr algn="ctr">
              <a:lnSpc>
                <a:spcPct val="0"/>
              </a:lnSpc>
            </a:pPr>
            <a:r>
              <a:rPr lang="en-GB" sz="3600" b="1" dirty="0">
                <a:latin typeface="Times New Roman" panose="02020603050405020304" pitchFamily="18" charset="0"/>
                <a:cs typeface="Times New Roman" panose="02020603050405020304" pitchFamily="18" charset="0"/>
              </a:rPr>
              <a:t>Results:</a:t>
            </a:r>
          </a:p>
        </p:txBody>
      </p:sp>
      <p:sp>
        <p:nvSpPr>
          <p:cNvPr id="34" name="CuadroTexto 33">
            <a:extLst>
              <a:ext uri="{FF2B5EF4-FFF2-40B4-BE49-F238E27FC236}">
                <a16:creationId xmlns:a16="http://schemas.microsoft.com/office/drawing/2014/main" id="{2521C26E-978F-5FBD-F662-21B494E0C6F8}"/>
              </a:ext>
            </a:extLst>
          </p:cNvPr>
          <p:cNvSpPr txBox="1"/>
          <p:nvPr/>
        </p:nvSpPr>
        <p:spPr>
          <a:xfrm>
            <a:off x="737606" y="38472245"/>
            <a:ext cx="10800000" cy="3600000"/>
          </a:xfrm>
          <a:prstGeom prst="snip2DiagRect">
            <a:avLst/>
          </a:prstGeom>
          <a:gradFill flip="none" rotWithShape="1">
            <a:gsLst>
              <a:gs pos="0">
                <a:schemeClr val="accent4">
                  <a:lumMod val="40000"/>
                  <a:lumOff val="60000"/>
                </a:schemeClr>
              </a:gs>
              <a:gs pos="100000">
                <a:schemeClr val="accent4">
                  <a:lumMod val="75000"/>
                </a:schemeClr>
              </a:gs>
            </a:gsLst>
            <a:lin ang="16200000" scaled="1"/>
            <a:tileRect/>
          </a:gradFill>
          <a:ln>
            <a:solidFill>
              <a:schemeClr val="tx1"/>
            </a:solidFill>
          </a:ln>
        </p:spPr>
        <p:txBody>
          <a:bodyPr wrap="square" rtlCol="0" anchor="ctr">
            <a:noAutofit/>
          </a:bodyPr>
          <a:lstStyle/>
          <a:p>
            <a:pPr algn="just"/>
            <a:r>
              <a:rPr lang="en-GB" sz="3600" b="1" dirty="0">
                <a:effectLst/>
                <a:latin typeface="Times New Roman" panose="02020603050405020304" pitchFamily="18" charset="0"/>
                <a:ea typeface="Calibri" panose="020F0502020204030204" pitchFamily="34" charset="0"/>
              </a:rPr>
              <a:t>Acknowledgements:</a:t>
            </a:r>
            <a:r>
              <a:rPr lang="en-GB" sz="3200" dirty="0">
                <a:effectLst/>
                <a:latin typeface="Times New Roman" panose="02020603050405020304" pitchFamily="18" charset="0"/>
                <a:ea typeface="Calibri" panose="020F0502020204030204" pitchFamily="34" charset="0"/>
              </a:rPr>
              <a:t> Authors are grateful to C. Evangeli, Y. Chen and A. Robson for insightful discussion on the SThM and BEXP measurements. The support of Graphene Flagship Core 3 project, EPSRC EP/V00767X/1 HiWiN project, UKRI Nexgenna project and Paul Instrument Fund (c/o The Royal Society) is fully appreciated.</a:t>
            </a:r>
            <a:endParaRPr lang="es-ES" sz="3200" dirty="0"/>
          </a:p>
        </p:txBody>
      </p:sp>
      <p:sp>
        <p:nvSpPr>
          <p:cNvPr id="35" name="CuadroTexto 34">
            <a:extLst>
              <a:ext uri="{FF2B5EF4-FFF2-40B4-BE49-F238E27FC236}">
                <a16:creationId xmlns:a16="http://schemas.microsoft.com/office/drawing/2014/main" id="{60E83B08-302C-6FB9-9633-9C07919E9839}"/>
              </a:ext>
            </a:extLst>
          </p:cNvPr>
          <p:cNvSpPr txBox="1"/>
          <p:nvPr/>
        </p:nvSpPr>
        <p:spPr>
          <a:xfrm flipV="1">
            <a:off x="12084806" y="38530322"/>
            <a:ext cx="9345600" cy="3600000"/>
          </a:xfrm>
          <a:prstGeom prst="snip2DiagRect">
            <a:avLst/>
          </a:prstGeom>
          <a:gradFill flip="none" rotWithShape="1">
            <a:gsLst>
              <a:gs pos="0">
                <a:schemeClr val="accent4">
                  <a:lumMod val="75000"/>
                </a:schemeClr>
              </a:gs>
              <a:gs pos="100000">
                <a:schemeClr val="accent4">
                  <a:lumMod val="40000"/>
                  <a:lumOff val="60000"/>
                </a:schemeClr>
              </a:gs>
            </a:gsLst>
            <a:lin ang="16200000" scaled="1"/>
            <a:tileRect/>
          </a:gradFill>
          <a:ln>
            <a:solidFill>
              <a:schemeClr val="tx1"/>
            </a:solidFill>
          </a:ln>
        </p:spPr>
        <p:txBody>
          <a:bodyPr wrap="square" rtlCol="0" anchor="ctr">
            <a:noAutofit/>
          </a:bodyPr>
          <a:lstStyle/>
          <a:p>
            <a:pPr algn="just">
              <a:lnSpc>
                <a:spcPct val="107000"/>
              </a:lnSpc>
              <a:spcAft>
                <a:spcPts val="4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CuadroTexto 35">
            <a:extLst>
              <a:ext uri="{FF2B5EF4-FFF2-40B4-BE49-F238E27FC236}">
                <a16:creationId xmlns:a16="http://schemas.microsoft.com/office/drawing/2014/main" id="{159317B0-57AB-04B1-7113-2219E10D8D22}"/>
              </a:ext>
            </a:extLst>
          </p:cNvPr>
          <p:cNvSpPr txBox="1"/>
          <p:nvPr/>
        </p:nvSpPr>
        <p:spPr>
          <a:xfrm>
            <a:off x="21977606" y="38530322"/>
            <a:ext cx="7560000" cy="3600000"/>
          </a:xfrm>
          <a:prstGeom prst="snip2DiagRect">
            <a:avLst/>
          </a:prstGeom>
          <a:gradFill flip="none" rotWithShape="1">
            <a:gsLst>
              <a:gs pos="0">
                <a:schemeClr val="accent4">
                  <a:lumMod val="40000"/>
                  <a:lumOff val="60000"/>
                </a:schemeClr>
              </a:gs>
              <a:gs pos="100000">
                <a:schemeClr val="accent4">
                  <a:lumMod val="75000"/>
                </a:schemeClr>
              </a:gs>
            </a:gsLst>
            <a:lin ang="16200000" scaled="1"/>
            <a:tileRect/>
          </a:gradFill>
          <a:ln>
            <a:solidFill>
              <a:schemeClr val="tx1"/>
            </a:solidFill>
          </a:ln>
        </p:spPr>
        <p:txBody>
          <a:bodyPr wrap="square" rtlCol="0">
            <a:spAutoFit/>
          </a:bodyPr>
          <a:lstStyle/>
          <a:p>
            <a:endParaRPr lang="es-ES" dirty="0"/>
          </a:p>
        </p:txBody>
      </p:sp>
      <p:sp>
        <p:nvSpPr>
          <p:cNvPr id="37" name="CuadroTexto 36">
            <a:extLst>
              <a:ext uri="{FF2B5EF4-FFF2-40B4-BE49-F238E27FC236}">
                <a16:creationId xmlns:a16="http://schemas.microsoft.com/office/drawing/2014/main" id="{4B882529-A53F-CBCC-440F-20CB7F0D7FE8}"/>
              </a:ext>
            </a:extLst>
          </p:cNvPr>
          <p:cNvSpPr txBox="1"/>
          <p:nvPr/>
        </p:nvSpPr>
        <p:spPr>
          <a:xfrm flipV="1">
            <a:off x="15411208" y="12512108"/>
            <a:ext cx="14126400" cy="12240000"/>
          </a:xfrm>
          <a:prstGeom prst="snip2DiagRect">
            <a:avLst/>
          </a:prstGeom>
          <a:gradFill flip="none" rotWithShape="1">
            <a:gsLst>
              <a:gs pos="0">
                <a:schemeClr val="accent6">
                  <a:lumMod val="75000"/>
                </a:schemeClr>
              </a:gs>
              <a:gs pos="100000">
                <a:schemeClr val="accent6">
                  <a:lumMod val="40000"/>
                  <a:lumOff val="60000"/>
                </a:schemeClr>
              </a:gs>
            </a:gsLst>
            <a:lin ang="16200000" scaled="1"/>
            <a:tileRect/>
          </a:gradFill>
          <a:ln>
            <a:solidFill>
              <a:schemeClr val="tx1"/>
            </a:solidFill>
          </a:ln>
        </p:spPr>
        <p:txBody>
          <a:bodyPr wrap="square" rtlCol="0" anchor="ctr">
            <a:noAutofit/>
          </a:bodyPr>
          <a:lstStyle/>
          <a:p>
            <a:pPr algn="ctr"/>
            <a:endParaRPr lang="es-ES" sz="3600" dirty="0"/>
          </a:p>
        </p:txBody>
      </p:sp>
      <p:sp>
        <p:nvSpPr>
          <p:cNvPr id="38" name="CuadroTexto 37">
            <a:extLst>
              <a:ext uri="{FF2B5EF4-FFF2-40B4-BE49-F238E27FC236}">
                <a16:creationId xmlns:a16="http://schemas.microsoft.com/office/drawing/2014/main" id="{D54B1664-D723-1F85-09BC-FE72674C461F}"/>
              </a:ext>
            </a:extLst>
          </p:cNvPr>
          <p:cNvSpPr txBox="1"/>
          <p:nvPr/>
        </p:nvSpPr>
        <p:spPr>
          <a:xfrm flipV="1">
            <a:off x="15411208" y="4881598"/>
            <a:ext cx="14126400" cy="7200000"/>
          </a:xfrm>
          <a:prstGeom prst="snip2DiagRect">
            <a:avLst/>
          </a:prstGeom>
          <a:gradFill flip="none" rotWithShape="1">
            <a:gsLst>
              <a:gs pos="0">
                <a:schemeClr val="accent4">
                  <a:lumMod val="40000"/>
                  <a:lumOff val="60000"/>
                </a:schemeClr>
              </a:gs>
              <a:gs pos="100000">
                <a:schemeClr val="accent4">
                  <a:lumMod val="75000"/>
                </a:schemeClr>
              </a:gs>
            </a:gsLst>
            <a:lin ang="16200000" scaled="1"/>
            <a:tileRect/>
          </a:gradFill>
          <a:ln>
            <a:solidFill>
              <a:schemeClr val="tx1"/>
            </a:solidFill>
          </a:ln>
        </p:spPr>
        <p:txBody>
          <a:bodyPr wrap="square" rtlCol="0">
            <a:noAutofit/>
          </a:bodyPr>
          <a:lstStyle/>
          <a:p>
            <a:endParaRPr lang="es-ES" dirty="0"/>
          </a:p>
        </p:txBody>
      </p:sp>
      <p:sp>
        <p:nvSpPr>
          <p:cNvPr id="40" name="CuadroTexto 39">
            <a:extLst>
              <a:ext uri="{FF2B5EF4-FFF2-40B4-BE49-F238E27FC236}">
                <a16:creationId xmlns:a16="http://schemas.microsoft.com/office/drawing/2014/main" id="{4156A0B0-0F10-B84D-00BC-2466F910D280}"/>
              </a:ext>
            </a:extLst>
          </p:cNvPr>
          <p:cNvSpPr txBox="1"/>
          <p:nvPr/>
        </p:nvSpPr>
        <p:spPr>
          <a:xfrm>
            <a:off x="737605" y="4881598"/>
            <a:ext cx="14126400" cy="1440000"/>
          </a:xfrm>
          <a:prstGeom prst="snip2DiagRect">
            <a:avLst/>
          </a:prstGeom>
          <a:gradFill flip="none" rotWithShape="1">
            <a:gsLst>
              <a:gs pos="0">
                <a:schemeClr val="accent4">
                  <a:lumMod val="75000"/>
                </a:schemeClr>
              </a:gs>
              <a:gs pos="100000">
                <a:schemeClr val="accent4">
                  <a:lumMod val="40000"/>
                  <a:lumOff val="60000"/>
                </a:schemeClr>
              </a:gs>
            </a:gsLst>
            <a:lin ang="16200000" scaled="1"/>
            <a:tileRect/>
          </a:gradFill>
          <a:ln>
            <a:solidFill>
              <a:schemeClr val="tx1"/>
            </a:solidFill>
          </a:ln>
        </p:spPr>
        <p:txBody>
          <a:bodyPr wrap="square" rtlCol="0" anchor="ctr">
            <a:noAutofit/>
          </a:bodyPr>
          <a:lstStyle/>
          <a:p>
            <a:pPr algn="ctr"/>
            <a:r>
              <a:rPr lang="en-GB" sz="3600" b="1" dirty="0">
                <a:effectLst/>
                <a:latin typeface="Times New Roman" panose="02020603050405020304" pitchFamily="18" charset="0"/>
                <a:ea typeface="Calibri" panose="020F0502020204030204" pitchFamily="34" charset="0"/>
              </a:rPr>
              <a:t>Keywords:</a:t>
            </a:r>
            <a:r>
              <a:rPr lang="en-GB" sz="3200" dirty="0">
                <a:effectLst/>
                <a:latin typeface="Times New Roman" panose="02020603050405020304" pitchFamily="18" charset="0"/>
                <a:ea typeface="Calibri" panose="020F0502020204030204" pitchFamily="34" charset="0"/>
              </a:rPr>
              <a:t> Anisotropy, γ-InSe, nanoscale heat transport, wedge xSThM, thermal conductivity.</a:t>
            </a:r>
            <a:endParaRPr lang="es-ES" sz="3200" dirty="0"/>
          </a:p>
        </p:txBody>
      </p:sp>
      <p:pic>
        <p:nvPicPr>
          <p:cNvPr id="42" name="Imagen 41" descr="Texto&#10;&#10;Descripción generada automáticamente">
            <a:extLst>
              <a:ext uri="{FF2B5EF4-FFF2-40B4-BE49-F238E27FC236}">
                <a16:creationId xmlns:a16="http://schemas.microsoft.com/office/drawing/2014/main" id="{13F092A3-6F66-1242-2A91-EBE945524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2084" y="38830903"/>
            <a:ext cx="3885427" cy="1080000"/>
          </a:xfrm>
          <a:prstGeom prst="rect">
            <a:avLst/>
          </a:prstGeom>
        </p:spPr>
      </p:pic>
      <p:pic>
        <p:nvPicPr>
          <p:cNvPr id="43" name="Imagen 42" descr="Bruker Logo Vector (.EPS) Free Download">
            <a:extLst>
              <a:ext uri="{FF2B5EF4-FFF2-40B4-BE49-F238E27FC236}">
                <a16:creationId xmlns:a16="http://schemas.microsoft.com/office/drawing/2014/main" id="{7F50A899-C383-2A1A-31BA-48C378869E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1990" y="40211035"/>
            <a:ext cx="2880000" cy="1534915"/>
          </a:xfrm>
          <a:prstGeom prst="rect">
            <a:avLst/>
          </a:prstGeom>
          <a:noFill/>
          <a:ln>
            <a:noFill/>
          </a:ln>
        </p:spPr>
      </p:pic>
      <p:pic>
        <p:nvPicPr>
          <p:cNvPr id="44" name="Imagen 43" descr="NT-MDT Spectrum Instruments - Crunchbase Company Profile &amp;amp; Funding">
            <a:extLst>
              <a:ext uri="{FF2B5EF4-FFF2-40B4-BE49-F238E27FC236}">
                <a16:creationId xmlns:a16="http://schemas.microsoft.com/office/drawing/2014/main" id="{A7DCABEE-393F-F283-2725-9CD3D517B005}"/>
              </a:ext>
            </a:extLst>
          </p:cNvPr>
          <p:cNvPicPr>
            <a:picLocks noChangeAspect="1"/>
          </p:cNvPicPr>
          <p:nvPr/>
        </p:nvPicPr>
        <p:blipFill rotWithShape="1">
          <a:blip r:embed="rId4">
            <a:extLst>
              <a:ext uri="{28A0092B-C50C-407E-A947-70E740481C1C}">
                <a14:useLocalDpi xmlns:a14="http://schemas.microsoft.com/office/drawing/2010/main" val="0"/>
              </a:ext>
            </a:extLst>
          </a:blip>
          <a:srcRect l="13672" t="39844" r="13281" b="39453"/>
          <a:stretch/>
        </p:blipFill>
        <p:spPr bwMode="auto">
          <a:xfrm>
            <a:off x="25604798" y="40469106"/>
            <a:ext cx="3600000" cy="1018772"/>
          </a:xfrm>
          <a:prstGeom prst="rect">
            <a:avLst/>
          </a:prstGeom>
          <a:noFill/>
          <a:ln>
            <a:noFill/>
          </a:ln>
          <a:extLst>
            <a:ext uri="{53640926-AAD7-44D8-BBD7-CCE9431645EC}">
              <a14:shadowObscured xmlns:a14="http://schemas.microsoft.com/office/drawing/2010/main"/>
            </a:ext>
          </a:extLst>
        </p:spPr>
      </p:pic>
      <p:pic>
        <p:nvPicPr>
          <p:cNvPr id="49" name="Imagen 48" descr="Lancaster University • مرجع | MARJ3">
            <a:extLst>
              <a:ext uri="{FF2B5EF4-FFF2-40B4-BE49-F238E27FC236}">
                <a16:creationId xmlns:a16="http://schemas.microsoft.com/office/drawing/2014/main" id="{F56442DB-2D3B-EA66-C6BA-1CA346F9A94B}"/>
              </a:ext>
            </a:extLst>
          </p:cNvPr>
          <p:cNvPicPr>
            <a:picLocks noChangeAspect="1"/>
          </p:cNvPicPr>
          <p:nvPr/>
        </p:nvPicPr>
        <p:blipFill rotWithShape="1">
          <a:blip r:embed="rId5">
            <a:extLst>
              <a:ext uri="{28A0092B-C50C-407E-A947-70E740481C1C}">
                <a14:useLocalDpi xmlns:a14="http://schemas.microsoft.com/office/drawing/2010/main" val="0"/>
              </a:ext>
            </a:extLst>
          </a:blip>
          <a:srcRect l="351" t="14800" r="691" b="14185"/>
          <a:stretch/>
        </p:blipFill>
        <p:spPr bwMode="auto">
          <a:xfrm>
            <a:off x="1430416" y="1344670"/>
            <a:ext cx="3240000" cy="1035821"/>
          </a:xfrm>
          <a:prstGeom prst="rect">
            <a:avLst/>
          </a:prstGeom>
          <a:noFill/>
          <a:ln>
            <a:noFill/>
          </a:ln>
        </p:spPr>
      </p:pic>
      <p:pic>
        <p:nvPicPr>
          <p:cNvPr id="50" name="Imagen 49" descr="National Physical Laboratory (NPL) Logo Vector (.AI) Free Download">
            <a:extLst>
              <a:ext uri="{FF2B5EF4-FFF2-40B4-BE49-F238E27FC236}">
                <a16:creationId xmlns:a16="http://schemas.microsoft.com/office/drawing/2014/main" id="{088535EE-7198-9BD8-F93F-58DEBCAD47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95311" y="1174529"/>
            <a:ext cx="2418973" cy="900000"/>
          </a:xfrm>
          <a:prstGeom prst="rect">
            <a:avLst/>
          </a:prstGeom>
          <a:noFill/>
          <a:ln>
            <a:noFill/>
          </a:ln>
        </p:spPr>
      </p:pic>
      <p:pic>
        <p:nvPicPr>
          <p:cNvPr id="51" name="Imagen 50" descr="The University of Nottingham Logo PNG Transparent – Brands Logos">
            <a:extLst>
              <a:ext uri="{FF2B5EF4-FFF2-40B4-BE49-F238E27FC236}">
                <a16:creationId xmlns:a16="http://schemas.microsoft.com/office/drawing/2014/main" id="{99B4BAFD-19BA-8987-1F1A-0E2B572A4194}"/>
              </a:ext>
            </a:extLst>
          </p:cNvPr>
          <p:cNvPicPr>
            <a:picLocks noChangeAspect="1"/>
          </p:cNvPicPr>
          <p:nvPr/>
        </p:nvPicPr>
        <p:blipFill rotWithShape="1">
          <a:blip r:embed="rId7">
            <a:extLst>
              <a:ext uri="{28A0092B-C50C-407E-A947-70E740481C1C}">
                <a14:useLocalDpi xmlns:a14="http://schemas.microsoft.com/office/drawing/2010/main" val="0"/>
              </a:ext>
            </a:extLst>
          </a:blip>
          <a:srcRect l="4198" t="3780" r="4071" b="4191"/>
          <a:stretch/>
        </p:blipFill>
        <p:spPr bwMode="auto">
          <a:xfrm>
            <a:off x="26107511" y="2379439"/>
            <a:ext cx="2880000" cy="873623"/>
          </a:xfrm>
          <a:prstGeom prst="rect">
            <a:avLst/>
          </a:prstGeom>
          <a:noFill/>
          <a:ln>
            <a:noFill/>
          </a:ln>
          <a:extLst>
            <a:ext uri="{53640926-AAD7-44D8-BBD7-CCE9431645EC}">
              <a14:shadowObscured xmlns:a14="http://schemas.microsoft.com/office/drawing/2010/main"/>
            </a:ext>
          </a:extLst>
        </p:spPr>
      </p:pic>
      <p:pic>
        <p:nvPicPr>
          <p:cNvPr id="52" name="Imagen 51" descr="Dibujo en blanco y negro&#10;&#10;Descripción generada automáticamente con confianza media">
            <a:extLst>
              <a:ext uri="{FF2B5EF4-FFF2-40B4-BE49-F238E27FC236}">
                <a16:creationId xmlns:a16="http://schemas.microsoft.com/office/drawing/2014/main" id="{2315F338-BF70-478D-8525-2F9F212E4FF4}"/>
              </a:ext>
            </a:extLst>
          </p:cNvPr>
          <p:cNvPicPr>
            <a:picLocks noChangeAspect="1"/>
          </p:cNvPicPr>
          <p:nvPr/>
        </p:nvPicPr>
        <p:blipFill>
          <a:blip r:embed="rId8"/>
          <a:stretch>
            <a:fillRect/>
          </a:stretch>
        </p:blipFill>
        <p:spPr>
          <a:xfrm>
            <a:off x="2297369" y="2380491"/>
            <a:ext cx="1506093" cy="1800000"/>
          </a:xfrm>
          <a:prstGeom prst="rect">
            <a:avLst/>
          </a:prstGeom>
        </p:spPr>
      </p:pic>
      <p:pic>
        <p:nvPicPr>
          <p:cNvPr id="53" name="Imagen 52" descr="Logotipo&#10;&#10;Descripción generada automáticamente">
            <a:extLst>
              <a:ext uri="{FF2B5EF4-FFF2-40B4-BE49-F238E27FC236}">
                <a16:creationId xmlns:a16="http://schemas.microsoft.com/office/drawing/2014/main" id="{7323E8A1-6F1E-E3F3-F933-FEE6F87FB31A}"/>
              </a:ext>
            </a:extLst>
          </p:cNvPr>
          <p:cNvPicPr>
            <a:picLocks noChangeAspect="1"/>
          </p:cNvPicPr>
          <p:nvPr/>
        </p:nvPicPr>
        <p:blipFill rotWithShape="1">
          <a:blip r:embed="rId9"/>
          <a:srcRect l="6446" t="26402" r="6277" b="13273"/>
          <a:stretch/>
        </p:blipFill>
        <p:spPr>
          <a:xfrm>
            <a:off x="26320013" y="3557972"/>
            <a:ext cx="2880000" cy="461989"/>
          </a:xfrm>
          <a:prstGeom prst="rect">
            <a:avLst/>
          </a:prstGeom>
        </p:spPr>
      </p:pic>
      <p:sp>
        <p:nvSpPr>
          <p:cNvPr id="58" name="CuadroTexto 57">
            <a:extLst>
              <a:ext uri="{FF2B5EF4-FFF2-40B4-BE49-F238E27FC236}">
                <a16:creationId xmlns:a16="http://schemas.microsoft.com/office/drawing/2014/main" id="{1B20D2A9-8AE8-B952-BBC7-94966030B73C}"/>
              </a:ext>
            </a:extLst>
          </p:cNvPr>
          <p:cNvSpPr txBox="1"/>
          <p:nvPr/>
        </p:nvSpPr>
        <p:spPr>
          <a:xfrm>
            <a:off x="15421236" y="4892652"/>
            <a:ext cx="14126400" cy="7200000"/>
          </a:xfrm>
          <a:prstGeom prst="rect">
            <a:avLst/>
          </a:prstGeom>
          <a:noFill/>
          <a:ln>
            <a:noFill/>
          </a:ln>
        </p:spPr>
        <p:txBody>
          <a:bodyPr wrap="square" lIns="540000" tIns="0" rIns="540000" bIns="0" rtlCol="0" anchor="ctr">
            <a:noAutofit/>
          </a:bodyPr>
          <a:lstStyle/>
          <a:p>
            <a:pPr algn="ctr"/>
            <a:r>
              <a:rPr lang="en-GB" sz="3600" b="1" dirty="0">
                <a:effectLst/>
                <a:latin typeface="Times New Roman" panose="02020603050405020304" pitchFamily="18" charset="0"/>
                <a:ea typeface="Calibri" panose="020F0502020204030204" pitchFamily="34" charset="0"/>
              </a:rPr>
              <a:t>Summary:</a:t>
            </a:r>
          </a:p>
          <a:p>
            <a:pPr algn="just"/>
            <a:r>
              <a:rPr lang="en-GB" sz="3200" dirty="0">
                <a:effectLst/>
                <a:latin typeface="Times New Roman" panose="02020603050405020304" pitchFamily="18" charset="0"/>
                <a:ea typeface="Calibri" panose="020F0502020204030204" pitchFamily="34" charset="0"/>
              </a:rPr>
              <a:t>We present a novel cross-sectional scanning thermal microscopy (xSThM) approach to study anisotropic heat transport in vdW γ-InSe together with its thermal resistances on the interfaces. We use beam exit cross-sectional polishing (BEXP) to shape the nanoflakes into low angle wedges with atomic scale surface flatness, followed by the xSThM in high vacuum (HV) conditions. By mapping continuously varying sample thickness, we eliminate the SThM tip-surface interfacial thermal resistance effect</a:t>
            </a:r>
            <a:r>
              <a:rPr lang="en-GB" sz="3200" baseline="30000" dirty="0">
                <a:effectLst/>
                <a:latin typeface="Times New Roman" panose="02020603050405020304" pitchFamily="18" charset="0"/>
                <a:ea typeface="Calibri" panose="020F0502020204030204" pitchFamily="34" charset="0"/>
              </a:rPr>
              <a:t>[4]</a:t>
            </a:r>
            <a:r>
              <a:rPr lang="en-GB" sz="3200" dirty="0">
                <a:effectLst/>
                <a:latin typeface="Times New Roman" panose="02020603050405020304" pitchFamily="18" charset="0"/>
                <a:ea typeface="Calibri" panose="020F0502020204030204" pitchFamily="34" charset="0"/>
              </a:rPr>
              <a:t>, hence, quantifying the γ-InSe – substrate heat transport. By comparing experimental results with a theoretical model</a:t>
            </a:r>
            <a:r>
              <a:rPr lang="en-GB" sz="3200" baseline="30000" dirty="0">
                <a:effectLst/>
                <a:latin typeface="Times New Roman" panose="02020603050405020304" pitchFamily="18" charset="0"/>
                <a:ea typeface="Calibri" panose="020F0502020204030204" pitchFamily="34" charset="0"/>
              </a:rPr>
              <a:t>[4]</a:t>
            </a:r>
            <a:r>
              <a:rPr lang="en-GB" sz="3200" dirty="0">
                <a:effectLst/>
                <a:latin typeface="Times New Roman" panose="02020603050405020304" pitchFamily="18" charset="0"/>
                <a:ea typeface="Calibri" panose="020F0502020204030204" pitchFamily="34" charset="0"/>
              </a:rPr>
              <a:t> and the finite element analysis (FEA) we can directly access the anisotropy of in-plane and cross-plane thermal conductivity of the vdW material (</a:t>
            </a:r>
            <a:r>
              <a:rPr lang="en-GB" sz="3200" i="1" dirty="0">
                <a:effectLst/>
                <a:latin typeface="Times New Roman" panose="02020603050405020304" pitchFamily="18" charset="0"/>
                <a:ea typeface="Calibri" panose="020F0502020204030204" pitchFamily="34" charset="0"/>
              </a:rPr>
              <a:t>k</a:t>
            </a:r>
            <a:r>
              <a:rPr lang="en-GB" sz="3200" i="1" baseline="-25000" dirty="0">
                <a:effectLst/>
                <a:latin typeface="Calibri" panose="020F0502020204030204" pitchFamily="34" charset="0"/>
                <a:ea typeface="Calibri" panose="020F0502020204030204" pitchFamily="34" charset="0"/>
              </a:rPr>
              <a:t>ǁ</a:t>
            </a:r>
            <a:r>
              <a:rPr lang="en-GB" sz="3200" i="1" dirty="0">
                <a:effectLst/>
                <a:latin typeface="Times New Roman" panose="02020603050405020304" pitchFamily="18" charset="0"/>
                <a:ea typeface="Calibri" panose="020F0502020204030204" pitchFamily="34" charset="0"/>
              </a:rPr>
              <a:t>/k</a:t>
            </a:r>
            <a:r>
              <a:rPr lang="en-GB" sz="3200" i="1" baseline="-25000" dirty="0">
                <a:effectLst/>
                <a:latin typeface="Calibri" panose="020F0502020204030204" pitchFamily="34" charset="0"/>
                <a:ea typeface="Calibri" panose="020F0502020204030204" pitchFamily="34" charset="0"/>
              </a:rPr>
              <a:t>ꓕ</a:t>
            </a:r>
            <a:r>
              <a:rPr lang="en-GB" sz="3200" dirty="0">
                <a:effectLst/>
                <a:latin typeface="Times New Roman" panose="02020603050405020304" pitchFamily="18" charset="0"/>
                <a:ea typeface="Calibri" panose="020F0502020204030204" pitchFamily="34" charset="0"/>
              </a:rPr>
              <a:t>) and the thermal resistance (</a:t>
            </a:r>
            <a:r>
              <a:rPr lang="en-GB" sz="3200" i="1" dirty="0">
                <a:effectLst/>
                <a:latin typeface="Times New Roman" panose="02020603050405020304" pitchFamily="18" charset="0"/>
                <a:ea typeface="Calibri" panose="020F0502020204030204" pitchFamily="34" charset="0"/>
              </a:rPr>
              <a:t>r</a:t>
            </a:r>
            <a:r>
              <a:rPr lang="en-GB" sz="3200" i="1" baseline="-25000" dirty="0">
                <a:effectLst/>
                <a:latin typeface="Times New Roman" panose="02020603050405020304" pitchFamily="18" charset="0"/>
                <a:ea typeface="Calibri" panose="020F0502020204030204" pitchFamily="34" charset="0"/>
              </a:rPr>
              <a:t>int</a:t>
            </a:r>
            <a:r>
              <a:rPr lang="en-GB" sz="3200" dirty="0">
                <a:effectLst/>
                <a:latin typeface="Times New Roman" panose="02020603050405020304" pitchFamily="18" charset="0"/>
                <a:ea typeface="Calibri" panose="020F0502020204030204" pitchFamily="34" charset="0"/>
              </a:rPr>
              <a:t>) at the substrate interface.</a:t>
            </a:r>
            <a:endParaRPr lang="es-ES" sz="3200" dirty="0"/>
          </a:p>
        </p:txBody>
      </p:sp>
      <p:sp>
        <p:nvSpPr>
          <p:cNvPr id="59" name="CuadroTexto 58">
            <a:extLst>
              <a:ext uri="{FF2B5EF4-FFF2-40B4-BE49-F238E27FC236}">
                <a16:creationId xmlns:a16="http://schemas.microsoft.com/office/drawing/2014/main" id="{8BB8985A-F493-957D-EC3D-9CC2D9DBB6C5}"/>
              </a:ext>
            </a:extLst>
          </p:cNvPr>
          <p:cNvSpPr txBox="1"/>
          <p:nvPr/>
        </p:nvSpPr>
        <p:spPr>
          <a:xfrm>
            <a:off x="12086489" y="38535399"/>
            <a:ext cx="9345600" cy="3600000"/>
          </a:xfrm>
          <a:prstGeom prst="rect">
            <a:avLst/>
          </a:prstGeom>
          <a:noFill/>
        </p:spPr>
        <p:txBody>
          <a:bodyPr wrap="square" lIns="540000" tIns="0" rIns="540000" bIns="0" rtlCol="0" anchor="ctr">
            <a:noAutofit/>
          </a:bodyPr>
          <a:lstStyle/>
          <a:p>
            <a:pPr algn="ctr"/>
            <a:r>
              <a:rPr lang="en-GB" sz="3600" b="1" dirty="0">
                <a:effectLst/>
                <a:latin typeface="Times New Roman" panose="02020603050405020304" pitchFamily="18" charset="0"/>
                <a:ea typeface="Calibri" panose="020F0502020204030204" pitchFamily="34" charset="0"/>
              </a:rPr>
              <a:t>References:</a:t>
            </a:r>
          </a:p>
          <a:p>
            <a:pPr algn="just">
              <a:lnSpc>
                <a:spcPct val="107000"/>
              </a:lnSpc>
              <a:spcAft>
                <a:spcPts val="800"/>
              </a:spcAft>
            </a:pPr>
            <a:r>
              <a:rPr lang="fr-BE" sz="3200" b="1" dirty="0">
                <a:latin typeface="Times New Roman" panose="02020603050405020304" pitchFamily="18" charset="0"/>
                <a:ea typeface="Calibri" panose="020F0502020204030204" pitchFamily="34" charset="0"/>
                <a:cs typeface="Times New Roman" panose="02020603050405020304" pitchFamily="18" charset="0"/>
              </a:rPr>
              <a:t>1</a:t>
            </a:r>
            <a:r>
              <a:rPr lang="fr-BE"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BE" sz="3200" dirty="0">
                <a:effectLst/>
                <a:latin typeface="Times New Roman" panose="02020603050405020304" pitchFamily="18" charset="0"/>
                <a:ea typeface="Calibri" panose="020F0502020204030204" pitchFamily="34" charset="0"/>
                <a:cs typeface="Times New Roman" panose="02020603050405020304" pitchFamily="18" charset="0"/>
              </a:rPr>
              <a:t> Kim, H. G. </a:t>
            </a:r>
            <a:r>
              <a:rPr lang="fr-BE" sz="3200" i="1" dirty="0">
                <a:effectLst/>
                <a:latin typeface="Times New Roman" panose="02020603050405020304" pitchFamily="18" charset="0"/>
                <a:ea typeface="Calibri" panose="020F0502020204030204" pitchFamily="34" charset="0"/>
                <a:cs typeface="Times New Roman" panose="02020603050405020304" pitchFamily="18" charset="0"/>
              </a:rPr>
              <a:t>et al.</a:t>
            </a:r>
            <a:r>
              <a:rPr lang="fr-BE"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fr-BE" sz="3200" i="1" dirty="0">
                <a:effectLst/>
                <a:latin typeface="Times New Roman" panose="02020603050405020304" pitchFamily="18" charset="0"/>
                <a:ea typeface="Calibri" panose="020F0502020204030204" pitchFamily="34" charset="0"/>
                <a:cs typeface="Times New Roman" panose="02020603050405020304" pitchFamily="18" charset="0"/>
              </a:rPr>
              <a:t>Carbon</a:t>
            </a:r>
            <a:r>
              <a:rPr lang="fr-BE"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fr-BE" sz="3200" b="1" dirty="0">
                <a:effectLst/>
                <a:latin typeface="Times New Roman" panose="02020603050405020304" pitchFamily="18" charset="0"/>
                <a:ea typeface="Calibri" panose="020F0502020204030204" pitchFamily="34" charset="0"/>
                <a:cs typeface="Times New Roman" panose="02020603050405020304" pitchFamily="18" charset="0"/>
              </a:rPr>
              <a:t>vol. </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125</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(2017).</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3200" b="1" dirty="0">
                <a:latin typeface="Times New Roman" panose="02020603050405020304" pitchFamily="18" charset="0"/>
                <a:ea typeface="Calibri" panose="020F0502020204030204" pitchFamily="34" charset="0"/>
                <a:cs typeface="Times New Roman" panose="02020603050405020304" pitchFamily="18" charset="0"/>
              </a:rPr>
              <a:t>2</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Buckley, D.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et al.</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Adv. Funct. Mater.</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(2021).</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3200" b="1" dirty="0">
                <a:latin typeface="Times New Roman" panose="02020603050405020304" pitchFamily="18" charset="0"/>
                <a:ea typeface="Calibri" panose="020F0502020204030204" pitchFamily="34" charset="0"/>
                <a:cs typeface="Times New Roman" panose="02020603050405020304" pitchFamily="18" charset="0"/>
              </a:rPr>
              <a:t>3</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Zhang, Y.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et al.</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Adv. Funct. Mater.</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vol. </a:t>
            </a:r>
            <a:r>
              <a:rPr lang="fr-BE" sz="3200" b="1" dirty="0">
                <a:effectLst/>
                <a:latin typeface="Times New Roman" panose="02020603050405020304" pitchFamily="18" charset="0"/>
                <a:ea typeface="Calibri" panose="020F0502020204030204" pitchFamily="34" charset="0"/>
                <a:cs typeface="Times New Roman" panose="02020603050405020304" pitchFamily="18" charset="0"/>
              </a:rPr>
              <a:t>30</a:t>
            </a:r>
            <a:r>
              <a:rPr lang="fr-BE" sz="3200" dirty="0">
                <a:effectLst/>
                <a:latin typeface="Times New Roman" panose="02020603050405020304" pitchFamily="18" charset="0"/>
                <a:ea typeface="Calibri" panose="020F0502020204030204" pitchFamily="34" charset="0"/>
                <a:cs typeface="Times New Roman" panose="02020603050405020304" pitchFamily="18" charset="0"/>
              </a:rPr>
              <a:t>. (2019).</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BE" sz="3200" b="1" dirty="0">
                <a:latin typeface="Times New Roman" panose="02020603050405020304" pitchFamily="18" charset="0"/>
                <a:ea typeface="Calibri" panose="020F0502020204030204" pitchFamily="34" charset="0"/>
              </a:rPr>
              <a:t>4</a:t>
            </a:r>
            <a:r>
              <a:rPr lang="fr-BE" sz="3200" b="1" dirty="0">
                <a:effectLst/>
                <a:latin typeface="Times New Roman" panose="02020603050405020304" pitchFamily="18" charset="0"/>
                <a:ea typeface="Calibri" panose="020F0502020204030204" pitchFamily="34" charset="0"/>
              </a:rPr>
              <a:t>.</a:t>
            </a:r>
            <a:r>
              <a:rPr lang="fr-BE" sz="3200" dirty="0">
                <a:effectLst/>
                <a:latin typeface="Times New Roman" panose="02020603050405020304" pitchFamily="18" charset="0"/>
                <a:ea typeface="Calibri" panose="020F0502020204030204" pitchFamily="34" charset="0"/>
              </a:rPr>
              <a:t> Spièce, J. </a:t>
            </a:r>
            <a:r>
              <a:rPr lang="fr-BE" sz="3200" i="1" dirty="0">
                <a:effectLst/>
                <a:latin typeface="Times New Roman" panose="02020603050405020304" pitchFamily="18" charset="0"/>
                <a:ea typeface="Calibri" panose="020F0502020204030204" pitchFamily="34" charset="0"/>
              </a:rPr>
              <a:t>et al.</a:t>
            </a:r>
            <a:r>
              <a:rPr lang="fr-BE" sz="3200" dirty="0">
                <a:effectLst/>
                <a:latin typeface="Times New Roman" panose="02020603050405020304" pitchFamily="18" charset="0"/>
                <a:ea typeface="Calibri" panose="020F0502020204030204" pitchFamily="34" charset="0"/>
              </a:rPr>
              <a:t> </a:t>
            </a:r>
            <a:r>
              <a:rPr lang="fr-BE" sz="3200" i="1" dirty="0">
                <a:effectLst/>
                <a:latin typeface="Times New Roman" panose="02020603050405020304" pitchFamily="18" charset="0"/>
                <a:ea typeface="Calibri" panose="020F0502020204030204" pitchFamily="34" charset="0"/>
              </a:rPr>
              <a:t>Nanoscale</a:t>
            </a:r>
            <a:r>
              <a:rPr lang="fr-BE" sz="3200" dirty="0">
                <a:effectLst/>
                <a:latin typeface="Times New Roman" panose="02020603050405020304" pitchFamily="18" charset="0"/>
                <a:ea typeface="Calibri" panose="020F0502020204030204" pitchFamily="34" charset="0"/>
              </a:rPr>
              <a:t>. </a:t>
            </a:r>
            <a:r>
              <a:rPr lang="fr-BE" sz="3200" b="1" dirty="0">
                <a:effectLst/>
                <a:latin typeface="Times New Roman" panose="02020603050405020304" pitchFamily="18" charset="0"/>
                <a:ea typeface="Calibri" panose="020F0502020204030204" pitchFamily="34" charset="0"/>
              </a:rPr>
              <a:t>vol.</a:t>
            </a:r>
            <a:r>
              <a:rPr lang="fr-BE" sz="3200" dirty="0">
                <a:effectLst/>
                <a:latin typeface="Times New Roman" panose="02020603050405020304" pitchFamily="18" charset="0"/>
                <a:ea typeface="Calibri" panose="020F0502020204030204" pitchFamily="34" charset="0"/>
              </a:rPr>
              <a:t> </a:t>
            </a:r>
            <a:r>
              <a:rPr lang="fr-BE" sz="3200" b="1" dirty="0">
                <a:effectLst/>
                <a:latin typeface="Times New Roman" panose="02020603050405020304" pitchFamily="18" charset="0"/>
                <a:ea typeface="Calibri" panose="020F0502020204030204" pitchFamily="34" charset="0"/>
              </a:rPr>
              <a:t>13</a:t>
            </a:r>
            <a:r>
              <a:rPr lang="fr-BE" sz="3200" dirty="0">
                <a:effectLst/>
                <a:latin typeface="Times New Roman" panose="02020603050405020304" pitchFamily="18" charset="0"/>
                <a:ea typeface="Calibri" panose="020F0502020204030204" pitchFamily="34" charset="0"/>
              </a:rPr>
              <a:t>. </a:t>
            </a:r>
            <a:r>
              <a:rPr lang="en-GB" sz="3200" dirty="0">
                <a:effectLst/>
                <a:latin typeface="Times New Roman" panose="02020603050405020304" pitchFamily="18" charset="0"/>
                <a:ea typeface="Calibri" panose="020F0502020204030204" pitchFamily="34" charset="0"/>
              </a:rPr>
              <a:t>(2021).</a:t>
            </a:r>
            <a:endParaRPr lang="en-GB" sz="4800" dirty="0">
              <a:effectLst/>
              <a:latin typeface="Times New Roman" panose="02020603050405020304" pitchFamily="18" charset="0"/>
              <a:ea typeface="Calibri" panose="020F0502020204030204" pitchFamily="34" charset="0"/>
            </a:endParaRPr>
          </a:p>
        </p:txBody>
      </p:sp>
      <p:pic>
        <p:nvPicPr>
          <p:cNvPr id="60" name="Picture 8">
            <a:extLst>
              <a:ext uri="{FF2B5EF4-FFF2-40B4-BE49-F238E27FC236}">
                <a16:creationId xmlns:a16="http://schemas.microsoft.com/office/drawing/2014/main" id="{DAB37712-F426-67C0-48C2-E9C37414DD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8746" y="41680322"/>
            <a:ext cx="1165903" cy="900000"/>
          </a:xfrm>
          <a:prstGeom prst="rect">
            <a:avLst/>
          </a:prstGeom>
          <a:ln>
            <a:noFill/>
          </a:ln>
          <a:effectLst>
            <a:outerShdw blurRad="50800" dist="38100" dir="10800000" algn="r" rotWithShape="0">
              <a:prstClr val="black">
                <a:alpha val="40000"/>
              </a:prstClr>
            </a:outerShdw>
          </a:effectLst>
        </p:spPr>
      </p:pic>
      <p:pic>
        <p:nvPicPr>
          <p:cNvPr id="25" name="Imagen 24" descr="Un dibujo de una persona&#10;&#10;Descripción generada automáticamente con confianza baja">
            <a:extLst>
              <a:ext uri="{FF2B5EF4-FFF2-40B4-BE49-F238E27FC236}">
                <a16:creationId xmlns:a16="http://schemas.microsoft.com/office/drawing/2014/main" id="{7D4E814E-4F8D-9E2C-D7E9-7FF34C8BC41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94" b="99110" l="1016" r="99083">
                        <a14:foregroundMark x1="76016" y1="64416" x2="35256" y2="86252"/>
                        <a14:foregroundMark x1="35256" y1="86252" x2="34993" y2="86656"/>
                        <a14:foregroundMark x1="88237" y1="65588" x2="66448" y2="78852"/>
                        <a14:foregroundMark x1="66448" y1="78852" x2="66448" y2="78973"/>
                        <a14:foregroundMark x1="88663" y1="26486" x2="94168" y2="40235"/>
                        <a14:foregroundMark x1="94168" y1="40235" x2="96330" y2="62556"/>
                        <a14:foregroundMark x1="96330" y1="62556" x2="95544" y2="65588"/>
                        <a14:foregroundMark x1="13303" y1="62273" x2="4587" y2="72099"/>
                        <a14:foregroundMark x1="1048" y1="74080" x2="1048" y2="74080"/>
                        <a14:foregroundMark x1="31225" y1="91549" x2="37221" y2="96725"/>
                        <a14:foregroundMark x1="58290" y1="5014" x2="49902" y2="10514"/>
                        <a14:foregroundMark x1="49902" y1="10514" x2="49803" y2="10716"/>
                        <a14:foregroundMark x1="63336" y1="1294" x2="63336" y2="1294"/>
                        <a14:foregroundMark x1="96396" y1="29155" x2="99083" y2="38941"/>
                        <a14:foregroundMark x1="99083" y1="38941" x2="99083" y2="39102"/>
                        <a14:foregroundMark x1="71691" y1="5944" x2="72018" y2="5944"/>
                        <a14:foregroundMark x1="59371" y1="38011" x2="29915" y2="61949"/>
                        <a14:foregroundMark x1="29915" y1="61949" x2="34240" y2="36474"/>
                        <a14:foregroundMark x1="34240" y1="36474" x2="48198" y2="49454"/>
                        <a14:foregroundMark x1="48198" y1="49454" x2="58191" y2="38536"/>
                        <a14:foregroundMark x1="58191" y1="38536" x2="57307" y2="39466"/>
                        <a14:foregroundMark x1="34535" y1="31541" x2="34010" y2="36717"/>
                        <a14:foregroundMark x1="59666" y1="34573" x2="56193" y2="44561"/>
                        <a14:foregroundMark x1="56193" y1="44561" x2="53113" y2="46907"/>
                        <a14:foregroundMark x1="35845" y1="61747" x2="36370" y2="62030"/>
                        <a14:foregroundMark x1="34109" y1="60412" x2="35518" y2="65710"/>
                        <a14:foregroundMark x1="38860" y1="81237" x2="33060" y2="83623"/>
                        <a14:foregroundMark x1="6422" y1="81763" x2="4260" y2="84149"/>
                        <a14:foregroundMark x1="6422" y1="82572" x2="4817" y2="82572"/>
                        <a14:foregroundMark x1="7274" y1="83340" x2="5439" y2="86130"/>
                        <a14:foregroundMark x1="47969" y1="5419" x2="47969" y2="5419"/>
                        <a14:foregroundMark x1="36697" y1="98868" x2="36697" y2="98868"/>
                        <a14:foregroundMark x1="49705" y1="95026" x2="49705" y2="95026"/>
                        <a14:foregroundMark x1="52392" y1="94096" x2="52392" y2="94096"/>
                        <a14:foregroundMark x1="53768" y1="93571" x2="53768" y2="93571"/>
                        <a14:foregroundMark x1="52392" y1="94096" x2="61075" y2="91185"/>
                        <a14:foregroundMark x1="36927" y1="99110" x2="50131" y2="95148"/>
                        <a14:foregroundMark x1="18971" y1="47554" x2="23591" y2="40558"/>
                        <a14:foregroundMark x1="4915" y1="67853" x2="12975" y2="56571"/>
                        <a14:foregroundMark x1="7798" y1="63081" x2="12320" y2="57501"/>
                        <a14:foregroundMark x1="3735" y1="80024" x2="5111" y2="80186"/>
                        <a14:foregroundMark x1="2556" y1="81642" x2="1474" y2="84674"/>
                        <a14:foregroundMark x1="2228" y1="86009" x2="2228" y2="86009"/>
                        <a14:foregroundMark x1="3080" y1="87060" x2="3080" y2="87060"/>
                        <a14:foregroundMark x1="4161" y1="87586" x2="4161" y2="87586"/>
                        <a14:foregroundMark x1="5767" y1="87303" x2="5767" y2="87303"/>
                        <a14:foregroundMark x1="5111" y1="87586" x2="5111" y2="87586"/>
                        <a14:foregroundMark x1="1048" y1="74727" x2="35845" y2="98868"/>
                        <a14:foregroundMark x1="36355" y1="21042" x2="36355" y2="21042"/>
                        <a14:foregroundMark x1="27781" y1="34128" x2="27781" y2="34128"/>
                        <a14:foregroundMark x1="28534" y1="94184" x2="28534" y2="94184"/>
                        <a14:foregroundMark x1="24771" y1="91276" x2="36355" y2="98425"/>
                        <a14:foregroundMark x1="30236" y1="94709" x2="32592" y2="96971"/>
                        <a14:foregroundMark x1="2487" y1="81220" x2="2160" y2="81624"/>
                      </a14:backgroundRemoval>
                    </a14:imgEffect>
                  </a14:imgLayer>
                </a14:imgProps>
              </a:ext>
              <a:ext uri="{28A0092B-C50C-407E-A947-70E740481C1C}">
                <a14:useLocalDpi xmlns:a14="http://schemas.microsoft.com/office/drawing/2010/main" val="0"/>
              </a:ext>
            </a:extLst>
          </a:blip>
          <a:stretch>
            <a:fillRect/>
          </a:stretch>
        </p:blipFill>
        <p:spPr>
          <a:xfrm>
            <a:off x="1790093" y="19754824"/>
            <a:ext cx="4442977" cy="3600000"/>
          </a:xfrm>
          <a:prstGeom prst="rect">
            <a:avLst/>
          </a:prstGeom>
        </p:spPr>
      </p:pic>
      <p:pic>
        <p:nvPicPr>
          <p:cNvPr id="27" name="Imagen 26" descr="Forma&#10;&#10;Descripción generada automáticamente">
            <a:extLst>
              <a:ext uri="{FF2B5EF4-FFF2-40B4-BE49-F238E27FC236}">
                <a16:creationId xmlns:a16="http://schemas.microsoft.com/office/drawing/2014/main" id="{9DFF48ED-FB7E-7B17-2299-69458836CB6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495" b="97818" l="939" r="98411">
                        <a14:foregroundMark x1="25352" y1="26141" x2="31744" y2="31434"/>
                        <a14:foregroundMark x1="22355" y1="32242" x2="8162" y2="46747"/>
                        <a14:foregroundMark x1="8162" y1="46747" x2="7728" y2="47798"/>
                        <a14:foregroundMark x1="20116" y1="32121" x2="24810" y2="48606"/>
                        <a14:foregroundMark x1="24810" y1="48606" x2="20802" y2="52040"/>
                        <a14:foregroundMark x1="22824" y1="50586" x2="14807" y2="56202"/>
                        <a14:foregroundMark x1="14807" y1="56202" x2="2997" y2="53697"/>
                        <a14:foregroundMark x1="2997" y1="53697" x2="4189" y2="50061"/>
                        <a14:foregroundMark x1="19140" y1="32929" x2="8451" y2="44889"/>
                        <a14:foregroundMark x1="20802" y1="31960" x2="27952" y2="42667"/>
                        <a14:foregroundMark x1="27952" y1="42667" x2="28313" y2="43798"/>
                        <a14:foregroundMark x1="30553" y1="42626" x2="32467" y2="52727"/>
                        <a14:foregroundMark x1="33406" y1="55232" x2="34020" y2="59354"/>
                        <a14:foregroundMark x1="34489" y1="60162" x2="35103" y2="62020"/>
                        <a14:foregroundMark x1="35572" y1="64808" x2="36150" y2="82505"/>
                        <a14:foregroundMark x1="35211" y1="62707" x2="35320" y2="63879"/>
                        <a14:foregroundMark x1="55652" y1="71354" x2="28855" y2="85616"/>
                        <a14:foregroundMark x1="28855" y1="85616" x2="41206" y2="89616"/>
                        <a14:foregroundMark x1="41206" y1="89616" x2="69159" y2="89939"/>
                        <a14:foregroundMark x1="69159" y1="89939" x2="77068" y2="79434"/>
                        <a14:foregroundMark x1="77068" y1="79434" x2="76815" y2="79596"/>
                        <a14:foregroundMark x1="92380" y1="70667" x2="59516" y2="95636"/>
                        <a14:foregroundMark x1="59516" y1="95636" x2="19574" y2="97495"/>
                        <a14:foregroundMark x1="19574" y1="97495" x2="29722" y2="79717"/>
                        <a14:foregroundMark x1="98447" y1="69737" x2="94041" y2="73333"/>
                        <a14:foregroundMark x1="68147" y1="67879" x2="69086" y2="69859"/>
                        <a14:foregroundMark x1="77176" y1="63232" x2="76815" y2="64283"/>
                        <a14:foregroundMark x1="71470" y1="50869" x2="71362" y2="52606"/>
                        <a14:foregroundMark x1="81329" y1="1535" x2="80860" y2="7515"/>
                        <a14:foregroundMark x1="80029" y1="43273" x2="80137" y2="43030"/>
                        <a14:foregroundMark x1="78259" y1="58424" x2="79668" y2="62828"/>
                        <a14:foregroundMark x1="79307" y1="63515" x2="77645" y2="67354"/>
                        <a14:foregroundMark x1="79559" y1="43434" x2="79776" y2="48606"/>
                        <a14:foregroundMark x1="70748" y1="50465" x2="72048" y2="53253"/>
                        <a14:foregroundMark x1="68508" y1="70949" x2="68364" y2="71596"/>
                        <a14:foregroundMark x1="66125" y1="71758" x2="69447" y2="73212"/>
                        <a14:foregroundMark x1="32358" y1="42626" x2="35211" y2="60848"/>
                        <a14:foregroundMark x1="34850" y1="70545" x2="34597" y2="71192"/>
                        <a14:foregroundMark x1="35211" y1="63758" x2="34742" y2="71879"/>
                        <a14:foregroundMark x1="35572" y1="67071" x2="34489" y2="71071"/>
                        <a14:foregroundMark x1="29866" y1="47798" x2="33911" y2="57253"/>
                        <a14:foregroundMark x1="33911" y1="57253" x2="33911" y2="57253"/>
                        <a14:foregroundMark x1="32467" y1="54869" x2="30914" y2="50869"/>
                        <a14:foregroundMark x1="31275" y1="36364" x2="30444" y2="37697"/>
                        <a14:foregroundMark x1="27700" y1="51111" x2="21199" y2="60000"/>
                        <a14:foregroundMark x1="21199" y1="60000" x2="13687" y2="64566"/>
                        <a14:foregroundMark x1="13579" y1="64808" x2="19393" y2="61899"/>
                        <a14:foregroundMark x1="14048" y1="65212" x2="19502" y2="62424"/>
                        <a14:foregroundMark x1="15240" y1="65091" x2="18310" y2="63111"/>
                        <a14:foregroundMark x1="17118" y1="65091" x2="17010" y2="65495"/>
                        <a14:foregroundMark x1="975" y1="53131" x2="9534" y2="60162"/>
                        <a14:foregroundMark x1="15457" y1="31960" x2="4875" y2="47798"/>
                        <a14:foregroundMark x1="18310" y1="39960" x2="15168" y2="50747"/>
                        <a14:foregroundMark x1="15168" y1="50747" x2="16071" y2="50465"/>
                        <a14:foregroundMark x1="18563" y1="31717" x2="26652" y2="36162"/>
                        <a14:foregroundMark x1="26652" y1="36162" x2="29036" y2="40081"/>
                        <a14:foregroundMark x1="47671" y1="68162" x2="27230" y2="80283"/>
                        <a14:foregroundMark x1="27230" y1="80283" x2="13687" y2="97131"/>
                        <a14:foregroundMark x1="19502" y1="86384" x2="12134" y2="92768"/>
                        <a14:foregroundMark x1="14518" y1="95960" x2="9751" y2="97414"/>
                        <a14:foregroundMark x1="47346" y1="69495" x2="60997" y2="68485"/>
                        <a14:foregroundMark x1="60997" y1="68485" x2="82557" y2="68566"/>
                        <a14:foregroundMark x1="82557" y1="68566" x2="78079" y2="85131"/>
                        <a14:foregroundMark x1="78079" y1="85131" x2="73853" y2="91677"/>
                        <a14:foregroundMark x1="95125" y1="73051" x2="76815" y2="86505"/>
                        <a14:foregroundMark x1="73853" y1="89697" x2="58866" y2="97818"/>
                        <a14:foregroundMark x1="68147" y1="84889" x2="53196" y2="85818"/>
                        <a14:foregroundMark x1="53196" y1="85818" x2="62550" y2="72404"/>
                        <a14:foregroundMark x1="84290" y1="67475" x2="94294" y2="69818"/>
                        <a14:foregroundMark x1="94294" y1="69818" x2="88227" y2="70141"/>
                        <a14:foregroundMark x1="74431" y1="93535" x2="97725" y2="73859"/>
                        <a14:foregroundMark x1="25930" y1="23071" x2="34958" y2="31030"/>
                        <a14:foregroundMark x1="15293" y1="65305" x2="15293" y2="65305"/>
                        <a14:foregroundMark x1="36370" y1="65831" x2="36370" y2="65831"/>
                        <a14:foregroundMark x1="29863" y1="26243" x2="29863" y2="26243"/>
                        <a14:foregroundMark x1="36732" y1="65548" x2="36732" y2="65548"/>
                      </a14:backgroundRemoval>
                    </a14:imgEffect>
                  </a14:imgLayer>
                </a14:imgProps>
              </a:ext>
              <a:ext uri="{28A0092B-C50C-407E-A947-70E740481C1C}">
                <a14:useLocalDpi xmlns:a14="http://schemas.microsoft.com/office/drawing/2010/main" val="0"/>
              </a:ext>
            </a:extLst>
          </a:blip>
          <a:stretch>
            <a:fillRect/>
          </a:stretch>
        </p:blipFill>
        <p:spPr>
          <a:xfrm>
            <a:off x="1998214" y="14851863"/>
            <a:ext cx="4026733" cy="3600000"/>
          </a:xfrm>
          <a:prstGeom prst="rect">
            <a:avLst/>
          </a:prstGeom>
        </p:spPr>
      </p:pic>
      <p:pic>
        <p:nvPicPr>
          <p:cNvPr id="28" name="Imagen 27" descr="Mapa&#10;&#10;Descripción generada automáticamente">
            <a:extLst>
              <a:ext uri="{FF2B5EF4-FFF2-40B4-BE49-F238E27FC236}">
                <a16:creationId xmlns:a16="http://schemas.microsoft.com/office/drawing/2014/main" id="{71D6FC58-42A5-8977-8733-22F9F67DE0BA}"/>
              </a:ext>
            </a:extLst>
          </p:cNvPr>
          <p:cNvPicPr>
            <a:picLocks noChangeAspect="1"/>
          </p:cNvPicPr>
          <p:nvPr/>
        </p:nvPicPr>
        <p:blipFill rotWithShape="1">
          <a:blip r:embed="rId15">
            <a:extLst>
              <a:ext uri="{28A0092B-C50C-407E-A947-70E740481C1C}">
                <a14:useLocalDpi xmlns:a14="http://schemas.microsoft.com/office/drawing/2010/main" val="0"/>
              </a:ext>
            </a:extLst>
          </a:blip>
          <a:srcRect l="235" b="786"/>
          <a:stretch/>
        </p:blipFill>
        <p:spPr>
          <a:xfrm>
            <a:off x="9181516" y="14851863"/>
            <a:ext cx="4173791" cy="3600000"/>
          </a:xfrm>
          <a:prstGeom prst="rect">
            <a:avLst/>
          </a:prstGeom>
        </p:spPr>
      </p:pic>
      <p:pic>
        <p:nvPicPr>
          <p:cNvPr id="6" name="Imagen 5" descr="Imagen que contiene Gráfico&#10;&#10;Descripción generada automáticamente">
            <a:extLst>
              <a:ext uri="{FF2B5EF4-FFF2-40B4-BE49-F238E27FC236}">
                <a16:creationId xmlns:a16="http://schemas.microsoft.com/office/drawing/2014/main" id="{1DF8580E-F6C5-B380-9765-77414B8B409B}"/>
              </a:ext>
            </a:extLst>
          </p:cNvPr>
          <p:cNvPicPr>
            <a:picLocks noChangeAspect="1"/>
          </p:cNvPicPr>
          <p:nvPr/>
        </p:nvPicPr>
        <p:blipFill rotWithShape="1">
          <a:blip r:embed="rId16">
            <a:extLst>
              <a:ext uri="{28A0092B-C50C-407E-A947-70E740481C1C}">
                <a14:useLocalDpi xmlns:a14="http://schemas.microsoft.com/office/drawing/2010/main" val="0"/>
              </a:ext>
            </a:extLst>
          </a:blip>
          <a:srcRect l="81" t="1" r="-1" b="-156"/>
          <a:stretch/>
        </p:blipFill>
        <p:spPr>
          <a:xfrm>
            <a:off x="9189679" y="19744159"/>
            <a:ext cx="4157466" cy="3600000"/>
          </a:xfrm>
          <a:prstGeom prst="rect">
            <a:avLst/>
          </a:prstGeom>
        </p:spPr>
      </p:pic>
      <p:pic>
        <p:nvPicPr>
          <p:cNvPr id="33" name="Imagen 32" descr="Gráfico, Gráfico de superficie&#10;&#10;Descripción generada automáticamente">
            <a:extLst>
              <a:ext uri="{FF2B5EF4-FFF2-40B4-BE49-F238E27FC236}">
                <a16:creationId xmlns:a16="http://schemas.microsoft.com/office/drawing/2014/main" id="{E723F55E-7801-EC23-A7E1-7E5A17CB7F1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540" b="96662" l="3104" r="99131">
                        <a14:foregroundMark x1="50962" y1="2612" x2="93296" y2="12264"/>
                        <a14:foregroundMark x1="7511" y1="68795" x2="46369" y2="84107"/>
                        <a14:foregroundMark x1="46369" y1="84107" x2="49659" y2="86720"/>
                        <a14:foregroundMark x1="3104" y1="76343" x2="49659" y2="90493"/>
                        <a14:foregroundMark x1="55493" y1="94267" x2="52762" y2="96734"/>
                        <a14:foregroundMark x1="97827" y1="15457" x2="99131" y2="29100"/>
                      </a14:backgroundRemoval>
                    </a14:imgEffect>
                  </a14:imgLayer>
                </a14:imgProps>
              </a:ext>
              <a:ext uri="{28A0092B-C50C-407E-A947-70E740481C1C}">
                <a14:useLocalDpi xmlns:a14="http://schemas.microsoft.com/office/drawing/2010/main" val="0"/>
              </a:ext>
            </a:extLst>
          </a:blip>
          <a:stretch>
            <a:fillRect/>
          </a:stretch>
        </p:blipFill>
        <p:spPr>
          <a:xfrm>
            <a:off x="24293740" y="27518163"/>
            <a:ext cx="5050450" cy="4320000"/>
          </a:xfrm>
          <a:prstGeom prst="rect">
            <a:avLst/>
          </a:prstGeom>
        </p:spPr>
      </p:pic>
      <p:sp>
        <p:nvSpPr>
          <p:cNvPr id="45" name="CuadroTexto 44">
            <a:extLst>
              <a:ext uri="{FF2B5EF4-FFF2-40B4-BE49-F238E27FC236}">
                <a16:creationId xmlns:a16="http://schemas.microsoft.com/office/drawing/2014/main" id="{7F9F3BA5-4BBE-6E1D-7CD8-9F6B86D72519}"/>
              </a:ext>
            </a:extLst>
          </p:cNvPr>
          <p:cNvSpPr txBox="1"/>
          <p:nvPr/>
        </p:nvSpPr>
        <p:spPr>
          <a:xfrm>
            <a:off x="479980" y="18559186"/>
            <a:ext cx="7063200" cy="972000"/>
          </a:xfrm>
          <a:prstGeom prst="rect">
            <a:avLst/>
          </a:prstGeom>
          <a:noFill/>
        </p:spPr>
        <p:txBody>
          <a:bodyPr wrap="square" lIns="540000" tIns="0" rIns="540000" bIns="0" rtlCol="0" anchor="ctr">
            <a:noAutofit/>
          </a:bodyPr>
          <a:lstStyle/>
          <a:p>
            <a:pPr algn="ct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1. Substrate cleaning: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Solvent cleaning + O</a:t>
            </a:r>
            <a:r>
              <a:rPr lang="en-GB"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plasma on surface.</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CuadroTexto 45">
            <a:extLst>
              <a:ext uri="{FF2B5EF4-FFF2-40B4-BE49-F238E27FC236}">
                <a16:creationId xmlns:a16="http://schemas.microsoft.com/office/drawing/2014/main" id="{FDE06ACA-8D80-D351-429C-2E7F3B069212}"/>
              </a:ext>
            </a:extLst>
          </p:cNvPr>
          <p:cNvSpPr txBox="1"/>
          <p:nvPr/>
        </p:nvSpPr>
        <p:spPr>
          <a:xfrm>
            <a:off x="7736811" y="18559186"/>
            <a:ext cx="7063200" cy="972000"/>
          </a:xfrm>
          <a:prstGeom prst="rect">
            <a:avLst/>
          </a:prstGeom>
          <a:noFill/>
        </p:spPr>
        <p:txBody>
          <a:bodyPr wrap="square" lIns="0" tIns="0" rIns="0" bIns="0" rtlCol="0" anchor="ctr">
            <a:noAutofit/>
          </a:bodyPr>
          <a:lstStyle/>
          <a:p>
            <a:pPr algn="ctr"/>
            <a:r>
              <a:rPr lang="en-GB" sz="3200" b="1" dirty="0">
                <a:effectLst/>
                <a:latin typeface="Times New Roman" panose="02020603050405020304" pitchFamily="18" charset="0"/>
                <a:ea typeface="Calibri" panose="020F0502020204030204" pitchFamily="34" charset="0"/>
              </a:rPr>
              <a:t>2. Exfoliation:</a:t>
            </a:r>
            <a:r>
              <a:rPr lang="en-GB" sz="3200" dirty="0">
                <a:effectLst/>
                <a:latin typeface="Times New Roman" panose="02020603050405020304" pitchFamily="18" charset="0"/>
                <a:ea typeface="Calibri" panose="020F0502020204030204" pitchFamily="34" charset="0"/>
              </a:rPr>
              <a:t> vdW flakes dry-exfoliated near to the substrate’s edge.</a:t>
            </a:r>
          </a:p>
        </p:txBody>
      </p:sp>
      <p:sp>
        <p:nvSpPr>
          <p:cNvPr id="47" name="CuadroTexto 46">
            <a:extLst>
              <a:ext uri="{FF2B5EF4-FFF2-40B4-BE49-F238E27FC236}">
                <a16:creationId xmlns:a16="http://schemas.microsoft.com/office/drawing/2014/main" id="{8B00C6EF-64E7-0D52-E29C-19E440388247}"/>
              </a:ext>
            </a:extLst>
          </p:cNvPr>
          <p:cNvSpPr txBox="1"/>
          <p:nvPr/>
        </p:nvSpPr>
        <p:spPr>
          <a:xfrm>
            <a:off x="737605" y="23415397"/>
            <a:ext cx="14126400" cy="972000"/>
          </a:xfrm>
          <a:prstGeom prst="rect">
            <a:avLst/>
          </a:prstGeom>
          <a:noFill/>
        </p:spPr>
        <p:txBody>
          <a:bodyPr wrap="square" lIns="1620000" tIns="0" rIns="1620000" bIns="0" rtlCol="0" anchor="ctr">
            <a:noAutofit/>
          </a:bodyPr>
          <a:lstStyle/>
          <a:p>
            <a:pPr algn="ct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3. BEXP: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Cross-sectional wedge cut + polishing of substrate’s edge and flake.</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8" name="Grupo 47">
            <a:extLst>
              <a:ext uri="{FF2B5EF4-FFF2-40B4-BE49-F238E27FC236}">
                <a16:creationId xmlns:a16="http://schemas.microsoft.com/office/drawing/2014/main" id="{DF997B00-66B0-1B00-C902-0F258E89BBB6}"/>
              </a:ext>
            </a:extLst>
          </p:cNvPr>
          <p:cNvGrpSpPr>
            <a:grpSpLocks noChangeAspect="1"/>
          </p:cNvGrpSpPr>
          <p:nvPr/>
        </p:nvGrpSpPr>
        <p:grpSpPr>
          <a:xfrm>
            <a:off x="16394726" y="17471706"/>
            <a:ext cx="12159364" cy="7200000"/>
            <a:chOff x="0" y="-6181"/>
            <a:chExt cx="2929116" cy="1722022"/>
          </a:xfrm>
        </p:grpSpPr>
        <p:pic>
          <p:nvPicPr>
            <p:cNvPr id="54" name="Imagen 53">
              <a:extLst>
                <a:ext uri="{FF2B5EF4-FFF2-40B4-BE49-F238E27FC236}">
                  <a16:creationId xmlns:a16="http://schemas.microsoft.com/office/drawing/2014/main" id="{08065C75-FB0F-ACAA-7F79-344F4A1133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5478" b="97472" l="5465" r="96003">
                          <a14:foregroundMark x1="9054" y1="34410" x2="9462" y2="8708"/>
                          <a14:foregroundMark x1="11341" y1="8007" x2="14356" y2="6882"/>
                          <a14:foregroundMark x1="9462" y1="8708" x2="10055" y2="8487"/>
                          <a14:foregroundMark x1="14356" y1="6882" x2="29527" y2="6882"/>
                          <a14:foregroundMark x1="29527" y1="6882" x2="32691" y2="6356"/>
                          <a14:foregroundMark x1="42814" y1="5874" x2="49266" y2="6742"/>
                          <a14:foregroundMark x1="49266" y1="6742" x2="49592" y2="10253"/>
                          <a14:foregroundMark x1="7749" y1="39747" x2="5465" y2="46629"/>
                          <a14:foregroundMark x1="5465" y1="46629" x2="10930" y2="48034"/>
                          <a14:foregroundMark x1="10930" y1="48034" x2="13540" y2="39466"/>
                          <a14:foregroundMark x1="13540" y1="39466" x2="12643" y2="35955"/>
                          <a14:foregroundMark x1="32219" y1="95787" x2="33442" y2="95225"/>
                          <a14:foregroundMark x1="40946" y1="84410" x2="40946" y2="84410"/>
                          <a14:foregroundMark x1="75938" y1="32725" x2="78059" y2="36236"/>
                          <a14:foregroundMark x1="91272" y1="31461" x2="92741" y2="34972"/>
                          <a14:foregroundMark x1="67781" y1="6039" x2="72431" y2="6601"/>
                          <a14:foregroundMark x1="72431" y1="6601" x2="74959" y2="6601"/>
                          <a14:foregroundMark x1="33197" y1="25421" x2="34339" y2="36938"/>
                          <a14:foregroundMark x1="34095" y1="30758" x2="34502" y2="39466"/>
                          <a14:foregroundMark x1="34502" y1="39466" x2="31785" y2="34482"/>
                          <a14:foregroundMark x1="31466" y1="35534" x2="32626" y2="40309"/>
                          <a14:foregroundMark x1="32626" y1="40309" x2="32300" y2="39747"/>
                          <a14:foregroundMark x1="80343" y1="55197" x2="77651" y2="60955"/>
                          <a14:foregroundMark x1="42414" y1="83567" x2="44698" y2="84551"/>
                          <a14:foregroundMark x1="33442" y1="96067" x2="32055" y2="96208"/>
                          <a14:foregroundMark x1="29772" y1="96629" x2="34502" y2="97612"/>
                          <a14:foregroundMark x1="34502" y1="97612" x2="34794" y2="97486"/>
                          <a14:foregroundMark x1="7586" y1="50421" x2="6688" y2="53511"/>
                          <a14:foregroundMark x1="35763" y1="48455" x2="34258" y2="91011"/>
                          <a14:foregroundMark x1="42698" y1="6185" x2="42985" y2="6180"/>
                          <a14:foregroundMark x1="83048" y1="50472" x2="84666" y2="47612"/>
                          <a14:foregroundMark x1="81857" y1="52809" x2="82626" y2="51264"/>
                          <a14:foregroundMark x1="81648" y1="53230" x2="81857" y2="52809"/>
                          <a14:foregroundMark x1="59429" y1="64747" x2="64841" y2="61376"/>
                          <a14:foregroundMark x1="58751" y1="65169" x2="59429" y2="64747"/>
                          <a14:foregroundMark x1="58075" y1="65590" x2="58751" y2="65169"/>
                          <a14:foregroundMark x1="72186" y1="69242" x2="74796" y2="64747"/>
                          <a14:foregroundMark x1="34829" y1="97331" x2="34829" y2="97331"/>
                          <a14:foregroundMark x1="34829" y1="97472" x2="34747" y2="97472"/>
                          <a14:foregroundMark x1="34910" y1="97191" x2="34910" y2="97191"/>
                          <a14:foregroundMark x1="35155" y1="97191" x2="34747" y2="97331"/>
                          <a14:foregroundMark x1="96003" y1="33567" x2="96003" y2="33567"/>
                          <a14:foregroundMark x1="83034" y1="44522" x2="83034" y2="44522"/>
                          <a14:foregroundMark x1="82953" y1="44101" x2="82953" y2="44101"/>
                          <a14:foregroundMark x1="83279" y1="44944" x2="83279" y2="44944"/>
                          <a14:foregroundMark x1="70310" y1="75562" x2="70310" y2="75562"/>
                          <a14:foregroundMark x1="71044" y1="75562" x2="71044" y2="75562"/>
                          <a14:foregroundMark x1="70147" y1="75562" x2="73328" y2="75562"/>
                          <a14:foregroundMark x1="70147" y1="75421" x2="70147" y2="75421"/>
                          <a14:foregroundMark x1="71615" y1="76264" x2="71615" y2="76264"/>
                          <a14:foregroundMark x1="82708" y1="43820" x2="82708" y2="43820"/>
                          <a14:foregroundMark x1="82790" y1="44101" x2="82790" y2="44101"/>
                          <a14:foregroundMark x1="82790" y1="43820" x2="82790" y2="43820"/>
                          <a14:foregroundMark x1="82790" y1="43820" x2="82790" y2="43820"/>
                          <a14:foregroundMark x1="83361" y1="44803" x2="83361" y2="44803"/>
                          <a14:foregroundMark x1="83361" y1="44803" x2="83361" y2="44803"/>
                          <a14:foregroundMark x1="83361" y1="44803" x2="83361" y2="44803"/>
                          <a14:foregroundMark x1="83361" y1="44803" x2="83279" y2="44803"/>
                          <a14:foregroundMark x1="81240" y1="41573" x2="81403" y2="41713"/>
                          <a14:foregroundMark x1="82872" y1="44101" x2="83279" y2="44803"/>
                          <a14:foregroundMark x1="82627" y1="43680" x2="82872" y2="44101"/>
                          <a14:foregroundMark x1="81811" y1="42275" x2="82045" y2="42678"/>
                          <a14:foregroundMark x1="81403" y1="41573" x2="81606" y2="41921"/>
                          <a14:foregroundMark x1="34421" y1="84691" x2="34421" y2="84691"/>
                          <a14:foregroundMark x1="34666" y1="83287" x2="34666" y2="83287"/>
                          <a14:foregroundMark x1="34584" y1="85815" x2="34584" y2="85815"/>
                          <a14:foregroundMark x1="34829" y1="78511" x2="34829" y2="78511"/>
                          <a14:foregroundMark x1="65253" y1="60955" x2="65253" y2="60955"/>
                          <a14:foregroundMark x1="84502" y1="47753" x2="84502" y2="47753"/>
                          <a14:foregroundMark x1="84584" y1="47612" x2="84584" y2="47612"/>
                          <a14:foregroundMark x1="84584" y1="47612" x2="84339" y2="47893"/>
                          <a14:foregroundMark x1="83034" y1="44382" x2="83034" y2="44382"/>
                          <a14:foregroundMark x1="83034" y1="44522" x2="83116" y2="44663"/>
                          <a14:backgroundMark x1="9951" y1="8708" x2="9951" y2="8708"/>
                          <a14:backgroundMark x1="10033" y1="8567" x2="10033" y2="8567"/>
                          <a14:backgroundMark x1="10277" y1="8427" x2="10277" y2="8427"/>
                          <a14:backgroundMark x1="10685" y1="8567" x2="10685" y2="8567"/>
                          <a14:backgroundMark x1="11093" y1="8427" x2="11093" y2="8427"/>
                          <a14:backgroundMark x1="11256" y1="8427" x2="11256" y2="8427"/>
                          <a14:backgroundMark x1="10930" y1="8427" x2="10033" y2="8427"/>
                          <a14:backgroundMark x1="10440" y1="8287" x2="11175" y2="8427"/>
                          <a14:backgroundMark x1="10930" y1="8427" x2="11419" y2="8427"/>
                          <a14:backgroundMark x1="11664" y1="8287" x2="11175" y2="8287"/>
                          <a14:backgroundMark x1="10033" y1="8427" x2="9869" y2="8567"/>
                          <a14:backgroundMark x1="9788" y1="8848" x2="9788" y2="8848"/>
                          <a14:backgroundMark x1="30832" y1="31742" x2="30669" y2="34270"/>
                          <a14:backgroundMark x1="30832" y1="33708" x2="30832" y2="35534"/>
                          <a14:backgroundMark x1="36542" y1="47191" x2="36052" y2="47191"/>
                          <a14:backgroundMark x1="36378" y1="46910" x2="36134" y2="47472"/>
                          <a14:backgroundMark x1="35971" y1="47191" x2="35971" y2="48455"/>
                          <a14:backgroundMark x1="35388" y1="97742" x2="36134" y2="97051"/>
                          <a14:backgroundMark x1="35322" y1="97585" x2="35563" y2="97472"/>
                          <a14:backgroundMark x1="33116" y1="5197" x2="38173" y2="5056"/>
                          <a14:backgroundMark x1="38173" y1="5056" x2="43067" y2="5197"/>
                          <a14:backgroundMark x1="67537" y1="6180" x2="67537" y2="6180"/>
                          <a14:backgroundMark x1="67700" y1="5758" x2="67700" y2="5758"/>
                          <a14:backgroundMark x1="67700" y1="6180" x2="67700" y2="6180"/>
                          <a14:backgroundMark x1="67618" y1="6039" x2="67618" y2="6039"/>
                          <a14:backgroundMark x1="67781" y1="6039" x2="67781" y2="6039"/>
                          <a14:backgroundMark x1="71615" y1="18118" x2="71615" y2="18118"/>
                          <a14:backgroundMark x1="78711" y1="55337" x2="78711" y2="55337"/>
                          <a14:backgroundMark x1="81811" y1="53230" x2="81811" y2="53230"/>
                          <a14:backgroundMark x1="82055" y1="52809" x2="82055" y2="52809"/>
                          <a14:backgroundMark x1="82137" y1="52669" x2="82137" y2="52669"/>
                          <a14:backgroundMark x1="82219" y1="52528" x2="82219" y2="52528"/>
                          <a14:backgroundMark x1="82463" y1="50983" x2="82463" y2="50983"/>
                          <a14:backgroundMark x1="81648" y1="53371" x2="81648" y2="53371"/>
                          <a14:backgroundMark x1="58157" y1="66011" x2="58157" y2="66011"/>
                          <a14:backgroundMark x1="58564" y1="65730" x2="58564" y2="65730"/>
                          <a14:backgroundMark x1="72349" y1="69663" x2="72349" y2="69663"/>
                          <a14:backgroundMark x1="72431" y1="69382" x2="72431" y2="69382"/>
                          <a14:backgroundMark x1="72349" y1="69522" x2="72349" y2="69522"/>
                          <a14:backgroundMark x1="74551" y1="64607" x2="74551" y2="64607"/>
                          <a14:backgroundMark x1="74633" y1="64466" x2="74633" y2="64466"/>
                          <a14:backgroundMark x1="69739" y1="75983" x2="69739" y2="75983"/>
                          <a14:backgroundMark x1="69576" y1="76124" x2="69576" y2="76124"/>
                          <a14:backgroundMark x1="69576" y1="75843" x2="69576" y2="75843"/>
                          <a14:backgroundMark x1="72349" y1="77809" x2="72349" y2="77809"/>
                          <a14:backgroundMark x1="71289" y1="77809" x2="72512" y2="77669"/>
                          <a14:backgroundMark x1="58320" y1="65730" x2="58320" y2="65730"/>
                          <a14:backgroundMark x1="58728" y1="65590" x2="58728" y2="65590"/>
                          <a14:backgroundMark x1="58728" y1="65449" x2="58728" y2="65449"/>
                          <a14:backgroundMark x1="59054" y1="65309" x2="59054" y2="65309"/>
                          <a14:backgroundMark x1="58891" y1="65309" x2="58891" y2="65309"/>
                          <a14:backgroundMark x1="57993" y1="65871" x2="57993" y2="65871"/>
                          <a14:backgroundMark x1="59217" y1="65309" x2="59217" y2="65309"/>
                          <a14:backgroundMark x1="59299" y1="65169" x2="59299" y2="65169"/>
                          <a14:backgroundMark x1="59543" y1="65028" x2="59543" y2="65028"/>
                          <a14:backgroundMark x1="59706" y1="64888" x2="59706" y2="64888"/>
                          <a14:backgroundMark x1="34829" y1="97753" x2="34829" y2="97753"/>
                          <a14:backgroundMark x1="34666" y1="97753" x2="34666" y2="97753"/>
                          <a14:backgroundMark x1="34910" y1="97612" x2="34910" y2="97612"/>
                          <a14:backgroundMark x1="35318" y1="97331" x2="35318" y2="97331"/>
                          <a14:backgroundMark x1="32626" y1="85534" x2="32626" y2="85534"/>
                          <a14:backgroundMark x1="59951" y1="64747" x2="59951" y2="64747"/>
                          <a14:backgroundMark x1="65498" y1="61376" x2="65498" y2="61376"/>
                          <a14:backgroundMark x1="65824" y1="61236" x2="65824" y2="61236"/>
                          <a14:backgroundMark x1="65824" y1="61236" x2="65824" y2="61236"/>
                          <a14:backgroundMark x1="65742" y1="61236" x2="65742" y2="61236"/>
                          <a14:backgroundMark x1="65661" y1="61236" x2="65661" y2="61236"/>
                          <a14:backgroundMark x1="65661" y1="61096" x2="65661" y2="61096"/>
                          <a14:backgroundMark x1="73159" y1="76019" x2="73736" y2="76124"/>
                          <a14:backgroundMark x1="73736" y1="76124" x2="73043" y2="76333"/>
                          <a14:backgroundMark x1="72268" y1="75843" x2="72268" y2="75843"/>
                          <a14:backgroundMark x1="71207" y1="75983" x2="71207" y2="75983"/>
                          <a14:backgroundMark x1="71860" y1="75983" x2="71860" y2="75983"/>
                          <a14:backgroundMark x1="70147" y1="75843" x2="70147" y2="75843"/>
                          <a14:backgroundMark x1="70555" y1="75843" x2="70555" y2="75843"/>
                          <a14:backgroundMark x1="70881" y1="75843" x2="70881" y2="75843"/>
                          <a14:backgroundMark x1="70392" y1="75843" x2="70392" y2="75843"/>
                          <a14:backgroundMark x1="72920" y1="75843" x2="72920" y2="75843"/>
                          <a14:backgroundMark x1="73409" y1="75843" x2="73409" y2="75843"/>
                          <a14:backgroundMark x1="73165" y1="75843" x2="73165" y2="75843"/>
                          <a14:backgroundMark x1="73002" y1="75843" x2="73002" y2="75843"/>
                          <a14:backgroundMark x1="72594" y1="75843" x2="72594" y2="75843"/>
                          <a14:backgroundMark x1="72431" y1="75843" x2="72431" y2="75843"/>
                          <a14:backgroundMark x1="72104" y1="75843" x2="72104" y2="75843"/>
                          <a14:backgroundMark x1="70228" y1="75140" x2="70228" y2="75140"/>
                          <a14:backgroundMark x1="70718" y1="75843" x2="70718" y2="75843"/>
                          <a14:backgroundMark x1="71452" y1="75843" x2="71452" y2="75843"/>
                          <a14:backgroundMark x1="71697" y1="75843" x2="71697" y2="75843"/>
                          <a14:backgroundMark x1="71289" y1="75843" x2="71289" y2="75843"/>
                          <a14:backgroundMark x1="81403" y1="42275" x2="81403" y2="42275"/>
                          <a14:backgroundMark x1="81974" y1="43118" x2="81974" y2="43118"/>
                          <a14:backgroundMark x1="83279" y1="45225" x2="83279" y2="45225"/>
                          <a14:backgroundMark x1="83442" y1="44803" x2="83442" y2="44803"/>
                          <a14:backgroundMark x1="82953" y1="43680" x2="82953" y2="43680"/>
                          <a14:backgroundMark x1="81811" y1="41713" x2="81974" y2="42135"/>
                          <a14:backgroundMark x1="81485" y1="41433" x2="81485" y2="41433"/>
                          <a14:backgroundMark x1="82871" y1="43539" x2="82871" y2="43539"/>
                          <a14:backgroundMark x1="82219" y1="42416" x2="82708" y2="43118"/>
                          <a14:backgroundMark x1="84339" y1="47472" x2="84339" y2="47472"/>
                          <a14:backgroundMark x1="84421" y1="47472" x2="84421" y2="47472"/>
                          <a14:backgroundMark x1="84258" y1="47893" x2="84258" y2="47893"/>
                          <a14:backgroundMark x1="65171" y1="60674" x2="65171" y2="60674"/>
                          <a14:backgroundMark x1="83116" y1="44101" x2="83116" y2="44101"/>
                          <a14:backgroundMark x1="83361" y1="44242" x2="83361" y2="44242"/>
                          <a14:backgroundMark x1="83279" y1="44242" x2="83279" y2="44242"/>
                          <a14:backgroundMark x1="83197" y1="44242" x2="83197" y2="44242"/>
                          <a14:backgroundMark x1="82871" y1="44803" x2="82871" y2="44803"/>
                          <a14:backgroundMark x1="83034" y1="44944" x2="83034" y2="44944"/>
                          <a14:backgroundMark x1="82953" y1="44803" x2="82953" y2="44803"/>
                        </a14:backgroundRemoval>
                      </a14:imgEffect>
                    </a14:imgLayer>
                  </a14:imgProps>
                </a:ext>
                <a:ext uri="{28A0092B-C50C-407E-A947-70E740481C1C}">
                  <a14:useLocalDpi xmlns:a14="http://schemas.microsoft.com/office/drawing/2010/main" val="0"/>
                </a:ext>
              </a:extLst>
            </a:blip>
            <a:stretch>
              <a:fillRect/>
            </a:stretch>
          </p:blipFill>
          <p:spPr>
            <a:xfrm>
              <a:off x="273020" y="78006"/>
              <a:ext cx="2578100" cy="1497330"/>
            </a:xfrm>
            <a:prstGeom prst="rect">
              <a:avLst/>
            </a:prstGeom>
          </p:spPr>
        </p:pic>
        <p:sp>
          <p:nvSpPr>
            <p:cNvPr id="55" name="Cuadro de texto 2">
              <a:extLst>
                <a:ext uri="{FF2B5EF4-FFF2-40B4-BE49-F238E27FC236}">
                  <a16:creationId xmlns:a16="http://schemas.microsoft.com/office/drawing/2014/main" id="{95BE537D-FBC9-F75C-D81E-3799CA7B1AE7}"/>
                </a:ext>
              </a:extLst>
            </p:cNvPr>
            <p:cNvSpPr txBox="1">
              <a:spLocks noChangeArrowheads="1"/>
            </p:cNvSpPr>
            <p:nvPr/>
          </p:nvSpPr>
          <p:spPr bwMode="auto">
            <a:xfrm>
              <a:off x="1958809" y="-6181"/>
              <a:ext cx="323850" cy="21590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V</a:t>
              </a:r>
              <a:r>
                <a:rPr lang="en-GB" sz="3200" baseline="-25000">
                  <a:effectLst/>
                  <a:latin typeface="Times New Roman" panose="02020603050405020304" pitchFamily="18" charset="0"/>
                  <a:ea typeface="Calibri" panose="020F0502020204030204" pitchFamily="34" charset="0"/>
                  <a:cs typeface="Times New Roman" panose="02020603050405020304" pitchFamily="18" charset="0"/>
                </a:rPr>
                <a:t>s</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 name="Cuadro de texto 2">
              <a:extLst>
                <a:ext uri="{FF2B5EF4-FFF2-40B4-BE49-F238E27FC236}">
                  <a16:creationId xmlns:a16="http://schemas.microsoft.com/office/drawing/2014/main" id="{5F948640-7E5A-6DDD-7008-59687990D5B0}"/>
                </a:ext>
              </a:extLst>
            </p:cNvPr>
            <p:cNvSpPr txBox="1">
              <a:spLocks noChangeArrowheads="1"/>
            </p:cNvSpPr>
            <p:nvPr/>
          </p:nvSpPr>
          <p:spPr bwMode="auto">
            <a:xfrm>
              <a:off x="0" y="910066"/>
              <a:ext cx="791845" cy="32385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Photodetector diode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 name="Cuadro de texto 2">
              <a:extLst>
                <a:ext uri="{FF2B5EF4-FFF2-40B4-BE49-F238E27FC236}">
                  <a16:creationId xmlns:a16="http://schemas.microsoft.com/office/drawing/2014/main" id="{E114C600-E78C-4275-901D-128D70088C30}"/>
                </a:ext>
              </a:extLst>
            </p:cNvPr>
            <p:cNvSpPr txBox="1">
              <a:spLocks noChangeArrowheads="1"/>
            </p:cNvSpPr>
            <p:nvPr/>
          </p:nvSpPr>
          <p:spPr bwMode="auto">
            <a:xfrm>
              <a:off x="580709" y="1373767"/>
              <a:ext cx="503555" cy="25146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Sample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Cuadro de texto 2">
              <a:extLst>
                <a:ext uri="{FF2B5EF4-FFF2-40B4-BE49-F238E27FC236}">
                  <a16:creationId xmlns:a16="http://schemas.microsoft.com/office/drawing/2014/main" id="{F18897AD-6CC7-F1B2-C4BC-5B54BDA505B7}"/>
                </a:ext>
              </a:extLst>
            </p:cNvPr>
            <p:cNvSpPr txBox="1">
              <a:spLocks noChangeArrowheads="1"/>
            </p:cNvSpPr>
            <p:nvPr/>
          </p:nvSpPr>
          <p:spPr bwMode="auto">
            <a:xfrm>
              <a:off x="403029" y="138677"/>
              <a:ext cx="791845" cy="32385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Topographic feedback</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Cuadro de texto 2">
              <a:extLst>
                <a:ext uri="{FF2B5EF4-FFF2-40B4-BE49-F238E27FC236}">
                  <a16:creationId xmlns:a16="http://schemas.microsoft.com/office/drawing/2014/main" id="{66BF7C91-1D40-BB25-F240-0FEFEEA31FA7}"/>
                </a:ext>
              </a:extLst>
            </p:cNvPr>
            <p:cNvSpPr txBox="1">
              <a:spLocks noChangeArrowheads="1"/>
            </p:cNvSpPr>
            <p:nvPr/>
          </p:nvSpPr>
          <p:spPr bwMode="auto">
            <a:xfrm>
              <a:off x="1135416" y="407363"/>
              <a:ext cx="431800" cy="21590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Laser</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3" name="Cuadro de texto 2">
              <a:extLst>
                <a:ext uri="{FF2B5EF4-FFF2-40B4-BE49-F238E27FC236}">
                  <a16:creationId xmlns:a16="http://schemas.microsoft.com/office/drawing/2014/main" id="{919022A7-A74D-B1F0-9377-B33F9CAF6F17}"/>
                </a:ext>
              </a:extLst>
            </p:cNvPr>
            <p:cNvSpPr txBox="1">
              <a:spLocks noChangeArrowheads="1"/>
            </p:cNvSpPr>
            <p:nvPr/>
          </p:nvSpPr>
          <p:spPr bwMode="auto">
            <a:xfrm>
              <a:off x="1191753" y="1356431"/>
              <a:ext cx="539750" cy="35941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Thermal probe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4" name="Cuadro de texto 2">
              <a:extLst>
                <a:ext uri="{FF2B5EF4-FFF2-40B4-BE49-F238E27FC236}">
                  <a16:creationId xmlns:a16="http://schemas.microsoft.com/office/drawing/2014/main" id="{B1EF7968-B4B0-B868-E993-65B4F1D49D8A}"/>
                </a:ext>
              </a:extLst>
            </p:cNvPr>
            <p:cNvSpPr txBox="1">
              <a:spLocks noChangeArrowheads="1"/>
            </p:cNvSpPr>
            <p:nvPr/>
          </p:nvSpPr>
          <p:spPr bwMode="auto">
            <a:xfrm>
              <a:off x="1191753" y="1001073"/>
              <a:ext cx="719455" cy="3238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Piezoelectric scanner</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5" name="Cuadro de texto 2">
              <a:extLst>
                <a:ext uri="{FF2B5EF4-FFF2-40B4-BE49-F238E27FC236}">
                  <a16:creationId xmlns:a16="http://schemas.microsoft.com/office/drawing/2014/main" id="{EC726476-6D62-1B2B-99C3-D58B8D78DB87}"/>
                </a:ext>
              </a:extLst>
            </p:cNvPr>
            <p:cNvSpPr txBox="1">
              <a:spLocks noChangeArrowheads="1"/>
            </p:cNvSpPr>
            <p:nvPr/>
          </p:nvSpPr>
          <p:spPr bwMode="auto">
            <a:xfrm>
              <a:off x="1789797" y="645713"/>
              <a:ext cx="683895" cy="35941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Wheatstone bridge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 name="Cuadro de texto 2">
              <a:extLst>
                <a:ext uri="{FF2B5EF4-FFF2-40B4-BE49-F238E27FC236}">
                  <a16:creationId xmlns:a16="http://schemas.microsoft.com/office/drawing/2014/main" id="{F9B751EA-77D7-F677-A063-EB67DDEF9B4B}"/>
                </a:ext>
              </a:extLst>
            </p:cNvPr>
            <p:cNvSpPr txBox="1">
              <a:spLocks noChangeArrowheads="1"/>
            </p:cNvSpPr>
            <p:nvPr/>
          </p:nvSpPr>
          <p:spPr bwMode="auto">
            <a:xfrm>
              <a:off x="2188493" y="944734"/>
              <a:ext cx="611505" cy="32385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Variable resistance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7" name="Cuadro de texto 2">
              <a:extLst>
                <a:ext uri="{FF2B5EF4-FFF2-40B4-BE49-F238E27FC236}">
                  <a16:creationId xmlns:a16="http://schemas.microsoft.com/office/drawing/2014/main" id="{2885E0CA-A198-CAE7-9C6C-81849404EE4A}"/>
                </a:ext>
              </a:extLst>
            </p:cNvPr>
            <p:cNvSpPr txBox="1">
              <a:spLocks noChangeArrowheads="1"/>
            </p:cNvSpPr>
            <p:nvPr/>
          </p:nvSpPr>
          <p:spPr bwMode="auto">
            <a:xfrm>
              <a:off x="2353171" y="628379"/>
              <a:ext cx="575945" cy="35941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Bridge potential</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Cuadro de texto 2">
              <a:extLst>
                <a:ext uri="{FF2B5EF4-FFF2-40B4-BE49-F238E27FC236}">
                  <a16:creationId xmlns:a16="http://schemas.microsoft.com/office/drawing/2014/main" id="{60036345-5074-BD05-E799-4FC402785DF5}"/>
                </a:ext>
              </a:extLst>
            </p:cNvPr>
            <p:cNvSpPr txBox="1">
              <a:spLocks noChangeArrowheads="1"/>
            </p:cNvSpPr>
            <p:nvPr/>
          </p:nvSpPr>
          <p:spPr bwMode="auto">
            <a:xfrm>
              <a:off x="2422510" y="347334"/>
              <a:ext cx="359410" cy="215899"/>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effectLst/>
                  <a:latin typeface="Times New Roman" panose="02020603050405020304" pitchFamily="18" charset="0"/>
                  <a:ea typeface="Calibri" panose="020F0502020204030204" pitchFamily="34" charset="0"/>
                  <a:cs typeface="Times New Roman" panose="02020603050405020304" pitchFamily="18" charset="0"/>
                </a:rPr>
                <a:t>V</a:t>
              </a:r>
              <a:r>
                <a:rPr lang="en-GB" sz="3200" baseline="-25000">
                  <a:effectLst/>
                  <a:latin typeface="Times New Roman" panose="02020603050405020304" pitchFamily="18" charset="0"/>
                  <a:ea typeface="Calibri" panose="020F0502020204030204" pitchFamily="34" charset="0"/>
                  <a:cs typeface="Times New Roman" panose="02020603050405020304" pitchFamily="18" charset="0"/>
                </a:rPr>
                <a:t>out</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9" name="CuadroTexto 68">
            <a:extLst>
              <a:ext uri="{FF2B5EF4-FFF2-40B4-BE49-F238E27FC236}">
                <a16:creationId xmlns:a16="http://schemas.microsoft.com/office/drawing/2014/main" id="{C39837E1-DB4D-D4CD-7C7B-826C7FAA83C6}"/>
              </a:ext>
            </a:extLst>
          </p:cNvPr>
          <p:cNvSpPr txBox="1"/>
          <p:nvPr/>
        </p:nvSpPr>
        <p:spPr>
          <a:xfrm>
            <a:off x="15411208" y="11823320"/>
            <a:ext cx="14126400" cy="7200000"/>
          </a:xfrm>
          <a:prstGeom prst="rect">
            <a:avLst/>
          </a:prstGeom>
          <a:noFill/>
        </p:spPr>
        <p:txBody>
          <a:bodyPr wrap="square" lIns="540000" tIns="0" rIns="540000" bIns="0" rtlCol="0" anchor="ctr">
            <a:noAutofit/>
          </a:bodyPr>
          <a:lstStyle/>
          <a:p>
            <a:pPr indent="1511935" algn="ctr">
              <a:lnSpc>
                <a:spcPct val="107000"/>
              </a:lnSpc>
              <a:spcAft>
                <a:spcPts val="400"/>
              </a:spcAft>
            </a:pP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Characterization:</a:t>
            </a:r>
          </a:p>
          <a:p>
            <a:pPr indent="457200" algn="just">
              <a:lnSpc>
                <a:spcPct val="107000"/>
              </a:lnSpc>
              <a:spcAft>
                <a:spcPts val="400"/>
              </a:spcAf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HV-SThM (see scheme below) performed with an NT-MDT Smena microscope under high vacuum conditions (</a:t>
            </a:r>
            <a:r>
              <a:rPr lang="en-GB" sz="3200" dirty="0">
                <a:effectLst/>
                <a:latin typeface="Calibri" panose="020F0502020204030204" pitchFamily="34"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10</a:t>
            </a:r>
            <a:r>
              <a:rPr lang="en-GB" sz="3200" baseline="30000" dirty="0">
                <a:effectLst/>
                <a:latin typeface="Times New Roman" panose="02020603050405020304" pitchFamily="18" charset="0"/>
                <a:ea typeface="Calibri" panose="020F0502020204030204" pitchFamily="34" charset="0"/>
                <a:cs typeface="Times New Roman" panose="02020603050405020304" pitchFamily="18" charset="0"/>
              </a:rPr>
              <a:t>-6</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mbar) and ambient temperature (</a:t>
            </a:r>
            <a:r>
              <a:rPr lang="en-GB" sz="3200" dirty="0">
                <a:effectLst/>
                <a:latin typeface="Calibri" panose="020F0502020204030204" pitchFamily="34"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296 K).</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3200" dirty="0">
                <a:effectLst/>
                <a:latin typeface="Times New Roman" panose="02020603050405020304" pitchFamily="18" charset="0"/>
                <a:ea typeface="Calibri" panose="020F0502020204030204" pitchFamily="34" charset="0"/>
              </a:rPr>
              <a:t>SThM incorporates a resistive heater receiving constant power via a DC-AC Wheatstone bridge. The bridge output voltage is proportional to the probe temperature, which changes due to variations of the probe-sample heat flow. By moving the probe across the sample surface, a quantitative map of the sample heat transport is obtained.</a:t>
            </a:r>
            <a:endParaRPr lang="es-ES" sz="4800" dirty="0"/>
          </a:p>
        </p:txBody>
      </p:sp>
      <p:grpSp>
        <p:nvGrpSpPr>
          <p:cNvPr id="70" name="Grupo 69">
            <a:extLst>
              <a:ext uri="{FF2B5EF4-FFF2-40B4-BE49-F238E27FC236}">
                <a16:creationId xmlns:a16="http://schemas.microsoft.com/office/drawing/2014/main" id="{913A238D-0108-CD22-F7AC-63479E4DC201}"/>
              </a:ext>
            </a:extLst>
          </p:cNvPr>
          <p:cNvGrpSpPr>
            <a:grpSpLocks noChangeAspect="1"/>
          </p:cNvGrpSpPr>
          <p:nvPr/>
        </p:nvGrpSpPr>
        <p:grpSpPr>
          <a:xfrm>
            <a:off x="1750845" y="26069292"/>
            <a:ext cx="6986320" cy="5400000"/>
            <a:chOff x="6512419" y="3565076"/>
            <a:chExt cx="2074404" cy="1603388"/>
          </a:xfrm>
        </p:grpSpPr>
        <p:pic>
          <p:nvPicPr>
            <p:cNvPr id="71" name="Imagen 70" descr="Imagen que contiene Calendario&#10;&#10;Descripción generada automáticamente">
              <a:extLst>
                <a:ext uri="{FF2B5EF4-FFF2-40B4-BE49-F238E27FC236}">
                  <a16:creationId xmlns:a16="http://schemas.microsoft.com/office/drawing/2014/main" id="{EF790FE8-6F59-938D-1685-281CC30B7419}"/>
                </a:ext>
              </a:extLst>
            </p:cNvPr>
            <p:cNvPicPr>
              <a:picLocks noChangeAspect="1"/>
            </p:cNvPicPr>
            <p:nvPr/>
          </p:nvPicPr>
          <p:blipFill>
            <a:blip r:embed="rId21"/>
            <a:stretch>
              <a:fillRect/>
            </a:stretch>
          </p:blipFill>
          <p:spPr>
            <a:xfrm>
              <a:off x="6512419" y="3588225"/>
              <a:ext cx="1988376" cy="1439934"/>
            </a:xfrm>
            <a:prstGeom prst="rect">
              <a:avLst/>
            </a:prstGeom>
          </p:spPr>
        </p:pic>
        <p:sp>
          <p:nvSpPr>
            <p:cNvPr id="72" name="Cuadro de texto 2">
              <a:extLst>
                <a:ext uri="{FF2B5EF4-FFF2-40B4-BE49-F238E27FC236}">
                  <a16:creationId xmlns:a16="http://schemas.microsoft.com/office/drawing/2014/main" id="{3B9F7E47-4B4D-7B5D-0D4C-F9B3E6F824E6}"/>
                </a:ext>
              </a:extLst>
            </p:cNvPr>
            <p:cNvSpPr txBox="1">
              <a:spLocks noChangeArrowheads="1"/>
            </p:cNvSpPr>
            <p:nvPr/>
          </p:nvSpPr>
          <p:spPr bwMode="auto">
            <a:xfrm rot="21354675">
              <a:off x="6542272" y="4741930"/>
              <a:ext cx="431704" cy="251374"/>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5000"/>
                </a:lnSpc>
                <a:spcAft>
                  <a:spcPts val="800"/>
                </a:spcAft>
              </a:pPr>
              <a:r>
                <a:rPr lang="en-GB" sz="3200" kern="12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Si</a:t>
              </a:r>
              <a:endParaRPr lang="es-E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3" name="Cuadro de texto 2">
              <a:extLst>
                <a:ext uri="{FF2B5EF4-FFF2-40B4-BE49-F238E27FC236}">
                  <a16:creationId xmlns:a16="http://schemas.microsoft.com/office/drawing/2014/main" id="{A8F2C7FE-0143-BD19-58CD-CB6BD448A430}"/>
                </a:ext>
              </a:extLst>
            </p:cNvPr>
            <p:cNvSpPr txBox="1">
              <a:spLocks noChangeArrowheads="1"/>
            </p:cNvSpPr>
            <p:nvPr/>
          </p:nvSpPr>
          <p:spPr bwMode="auto">
            <a:xfrm rot="21354675">
              <a:off x="6565993" y="4119236"/>
              <a:ext cx="575946" cy="251374"/>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5000"/>
                </a:lnSpc>
                <a:spcAft>
                  <a:spcPts val="800"/>
                </a:spcAft>
              </a:pPr>
              <a:r>
                <a:rPr lang="el-GR" sz="3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a:t>
              </a:r>
              <a:r>
                <a:rPr lang="en-GB" sz="3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InSe</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4" name="Cuadro de texto 2">
              <a:extLst>
                <a:ext uri="{FF2B5EF4-FFF2-40B4-BE49-F238E27FC236}">
                  <a16:creationId xmlns:a16="http://schemas.microsoft.com/office/drawing/2014/main" id="{BB2A8306-9151-0EE0-667A-1400A0D4E4F5}"/>
                </a:ext>
              </a:extLst>
            </p:cNvPr>
            <p:cNvSpPr txBox="1">
              <a:spLocks noChangeArrowheads="1"/>
            </p:cNvSpPr>
            <p:nvPr/>
          </p:nvSpPr>
          <p:spPr bwMode="auto">
            <a:xfrm rot="21354675">
              <a:off x="7348849" y="3565076"/>
              <a:ext cx="431704" cy="251374"/>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5000"/>
                </a:lnSpc>
                <a:spcAft>
                  <a:spcPts val="800"/>
                </a:spcAft>
              </a:pPr>
              <a:r>
                <a:rPr lang="en-GB" sz="3200"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a:t>
              </a:r>
              <a:endParaRPr lang="es-E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5" name="Cuadro de texto 2">
              <a:extLst>
                <a:ext uri="{FF2B5EF4-FFF2-40B4-BE49-F238E27FC236}">
                  <a16:creationId xmlns:a16="http://schemas.microsoft.com/office/drawing/2014/main" id="{08EDE0AB-6A3A-EDCB-CB4B-35AF9A5A7DE9}"/>
                </a:ext>
              </a:extLst>
            </p:cNvPr>
            <p:cNvSpPr txBox="1">
              <a:spLocks noChangeArrowheads="1"/>
            </p:cNvSpPr>
            <p:nvPr/>
          </p:nvSpPr>
          <p:spPr bwMode="auto">
            <a:xfrm>
              <a:off x="8046823" y="3664069"/>
              <a:ext cx="540000" cy="14400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5000"/>
                </a:lnSpc>
                <a:spcAft>
                  <a:spcPts val="800"/>
                </a:spcAft>
              </a:pPr>
              <a:r>
                <a:rPr lang="es-ES" sz="2500" kern="1200" dirty="0">
                  <a:solidFill>
                    <a:srgbClr val="98191C"/>
                  </a:solidFill>
                  <a:effectLst/>
                  <a:latin typeface="Arial" panose="020B0604020202020204" pitchFamily="34" charset="0"/>
                  <a:ea typeface="Calibri" panose="020F0502020204030204" pitchFamily="34" charset="0"/>
                  <a:cs typeface="Arial" panose="020B0604020202020204" pitchFamily="34" charset="0"/>
                </a:rPr>
                <a:t>15.936 K</a:t>
              </a:r>
              <a:endParaRPr lang="es-ES" sz="2500" dirty="0">
                <a:solidFill>
                  <a:srgbClr val="98191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6" name="Cuadro de texto 2">
              <a:extLst>
                <a:ext uri="{FF2B5EF4-FFF2-40B4-BE49-F238E27FC236}">
                  <a16:creationId xmlns:a16="http://schemas.microsoft.com/office/drawing/2014/main" id="{48129E67-3C0D-467C-57F9-96F520F9140E}"/>
                </a:ext>
              </a:extLst>
            </p:cNvPr>
            <p:cNvSpPr txBox="1">
              <a:spLocks noChangeArrowheads="1"/>
            </p:cNvSpPr>
            <p:nvPr/>
          </p:nvSpPr>
          <p:spPr bwMode="auto">
            <a:xfrm>
              <a:off x="8044918" y="5024464"/>
              <a:ext cx="540000" cy="14400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5000"/>
                </a:lnSpc>
                <a:spcAft>
                  <a:spcPts val="800"/>
                </a:spcAft>
              </a:pPr>
              <a:r>
                <a:rPr lang="es-ES" sz="2500" kern="1200" dirty="0">
                  <a:solidFill>
                    <a:srgbClr val="98191C"/>
                  </a:solidFill>
                  <a:effectLst/>
                  <a:latin typeface="Arial" panose="020B0604020202020204" pitchFamily="34" charset="0"/>
                  <a:ea typeface="Calibri" panose="020F0502020204030204" pitchFamily="34" charset="0"/>
                  <a:cs typeface="Arial" panose="020B0604020202020204" pitchFamily="34" charset="0"/>
                </a:rPr>
                <a:t>15.733 K</a:t>
              </a:r>
              <a:endParaRPr lang="es-ES" sz="2500" dirty="0">
                <a:solidFill>
                  <a:srgbClr val="98191C"/>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77" name="Grupo 76">
            <a:extLst>
              <a:ext uri="{FF2B5EF4-FFF2-40B4-BE49-F238E27FC236}">
                <a16:creationId xmlns:a16="http://schemas.microsoft.com/office/drawing/2014/main" id="{7FA561B1-8345-C2B3-01FA-7ADB864180D7}"/>
              </a:ext>
            </a:extLst>
          </p:cNvPr>
          <p:cNvGrpSpPr>
            <a:grpSpLocks noChangeAspect="1"/>
          </p:cNvGrpSpPr>
          <p:nvPr/>
        </p:nvGrpSpPr>
        <p:grpSpPr>
          <a:xfrm>
            <a:off x="1073238" y="31393558"/>
            <a:ext cx="8341535" cy="6120000"/>
            <a:chOff x="5287551" y="2120030"/>
            <a:chExt cx="1470573" cy="1078927"/>
          </a:xfrm>
        </p:grpSpPr>
        <p:sp>
          <p:nvSpPr>
            <p:cNvPr id="78" name="Cuadro de texto 2">
              <a:extLst>
                <a:ext uri="{FF2B5EF4-FFF2-40B4-BE49-F238E27FC236}">
                  <a16:creationId xmlns:a16="http://schemas.microsoft.com/office/drawing/2014/main" id="{A1A5F5E5-F399-D989-BFE4-314221FB990F}"/>
                </a:ext>
              </a:extLst>
            </p:cNvPr>
            <p:cNvSpPr txBox="1">
              <a:spLocks noChangeArrowheads="1"/>
            </p:cNvSpPr>
            <p:nvPr/>
          </p:nvSpPr>
          <p:spPr bwMode="auto">
            <a:xfrm>
              <a:off x="5597885" y="2657867"/>
              <a:ext cx="467846" cy="21565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s-ES" sz="3200">
                  <a:effectLst/>
                  <a:latin typeface="Times New Roman" panose="02020603050405020304" pitchFamily="18" charset="0"/>
                  <a:ea typeface="Calibri" panose="020F0502020204030204" pitchFamily="34" charset="0"/>
                  <a:cs typeface="Times New Roman" panose="02020603050405020304" pitchFamily="18" charset="0"/>
                </a:rPr>
                <a:t>Si</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9" name="Cuadro de texto 2">
              <a:extLst>
                <a:ext uri="{FF2B5EF4-FFF2-40B4-BE49-F238E27FC236}">
                  <a16:creationId xmlns:a16="http://schemas.microsoft.com/office/drawing/2014/main" id="{90EAF04C-CD9B-0D7B-9AB0-AEE3E054B83E}"/>
                </a:ext>
              </a:extLst>
            </p:cNvPr>
            <p:cNvSpPr txBox="1">
              <a:spLocks noChangeArrowheads="1"/>
            </p:cNvSpPr>
            <p:nvPr/>
          </p:nvSpPr>
          <p:spPr bwMode="auto">
            <a:xfrm>
              <a:off x="6039508" y="2278836"/>
              <a:ext cx="467846" cy="21565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GB" sz="3200">
                  <a:solidFill>
                    <a:srgbClr val="0018BF"/>
                  </a:solidFill>
                  <a:effectLst/>
                  <a:latin typeface="Times New Roman" panose="02020603050405020304" pitchFamily="18" charset="0"/>
                  <a:ea typeface="Calibri" panose="020F0502020204030204" pitchFamily="34" charset="0"/>
                  <a:cs typeface="Times New Roman" panose="02020603050405020304" pitchFamily="18" charset="0"/>
                </a:rPr>
                <a:t>γ-InSe</a:t>
              </a:r>
              <a:endParaRPr lang="es-ES" sz="5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0" name="Imagen 79">
              <a:extLst>
                <a:ext uri="{FF2B5EF4-FFF2-40B4-BE49-F238E27FC236}">
                  <a16:creationId xmlns:a16="http://schemas.microsoft.com/office/drawing/2014/main" id="{9FA85D4F-E957-8C7B-CC3F-B219917D6948}"/>
                </a:ext>
              </a:extLst>
            </p:cNvPr>
            <p:cNvPicPr>
              <a:picLocks noChangeAspect="1"/>
            </p:cNvPicPr>
            <p:nvPr/>
          </p:nvPicPr>
          <p:blipFill rotWithShape="1">
            <a:blip r:embed="rId22">
              <a:extLst>
                <a:ext uri="{28A0092B-C50C-407E-A947-70E740481C1C}">
                  <a14:useLocalDpi xmlns:a14="http://schemas.microsoft.com/office/drawing/2010/main" val="0"/>
                </a:ext>
              </a:extLst>
            </a:blip>
            <a:srcRect t="9409"/>
            <a:stretch/>
          </p:blipFill>
          <p:spPr bwMode="auto">
            <a:xfrm>
              <a:off x="5287551" y="2120030"/>
              <a:ext cx="1470573" cy="1078927"/>
            </a:xfrm>
            <a:prstGeom prst="rect">
              <a:avLst/>
            </a:prstGeom>
            <a:noFill/>
            <a:ln>
              <a:noFill/>
            </a:ln>
            <a:extLst>
              <a:ext uri="{53640926-AAD7-44D8-BBD7-CCE9431645EC}">
                <a14:shadowObscured xmlns:a14="http://schemas.microsoft.com/office/drawing/2010/main"/>
              </a:ext>
            </a:extLst>
          </p:spPr>
        </p:pic>
      </p:grpSp>
      <p:pic>
        <p:nvPicPr>
          <p:cNvPr id="82" name="Imagen 81">
            <a:extLst>
              <a:ext uri="{FF2B5EF4-FFF2-40B4-BE49-F238E27FC236}">
                <a16:creationId xmlns:a16="http://schemas.microsoft.com/office/drawing/2014/main" id="{7BDD11B3-8501-BDB1-C806-8CD7E242CD4E}"/>
              </a:ext>
            </a:extLst>
          </p:cNvPr>
          <p:cNvPicPr>
            <a:picLocks noChangeAspect="1"/>
          </p:cNvPicPr>
          <p:nvPr/>
        </p:nvPicPr>
        <p:blipFill rotWithShape="1">
          <a:blip r:embed="rId23">
            <a:extLst>
              <a:ext uri="{28A0092B-C50C-407E-A947-70E740481C1C}">
                <a14:useLocalDpi xmlns:a14="http://schemas.microsoft.com/office/drawing/2010/main" val="0"/>
              </a:ext>
            </a:extLst>
          </a:blip>
          <a:srcRect l="1789" t="478" r="8588"/>
          <a:stretch/>
        </p:blipFill>
        <p:spPr bwMode="auto">
          <a:xfrm>
            <a:off x="18067782" y="27160909"/>
            <a:ext cx="6056072" cy="5040000"/>
          </a:xfrm>
          <a:prstGeom prst="rect">
            <a:avLst/>
          </a:prstGeom>
          <a:noFill/>
          <a:ln>
            <a:noFill/>
          </a:ln>
          <a:extLst>
            <a:ext uri="{53640926-AAD7-44D8-BBD7-CCE9431645EC}">
              <a14:shadowObscured xmlns:a14="http://schemas.microsoft.com/office/drawing/2010/main"/>
            </a:ext>
          </a:extLst>
        </p:spPr>
      </p:pic>
      <p:sp>
        <p:nvSpPr>
          <p:cNvPr id="83" name="CuadroTexto 82">
            <a:extLst>
              <a:ext uri="{FF2B5EF4-FFF2-40B4-BE49-F238E27FC236}">
                <a16:creationId xmlns:a16="http://schemas.microsoft.com/office/drawing/2014/main" id="{FA8E4533-A4C5-4987-DEAA-CAA277E98853}"/>
              </a:ext>
            </a:extLst>
          </p:cNvPr>
          <p:cNvSpPr txBox="1"/>
          <p:nvPr/>
        </p:nvSpPr>
        <p:spPr>
          <a:xfrm>
            <a:off x="8909613" y="26678201"/>
            <a:ext cx="4680000" cy="7200000"/>
          </a:xfrm>
          <a:prstGeom prst="rect">
            <a:avLst/>
          </a:prstGeom>
          <a:noFill/>
        </p:spPr>
        <p:txBody>
          <a:bodyPr wrap="square" lIns="540000" tIns="0" rIns="540000" bIns="0" rtlCol="0" anchor="ctr">
            <a:noAutofit/>
          </a:bodyPr>
          <a:lstStyle/>
          <a:p>
            <a:pPr algn="just">
              <a:lnSpc>
                <a:spcPct val="107000"/>
              </a:lnSpc>
            </a:pPr>
            <a:r>
              <a:rPr lang="en-GB" sz="3200" dirty="0">
                <a:effectLst/>
                <a:latin typeface="Times New Roman" panose="02020603050405020304" pitchFamily="18" charset="0"/>
                <a:ea typeface="Calibri" panose="020F0502020204030204" pitchFamily="34" charset="0"/>
              </a:rPr>
              <a:t>Thickness (</a:t>
            </a:r>
            <a:r>
              <a:rPr lang="en-GB" sz="3200" i="1" dirty="0">
                <a:effectLst/>
                <a:latin typeface="Times New Roman" panose="02020603050405020304" pitchFamily="18" charset="0"/>
                <a:ea typeface="Calibri" panose="020F0502020204030204" pitchFamily="34" charset="0"/>
              </a:rPr>
              <a:t>t</a:t>
            </a:r>
            <a:r>
              <a:rPr lang="en-GB" sz="3200" dirty="0">
                <a:effectLst/>
                <a:latin typeface="Times New Roman" panose="02020603050405020304" pitchFamily="18" charset="0"/>
                <a:ea typeface="Calibri" panose="020F0502020204030204" pitchFamily="34" charset="0"/>
              </a:rPr>
              <a:t>) &amp; thermal signal (</a:t>
            </a:r>
            <a:r>
              <a:rPr lang="en-GB" sz="3200" i="1" dirty="0">
                <a:effectLst/>
                <a:latin typeface="Times New Roman" panose="02020603050405020304" pitchFamily="18" charset="0"/>
                <a:ea typeface="Calibri" panose="020F0502020204030204" pitchFamily="34" charset="0"/>
              </a:rPr>
              <a:t>V</a:t>
            </a:r>
            <a:r>
              <a:rPr lang="en-GB" sz="3200" i="1" baseline="-25000" dirty="0">
                <a:effectLst/>
                <a:latin typeface="Times New Roman" panose="02020603050405020304" pitchFamily="18" charset="0"/>
                <a:ea typeface="Calibri" panose="020F0502020204030204" pitchFamily="34" charset="0"/>
              </a:rPr>
              <a:t>th</a:t>
            </a:r>
            <a:r>
              <a:rPr lang="en-GB" sz="3200" dirty="0">
                <a:effectLst/>
                <a:latin typeface="Times New Roman" panose="02020603050405020304" pitchFamily="18" charset="0"/>
                <a:ea typeface="Calibri" panose="020F0502020204030204" pitchFamily="34" charset="0"/>
              </a:rPr>
              <a:t> - </a:t>
            </a:r>
            <a:r>
              <a:rPr lang="en-GB" sz="3200" i="1" dirty="0">
                <a:latin typeface="Times New Roman" panose="02020603050405020304" pitchFamily="18" charset="0"/>
                <a:ea typeface="Calibri" panose="020F0502020204030204" pitchFamily="34" charset="0"/>
              </a:rPr>
              <a:t>top</a:t>
            </a:r>
            <a:r>
              <a:rPr lang="en-GB" sz="3200" i="1" dirty="0">
                <a:effectLst/>
                <a:latin typeface="Times New Roman" panose="02020603050405020304" pitchFamily="18" charset="0"/>
                <a:ea typeface="Calibri" panose="020F0502020204030204" pitchFamily="34" charset="0"/>
              </a:rPr>
              <a:t> image</a:t>
            </a:r>
            <a:r>
              <a:rPr lang="en-GB" sz="3200" dirty="0">
                <a:effectLst/>
                <a:latin typeface="Times New Roman" panose="02020603050405020304" pitchFamily="18" charset="0"/>
                <a:ea typeface="Calibri" panose="020F0502020204030204" pitchFamily="34" charset="0"/>
              </a:rPr>
              <a:t>) maps of the two samples are obtained. Profiles (</a:t>
            </a:r>
            <a:r>
              <a:rPr lang="en-GB" sz="3200" i="1" dirty="0">
                <a:latin typeface="Times New Roman" panose="02020603050405020304" pitchFamily="18" charset="0"/>
                <a:ea typeface="Calibri" panose="020F0502020204030204" pitchFamily="34" charset="0"/>
              </a:rPr>
              <a:t>bottom</a:t>
            </a:r>
            <a:r>
              <a:rPr lang="en-GB" sz="3200" i="1" dirty="0">
                <a:effectLst/>
                <a:latin typeface="Times New Roman" panose="02020603050405020304" pitchFamily="18" charset="0"/>
                <a:ea typeface="Calibri" panose="020F0502020204030204" pitchFamily="34" charset="0"/>
              </a:rPr>
              <a:t> graph</a:t>
            </a:r>
            <a:r>
              <a:rPr lang="en-GB" sz="3200" dirty="0">
                <a:effectLst/>
                <a:latin typeface="Times New Roman" panose="02020603050405020304" pitchFamily="18" charset="0"/>
                <a:ea typeface="Calibri" panose="020F0502020204030204" pitchFamily="34" charset="0"/>
              </a:rPr>
              <a:t>) are extracted from the images to provide the quantitative experimental data to compare with the theoretical model.</a:t>
            </a:r>
            <a:endParaRPr lang="es-ES" sz="7200" dirty="0"/>
          </a:p>
        </p:txBody>
      </p:sp>
      <p:sp>
        <p:nvSpPr>
          <p:cNvPr id="84" name="Cuadro de texto 2">
            <a:extLst>
              <a:ext uri="{FF2B5EF4-FFF2-40B4-BE49-F238E27FC236}">
                <a16:creationId xmlns:a16="http://schemas.microsoft.com/office/drawing/2014/main" id="{2ECD26F3-F9E7-EF46-F1B2-2F5E7C2BAD65}"/>
              </a:ext>
            </a:extLst>
          </p:cNvPr>
          <p:cNvSpPr txBox="1">
            <a:spLocks noChangeArrowheads="1"/>
          </p:cNvSpPr>
          <p:nvPr/>
        </p:nvSpPr>
        <p:spPr bwMode="auto">
          <a:xfrm>
            <a:off x="8909613" y="33493234"/>
            <a:ext cx="4680000" cy="2196000"/>
          </a:xfrm>
          <a:prstGeom prst="rect">
            <a:avLst/>
          </a:prstGeom>
          <a:noFill/>
          <a:ln w="9525">
            <a:noFill/>
            <a:miter lim="800000"/>
            <a:headEnd/>
            <a:tailEnd/>
          </a:ln>
        </p:spPr>
        <p:txBody>
          <a:bodyPr rot="0" vert="horz" wrap="square" lIns="540000" tIns="0" rIns="540000" bIns="0" anchor="t" anchorCtr="0">
            <a:noAutofit/>
          </a:bodyPr>
          <a:lstStyle/>
          <a:p>
            <a:pPr algn="just">
              <a:lnSpc>
                <a:spcPct val="107000"/>
              </a:lnSpc>
              <a:spcAft>
                <a:spcPts val="400"/>
              </a:spcAf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The experimental data can be converted to thermal resistance with:</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5" name="Cuadro de texto 2">
                <a:extLst>
                  <a:ext uri="{FF2B5EF4-FFF2-40B4-BE49-F238E27FC236}">
                    <a16:creationId xmlns:a16="http://schemas.microsoft.com/office/drawing/2014/main" id="{EB9489CF-E919-88C0-6779-9D4E106A6E43}"/>
                  </a:ext>
                </a:extLst>
              </p:cNvPr>
              <p:cNvSpPr txBox="1">
                <a:spLocks noChangeArrowheads="1"/>
              </p:cNvSpPr>
              <p:nvPr/>
            </p:nvSpPr>
            <p:spPr bwMode="auto">
              <a:xfrm>
                <a:off x="13507099" y="27159775"/>
                <a:ext cx="4680000" cy="5076000"/>
              </a:xfrm>
              <a:prstGeom prst="rect">
                <a:avLst/>
              </a:prstGeom>
              <a:noFill/>
              <a:ln w="9525">
                <a:noFill/>
                <a:miter lim="800000"/>
                <a:headEnd/>
                <a:tailEnd/>
              </a:ln>
            </p:spPr>
            <p:txBody>
              <a:bodyPr rot="0" vert="horz" wrap="square" lIns="540000" tIns="0" rIns="540000" bIns="0" anchor="t" anchorCtr="0">
                <a:noAutofit/>
              </a:bodyPr>
              <a:lstStyle/>
              <a:p>
                <a:pPr algn="just">
                  <a:lnSpc>
                    <a:spcPct val="107000"/>
                  </a:lnSpc>
                  <a:spcAft>
                    <a:spcPts val="800"/>
                  </a:spcAf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The next equation is an isotropic fitting model for heat spreading</a:t>
                </a:r>
                <a:r>
                  <a:rPr lang="en-GB" sz="3200" baseline="30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This can be transformed into anisotropic by changing </a:t>
                </a:r>
                <a14:m>
                  <m:oMath xmlns:m="http://schemas.openxmlformats.org/officeDocument/2006/math">
                    <m:r>
                      <a:rPr lang="en-GB" sz="3200" i="1">
                        <a:effectLst/>
                        <a:latin typeface="Cambria Math" panose="02040503050406030204" pitchFamily="18" charset="0"/>
                        <a:ea typeface="Calibri" panose="020F0502020204030204" pitchFamily="34" charset="0"/>
                        <a:cs typeface="Times New Roman" panose="02020603050405020304" pitchFamily="18" charset="0"/>
                      </a:rPr>
                      <m:t>𝑡</m:t>
                    </m:r>
                    <m:r>
                      <a:rPr lang="en-GB" sz="32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acc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𝑡</m:t>
                        </m:r>
                      </m:e>
                    </m:acc>
                    <m:r>
                      <a:rPr lang="en-GB" sz="3200" i="1">
                        <a:effectLst/>
                        <a:latin typeface="Cambria Math" panose="02040503050406030204" pitchFamily="18" charset="0"/>
                        <a:ea typeface="DengXian" panose="02010600030101010101" pitchFamily="2" charset="-122"/>
                        <a:cs typeface="Times New Roman" panose="02020603050405020304" pitchFamily="18" charset="0"/>
                      </a:rPr>
                      <m:t>=</m:t>
                    </m:r>
                    <m:f>
                      <m:fPr>
                        <m:type m:val="lin"/>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fPr>
                      <m:num>
                        <m:r>
                          <a:rPr lang="en-GB" sz="3200" i="1">
                            <a:effectLst/>
                            <a:latin typeface="Cambria Math" panose="02040503050406030204" pitchFamily="18" charset="0"/>
                            <a:ea typeface="DengXian" panose="02010600030101010101" pitchFamily="2" charset="-122"/>
                            <a:cs typeface="Times New Roman" panose="02020603050405020304" pitchFamily="18" charset="0"/>
                          </a:rPr>
                          <m:t>𝑡</m:t>
                        </m:r>
                      </m:num>
                      <m:den>
                        <m:rad>
                          <m:radPr>
                            <m:degHide m:val="on"/>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radPr>
                          <m:deg/>
                          <m:e>
                            <m:f>
                              <m:fPr>
                                <m:type m:val="lin"/>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fPr>
                              <m:num>
                                <m:sSub>
                                  <m:sSubPr>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GB" sz="3200" i="1">
                                        <a:effectLst/>
                                        <a:latin typeface="Cambria Math" panose="02040503050406030204" pitchFamily="18" charset="0"/>
                                        <a:ea typeface="DengXian" panose="02010600030101010101" pitchFamily="2" charset="-122"/>
                                        <a:cs typeface="Times New Roman" panose="02020603050405020304" pitchFamily="18" charset="0"/>
                                      </a:rPr>
                                      <m:t>1,</m:t>
                                    </m:r>
                                    <m:r>
                                      <a:rPr lang="en-GB" sz="3200" i="1">
                                        <a:effectLst/>
                                        <a:latin typeface="Cambria Math" panose="02040503050406030204" pitchFamily="18" charset="0"/>
                                        <a:ea typeface="DengXian" panose="02010600030101010101" pitchFamily="2" charset="-122"/>
                                        <a:cs typeface="Times New Roman" panose="02020603050405020304" pitchFamily="18" charset="0"/>
                                      </a:rPr>
                                      <m:t>𝑧</m:t>
                                    </m:r>
                                  </m:sub>
                                </m:sSub>
                              </m:num>
                              <m:den>
                                <m:sSub>
                                  <m:sSubPr>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GB" sz="3200" i="1">
                                        <a:effectLst/>
                                        <a:latin typeface="Cambria Math" panose="02040503050406030204" pitchFamily="18" charset="0"/>
                                        <a:ea typeface="DengXian" panose="02010600030101010101" pitchFamily="2" charset="-122"/>
                                        <a:cs typeface="Times New Roman" panose="02020603050405020304" pitchFamily="18" charset="0"/>
                                      </a:rPr>
                                      <m:t>1,</m:t>
                                    </m:r>
                                    <m:r>
                                      <a:rPr lang="en-GB" sz="3200" i="1">
                                        <a:effectLst/>
                                        <a:latin typeface="Cambria Math" panose="02040503050406030204" pitchFamily="18" charset="0"/>
                                        <a:ea typeface="DengXian" panose="02010600030101010101" pitchFamily="2" charset="-122"/>
                                        <a:cs typeface="Times New Roman" panose="02020603050405020304" pitchFamily="18" charset="0"/>
                                      </a:rPr>
                                      <m:t>𝑥𝑦</m:t>
                                    </m:r>
                                  </m:sub>
                                </m:sSub>
                              </m:den>
                            </m:f>
                          </m:e>
                        </m:rad>
                      </m:den>
                    </m:f>
                    <m:r>
                      <a:rPr lang="en-GB" sz="3200" i="1">
                        <a:effectLst/>
                        <a:latin typeface="Cambria Math" panose="02040503050406030204" pitchFamily="18" charset="0"/>
                        <a:ea typeface="DengXian" panose="02010600030101010101" pitchFamily="2" charset="-122"/>
                        <a:cs typeface="Times New Roman" panose="02020603050405020304" pitchFamily="18" charset="0"/>
                      </a:rPr>
                      <m:t> </m:t>
                    </m:r>
                  </m:oMath>
                </a14:m>
                <a:r>
                  <a:rPr lang="en-GB" sz="3200" dirty="0">
                    <a:effectLst/>
                    <a:latin typeface="Times New Roman" panose="02020603050405020304" pitchFamily="18" charset="0"/>
                    <a:ea typeface="DengXian" panose="02010600030101010101" pitchFamily="2" charset="-122"/>
                    <a:cs typeface="Times New Roman" panose="02020603050405020304" pitchFamily="18" charset="0"/>
                  </a:rPr>
                  <a:t>and </a:t>
                </a:r>
                <a14:m>
                  <m:oMath xmlns:m="http://schemas.openxmlformats.org/officeDocument/2006/math">
                    <m:sSub>
                      <m:sSubPr>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GB" sz="3200" i="1">
                            <a:effectLst/>
                            <a:latin typeface="Cambria Math" panose="02040503050406030204" pitchFamily="18" charset="0"/>
                            <a:ea typeface="DengXian" panose="02010600030101010101" pitchFamily="2" charset="-122"/>
                            <a:cs typeface="Times New Roman" panose="02020603050405020304" pitchFamily="18" charset="0"/>
                          </a:rPr>
                          <m:t>1</m:t>
                        </m:r>
                      </m:sub>
                    </m:sSub>
                    <m:r>
                      <a:rPr lang="en-GB" sz="3200" i="1">
                        <a:effectLst/>
                        <a:latin typeface="Cambria Math" panose="02040503050406030204" pitchFamily="18" charset="0"/>
                        <a:ea typeface="DengXian" panose="02010600030101010101" pitchFamily="2" charset="-122"/>
                        <a:cs typeface="Times New Roman" panose="02020603050405020304" pitchFamily="18" charset="0"/>
                      </a:rPr>
                      <m:t>=</m:t>
                    </m:r>
                    <m:rad>
                      <m:radPr>
                        <m:degHide m:val="on"/>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radPr>
                      <m:deg/>
                      <m:e>
                        <m:sSub>
                          <m:sSubPr>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GB" sz="3200" i="1">
                                <a:effectLst/>
                                <a:latin typeface="Cambria Math" panose="02040503050406030204" pitchFamily="18" charset="0"/>
                                <a:ea typeface="DengXian" panose="02010600030101010101" pitchFamily="2" charset="-122"/>
                                <a:cs typeface="Times New Roman" panose="02020603050405020304" pitchFamily="18" charset="0"/>
                              </a:rPr>
                              <m:t>1,</m:t>
                            </m:r>
                            <m:r>
                              <a:rPr lang="en-GB" sz="3200" i="1">
                                <a:effectLst/>
                                <a:latin typeface="Cambria Math" panose="02040503050406030204" pitchFamily="18" charset="0"/>
                                <a:ea typeface="DengXian" panose="02010600030101010101" pitchFamily="2" charset="-122"/>
                                <a:cs typeface="Times New Roman" panose="02020603050405020304" pitchFamily="18" charset="0"/>
                              </a:rPr>
                              <m:t>𝑥𝑦</m:t>
                            </m:r>
                          </m:sub>
                        </m:sSub>
                        <m:sSub>
                          <m:sSubPr>
                            <m:ctrlPr>
                              <a:rPr lang="es-ES" sz="3200" i="1">
                                <a:effectLst/>
                                <a:latin typeface="Cambria Math" panose="02040503050406030204" pitchFamily="18" charset="0"/>
                                <a:ea typeface="DengXian" panose="02010600030101010101" pitchFamily="2" charset="-122"/>
                                <a:cs typeface="Times New Roman" panose="02020603050405020304" pitchFamily="18" charset="0"/>
                              </a:rPr>
                            </m:ctrlPr>
                          </m:sSubPr>
                          <m:e>
                            <m:r>
                              <a:rPr lang="en-GB" sz="32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GB" sz="3200" i="1">
                                <a:effectLst/>
                                <a:latin typeface="Cambria Math" panose="02040503050406030204" pitchFamily="18" charset="0"/>
                                <a:ea typeface="DengXian" panose="02010600030101010101" pitchFamily="2" charset="-122"/>
                                <a:cs typeface="Times New Roman" panose="02020603050405020304" pitchFamily="18" charset="0"/>
                              </a:rPr>
                              <m:t>1,</m:t>
                            </m:r>
                            <m:r>
                              <a:rPr lang="en-GB" sz="3200" i="1">
                                <a:effectLst/>
                                <a:latin typeface="Cambria Math" panose="02040503050406030204" pitchFamily="18" charset="0"/>
                                <a:ea typeface="DengXian" panose="02010600030101010101" pitchFamily="2" charset="-122"/>
                                <a:cs typeface="Times New Roman" panose="02020603050405020304" pitchFamily="18" charset="0"/>
                              </a:rPr>
                              <m:t>𝑧</m:t>
                            </m:r>
                          </m:sub>
                        </m:sSub>
                      </m:e>
                    </m:rad>
                  </m:oMath>
                </a14:m>
                <a:r>
                  <a:rPr lang="en-GB" sz="3200" dirty="0">
                    <a:effectLst/>
                    <a:latin typeface="Times New Roman" panose="02020603050405020304" pitchFamily="18" charset="0"/>
                    <a:ea typeface="DengXian" panose="02010600030101010101" pitchFamily="2" charset="-122"/>
                    <a:cs typeface="Times New Roman" panose="02020603050405020304" pitchFamily="18" charset="0"/>
                  </a:rPr>
                  <a:t>.</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5" name="Cuadro de texto 2">
                <a:extLst>
                  <a:ext uri="{FF2B5EF4-FFF2-40B4-BE49-F238E27FC236}">
                    <a16:creationId xmlns:a16="http://schemas.microsoft.com/office/drawing/2014/main" id="{EB9489CF-E919-88C0-6779-9D4E106A6E43}"/>
                  </a:ext>
                </a:extLst>
              </p:cNvPr>
              <p:cNvSpPr txBox="1">
                <a:spLocks noRot="1" noChangeAspect="1" noMove="1" noResize="1" noEditPoints="1" noAdjustHandles="1" noChangeArrowheads="1" noChangeShapeType="1" noTextEdit="1"/>
              </p:cNvSpPr>
              <p:nvPr/>
            </p:nvSpPr>
            <p:spPr bwMode="auto">
              <a:xfrm>
                <a:off x="13507099" y="27159775"/>
                <a:ext cx="4680000" cy="5076000"/>
              </a:xfrm>
              <a:prstGeom prst="rect">
                <a:avLst/>
              </a:prstGeom>
              <a:blipFill>
                <a:blip r:embed="rId24"/>
                <a:stretch>
                  <a:fillRect t="-2521" b="-360"/>
                </a:stretch>
              </a:blipFill>
              <a:ln w="9525">
                <a:noFill/>
                <a:miter lim="800000"/>
                <a:headEnd/>
                <a:tailEnd/>
              </a:ln>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6" name="Cuadro de texto 2">
                <a:extLst>
                  <a:ext uri="{FF2B5EF4-FFF2-40B4-BE49-F238E27FC236}">
                    <a16:creationId xmlns:a16="http://schemas.microsoft.com/office/drawing/2014/main" id="{B9B4177C-DF7C-A2BB-0142-ED971B003142}"/>
                  </a:ext>
                </a:extLst>
              </p:cNvPr>
              <p:cNvSpPr txBox="1">
                <a:spLocks noChangeArrowheads="1"/>
              </p:cNvSpPr>
              <p:nvPr/>
            </p:nvSpPr>
            <p:spPr bwMode="auto">
              <a:xfrm>
                <a:off x="13867099" y="32542366"/>
                <a:ext cx="8640000" cy="2016000"/>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sub>
                      </m:sSub>
                      <m:d>
                        <m:dPr>
                          <m:ctrlPr>
                            <a:rPr lang="es-ES" sz="3200" i="1">
                              <a:effectLst/>
                              <a:latin typeface="Cambria Math" panose="02040503050406030204" pitchFamily="18" charset="0"/>
                              <a:ea typeface="Calibri" panose="020F0502020204030204" pitchFamily="34" charset="0"/>
                              <a:cs typeface="Calibri" panose="020F0502020204030204" pitchFamily="34" charset="0"/>
                            </a:rPr>
                          </m:ctrlPr>
                        </m:d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𝑡</m:t>
                          </m:r>
                        </m:e>
                      </m:d>
                      <m:r>
                        <a:rPr lang="en-GB" sz="3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GB" sz="3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GB" sz="3200" i="1">
                              <a:effectLst/>
                              <a:latin typeface="Cambria Math" panose="02040503050406030204" pitchFamily="18" charset="0"/>
                              <a:ea typeface="Calibri" panose="020F0502020204030204" pitchFamily="34" charset="0"/>
                              <a:cs typeface="Times New Roman" panose="02020603050405020304" pitchFamily="18" charset="0"/>
                            </a:rPr>
                            <m:t>𝜋</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en-GB" sz="32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GB" sz="3200" i="1">
                              <a:effectLst/>
                              <a:latin typeface="Cambria Math" panose="02040503050406030204" pitchFamily="18" charset="0"/>
                              <a:ea typeface="Calibri" panose="020F0502020204030204" pitchFamily="34" charset="0"/>
                              <a:cs typeface="Times New Roman" panose="02020603050405020304" pitchFamily="18" charset="0"/>
                            </a:rPr>
                            <m:t>𝑎</m:t>
                          </m:r>
                        </m:den>
                      </m:f>
                      <m:nary>
                        <m:naryPr>
                          <m:limLoc m:val="subSup"/>
                          <m:ctrlPr>
                            <a:rPr lang="es-ES" sz="3200" i="1">
                              <a:effectLst/>
                              <a:latin typeface="Cambria Math" panose="02040503050406030204" pitchFamily="18" charset="0"/>
                              <a:ea typeface="Calibri" panose="020F0502020204030204" pitchFamily="34" charset="0"/>
                              <a:cs typeface="Calibri" panose="020F0502020204030204" pitchFamily="34" charset="0"/>
                            </a:rPr>
                          </m:ctrlPr>
                        </m:naryPr>
                        <m:sub>
                          <m:r>
                            <a:rPr lang="en-GB" sz="3200" i="1">
                              <a:effectLst/>
                              <a:latin typeface="Cambria Math" panose="02040503050406030204" pitchFamily="18" charset="0"/>
                              <a:ea typeface="Calibri" panose="020F0502020204030204" pitchFamily="34" charset="0"/>
                              <a:cs typeface="Times New Roman" panose="02020603050405020304" pitchFamily="18" charset="0"/>
                            </a:rPr>
                            <m:t>0</m:t>
                          </m:r>
                        </m:sub>
                        <m:sup>
                          <m:r>
                            <a:rPr lang="en-GB" sz="3200" i="1">
                              <a:effectLst/>
                              <a:latin typeface="Cambria Math" panose="02040503050406030204" pitchFamily="18" charset="0"/>
                              <a:ea typeface="Calibri" panose="020F0502020204030204" pitchFamily="34" charset="0"/>
                              <a:cs typeface="Times New Roman" panose="02020603050405020304" pitchFamily="18" charset="0"/>
                            </a:rPr>
                            <m:t>∞</m:t>
                          </m:r>
                        </m:sup>
                        <m:e>
                          <m:d>
                            <m:dPr>
                              <m:begChr m:val="["/>
                              <m:endChr m:val="]"/>
                              <m:ctrlPr>
                                <a:rPr lang="es-ES" sz="3200" i="1">
                                  <a:effectLst/>
                                  <a:latin typeface="Cambria Math" panose="02040503050406030204" pitchFamily="18" charset="0"/>
                                  <a:ea typeface="Calibri" panose="020F0502020204030204" pitchFamily="34" charset="0"/>
                                  <a:cs typeface="Calibri" panose="020F0502020204030204" pitchFamily="34" charset="0"/>
                                </a:rPr>
                              </m:ctrlPr>
                            </m:dPr>
                            <m:e>
                              <m:f>
                                <m:fPr>
                                  <m:ctrlPr>
                                    <a:rPr lang="es-ES" sz="3200" i="1">
                                      <a:effectLst/>
                                      <a:latin typeface="Cambria Math" panose="02040503050406030204" pitchFamily="18" charset="0"/>
                                      <a:ea typeface="Calibri" panose="020F0502020204030204" pitchFamily="34" charset="0"/>
                                      <a:cs typeface="Calibri" panose="020F0502020204030204" pitchFamily="34" charset="0"/>
                                    </a:rPr>
                                  </m:ctrlPr>
                                </m:fPr>
                                <m:num>
                                  <m:r>
                                    <a:rPr lang="en-GB" sz="3200" i="1">
                                      <a:effectLst/>
                                      <a:latin typeface="Cambria Math" panose="02040503050406030204" pitchFamily="18" charset="0"/>
                                      <a:ea typeface="Calibri" panose="020F0502020204030204" pitchFamily="34" charset="0"/>
                                      <a:cs typeface="Times New Roman" panose="02020603050405020304" pitchFamily="18" charset="0"/>
                                    </a:rPr>
                                    <m:t>1+</m:t>
                                  </m:r>
                                  <m:r>
                                    <a:rPr lang="en-GB" sz="3200" i="1">
                                      <a:effectLst/>
                                      <a:latin typeface="Cambria Math" panose="02040503050406030204" pitchFamily="18" charset="0"/>
                                      <a:ea typeface="Calibri" panose="020F0502020204030204" pitchFamily="34" charset="0"/>
                                      <a:cs typeface="Times New Roman" panose="02020603050405020304" pitchFamily="18" charset="0"/>
                                    </a:rPr>
                                    <m:t>𝐾</m:t>
                                  </m:r>
                                  <m:sSup>
                                    <m:sSupPr>
                                      <m:ctrlPr>
                                        <a:rPr lang="es-ES" sz="3200" i="1">
                                          <a:effectLst/>
                                          <a:latin typeface="Cambria Math" panose="02040503050406030204" pitchFamily="18" charset="0"/>
                                          <a:ea typeface="Calibri" panose="020F0502020204030204" pitchFamily="34" charset="0"/>
                                          <a:cs typeface="Calibri" panose="020F0502020204030204" pitchFamily="34" charset="0"/>
                                        </a:rPr>
                                      </m:ctrlPr>
                                    </m:sSup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𝑒</m:t>
                                      </m:r>
                                    </m:e>
                                    <m:sup>
                                      <m:f>
                                        <m:fPr>
                                          <m:ctrlPr>
                                            <a:rPr lang="es-ES" sz="3200" i="1">
                                              <a:effectLst/>
                                              <a:latin typeface="Cambria Math" panose="02040503050406030204" pitchFamily="18" charset="0"/>
                                              <a:ea typeface="Calibri" panose="020F0502020204030204" pitchFamily="34" charset="0"/>
                                              <a:cs typeface="Calibri" panose="020F0502020204030204" pitchFamily="34" charset="0"/>
                                            </a:rPr>
                                          </m:ctrlPr>
                                        </m:fPr>
                                        <m:num>
                                          <m:r>
                                            <a:rPr lang="en-GB" sz="3200" i="1">
                                              <a:effectLst/>
                                              <a:latin typeface="Cambria Math" panose="02040503050406030204" pitchFamily="18" charset="0"/>
                                              <a:ea typeface="Calibri" panose="020F0502020204030204" pitchFamily="34" charset="0"/>
                                              <a:cs typeface="Times New Roman" panose="02020603050405020304" pitchFamily="18" charset="0"/>
                                            </a:rPr>
                                            <m:t>−2</m:t>
                                          </m:r>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𝑡</m:t>
                                              </m:r>
                                            </m:e>
                                            <m:sub>
                                              <m:r>
                                                <a:rPr lang="en-GB" sz="3200" i="1">
                                                  <a:effectLst/>
                                                  <a:latin typeface="Cambria Math" panose="02040503050406030204" pitchFamily="18" charset="0"/>
                                                  <a:ea typeface="Calibri" panose="020F0502020204030204" pitchFamily="34" charset="0"/>
                                                  <a:cs typeface="Times New Roman" panose="02020603050405020304" pitchFamily="18" charset="0"/>
                                                </a:rPr>
                                                <m:t>𝑒𝑓𝑓</m:t>
                                              </m:r>
                                            </m:sub>
                                          </m:sSub>
                                        </m:num>
                                        <m:den>
                                          <m:r>
                                            <a:rPr lang="en-GB" sz="3200" i="1">
                                              <a:effectLst/>
                                              <a:latin typeface="Cambria Math" panose="02040503050406030204" pitchFamily="18" charset="0"/>
                                              <a:ea typeface="Calibri" panose="020F0502020204030204" pitchFamily="34" charset="0"/>
                                              <a:cs typeface="Times New Roman" panose="02020603050405020304" pitchFamily="18" charset="0"/>
                                            </a:rPr>
                                            <m:t>𝑎</m:t>
                                          </m:r>
                                        </m:den>
                                      </m:f>
                                    </m:sup>
                                  </m:sSup>
                                </m:num>
                                <m:den>
                                  <m:r>
                                    <a:rPr lang="en-GB" sz="3200" i="1">
                                      <a:effectLst/>
                                      <a:latin typeface="Cambria Math" panose="02040503050406030204" pitchFamily="18" charset="0"/>
                                      <a:ea typeface="Calibri" panose="020F0502020204030204" pitchFamily="34" charset="0"/>
                                      <a:cs typeface="Times New Roman" panose="02020603050405020304" pitchFamily="18" charset="0"/>
                                    </a:rPr>
                                    <m:t>1−</m:t>
                                  </m:r>
                                  <m:r>
                                    <a:rPr lang="en-GB" sz="3200" i="1">
                                      <a:effectLst/>
                                      <a:latin typeface="Cambria Math" panose="02040503050406030204" pitchFamily="18" charset="0"/>
                                      <a:ea typeface="Calibri" panose="020F0502020204030204" pitchFamily="34" charset="0"/>
                                      <a:cs typeface="Times New Roman" panose="02020603050405020304" pitchFamily="18" charset="0"/>
                                    </a:rPr>
                                    <m:t>𝐾</m:t>
                                  </m:r>
                                  <m:sSup>
                                    <m:sSupPr>
                                      <m:ctrlPr>
                                        <a:rPr lang="es-ES" sz="3200" i="1">
                                          <a:effectLst/>
                                          <a:latin typeface="Cambria Math" panose="02040503050406030204" pitchFamily="18" charset="0"/>
                                          <a:ea typeface="Calibri" panose="020F0502020204030204" pitchFamily="34" charset="0"/>
                                          <a:cs typeface="Calibri" panose="020F0502020204030204" pitchFamily="34" charset="0"/>
                                        </a:rPr>
                                      </m:ctrlPr>
                                    </m:sSup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𝑒</m:t>
                                      </m:r>
                                    </m:e>
                                    <m:sup>
                                      <m:f>
                                        <m:fPr>
                                          <m:ctrlPr>
                                            <a:rPr lang="es-ES" sz="3200" i="1">
                                              <a:effectLst/>
                                              <a:latin typeface="Cambria Math" panose="02040503050406030204" pitchFamily="18" charset="0"/>
                                              <a:ea typeface="Calibri" panose="020F0502020204030204" pitchFamily="34" charset="0"/>
                                              <a:cs typeface="Calibri" panose="020F0502020204030204" pitchFamily="34" charset="0"/>
                                            </a:rPr>
                                          </m:ctrlPr>
                                        </m:fPr>
                                        <m:num>
                                          <m:r>
                                            <a:rPr lang="en-GB" sz="3200" i="1">
                                              <a:effectLst/>
                                              <a:latin typeface="Cambria Math" panose="02040503050406030204" pitchFamily="18" charset="0"/>
                                              <a:ea typeface="Calibri" panose="020F0502020204030204" pitchFamily="34" charset="0"/>
                                              <a:cs typeface="Times New Roman" panose="02020603050405020304" pitchFamily="18" charset="0"/>
                                            </a:rPr>
                                            <m:t>−2</m:t>
                                          </m:r>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𝑡</m:t>
                                              </m:r>
                                            </m:e>
                                            <m:sub>
                                              <m:r>
                                                <a:rPr lang="en-GB" sz="3200" i="1">
                                                  <a:effectLst/>
                                                  <a:latin typeface="Cambria Math" panose="02040503050406030204" pitchFamily="18" charset="0"/>
                                                  <a:ea typeface="Calibri" panose="020F0502020204030204" pitchFamily="34" charset="0"/>
                                                  <a:cs typeface="Times New Roman" panose="02020603050405020304" pitchFamily="18" charset="0"/>
                                                </a:rPr>
                                                <m:t>𝑒𝑓𝑓</m:t>
                                              </m:r>
                                            </m:sub>
                                          </m:sSub>
                                        </m:num>
                                        <m:den>
                                          <m:r>
                                            <a:rPr lang="en-GB" sz="3200" i="1">
                                              <a:effectLst/>
                                              <a:latin typeface="Cambria Math" panose="02040503050406030204" pitchFamily="18" charset="0"/>
                                              <a:ea typeface="Calibri" panose="020F0502020204030204" pitchFamily="34" charset="0"/>
                                              <a:cs typeface="Times New Roman" panose="02020603050405020304" pitchFamily="18" charset="0"/>
                                            </a:rPr>
                                            <m:t>𝑎</m:t>
                                          </m:r>
                                        </m:den>
                                      </m:f>
                                    </m:sup>
                                  </m:sSup>
                                </m:den>
                              </m:f>
                            </m:e>
                          </m:d>
                          <m:sSub>
                            <m:sSubPr>
                              <m:ctrlPr>
                                <a:rPr lang="es-ES" sz="3200" i="1">
                                  <a:effectLst/>
                                  <a:latin typeface="Cambria Math" panose="02040503050406030204" pitchFamily="18" charset="0"/>
                                  <a:ea typeface="Calibri" panose="020F0502020204030204" pitchFamily="34" charset="0"/>
                                  <a:cs typeface="Calibri" panose="020F0502020204030204" pitchFamily="34" charset="0"/>
                                </a:rPr>
                              </m:ctrlPr>
                            </m:sSubPr>
                            <m:e>
                              <m:r>
                                <a:rPr lang="en-GB" sz="3200" i="1">
                                  <a:effectLst/>
                                  <a:latin typeface="Cambria Math" panose="02040503050406030204" pitchFamily="18" charset="0"/>
                                  <a:ea typeface="Calibri" panose="020F0502020204030204" pitchFamily="34" charset="0"/>
                                  <a:cs typeface="Times New Roman" panose="02020603050405020304" pitchFamily="18" charset="0"/>
                                </a:rPr>
                                <m:t>𝐽</m:t>
                              </m:r>
                            </m:e>
                            <m:sub>
                              <m:r>
                                <a:rPr lang="en-GB" sz="3200" i="1">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s-ES" sz="3200" i="1">
                                  <a:effectLst/>
                                  <a:latin typeface="Cambria Math" panose="02040503050406030204" pitchFamily="18" charset="0"/>
                                  <a:ea typeface="Calibri" panose="020F0502020204030204" pitchFamily="34" charset="0"/>
                                  <a:cs typeface="Calibri" panose="020F0502020204030204" pitchFamily="34" charset="0"/>
                                </a:rPr>
                              </m:ctrlPr>
                            </m:d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e>
                          </m:d>
                          <m:f>
                            <m:fPr>
                              <m:ctrlPr>
                                <a:rPr lang="es-ES" sz="3200" i="1">
                                  <a:effectLst/>
                                  <a:latin typeface="Cambria Math" panose="02040503050406030204" pitchFamily="18" charset="0"/>
                                  <a:ea typeface="Calibri" panose="020F0502020204030204" pitchFamily="34" charset="0"/>
                                  <a:cs typeface="Calibri" panose="020F0502020204030204" pitchFamily="34" charset="0"/>
                                </a:rPr>
                              </m:ctrlPr>
                            </m:fPr>
                            <m:num>
                              <m:func>
                                <m:funcPr>
                                  <m:ctrlPr>
                                    <a:rPr lang="es-ES" sz="3200" i="1">
                                      <a:effectLst/>
                                      <a:latin typeface="Cambria Math" panose="02040503050406030204" pitchFamily="18" charset="0"/>
                                      <a:ea typeface="Calibri" panose="020F0502020204030204" pitchFamily="34" charset="0"/>
                                      <a:cs typeface="Calibri" panose="020F0502020204030204" pitchFamily="34" charset="0"/>
                                    </a:rPr>
                                  </m:ctrlPr>
                                </m:funcPr>
                                <m:fName>
                                  <m:r>
                                    <m:rPr>
                                      <m:sty m:val="p"/>
                                    </m:rPr>
                                    <a:rPr lang="en-GB" sz="3200">
                                      <a:effectLst/>
                                      <a:latin typeface="Cambria Math" panose="02040503050406030204" pitchFamily="18" charset="0"/>
                                      <a:ea typeface="Calibri" panose="020F0502020204030204" pitchFamily="34" charset="0"/>
                                      <a:cs typeface="Calibri" panose="020F0502020204030204" pitchFamily="34" charset="0"/>
                                    </a:rPr>
                                    <m:t>sin</m:t>
                                  </m:r>
                                </m:fName>
                                <m:e>
                                  <m:d>
                                    <m:dPr>
                                      <m:ctrlPr>
                                        <a:rPr lang="es-ES" sz="3200" i="1">
                                          <a:effectLst/>
                                          <a:latin typeface="Cambria Math" panose="02040503050406030204" pitchFamily="18" charset="0"/>
                                          <a:ea typeface="Calibri" panose="020F0502020204030204" pitchFamily="34" charset="0"/>
                                          <a:cs typeface="Calibri" panose="020F0502020204030204" pitchFamily="34" charset="0"/>
                                        </a:rPr>
                                      </m:ctrlPr>
                                    </m:d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GB" sz="3200" i="1">
                                      <a:effectLst/>
                                      <a:latin typeface="Cambria Math" panose="02040503050406030204" pitchFamily="18" charset="0"/>
                                      <a:ea typeface="Calibri" panose="020F0502020204030204" pitchFamily="34" charset="0"/>
                                      <a:cs typeface="Times New Roman" panose="02020603050405020304" pitchFamily="18" charset="0"/>
                                    </a:rPr>
                                    <m:t>𝑑𝑥</m:t>
                                  </m:r>
                                </m:e>
                              </m:func>
                            </m:num>
                            <m:den>
                              <m:sSup>
                                <m:sSupPr>
                                  <m:ctrlPr>
                                    <a:rPr lang="es-ES" sz="3200" i="1">
                                      <a:effectLst/>
                                      <a:latin typeface="Cambria Math" panose="02040503050406030204" pitchFamily="18" charset="0"/>
                                      <a:ea typeface="Calibri" panose="020F0502020204030204" pitchFamily="34" charset="0"/>
                                      <a:cs typeface="Calibri" panose="020F0502020204030204" pitchFamily="34" charset="0"/>
                                    </a:rPr>
                                  </m:ctrlPr>
                                </m:sSupPr>
                                <m:e>
                                  <m:r>
                                    <a:rPr lang="en-GB" sz="3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GB" sz="3200" i="1">
                                      <a:effectLst/>
                                      <a:latin typeface="Cambria Math" panose="02040503050406030204" pitchFamily="18" charset="0"/>
                                      <a:ea typeface="Calibri" panose="020F0502020204030204" pitchFamily="34" charset="0"/>
                                      <a:cs typeface="Times New Roman" panose="02020603050405020304" pitchFamily="18" charset="0"/>
                                    </a:rPr>
                                    <m:t>2</m:t>
                                  </m:r>
                                </m:sup>
                              </m:sSup>
                            </m:den>
                          </m:f>
                        </m:e>
                      </m:nary>
                    </m:oMath>
                  </m:oMathPara>
                </a14:m>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6" name="Cuadro de texto 2">
                <a:extLst>
                  <a:ext uri="{FF2B5EF4-FFF2-40B4-BE49-F238E27FC236}">
                    <a16:creationId xmlns:a16="http://schemas.microsoft.com/office/drawing/2014/main" id="{B9B4177C-DF7C-A2BB-0142-ED971B003142}"/>
                  </a:ext>
                </a:extLst>
              </p:cNvPr>
              <p:cNvSpPr txBox="1">
                <a:spLocks noRot="1" noChangeAspect="1" noMove="1" noResize="1" noEditPoints="1" noAdjustHandles="1" noChangeArrowheads="1" noChangeShapeType="1" noTextEdit="1"/>
              </p:cNvSpPr>
              <p:nvPr/>
            </p:nvSpPr>
            <p:spPr bwMode="auto">
              <a:xfrm>
                <a:off x="13867099" y="32542366"/>
                <a:ext cx="8640000" cy="2016000"/>
              </a:xfrm>
              <a:prstGeom prst="rect">
                <a:avLst/>
              </a:prstGeom>
              <a:blipFill>
                <a:blip r:embed="rId25"/>
                <a:stretch>
                  <a:fillRect/>
                </a:stretch>
              </a:blipFill>
              <a:ln w="9525">
                <a:noFill/>
                <a:miter lim="800000"/>
                <a:headEnd/>
                <a:tailEnd/>
              </a:ln>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7" name="CuadroTexto 86">
                <a:extLst>
                  <a:ext uri="{FF2B5EF4-FFF2-40B4-BE49-F238E27FC236}">
                    <a16:creationId xmlns:a16="http://schemas.microsoft.com/office/drawing/2014/main" id="{FE70A920-C183-06F3-9299-74C3ECCD9F16}"/>
                  </a:ext>
                </a:extLst>
              </p:cNvPr>
              <p:cNvSpPr txBox="1"/>
              <p:nvPr/>
            </p:nvSpPr>
            <p:spPr>
              <a:xfrm>
                <a:off x="8909613" y="35543449"/>
                <a:ext cx="4680000" cy="1110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32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𝑅</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𝑠</m:t>
                          </m:r>
                        </m:sub>
                      </m:sSub>
                      <m:r>
                        <a:rPr lang="en-GB" sz="32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𝐶</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𝑐𝑜𝑟</m:t>
                          </m:r>
                        </m:sub>
                      </m:sSub>
                      <m:f>
                        <m:f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𝑅</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𝑝</m:t>
                              </m:r>
                            </m:sub>
                          </m:sSub>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𝑉</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𝑡h</m:t>
                              </m:r>
                            </m:sub>
                          </m:sSub>
                        </m:num>
                        <m:den>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𝑉</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𝑛𝑐</m:t>
                              </m:r>
                            </m:sub>
                          </m:sSub>
                          <m:r>
                            <a:rPr lang="en-GB" sz="32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𝑉</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𝑡h</m:t>
                              </m:r>
                            </m:sub>
                          </m:sSub>
                        </m:den>
                      </m:f>
                      <m:r>
                        <a:rPr lang="en-GB" sz="3200" i="1">
                          <a:effectLst/>
                          <a:latin typeface="Cambria Math" panose="02040503050406030204" pitchFamily="18" charset="0"/>
                          <a:ea typeface="DengXian" panose="02010600030101010101" pitchFamily="2" charset="-122"/>
                          <a:cs typeface="Calibri" panose="020F0502020204030204" pitchFamily="34" charset="0"/>
                        </a:rPr>
                        <m:t>−</m:t>
                      </m:r>
                      <m:sSub>
                        <m:sSubPr>
                          <m:ctrlPr>
                            <a:rPr lang="es-ES"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3200" i="1">
                              <a:effectLst/>
                              <a:latin typeface="Cambria Math" panose="02040503050406030204" pitchFamily="18" charset="0"/>
                              <a:ea typeface="Calibri" panose="020F0502020204030204" pitchFamily="34" charset="0"/>
                              <a:cs typeface="Calibri" panose="020F0502020204030204" pitchFamily="34" charset="0"/>
                            </a:rPr>
                            <m:t>𝑅</m:t>
                          </m:r>
                        </m:e>
                        <m:sub>
                          <m:r>
                            <a:rPr lang="en-GB" sz="3200" i="1">
                              <a:effectLst/>
                              <a:latin typeface="Cambria Math" panose="02040503050406030204" pitchFamily="18" charset="0"/>
                              <a:ea typeface="Calibri" panose="020F0502020204030204" pitchFamily="34" charset="0"/>
                              <a:cs typeface="Calibri" panose="020F0502020204030204" pitchFamily="34" charset="0"/>
                            </a:rPr>
                            <m:t>𝑐</m:t>
                          </m:r>
                        </m:sub>
                      </m:sSub>
                    </m:oMath>
                  </m:oMathPara>
                </a14:m>
                <a:endParaRPr lang="es-ES" sz="3200" dirty="0"/>
              </a:p>
            </p:txBody>
          </p:sp>
        </mc:Choice>
        <mc:Fallback>
          <p:sp>
            <p:nvSpPr>
              <p:cNvPr id="87" name="CuadroTexto 86">
                <a:extLst>
                  <a:ext uri="{FF2B5EF4-FFF2-40B4-BE49-F238E27FC236}">
                    <a16:creationId xmlns:a16="http://schemas.microsoft.com/office/drawing/2014/main" id="{FE70A920-C183-06F3-9299-74C3ECCD9F16}"/>
                  </a:ext>
                </a:extLst>
              </p:cNvPr>
              <p:cNvSpPr txBox="1">
                <a:spLocks noRot="1" noChangeAspect="1" noMove="1" noResize="1" noEditPoints="1" noAdjustHandles="1" noChangeArrowheads="1" noChangeShapeType="1" noTextEdit="1"/>
              </p:cNvSpPr>
              <p:nvPr/>
            </p:nvSpPr>
            <p:spPr>
              <a:xfrm>
                <a:off x="8909613" y="35543449"/>
                <a:ext cx="4680000" cy="1110047"/>
              </a:xfrm>
              <a:prstGeom prst="rect">
                <a:avLst/>
              </a:prstGeom>
              <a:blipFill>
                <a:blip r:embed="rId26"/>
                <a:stretch>
                  <a:fillRect/>
                </a:stretch>
              </a:blipFill>
            </p:spPr>
            <p:txBody>
              <a:bodyPr/>
              <a:lstStyle/>
              <a:p>
                <a:r>
                  <a:rPr lang="es-ES">
                    <a:noFill/>
                  </a:rPr>
                  <a:t> </a:t>
                </a:r>
              </a:p>
            </p:txBody>
          </p:sp>
        </mc:Fallback>
      </mc:AlternateContent>
      <p:cxnSp>
        <p:nvCxnSpPr>
          <p:cNvPr id="88" name="Conector recto 87">
            <a:extLst>
              <a:ext uri="{FF2B5EF4-FFF2-40B4-BE49-F238E27FC236}">
                <a16:creationId xmlns:a16="http://schemas.microsoft.com/office/drawing/2014/main" id="{8733756B-4DFE-3CE8-2DC8-C3C2D9AC86D5}"/>
              </a:ext>
            </a:extLst>
          </p:cNvPr>
          <p:cNvCxnSpPr/>
          <p:nvPr/>
        </p:nvCxnSpPr>
        <p:spPr>
          <a:xfrm>
            <a:off x="13575505" y="26641052"/>
            <a:ext cx="0" cy="11160000"/>
          </a:xfrm>
          <a:prstGeom prst="line">
            <a:avLst/>
          </a:prstGeom>
          <a:ln w="76200" cap="flat" cmpd="sng">
            <a:gradFill flip="none" rotWithShape="1">
              <a:gsLst>
                <a:gs pos="0">
                  <a:srgbClr val="00B0F0"/>
                </a:gs>
                <a:gs pos="100000">
                  <a:schemeClr val="tx1"/>
                </a:gs>
              </a:gsLst>
              <a:lin ang="16200000" scaled="1"/>
              <a:tileRect/>
            </a:gradFill>
            <a:prstDash val="dash"/>
          </a:ln>
        </p:spPr>
        <p:style>
          <a:lnRef idx="1">
            <a:schemeClr val="accent1"/>
          </a:lnRef>
          <a:fillRef idx="0">
            <a:schemeClr val="accent1"/>
          </a:fillRef>
          <a:effectRef idx="0">
            <a:schemeClr val="accent1"/>
          </a:effectRef>
          <a:fontRef idx="minor">
            <a:schemeClr val="tx1"/>
          </a:fontRef>
        </p:style>
      </p:cxnSp>
      <p:sp>
        <p:nvSpPr>
          <p:cNvPr id="89" name="Cuadro de texto 2">
            <a:extLst>
              <a:ext uri="{FF2B5EF4-FFF2-40B4-BE49-F238E27FC236}">
                <a16:creationId xmlns:a16="http://schemas.microsoft.com/office/drawing/2014/main" id="{63F527E8-8800-E30C-6C55-72DA0D991A66}"/>
              </a:ext>
            </a:extLst>
          </p:cNvPr>
          <p:cNvSpPr txBox="1">
            <a:spLocks noChangeArrowheads="1"/>
          </p:cNvSpPr>
          <p:nvPr/>
        </p:nvSpPr>
        <p:spPr bwMode="auto">
          <a:xfrm>
            <a:off x="13577580" y="34853255"/>
            <a:ext cx="15912000" cy="2952000"/>
          </a:xfrm>
          <a:prstGeom prst="rect">
            <a:avLst/>
          </a:prstGeom>
          <a:noFill/>
          <a:ln w="9525">
            <a:noFill/>
            <a:miter lim="800000"/>
            <a:headEnd/>
            <a:tailEnd/>
          </a:ln>
        </p:spPr>
        <p:txBody>
          <a:bodyPr rot="0" vert="horz" wrap="square" lIns="540000" tIns="0" rIns="540000" bIns="0" anchor="t" anchorCtr="0">
            <a:noAutofit/>
          </a:bodyPr>
          <a:lstStyle/>
          <a:p>
            <a:pPr algn="just">
              <a:lnSpc>
                <a:spcPct val="107000"/>
              </a:lnSpc>
              <a:spcAft>
                <a:spcPts val="400"/>
              </a:spcAft>
            </a:pP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Conclusions:</a:t>
            </a:r>
            <a:endParaRPr lang="es-E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Independently evaluate the γ-InSe and γ-InSe – substrate interfacial thermal resistance.</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Anisotropy in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k</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of γ-InSe is reflected in the xSThM response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vs</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thickness and it is directly observed for the first time.</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Record lowest </a:t>
            </a:r>
            <a:r>
              <a:rPr lang="en-GB" sz="3200" i="1" dirty="0">
                <a:effectLst/>
                <a:latin typeface="Times New Roman" panose="02020603050405020304" pitchFamily="18" charset="0"/>
                <a:ea typeface="Calibri" panose="020F0502020204030204" pitchFamily="34" charset="0"/>
                <a:cs typeface="Times New Roman" panose="02020603050405020304" pitchFamily="18" charset="0"/>
              </a:rPr>
              <a:t>k</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in γ-InSe, beneficial for TE applications.</a:t>
            </a:r>
            <a:endParaRPr lang="es-E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a 9">
            <a:extLst>
              <a:ext uri="{FF2B5EF4-FFF2-40B4-BE49-F238E27FC236}">
                <a16:creationId xmlns:a16="http://schemas.microsoft.com/office/drawing/2014/main" id="{79DF6E1A-90AA-76CB-3DBA-684F77E57924}"/>
              </a:ext>
            </a:extLst>
          </p:cNvPr>
          <p:cNvGraphicFramePr>
            <a:graphicFrameLocks noGrp="1"/>
          </p:cNvGraphicFramePr>
          <p:nvPr>
            <p:extLst>
              <p:ext uri="{D42A27DB-BD31-4B8C-83A1-F6EECF244321}">
                <p14:modId xmlns:p14="http://schemas.microsoft.com/office/powerpoint/2010/main" val="3692356476"/>
              </p:ext>
            </p:extLst>
          </p:nvPr>
        </p:nvGraphicFramePr>
        <p:xfrm>
          <a:off x="23350514" y="32487698"/>
          <a:ext cx="5040000" cy="2052000"/>
        </p:xfrm>
        <a:graphic>
          <a:graphicData uri="http://schemas.openxmlformats.org/drawingml/2006/table">
            <a:tbl>
              <a:tblPr firstRow="1" firstCol="1" bandRow="1">
                <a:tableStyleId>{5C22544A-7EE6-4342-B048-85BDC9FD1C3A}</a:tableStyleId>
              </a:tblPr>
              <a:tblGrid>
                <a:gridCol w="2736000">
                  <a:extLst>
                    <a:ext uri="{9D8B030D-6E8A-4147-A177-3AD203B41FA5}">
                      <a16:colId xmlns:a16="http://schemas.microsoft.com/office/drawing/2014/main" val="1654698050"/>
                    </a:ext>
                  </a:extLst>
                </a:gridCol>
                <a:gridCol w="2304000">
                  <a:extLst>
                    <a:ext uri="{9D8B030D-6E8A-4147-A177-3AD203B41FA5}">
                      <a16:colId xmlns:a16="http://schemas.microsoft.com/office/drawing/2014/main" val="354189159"/>
                    </a:ext>
                  </a:extLst>
                </a:gridCol>
              </a:tblGrid>
              <a:tr h="684000">
                <a:tc>
                  <a:txBody>
                    <a:bodyPr/>
                    <a:lstStyle/>
                    <a:p>
                      <a:pPr algn="ctr">
                        <a:lnSpc>
                          <a:spcPct val="107000"/>
                        </a:lnSpc>
                        <a:spcAft>
                          <a:spcPts val="800"/>
                        </a:spcAft>
                      </a:pPr>
                      <a:r>
                        <a:rPr lang="en-GB" sz="3200" b="1" i="1" dirty="0">
                          <a:solidFill>
                            <a:schemeClr val="tx1"/>
                          </a:solidFill>
                          <a:effectLst/>
                          <a:latin typeface="Times New Roman" panose="02020603050405020304" pitchFamily="18" charset="0"/>
                          <a:cs typeface="Times New Roman" panose="02020603050405020304" pitchFamily="18" charset="0"/>
                        </a:rPr>
                        <a:t>r</a:t>
                      </a:r>
                      <a:r>
                        <a:rPr lang="en-GB" sz="3200" b="1" i="1" baseline="-25000" dirty="0">
                          <a:solidFill>
                            <a:schemeClr val="tx1"/>
                          </a:solidFill>
                          <a:effectLst/>
                          <a:latin typeface="Times New Roman" panose="02020603050405020304" pitchFamily="18" charset="0"/>
                          <a:cs typeface="Times New Roman" panose="02020603050405020304" pitchFamily="18" charset="0"/>
                        </a:rPr>
                        <a:t>int</a:t>
                      </a:r>
                      <a:r>
                        <a:rPr lang="en-GB" sz="3200" b="1" i="0" dirty="0">
                          <a:solidFill>
                            <a:schemeClr val="tx1"/>
                          </a:solidFill>
                          <a:effectLst/>
                          <a:latin typeface="Times New Roman" panose="02020603050405020304" pitchFamily="18" charset="0"/>
                          <a:cs typeface="Times New Roman" panose="02020603050405020304" pitchFamily="18" charset="0"/>
                        </a:rPr>
                        <a:t> [Km</a:t>
                      </a:r>
                      <a:r>
                        <a:rPr lang="en-GB" sz="3200" b="1" i="0" baseline="30000" dirty="0">
                          <a:solidFill>
                            <a:schemeClr val="tx1"/>
                          </a:solidFill>
                          <a:effectLst/>
                          <a:latin typeface="Times New Roman" panose="02020603050405020304" pitchFamily="18" charset="0"/>
                          <a:cs typeface="Times New Roman" panose="02020603050405020304" pitchFamily="18" charset="0"/>
                        </a:rPr>
                        <a:t>2</a:t>
                      </a:r>
                      <a:r>
                        <a:rPr lang="en-GB" sz="3200" b="1" i="0" dirty="0">
                          <a:solidFill>
                            <a:schemeClr val="tx1"/>
                          </a:solidFill>
                          <a:effectLst/>
                          <a:latin typeface="Times New Roman" panose="02020603050405020304" pitchFamily="18" charset="0"/>
                          <a:cs typeface="Times New Roman" panose="02020603050405020304" pitchFamily="18" charset="0"/>
                        </a:rPr>
                        <a:t>W</a:t>
                      </a:r>
                      <a:r>
                        <a:rPr lang="en-GB" sz="3200" b="1" i="0" baseline="30000" dirty="0">
                          <a:solidFill>
                            <a:schemeClr val="tx1"/>
                          </a:solidFill>
                          <a:effectLst/>
                          <a:latin typeface="Times New Roman" panose="02020603050405020304" pitchFamily="18" charset="0"/>
                          <a:cs typeface="Times New Roman" panose="02020603050405020304" pitchFamily="18" charset="0"/>
                        </a:rPr>
                        <a:t>-1</a:t>
                      </a:r>
                      <a:r>
                        <a:rPr lang="en-GB" sz="3200" b="1" i="0" dirty="0">
                          <a:solidFill>
                            <a:schemeClr val="tx1"/>
                          </a:solidFill>
                          <a:effectLst/>
                          <a:latin typeface="Times New Roman" panose="02020603050405020304" pitchFamily="18" charset="0"/>
                          <a:cs typeface="Times New Roman" panose="02020603050405020304" pitchFamily="18" charset="0"/>
                        </a:rPr>
                        <a:t>]</a:t>
                      </a:r>
                      <a:endParaRPr lang="es-ES" sz="32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3027487" rtl="0" eaLnBrk="1" fontAlgn="auto" latinLnBrk="0" hangingPunct="1">
                        <a:lnSpc>
                          <a:spcPct val="107000"/>
                        </a:lnSpc>
                        <a:spcBef>
                          <a:spcPts val="0"/>
                        </a:spcBef>
                        <a:spcAft>
                          <a:spcPts val="800"/>
                        </a:spcAft>
                        <a:buClrTx/>
                        <a:buSzTx/>
                        <a:buFontTx/>
                        <a:buNone/>
                        <a:tabLst/>
                        <a:defRPr/>
                      </a:pPr>
                      <a:r>
                        <a:rPr lang="en-GB" sz="3200" b="0" i="0" dirty="0">
                          <a:solidFill>
                            <a:schemeClr val="tx1"/>
                          </a:solidFill>
                          <a:effectLst/>
                          <a:latin typeface="Times New Roman" panose="02020603050405020304" pitchFamily="18" charset="0"/>
                          <a:cs typeface="Times New Roman" panose="02020603050405020304" pitchFamily="18" charset="0"/>
                        </a:rPr>
                        <a:t>9.6×10</a:t>
                      </a:r>
                      <a:r>
                        <a:rPr lang="en-GB" sz="3200" b="0" i="0" baseline="30000" dirty="0">
                          <a:solidFill>
                            <a:schemeClr val="tx1"/>
                          </a:solidFill>
                          <a:effectLst/>
                          <a:latin typeface="Times New Roman" panose="02020603050405020304" pitchFamily="18" charset="0"/>
                          <a:cs typeface="Times New Roman" panose="02020603050405020304" pitchFamily="18" charset="0"/>
                        </a:rPr>
                        <a:t>-11</a:t>
                      </a:r>
                      <a:endParaRPr lang="es-ES" sz="32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32789"/>
                  </a:ext>
                </a:extLst>
              </a:tr>
              <a:tr h="684000">
                <a:tc>
                  <a:txBody>
                    <a:bodyPr/>
                    <a:lstStyle/>
                    <a:p>
                      <a:pPr marL="0" marR="0" lvl="0" indent="0" algn="ctr" defTabSz="3027487" rtl="0" eaLnBrk="1" fontAlgn="auto" latinLnBrk="0" hangingPunct="1">
                        <a:lnSpc>
                          <a:spcPct val="107000"/>
                        </a:lnSpc>
                        <a:spcBef>
                          <a:spcPts val="0"/>
                        </a:spcBef>
                        <a:spcAft>
                          <a:spcPts val="800"/>
                        </a:spcAft>
                        <a:buClrTx/>
                        <a:buSzTx/>
                        <a:buFontTx/>
                        <a:buNone/>
                        <a:tabLst/>
                        <a:defRPr/>
                      </a:pPr>
                      <a:r>
                        <a:rPr lang="en-GB" sz="3200" b="1" i="1" dirty="0">
                          <a:solidFill>
                            <a:schemeClr val="tx1"/>
                          </a:solidFill>
                          <a:effectLst/>
                          <a:latin typeface="Times New Roman" panose="02020603050405020304" pitchFamily="18" charset="0"/>
                          <a:cs typeface="Times New Roman" panose="02020603050405020304" pitchFamily="18" charset="0"/>
                        </a:rPr>
                        <a:t>k</a:t>
                      </a:r>
                      <a:r>
                        <a:rPr lang="en-GB" sz="3200" b="1" i="1" baseline="-25000" dirty="0">
                          <a:solidFill>
                            <a:schemeClr val="tx1"/>
                          </a:solidFill>
                          <a:effectLst/>
                          <a:latin typeface="Times New Roman" panose="02020603050405020304" pitchFamily="18" charset="0"/>
                          <a:cs typeface="Times New Roman" panose="02020603050405020304" pitchFamily="18" charset="0"/>
                        </a:rPr>
                        <a:t>1,xy</a:t>
                      </a:r>
                      <a:r>
                        <a:rPr lang="en-GB" sz="3200" b="1" i="0" dirty="0">
                          <a:solidFill>
                            <a:schemeClr val="tx1"/>
                          </a:solidFill>
                          <a:effectLst/>
                          <a:latin typeface="Times New Roman" panose="02020603050405020304" pitchFamily="18" charset="0"/>
                          <a:cs typeface="Times New Roman" panose="02020603050405020304" pitchFamily="18" charset="0"/>
                        </a:rPr>
                        <a:t> [Wm</a:t>
                      </a:r>
                      <a:r>
                        <a:rPr lang="en-GB" sz="3200" b="1" i="0" baseline="30000" dirty="0">
                          <a:solidFill>
                            <a:schemeClr val="tx1"/>
                          </a:solidFill>
                          <a:effectLst/>
                          <a:latin typeface="Times New Roman" panose="02020603050405020304" pitchFamily="18" charset="0"/>
                          <a:cs typeface="Times New Roman" panose="02020603050405020304" pitchFamily="18" charset="0"/>
                        </a:rPr>
                        <a:t>-1</a:t>
                      </a:r>
                      <a:r>
                        <a:rPr lang="en-GB" sz="3200" b="1" i="0" dirty="0">
                          <a:solidFill>
                            <a:schemeClr val="tx1"/>
                          </a:solidFill>
                          <a:effectLst/>
                          <a:latin typeface="Times New Roman" panose="02020603050405020304" pitchFamily="18" charset="0"/>
                          <a:cs typeface="Times New Roman" panose="02020603050405020304" pitchFamily="18" charset="0"/>
                        </a:rPr>
                        <a:t>K</a:t>
                      </a:r>
                      <a:r>
                        <a:rPr lang="en-GB" sz="3200" b="1" i="0" baseline="30000" dirty="0">
                          <a:solidFill>
                            <a:schemeClr val="tx1"/>
                          </a:solidFill>
                          <a:effectLst/>
                          <a:latin typeface="Times New Roman" panose="02020603050405020304" pitchFamily="18" charset="0"/>
                          <a:cs typeface="Times New Roman" panose="02020603050405020304" pitchFamily="18" charset="0"/>
                        </a:rPr>
                        <a:t>-1</a:t>
                      </a:r>
                      <a:r>
                        <a:rPr lang="en-GB" sz="3200" b="1" i="0" dirty="0">
                          <a:solidFill>
                            <a:schemeClr val="tx1"/>
                          </a:solidFill>
                          <a:effectLst/>
                          <a:latin typeface="Times New Roman" panose="02020603050405020304" pitchFamily="18" charset="0"/>
                          <a:cs typeface="Times New Roman" panose="02020603050405020304" pitchFamily="18" charset="0"/>
                        </a:rPr>
                        <a:t>]</a:t>
                      </a:r>
                      <a:endParaRPr lang="es-ES" sz="32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GB" sz="3200" b="0" i="0" dirty="0">
                          <a:solidFill>
                            <a:schemeClr val="tx1"/>
                          </a:solidFill>
                          <a:effectLst/>
                          <a:latin typeface="Times New Roman" panose="02020603050405020304" pitchFamily="18" charset="0"/>
                          <a:cs typeface="Times New Roman" panose="02020603050405020304" pitchFamily="18" charset="0"/>
                        </a:rPr>
                        <a:t>2.16 ± 0.35</a:t>
                      </a:r>
                      <a:endParaRPr lang="es-ES" sz="32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337186"/>
                  </a:ext>
                </a:extLst>
              </a:tr>
              <a:tr h="684000">
                <a:tc>
                  <a:txBody>
                    <a:bodyPr/>
                    <a:lstStyle/>
                    <a:p>
                      <a:pPr marL="0" marR="0" lvl="0" indent="0" algn="ctr" defTabSz="3027487" rtl="0" eaLnBrk="1" fontAlgn="auto" latinLnBrk="0" hangingPunct="1">
                        <a:lnSpc>
                          <a:spcPct val="107000"/>
                        </a:lnSpc>
                        <a:spcBef>
                          <a:spcPts val="0"/>
                        </a:spcBef>
                        <a:spcAft>
                          <a:spcPts val="800"/>
                        </a:spcAft>
                        <a:buClrTx/>
                        <a:buSzTx/>
                        <a:buFontTx/>
                        <a:buNone/>
                        <a:tabLst/>
                        <a:defRPr/>
                      </a:pPr>
                      <a:r>
                        <a:rPr lang="en-GB" sz="3200" b="1" i="1" dirty="0">
                          <a:solidFill>
                            <a:schemeClr val="tx1"/>
                          </a:solidFill>
                          <a:effectLst/>
                          <a:latin typeface="Times New Roman" panose="02020603050405020304" pitchFamily="18" charset="0"/>
                          <a:cs typeface="Times New Roman" panose="02020603050405020304" pitchFamily="18" charset="0"/>
                        </a:rPr>
                        <a:t>k</a:t>
                      </a:r>
                      <a:r>
                        <a:rPr lang="en-GB" sz="3200" b="1" i="1" baseline="-25000" dirty="0">
                          <a:solidFill>
                            <a:schemeClr val="tx1"/>
                          </a:solidFill>
                          <a:effectLst/>
                          <a:latin typeface="Times New Roman" panose="02020603050405020304" pitchFamily="18" charset="0"/>
                          <a:cs typeface="Times New Roman" panose="02020603050405020304" pitchFamily="18" charset="0"/>
                        </a:rPr>
                        <a:t>1,z</a:t>
                      </a:r>
                      <a:r>
                        <a:rPr lang="en-GB" sz="3200" b="1" i="0" dirty="0">
                          <a:solidFill>
                            <a:schemeClr val="tx1"/>
                          </a:solidFill>
                          <a:effectLst/>
                          <a:latin typeface="Times New Roman" panose="02020603050405020304" pitchFamily="18" charset="0"/>
                          <a:cs typeface="Times New Roman" panose="02020603050405020304" pitchFamily="18" charset="0"/>
                        </a:rPr>
                        <a:t> [Wm</a:t>
                      </a:r>
                      <a:r>
                        <a:rPr lang="en-GB" sz="3200" b="1" i="0" baseline="30000" dirty="0">
                          <a:solidFill>
                            <a:schemeClr val="tx1"/>
                          </a:solidFill>
                          <a:effectLst/>
                          <a:latin typeface="Times New Roman" panose="02020603050405020304" pitchFamily="18" charset="0"/>
                          <a:cs typeface="Times New Roman" panose="02020603050405020304" pitchFamily="18" charset="0"/>
                        </a:rPr>
                        <a:t>-1</a:t>
                      </a:r>
                      <a:r>
                        <a:rPr lang="en-GB" sz="3200" b="1" i="0" dirty="0">
                          <a:solidFill>
                            <a:schemeClr val="tx1"/>
                          </a:solidFill>
                          <a:effectLst/>
                          <a:latin typeface="Times New Roman" panose="02020603050405020304" pitchFamily="18" charset="0"/>
                          <a:cs typeface="Times New Roman" panose="02020603050405020304" pitchFamily="18" charset="0"/>
                        </a:rPr>
                        <a:t>K</a:t>
                      </a:r>
                      <a:r>
                        <a:rPr lang="en-GB" sz="3200" b="1" i="0" baseline="30000" dirty="0">
                          <a:solidFill>
                            <a:schemeClr val="tx1"/>
                          </a:solidFill>
                          <a:effectLst/>
                          <a:latin typeface="Times New Roman" panose="02020603050405020304" pitchFamily="18" charset="0"/>
                          <a:cs typeface="Times New Roman" panose="02020603050405020304" pitchFamily="18" charset="0"/>
                        </a:rPr>
                        <a:t>-1</a:t>
                      </a:r>
                      <a:r>
                        <a:rPr lang="en-GB" sz="3200" b="1" i="0" dirty="0">
                          <a:solidFill>
                            <a:schemeClr val="tx1"/>
                          </a:solidFill>
                          <a:effectLst/>
                          <a:latin typeface="Times New Roman" panose="02020603050405020304" pitchFamily="18" charset="0"/>
                          <a:cs typeface="Times New Roman" panose="02020603050405020304" pitchFamily="18" charset="0"/>
                        </a:rPr>
                        <a:t>]</a:t>
                      </a:r>
                      <a:endParaRPr lang="es-ES" sz="3200" b="1"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3027487" rtl="0" eaLnBrk="1" fontAlgn="auto" latinLnBrk="0" hangingPunct="1">
                        <a:lnSpc>
                          <a:spcPct val="107000"/>
                        </a:lnSpc>
                        <a:spcBef>
                          <a:spcPts val="0"/>
                        </a:spcBef>
                        <a:spcAft>
                          <a:spcPts val="800"/>
                        </a:spcAft>
                        <a:buClrTx/>
                        <a:buSzTx/>
                        <a:buFontTx/>
                        <a:buNone/>
                        <a:tabLst/>
                        <a:defRPr/>
                      </a:pPr>
                      <a:r>
                        <a:rPr lang="en-GB" sz="3200" b="0" i="0" dirty="0">
                          <a:solidFill>
                            <a:schemeClr val="tx1"/>
                          </a:solidFill>
                          <a:effectLst/>
                          <a:latin typeface="Times New Roman" panose="02020603050405020304" pitchFamily="18" charset="0"/>
                          <a:cs typeface="Times New Roman" panose="02020603050405020304" pitchFamily="18" charset="0"/>
                        </a:rPr>
                        <a:t>0.89 ± 0.09</a:t>
                      </a:r>
                      <a:endParaRPr lang="es-ES" sz="32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391911"/>
                  </a:ext>
                </a:extLst>
              </a:tr>
            </a:tbl>
          </a:graphicData>
        </a:graphic>
      </p:graphicFrame>
      <p:cxnSp>
        <p:nvCxnSpPr>
          <p:cNvPr id="90" name="Conector recto 89">
            <a:extLst>
              <a:ext uri="{FF2B5EF4-FFF2-40B4-BE49-F238E27FC236}">
                <a16:creationId xmlns:a16="http://schemas.microsoft.com/office/drawing/2014/main" id="{56320F46-6148-893A-8A3C-1A0A6621FF4D}"/>
              </a:ext>
            </a:extLst>
          </p:cNvPr>
          <p:cNvCxnSpPr>
            <a:cxnSpLocks/>
          </p:cNvCxnSpPr>
          <p:nvPr/>
        </p:nvCxnSpPr>
        <p:spPr>
          <a:xfrm rot="16200000">
            <a:off x="21532105" y="26723552"/>
            <a:ext cx="0" cy="15948000"/>
          </a:xfrm>
          <a:prstGeom prst="line">
            <a:avLst/>
          </a:prstGeom>
          <a:ln w="76200" cap="flat" cmpd="sng">
            <a:gradFill flip="none" rotWithShape="1">
              <a:gsLst>
                <a:gs pos="0">
                  <a:srgbClr val="00B0F0"/>
                </a:gs>
                <a:gs pos="100000">
                  <a:srgbClr val="0070C0"/>
                </a:gs>
              </a:gsLst>
              <a:lin ang="16200000" scaled="1"/>
              <a:tileRect/>
            </a:gra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39918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TotalTime>
  <Words>833</Words>
  <Application>Microsoft Office PowerPoint</Application>
  <PresentationFormat>Personalizado</PresentationFormat>
  <Paragraphs>56</Paragraphs>
  <Slides>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vt:i4>
      </vt:variant>
    </vt:vector>
  </HeadingPairs>
  <TitlesOfParts>
    <vt:vector size="7" baseType="lpstr">
      <vt:lpstr>Arial</vt:lpstr>
      <vt:lpstr>Calibri</vt:lpstr>
      <vt:lpstr>Calibri Light</vt:lpstr>
      <vt:lpstr>Cambria Math</vt:lpstr>
      <vt:lpstr>Times New Roman</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Gonzalez Munoz, Sergio (Postgraduate Researcher)</dc:creator>
  <cp:lastModifiedBy>Gonzalez Munoz, Sergio (Postgraduate Researcher)</cp:lastModifiedBy>
  <cp:revision>16</cp:revision>
  <dcterms:created xsi:type="dcterms:W3CDTF">2022-08-25T17:00:35Z</dcterms:created>
  <dcterms:modified xsi:type="dcterms:W3CDTF">2022-08-28T12:42:13Z</dcterms:modified>
</cp:coreProperties>
</file>