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1.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9" r:id="rId3"/>
    <p:sldId id="268" r:id="rId4"/>
    <p:sldId id="275" r:id="rId5"/>
    <p:sldId id="276" r:id="rId6"/>
    <p:sldId id="278" r:id="rId7"/>
    <p:sldId id="326" r:id="rId8"/>
    <p:sldId id="355" r:id="rId9"/>
    <p:sldId id="327" r:id="rId10"/>
    <p:sldId id="328" r:id="rId11"/>
    <p:sldId id="329" r:id="rId12"/>
    <p:sldId id="330" r:id="rId13"/>
    <p:sldId id="336" r:id="rId14"/>
    <p:sldId id="289" r:id="rId15"/>
    <p:sldId id="290" r:id="rId16"/>
    <p:sldId id="342" r:id="rId17"/>
    <p:sldId id="337" r:id="rId18"/>
    <p:sldId id="343" r:id="rId19"/>
    <p:sldId id="318" r:id="rId20"/>
    <p:sldId id="335" r:id="rId21"/>
    <p:sldId id="352" r:id="rId22"/>
    <p:sldId id="319" r:id="rId23"/>
    <p:sldId id="320" r:id="rId24"/>
    <p:sldId id="341" r:id="rId25"/>
    <p:sldId id="353" r:id="rId26"/>
    <p:sldId id="321" r:id="rId27"/>
    <p:sldId id="322" r:id="rId28"/>
    <p:sldId id="293" r:id="rId29"/>
    <p:sldId id="344" r:id="rId30"/>
    <p:sldId id="292" r:id="rId31"/>
    <p:sldId id="298" r:id="rId32"/>
    <p:sldId id="345" r:id="rId33"/>
    <p:sldId id="300" r:id="rId34"/>
    <p:sldId id="301" r:id="rId35"/>
    <p:sldId id="307" r:id="rId36"/>
    <p:sldId id="312" r:id="rId37"/>
    <p:sldId id="313" r:id="rId38"/>
    <p:sldId id="314" r:id="rId39"/>
    <p:sldId id="316" r:id="rId40"/>
    <p:sldId id="334" r:id="rId41"/>
    <p:sldId id="338" r:id="rId42"/>
    <p:sldId id="339" r:id="rId43"/>
    <p:sldId id="340" r:id="rId44"/>
    <p:sldId id="346" r:id="rId45"/>
    <p:sldId id="347" r:id="rId46"/>
    <p:sldId id="348" r:id="rId47"/>
    <p:sldId id="349" r:id="rId48"/>
    <p:sldId id="350" r:id="rId49"/>
    <p:sldId id="351" r:id="rId50"/>
    <p:sldId id="35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61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Pili" initials="DP" lastIdx="24" clrIdx="0">
    <p:extLst>
      <p:ext uri="{19B8F6BF-5375-455C-9EA6-DF929625EA0E}">
        <p15:presenceInfo xmlns="" xmlns:p15="http://schemas.microsoft.com/office/powerpoint/2012/main" userId="9b433b7e13f98b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a:srgbClr val="666666"/>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60" autoAdjust="0"/>
    <p:restoredTop sz="94280" autoAdjust="0"/>
  </p:normalViewPr>
  <p:slideViewPr>
    <p:cSldViewPr>
      <p:cViewPr>
        <p:scale>
          <a:sx n="150" d="100"/>
          <a:sy n="150" d="100"/>
        </p:scale>
        <p:origin x="-1296" y="840"/>
      </p:cViewPr>
      <p:guideLst>
        <p:guide orient="horz" pos="2160"/>
        <p:guide pos="61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20" d="100"/>
          <a:sy n="120" d="100"/>
        </p:scale>
        <p:origin x="638"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1" dirty="0"/>
              <a:t>Session 1</a:t>
            </a:r>
          </a:p>
        </c:rich>
      </c:tx>
      <c:layout>
        <c:manualLayout>
          <c:xMode val="edge"/>
          <c:yMode val="edge"/>
          <c:x val="0.446631744253726"/>
          <c:y val="0.058333141951634"/>
        </c:manualLayout>
      </c:layout>
      <c:overlay val="0"/>
      <c:spPr>
        <a:noFill/>
        <a:ln>
          <a:noFill/>
        </a:ln>
        <a:effectLst/>
      </c:spPr>
    </c:title>
    <c:autoTitleDeleted val="0"/>
    <c:plotArea>
      <c:layout>
        <c:manualLayout>
          <c:layoutTarget val="inner"/>
          <c:xMode val="edge"/>
          <c:yMode val="edge"/>
          <c:x val="0.030784546283179"/>
          <c:y val="0.205625182268883"/>
          <c:w val="0.948329874037712"/>
          <c:h val="0.530701370662001"/>
        </c:manualLayout>
      </c:layout>
      <c:barChart>
        <c:barDir val="bar"/>
        <c:grouping val="clustered"/>
        <c:varyColors val="0"/>
        <c:ser>
          <c:idx val="0"/>
          <c:order val="0"/>
          <c:tx>
            <c:strRef>
              <c:f>Sheet2!$A$4</c:f>
              <c:strCache>
                <c:ptCount val="1"/>
                <c:pt idx="0">
                  <c:v>HighProc</c:v>
                </c:pt>
              </c:strCache>
            </c:strRef>
          </c:tx>
          <c:spPr>
            <a:solidFill>
              <a:schemeClr val="accent1"/>
            </a:solidFill>
            <a:ln>
              <a:noFill/>
            </a:ln>
            <a:effectLst/>
          </c:spPr>
          <c:invertIfNegative val="0"/>
          <c:cat>
            <c:strRef>
              <c:f>Sheet2!$B$3:$C$3</c:f>
              <c:strCache>
                <c:ptCount val="2"/>
                <c:pt idx="0">
                  <c:v>LowDecl</c:v>
                </c:pt>
                <c:pt idx="1">
                  <c:v>HighDecl</c:v>
                </c:pt>
              </c:strCache>
            </c:strRef>
          </c:cat>
          <c:val>
            <c:numRef>
              <c:f>Sheet2!$B$4:$C$4</c:f>
              <c:numCache>
                <c:formatCode>General</c:formatCode>
                <c:ptCount val="2"/>
                <c:pt idx="0">
                  <c:v>-0.05</c:v>
                </c:pt>
                <c:pt idx="1">
                  <c:v>-0.07</c:v>
                </c:pt>
              </c:numCache>
            </c:numRef>
          </c:val>
          <c:extLst xmlns:c16r2="http://schemas.microsoft.com/office/drawing/2015/06/chart">
            <c:ext xmlns:c16="http://schemas.microsoft.com/office/drawing/2014/chart" uri="{C3380CC4-5D6E-409C-BE32-E72D297353CC}">
              <c16:uniqueId val="{00000000-8F58-46F7-9816-06DF0AE48B8F}"/>
            </c:ext>
          </c:extLst>
        </c:ser>
        <c:ser>
          <c:idx val="1"/>
          <c:order val="1"/>
          <c:tx>
            <c:strRef>
              <c:f>Sheet2!$A$5</c:f>
              <c:strCache>
                <c:ptCount val="1"/>
                <c:pt idx="0">
                  <c:v>LowProc</c:v>
                </c:pt>
              </c:strCache>
            </c:strRef>
          </c:tx>
          <c:spPr>
            <a:solidFill>
              <a:schemeClr val="accent2"/>
            </a:solidFill>
            <a:ln>
              <a:noFill/>
            </a:ln>
            <a:effectLst/>
          </c:spPr>
          <c:invertIfNegative val="0"/>
          <c:cat>
            <c:strRef>
              <c:f>Sheet2!$B$3:$C$3</c:f>
              <c:strCache>
                <c:ptCount val="2"/>
                <c:pt idx="0">
                  <c:v>LowDecl</c:v>
                </c:pt>
                <c:pt idx="1">
                  <c:v>HighDecl</c:v>
                </c:pt>
              </c:strCache>
            </c:strRef>
          </c:cat>
          <c:val>
            <c:numRef>
              <c:f>Sheet2!$B$5:$C$5</c:f>
              <c:numCache>
                <c:formatCode>General</c:formatCode>
                <c:ptCount val="2"/>
                <c:pt idx="0">
                  <c:v>-0.03</c:v>
                </c:pt>
                <c:pt idx="1">
                  <c:v>-0.05</c:v>
                </c:pt>
              </c:numCache>
            </c:numRef>
          </c:val>
          <c:extLst xmlns:c16r2="http://schemas.microsoft.com/office/drawing/2015/06/chart">
            <c:ext xmlns:c16="http://schemas.microsoft.com/office/drawing/2014/chart" uri="{C3380CC4-5D6E-409C-BE32-E72D297353CC}">
              <c16:uniqueId val="{00000001-8F58-46F7-9816-06DF0AE48B8F}"/>
            </c:ext>
          </c:extLst>
        </c:ser>
        <c:dLbls>
          <c:showLegendKey val="0"/>
          <c:showVal val="0"/>
          <c:showCatName val="0"/>
          <c:showSerName val="0"/>
          <c:showPercent val="0"/>
          <c:showBubbleSize val="0"/>
        </c:dLbls>
        <c:gapWidth val="182"/>
        <c:axId val="-2140740344"/>
        <c:axId val="-2140753576"/>
      </c:barChart>
      <c:catAx>
        <c:axId val="-2140740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0753576"/>
        <c:crosses val="autoZero"/>
        <c:auto val="1"/>
        <c:lblAlgn val="ctr"/>
        <c:lblOffset val="100"/>
        <c:noMultiLvlLbl val="0"/>
      </c:catAx>
      <c:valAx>
        <c:axId val="-2140753576"/>
        <c:scaling>
          <c:orientation val="minMax"/>
          <c:max val="0.02"/>
          <c:min val="-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740344"/>
        <c:crosses val="autoZero"/>
        <c:crossBetween val="between"/>
        <c:majorUnit val="0.01"/>
        <c:minorUnit val="0.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Session</a:t>
            </a:r>
            <a:r>
              <a:rPr lang="en-US" sz="2000" b="1" baseline="0" dirty="0"/>
              <a:t> 2</a:t>
            </a:r>
            <a:endParaRPr lang="en-US" sz="2000" b="1" dirty="0"/>
          </a:p>
        </c:rich>
      </c:tx>
      <c:layout>
        <c:manualLayout>
          <c:xMode val="edge"/>
          <c:yMode val="edge"/>
          <c:x val="0.453162455111521"/>
          <c:y val="0.0277777777777778"/>
        </c:manualLayout>
      </c:layout>
      <c:overlay val="0"/>
      <c:spPr>
        <a:noFill/>
        <a:ln>
          <a:noFill/>
        </a:ln>
        <a:effectLst/>
      </c:spPr>
    </c:title>
    <c:autoTitleDeleted val="0"/>
    <c:plotArea>
      <c:layout>
        <c:manualLayout>
          <c:layoutTarget val="inner"/>
          <c:xMode val="edge"/>
          <c:yMode val="edge"/>
          <c:x val="0.0304916592538903"/>
          <c:y val="0.197882532560396"/>
          <c:w val="0.945983263598326"/>
          <c:h val="0.602726960586292"/>
        </c:manualLayout>
      </c:layout>
      <c:barChart>
        <c:barDir val="bar"/>
        <c:grouping val="clustered"/>
        <c:varyColors val="0"/>
        <c:ser>
          <c:idx val="0"/>
          <c:order val="0"/>
          <c:tx>
            <c:strRef>
              <c:f>Sheet2!$A$4</c:f>
              <c:strCache>
                <c:ptCount val="1"/>
                <c:pt idx="0">
                  <c:v>HighProc</c:v>
                </c:pt>
              </c:strCache>
            </c:strRef>
          </c:tx>
          <c:spPr>
            <a:solidFill>
              <a:schemeClr val="accent1"/>
            </a:solidFill>
            <a:ln>
              <a:noFill/>
            </a:ln>
            <a:effectLst/>
          </c:spPr>
          <c:invertIfNegative val="0"/>
          <c:cat>
            <c:strRef>
              <c:f>Sheet2!$B$3:$C$3</c:f>
              <c:strCache>
                <c:ptCount val="2"/>
                <c:pt idx="0">
                  <c:v>LowDecl</c:v>
                </c:pt>
                <c:pt idx="1">
                  <c:v>HighDecl</c:v>
                </c:pt>
              </c:strCache>
            </c:strRef>
          </c:cat>
          <c:val>
            <c:numRef>
              <c:f>Sheet2!$B$4:$C$4</c:f>
              <c:numCache>
                <c:formatCode>General</c:formatCode>
                <c:ptCount val="2"/>
                <c:pt idx="0">
                  <c:v>-0.02</c:v>
                </c:pt>
                <c:pt idx="1">
                  <c:v>-0.17</c:v>
                </c:pt>
              </c:numCache>
            </c:numRef>
          </c:val>
          <c:extLst xmlns:c16r2="http://schemas.microsoft.com/office/drawing/2015/06/chart">
            <c:ext xmlns:c16="http://schemas.microsoft.com/office/drawing/2014/chart" uri="{C3380CC4-5D6E-409C-BE32-E72D297353CC}">
              <c16:uniqueId val="{00000000-41DF-403D-96D9-08570AD037A3}"/>
            </c:ext>
          </c:extLst>
        </c:ser>
        <c:ser>
          <c:idx val="1"/>
          <c:order val="1"/>
          <c:tx>
            <c:strRef>
              <c:f>Sheet2!$A$5</c:f>
              <c:strCache>
                <c:ptCount val="1"/>
                <c:pt idx="0">
                  <c:v>LowProc</c:v>
                </c:pt>
              </c:strCache>
            </c:strRef>
          </c:tx>
          <c:spPr>
            <a:solidFill>
              <a:schemeClr val="accent2"/>
            </a:solidFill>
            <a:ln>
              <a:noFill/>
            </a:ln>
            <a:effectLst/>
          </c:spPr>
          <c:invertIfNegative val="0"/>
          <c:cat>
            <c:strRef>
              <c:f>Sheet2!$B$3:$C$3</c:f>
              <c:strCache>
                <c:ptCount val="2"/>
                <c:pt idx="0">
                  <c:v>LowDecl</c:v>
                </c:pt>
                <c:pt idx="1">
                  <c:v>HighDecl</c:v>
                </c:pt>
              </c:strCache>
            </c:strRef>
          </c:cat>
          <c:val>
            <c:numRef>
              <c:f>Sheet2!$B$5:$C$5</c:f>
              <c:numCache>
                <c:formatCode>General</c:formatCode>
                <c:ptCount val="2"/>
                <c:pt idx="0">
                  <c:v>0.0</c:v>
                </c:pt>
                <c:pt idx="1">
                  <c:v>-0.15</c:v>
                </c:pt>
              </c:numCache>
            </c:numRef>
          </c:val>
          <c:extLst xmlns:c16r2="http://schemas.microsoft.com/office/drawing/2015/06/chart">
            <c:ext xmlns:c16="http://schemas.microsoft.com/office/drawing/2014/chart" uri="{C3380CC4-5D6E-409C-BE32-E72D297353CC}">
              <c16:uniqueId val="{00000001-41DF-403D-96D9-08570AD037A3}"/>
            </c:ext>
          </c:extLst>
        </c:ser>
        <c:dLbls>
          <c:showLegendKey val="0"/>
          <c:showVal val="0"/>
          <c:showCatName val="0"/>
          <c:showSerName val="0"/>
          <c:showPercent val="0"/>
          <c:showBubbleSize val="0"/>
        </c:dLbls>
        <c:gapWidth val="182"/>
        <c:axId val="-2140783352"/>
        <c:axId val="-2140779704"/>
      </c:barChart>
      <c:catAx>
        <c:axId val="-2140783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0779704"/>
        <c:crosses val="autoZero"/>
        <c:auto val="1"/>
        <c:lblAlgn val="ctr"/>
        <c:lblOffset val="100"/>
        <c:noMultiLvlLbl val="0"/>
      </c:catAx>
      <c:valAx>
        <c:axId val="-2140779704"/>
        <c:scaling>
          <c:orientation val="minMax"/>
          <c:max val="0.02"/>
          <c:min val="-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40783352"/>
        <c:crosses val="autoZero"/>
        <c:crossBetween val="between"/>
        <c:majorUnit val="0.01"/>
        <c:minorUnit val="0.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t>Session</a:t>
            </a:r>
            <a:r>
              <a:rPr lang="en-US" sz="2000" b="1" baseline="0"/>
              <a:t> 3</a:t>
            </a:r>
            <a:endParaRPr lang="en-US" sz="2000" b="1"/>
          </a:p>
        </c:rich>
      </c:tx>
      <c:layout>
        <c:manualLayout>
          <c:xMode val="edge"/>
          <c:yMode val="edge"/>
          <c:x val="0.453162455111521"/>
          <c:y val="0.0277777777777778"/>
        </c:manualLayout>
      </c:layout>
      <c:overlay val="0"/>
      <c:spPr>
        <a:noFill/>
        <a:ln>
          <a:noFill/>
        </a:ln>
        <a:effectLst/>
      </c:spPr>
    </c:title>
    <c:autoTitleDeleted val="0"/>
    <c:plotArea>
      <c:layout/>
      <c:barChart>
        <c:barDir val="bar"/>
        <c:grouping val="clustered"/>
        <c:varyColors val="0"/>
        <c:ser>
          <c:idx val="0"/>
          <c:order val="0"/>
          <c:tx>
            <c:strRef>
              <c:f>Sheet2!$A$4</c:f>
              <c:strCache>
                <c:ptCount val="1"/>
                <c:pt idx="0">
                  <c:v>HighProc</c:v>
                </c:pt>
              </c:strCache>
            </c:strRef>
          </c:tx>
          <c:spPr>
            <a:solidFill>
              <a:schemeClr val="accent1"/>
            </a:solidFill>
            <a:ln>
              <a:noFill/>
            </a:ln>
            <a:effectLst/>
          </c:spPr>
          <c:invertIfNegative val="0"/>
          <c:cat>
            <c:strRef>
              <c:f>Sheet2!$B$3:$C$3</c:f>
              <c:strCache>
                <c:ptCount val="2"/>
                <c:pt idx="0">
                  <c:v>LowDecl</c:v>
                </c:pt>
                <c:pt idx="1">
                  <c:v>HighDecl</c:v>
                </c:pt>
              </c:strCache>
            </c:strRef>
          </c:cat>
          <c:val>
            <c:numRef>
              <c:f>Sheet2!$B$4:$C$4</c:f>
              <c:numCache>
                <c:formatCode>General</c:formatCode>
                <c:ptCount val="2"/>
                <c:pt idx="0">
                  <c:v>-0.12</c:v>
                </c:pt>
                <c:pt idx="1">
                  <c:v>-0.21</c:v>
                </c:pt>
              </c:numCache>
            </c:numRef>
          </c:val>
          <c:extLst xmlns:c16r2="http://schemas.microsoft.com/office/drawing/2015/06/chart">
            <c:ext xmlns:c16="http://schemas.microsoft.com/office/drawing/2014/chart" uri="{C3380CC4-5D6E-409C-BE32-E72D297353CC}">
              <c16:uniqueId val="{00000000-5B79-4792-A742-8C06FA02B27D}"/>
            </c:ext>
          </c:extLst>
        </c:ser>
        <c:ser>
          <c:idx val="1"/>
          <c:order val="1"/>
          <c:tx>
            <c:strRef>
              <c:f>Sheet2!$A$5</c:f>
              <c:strCache>
                <c:ptCount val="1"/>
                <c:pt idx="0">
                  <c:v>LowProc</c:v>
                </c:pt>
              </c:strCache>
            </c:strRef>
          </c:tx>
          <c:spPr>
            <a:solidFill>
              <a:schemeClr val="accent2"/>
            </a:solidFill>
            <a:ln>
              <a:noFill/>
            </a:ln>
            <a:effectLst/>
          </c:spPr>
          <c:invertIfNegative val="0"/>
          <c:cat>
            <c:strRef>
              <c:f>Sheet2!$B$3:$C$3</c:f>
              <c:strCache>
                <c:ptCount val="2"/>
                <c:pt idx="0">
                  <c:v>LowDecl</c:v>
                </c:pt>
                <c:pt idx="1">
                  <c:v>HighDecl</c:v>
                </c:pt>
              </c:strCache>
            </c:strRef>
          </c:cat>
          <c:val>
            <c:numRef>
              <c:f>Sheet2!$B$5:$C$5</c:f>
              <c:numCache>
                <c:formatCode>General</c:formatCode>
                <c:ptCount val="2"/>
                <c:pt idx="0">
                  <c:v>-0.07</c:v>
                </c:pt>
                <c:pt idx="1">
                  <c:v>-0.16</c:v>
                </c:pt>
              </c:numCache>
            </c:numRef>
          </c:val>
          <c:extLst xmlns:c16r2="http://schemas.microsoft.com/office/drawing/2015/06/chart">
            <c:ext xmlns:c16="http://schemas.microsoft.com/office/drawing/2014/chart" uri="{C3380CC4-5D6E-409C-BE32-E72D297353CC}">
              <c16:uniqueId val="{00000001-5B79-4792-A742-8C06FA02B27D}"/>
            </c:ext>
          </c:extLst>
        </c:ser>
        <c:dLbls>
          <c:showLegendKey val="0"/>
          <c:showVal val="0"/>
          <c:showCatName val="0"/>
          <c:showSerName val="0"/>
          <c:showPercent val="0"/>
          <c:showBubbleSize val="0"/>
        </c:dLbls>
        <c:gapWidth val="182"/>
        <c:axId val="-2141763928"/>
        <c:axId val="-2141760280"/>
      </c:barChart>
      <c:catAx>
        <c:axId val="-2141763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1760280"/>
        <c:crosses val="autoZero"/>
        <c:auto val="1"/>
        <c:lblAlgn val="ctr"/>
        <c:lblOffset val="100"/>
        <c:noMultiLvlLbl val="0"/>
      </c:catAx>
      <c:valAx>
        <c:axId val="-2141760280"/>
        <c:scaling>
          <c:orientation val="minMax"/>
          <c:max val="0.02"/>
          <c:min val="-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763928"/>
        <c:crosses val="autoZero"/>
        <c:crossBetween val="between"/>
        <c:majorUnit val="0.01"/>
        <c:minorUnit val="0.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t>Session</a:t>
            </a:r>
            <a:r>
              <a:rPr lang="en-US" sz="2000" b="1" baseline="0"/>
              <a:t> 4</a:t>
            </a:r>
            <a:endParaRPr lang="en-US" sz="2000" b="1"/>
          </a:p>
        </c:rich>
      </c:tx>
      <c:layout>
        <c:manualLayout>
          <c:xMode val="edge"/>
          <c:yMode val="edge"/>
          <c:x val="0.453162455111521"/>
          <c:y val="0.0277777777777778"/>
        </c:manualLayout>
      </c:layout>
      <c:overlay val="0"/>
      <c:spPr>
        <a:noFill/>
        <a:ln>
          <a:noFill/>
        </a:ln>
        <a:effectLst/>
      </c:spPr>
    </c:title>
    <c:autoTitleDeleted val="0"/>
    <c:plotArea>
      <c:layout/>
      <c:barChart>
        <c:barDir val="bar"/>
        <c:grouping val="clustered"/>
        <c:varyColors val="0"/>
        <c:ser>
          <c:idx val="0"/>
          <c:order val="0"/>
          <c:tx>
            <c:strRef>
              <c:f>Sheet2!$A$4</c:f>
              <c:strCache>
                <c:ptCount val="1"/>
                <c:pt idx="0">
                  <c:v>HighProc</c:v>
                </c:pt>
              </c:strCache>
            </c:strRef>
          </c:tx>
          <c:spPr>
            <a:solidFill>
              <a:schemeClr val="accent1"/>
            </a:solidFill>
            <a:ln>
              <a:noFill/>
            </a:ln>
            <a:effectLst/>
          </c:spPr>
          <c:invertIfNegative val="0"/>
          <c:cat>
            <c:strRef>
              <c:f>Sheet2!$B$3:$C$3</c:f>
              <c:strCache>
                <c:ptCount val="2"/>
                <c:pt idx="0">
                  <c:v>LowDecl</c:v>
                </c:pt>
                <c:pt idx="1">
                  <c:v>HighDecl</c:v>
                </c:pt>
              </c:strCache>
            </c:strRef>
          </c:cat>
          <c:val>
            <c:numRef>
              <c:f>Sheet2!$B$4:$C$4</c:f>
              <c:numCache>
                <c:formatCode>General</c:formatCode>
                <c:ptCount val="2"/>
                <c:pt idx="0">
                  <c:v>-0.23</c:v>
                </c:pt>
                <c:pt idx="1">
                  <c:v>-0.29</c:v>
                </c:pt>
              </c:numCache>
            </c:numRef>
          </c:val>
          <c:extLst xmlns:c16r2="http://schemas.microsoft.com/office/drawing/2015/06/chart">
            <c:ext xmlns:c16="http://schemas.microsoft.com/office/drawing/2014/chart" uri="{C3380CC4-5D6E-409C-BE32-E72D297353CC}">
              <c16:uniqueId val="{00000000-4C48-4D1D-9599-18526A8F8DB0}"/>
            </c:ext>
          </c:extLst>
        </c:ser>
        <c:ser>
          <c:idx val="1"/>
          <c:order val="1"/>
          <c:tx>
            <c:strRef>
              <c:f>Sheet2!$A$5</c:f>
              <c:strCache>
                <c:ptCount val="1"/>
                <c:pt idx="0">
                  <c:v>LowProc</c:v>
                </c:pt>
              </c:strCache>
            </c:strRef>
          </c:tx>
          <c:spPr>
            <a:solidFill>
              <a:schemeClr val="accent2"/>
            </a:solidFill>
            <a:ln>
              <a:noFill/>
            </a:ln>
            <a:effectLst/>
          </c:spPr>
          <c:invertIfNegative val="0"/>
          <c:cat>
            <c:strRef>
              <c:f>Sheet2!$B$3:$C$3</c:f>
              <c:strCache>
                <c:ptCount val="2"/>
                <c:pt idx="0">
                  <c:v>LowDecl</c:v>
                </c:pt>
                <c:pt idx="1">
                  <c:v>HighDecl</c:v>
                </c:pt>
              </c:strCache>
            </c:strRef>
          </c:cat>
          <c:val>
            <c:numRef>
              <c:f>Sheet2!$B$5:$C$5</c:f>
              <c:numCache>
                <c:formatCode>General</c:formatCode>
                <c:ptCount val="2"/>
                <c:pt idx="0">
                  <c:v>-0.1</c:v>
                </c:pt>
                <c:pt idx="1">
                  <c:v>-0.16</c:v>
                </c:pt>
              </c:numCache>
            </c:numRef>
          </c:val>
          <c:extLst xmlns:c16r2="http://schemas.microsoft.com/office/drawing/2015/06/chart">
            <c:ext xmlns:c16="http://schemas.microsoft.com/office/drawing/2014/chart" uri="{C3380CC4-5D6E-409C-BE32-E72D297353CC}">
              <c16:uniqueId val="{00000001-4C48-4D1D-9599-18526A8F8DB0}"/>
            </c:ext>
          </c:extLst>
        </c:ser>
        <c:dLbls>
          <c:showLegendKey val="0"/>
          <c:showVal val="0"/>
          <c:showCatName val="0"/>
          <c:showSerName val="0"/>
          <c:showPercent val="0"/>
          <c:showBubbleSize val="0"/>
        </c:dLbls>
        <c:gapWidth val="182"/>
        <c:axId val="-2140813016"/>
        <c:axId val="-2140832216"/>
      </c:barChart>
      <c:catAx>
        <c:axId val="-2140813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0832216"/>
        <c:crosses val="autoZero"/>
        <c:auto val="1"/>
        <c:lblAlgn val="ctr"/>
        <c:lblOffset val="100"/>
        <c:noMultiLvlLbl val="0"/>
      </c:catAx>
      <c:valAx>
        <c:axId val="-2140832216"/>
        <c:scaling>
          <c:orientation val="minMax"/>
          <c:max val="0.02"/>
          <c:min val="-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813016"/>
        <c:crosses val="autoZero"/>
        <c:crossBetween val="between"/>
        <c:majorUnit val="0.01"/>
        <c:minorUnit val="0.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3-22T15:32:12.022" idx="14">
    <p:pos x="10" y="10"/>
    <p:text>In general we can say that the training provided evidence of  a gradual process of automatization that gives rise to significant increases in processing stability from session 2 onwards. The effects all go in the same direction independent of level of declarative or procedural memory.</p:text>
    <p:extLst mod="1">
      <p:ext uri="{C676402C-5697-4E1C-873F-D02D1690AC5C}">
        <p15:threadingInfo xmlns="" xmlns:p15="http://schemas.microsoft.com/office/powerpoint/2012/main" timeZoneBias="0"/>
      </p:ext>
    </p:extLst>
  </p:cm>
  <p:cm authorId="1" dt="2017-03-22T15:41:27.951" idx="15">
    <p:pos x="10" y="146"/>
    <p:text>The fact that we treated DECL and PROC memory as factors in this analysis identifies four subgroups that differ with regards to automatization development. HD/LP; HD/HP; LD/LP, LD/HP</p:text>
    <p:extLst mod="1">
      <p:ext uri="{C676402C-5697-4E1C-873F-D02D1690AC5C}">
        <p15:threadingInfo xmlns="" xmlns:p15="http://schemas.microsoft.com/office/powerpoint/2012/main" timeZoneBias="0">
          <p15:parentCm authorId="1" idx="14"/>
        </p15:threadingInfo>
      </p:ext>
    </p:extLst>
  </p:cm>
  <p:cm authorId="1" dt="2017-03-22T15:47:12.187" idx="16">
    <p:pos x="10" y="282"/>
    <p:text>Let us consider the differences in absolute terms between the mean logCV scores in session 2 and 4 for each of them</p:text>
    <p:extLst>
      <p:ext uri="{C676402C-5697-4E1C-873F-D02D1690AC5C}">
        <p15:threadingInfo xmlns="" xmlns:p15="http://schemas.microsoft.com/office/powerpoint/2012/main" timeZoneBias="0">
          <p15:parentCm authorId="1" idx="14"/>
        </p15:threadingInfo>
      </p:ext>
    </p:extLst>
  </p:cm>
  <p:cm authorId="1" dt="2017-03-22T15:49:36.995" idx="17">
    <p:pos x="10" y="418"/>
    <p:text>HD/LP =1</p:text>
    <p:extLst mod="1">
      <p:ext uri="{C676402C-5697-4E1C-873F-D02D1690AC5C}">
        <p15:threadingInfo xmlns="" xmlns:p15="http://schemas.microsoft.com/office/powerpoint/2012/main" timeZoneBias="0">
          <p15:parentCm authorId="1" idx="14"/>
        </p15:threadingInfo>
      </p:ext>
    </p:extLst>
  </p:cm>
  <p:cm authorId="1" dt="2017-03-22T15:55:28.821" idx="18">
    <p:pos x="10" y="554"/>
    <p:text>HD/HP=12</p:text>
    <p:extLst mod="1">
      <p:ext uri="{C676402C-5697-4E1C-873F-D02D1690AC5C}">
        <p15:threadingInfo xmlns="" xmlns:p15="http://schemas.microsoft.com/office/powerpoint/2012/main" timeZoneBias="0">
          <p15:parentCm authorId="1" idx="14"/>
        </p15:threadingInfo>
      </p:ext>
    </p:extLst>
  </p:cm>
  <p:cm authorId="1" dt="2017-03-22T15:55:53.921" idx="19">
    <p:pos x="10" y="690"/>
    <p:text>LD/LP=10</p:text>
    <p:extLst mod="1">
      <p:ext uri="{C676402C-5697-4E1C-873F-D02D1690AC5C}">
        <p15:threadingInfo xmlns="" xmlns:p15="http://schemas.microsoft.com/office/powerpoint/2012/main" timeZoneBias="0">
          <p15:parentCm authorId="1" idx="14"/>
        </p15:threadingInfo>
      </p:ext>
    </p:extLst>
  </p:cm>
  <p:cm authorId="1" dt="2017-03-22T15:56:58.277" idx="20">
    <p:pos x="10" y="826"/>
    <p:text>LD/HP=21</p:text>
    <p:extLst mod="1">
      <p:ext uri="{C676402C-5697-4E1C-873F-D02D1690AC5C}">
        <p15:threadingInfo xmlns="" xmlns:p15="http://schemas.microsoft.com/office/powerpoint/2012/main" timeZoneBias="0">
          <p15:parentCm authorId="1" idx="14"/>
        </p15:threadingInfo>
      </p:ext>
    </p:extLst>
  </p:cm>
  <p:cm authorId="1" dt="2017-03-22T16:14:45.391" idx="21">
    <p:pos x="10" y="969"/>
    <p:text>The HDeclaratives-LProcedurals hardly have any benefits in terms of automatization during training, they are just stuck there, which is pretty amazing to observe.</p:text>
    <p:extLst mod="1">
      <p:ext uri="{C676402C-5697-4E1C-873F-D02D1690AC5C}">
        <p15:threadingInfo xmlns="" xmlns:p15="http://schemas.microsoft.com/office/powerpoint/2012/main" timeZoneBias="0">
          <p15:parentCm authorId="1" idx="14"/>
        </p15:threadingInfo>
      </p:ext>
    </p:extLst>
  </p:cm>
  <p:cm authorId="1" dt="2017-03-22T16:19:50.723" idx="22">
    <p:pos x="10" y="1105"/>
    <p:text>It does not seem to depend on the fact that procedural memory is low, because LD/LPs are not amazing but do pretty well.</p:text>
    <p:extLst mod="1">
      <p:ext uri="{C676402C-5697-4E1C-873F-D02D1690AC5C}">
        <p15:threadingInfo xmlns="" xmlns:p15="http://schemas.microsoft.com/office/powerpoint/2012/main" timeZoneBias="0">
          <p15:parentCm authorId="1" idx="14"/>
        </p15:threadingInfo>
      </p:ext>
    </p:extLst>
  </p:cm>
  <p:cm authorId="1" dt="2017-03-22T16:21:03.401" idx="23">
    <p:pos x="10" y="1234"/>
    <p:text>On the other hand if DM is not so strong and PM is strong, then you get the largest automatization gains</p:text>
    <p:extLst mod="1">
      <p:ext uri="{C676402C-5697-4E1C-873F-D02D1690AC5C}">
        <p15:threadingInfo xmlns="" xmlns:p15="http://schemas.microsoft.com/office/powerpoint/2012/main" timeZoneBias="0">
          <p15:parentCm authorId="1" idx="14"/>
        </p15:threadingInfo>
      </p:ext>
    </p:extLst>
  </p:cm>
  <p:cm authorId="1" dt="2017-03-22T16:25:31.125" idx="24">
    <p:pos x="10" y="1370"/>
    <p:text>I think this pattern is consistent with the interpretation that a strong DM has a blocking effect on PM during automatization.</p:text>
    <p:extLst mod="1">
      <p:ext uri="{C676402C-5697-4E1C-873F-D02D1690AC5C}">
        <p15:threadingInfo xmlns="" xmlns:p15="http://schemas.microsoft.com/office/powerpoint/2012/main" timeZoneBias="0">
          <p15:parentCm authorId="1" idx="14"/>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0.2374</cdr:x>
      <cdr:y>0.45937</cdr:y>
    </cdr:from>
    <cdr:to>
      <cdr:x>0.60826</cdr:x>
      <cdr:y>0.53529</cdr:y>
    </cdr:to>
    <cdr:sp macro="" textlink="">
      <cdr:nvSpPr>
        <cdr:cNvPr id="2" name="Right Brace 1"/>
        <cdr:cNvSpPr/>
      </cdr:nvSpPr>
      <cdr:spPr>
        <a:xfrm xmlns:a="http://schemas.openxmlformats.org/drawingml/2006/main" rot="16200000">
          <a:off x="3768244" y="-614163"/>
          <a:ext cx="163997" cy="3376962"/>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0.41059</cdr:x>
      <cdr:y>0.46931</cdr:y>
    </cdr:from>
    <cdr:to>
      <cdr:x>0.44354</cdr:x>
      <cdr:y>0.6464</cdr:y>
    </cdr:to>
    <cdr:sp macro="" textlink="">
      <cdr:nvSpPr>
        <cdr:cNvPr id="3" name="TextBox 3"/>
        <cdr:cNvSpPr txBox="1"/>
      </cdr:nvSpPr>
      <cdr:spPr>
        <a:xfrm xmlns:a="http://schemas.openxmlformats.org/drawingml/2006/main">
          <a:off x="3738767" y="1013786"/>
          <a:ext cx="300080" cy="3825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CDB6F-9360-4AC5-A1A4-B746F8B27D7E}" type="datetimeFigureOut">
              <a:rPr lang="en-GB" smtClean="0"/>
              <a:pPr/>
              <a:t>16/07/2018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8AF62-0413-459D-A055-9BD345497D1F}" type="slidenum">
              <a:rPr lang="en-GB" smtClean="0"/>
              <a:pPr/>
              <a:t>‹#›</a:t>
            </a:fld>
            <a:endParaRPr lang="en-GB"/>
          </a:p>
        </p:txBody>
      </p:sp>
    </p:spTree>
    <p:extLst>
      <p:ext uri="{BB962C8B-B14F-4D97-AF65-F5344CB8AC3E}">
        <p14:creationId xmlns:p14="http://schemas.microsoft.com/office/powerpoint/2010/main" val="37731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200" kern="1200" dirty="0">
              <a:solidFill>
                <a:srgbClr val="731F43"/>
              </a:solidFill>
              <a:latin typeface="Lucida Grande" pitchFamily="8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EC8AF62-0413-459D-A055-9BD345497D1F}" type="slidenum">
              <a:rPr lang="en-GB" smtClean="0"/>
              <a:pPr/>
              <a:t>1</a:t>
            </a:fld>
            <a:endParaRPr lang="en-GB"/>
          </a:p>
        </p:txBody>
      </p:sp>
    </p:spTree>
    <p:extLst>
      <p:ext uri="{BB962C8B-B14F-4D97-AF65-F5344CB8AC3E}">
        <p14:creationId xmlns:p14="http://schemas.microsoft.com/office/powerpoint/2010/main" val="2291554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567BD11F-F65D-694E-96F7-0107968D8A72}" type="slidenum">
              <a:rPr lang="en-US" sz="1200"/>
              <a:pPr/>
              <a:t>10</a:t>
            </a:fld>
            <a:endParaRPr lang="en-US" sz="1200"/>
          </a:p>
        </p:txBody>
      </p:sp>
    </p:spTree>
    <p:extLst>
      <p:ext uri="{BB962C8B-B14F-4D97-AF65-F5344CB8AC3E}">
        <p14:creationId xmlns:p14="http://schemas.microsoft.com/office/powerpoint/2010/main" val="18885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a:ea typeface="ＭＳ Ｐゴシック" pitchFamily="34" charset="-128"/>
              </a:rPr>
              <a:t>Dual task version, probabilistic learning</a:t>
            </a:r>
          </a:p>
          <a:p>
            <a:endParaRPr lang="en-US" dirty="0">
              <a:ea typeface="ＭＳ Ｐゴシック" pitchFamily="34" charset="-128"/>
            </a:endParaRPr>
          </a:p>
          <a:p>
            <a:r>
              <a:rPr lang="en-US" dirty="0">
                <a:ea typeface="ＭＳ Ｐゴシック" pitchFamily="34" charset="-128"/>
              </a:rPr>
              <a:t>Primary task: Presented with different patterns of tarot cards, each representing a different probability of ‘sunshine’ or ‘rain’, participants view each trial and predict weather as best they can (told that they will have to guess at first), given feedback after each trial (sunshine/rain)</a:t>
            </a:r>
          </a:p>
          <a:p>
            <a:endParaRPr lang="en-US" dirty="0">
              <a:ea typeface="ＭＳ Ｐゴシック" pitchFamily="34" charset="-128"/>
            </a:endParaRPr>
          </a:p>
          <a:p>
            <a:r>
              <a:rPr lang="en-US" dirty="0">
                <a:ea typeface="ＭＳ Ｐゴシック" pitchFamily="34" charset="-128"/>
              </a:rPr>
              <a:t>Secondary distractor task of counting high tones, interspersed with low tones</a:t>
            </a:r>
          </a:p>
          <a:p>
            <a:endParaRPr lang="en-US" dirty="0">
              <a:ea typeface="ＭＳ Ｐゴシック" pitchFamily="34" charset="-128"/>
            </a:endParaRPr>
          </a:p>
          <a:p>
            <a:r>
              <a:rPr lang="en-US" b="1" dirty="0">
                <a:ea typeface="ＭＳ Ｐゴシック" pitchFamily="34" charset="-128"/>
              </a:rPr>
              <a:t>Score: accuracy on final block</a:t>
            </a:r>
          </a:p>
          <a:p>
            <a:endParaRPr lang="en-US" dirty="0">
              <a:ea typeface="ＭＳ Ｐゴシック"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29F32DAF-A8F7-DB4F-800D-932AFE0D811A}" type="slidenum">
              <a:rPr lang="en-US" sz="1200"/>
              <a:pPr/>
              <a:t>11</a:t>
            </a:fld>
            <a:endParaRPr lang="en-US" sz="1200"/>
          </a:p>
        </p:txBody>
      </p:sp>
    </p:spTree>
    <p:extLst>
      <p:ext uri="{BB962C8B-B14F-4D97-AF65-F5344CB8AC3E}">
        <p14:creationId xmlns:p14="http://schemas.microsoft.com/office/powerpoint/2010/main" val="398054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Briefly this is the design of the study, with seven session in total over two weeks, one to three days apart. </a:t>
            </a:r>
          </a:p>
          <a:p>
            <a:endParaRPr lang="en-US" dirty="0"/>
          </a:p>
          <a:p>
            <a:r>
              <a:rPr lang="en-US" dirty="0" smtClean="0"/>
              <a:t>Two of the sessions were assessment, and one used to collect cognitive measures. </a:t>
            </a:r>
          </a:p>
          <a:p>
            <a:r>
              <a:rPr lang="en-US" dirty="0" smtClean="0"/>
              <a:t>The remaining four were practice. In each one of these sessions the participants would first listen to a set of Brocanto2 sentences associated to visual stimuli (the associated game moves) and then would play alternating comprehension and production game blocks </a:t>
            </a:r>
          </a:p>
          <a:p>
            <a:r>
              <a:rPr lang="en-US" dirty="0" smtClean="0"/>
              <a:t>-----------</a:t>
            </a:r>
            <a:endParaRPr lang="en-US" dirty="0"/>
          </a:p>
          <a:p>
            <a:r>
              <a:rPr lang="en-GB" dirty="0"/>
              <a:t>They were interested in whether declarative and procedural memory predicted L2 learning ability at low and/or high proficiency</a:t>
            </a:r>
          </a:p>
          <a:p>
            <a:endParaRPr lang="en-GB" dirty="0"/>
          </a:p>
          <a:p>
            <a:r>
              <a:rPr lang="en-GB" dirty="0"/>
              <a:t>14 adults (</a:t>
            </a:r>
            <a:r>
              <a:rPr lang="en-GB" i="1" dirty="0"/>
              <a:t>M</a:t>
            </a:r>
            <a:r>
              <a:rPr lang="en-GB" dirty="0"/>
              <a:t> = 22.21) trained in the artificial language Brocanto2 over a two-week period. 72 training blocks in total alternating 2 comprehension and 2 production blocks</a:t>
            </a:r>
          </a:p>
          <a:p>
            <a:r>
              <a:rPr lang="en-GB" dirty="0"/>
              <a:t>Implicit training condition</a:t>
            </a:r>
          </a:p>
          <a:p>
            <a:endParaRPr lang="en-GB" dirty="0"/>
          </a:p>
          <a:p>
            <a:r>
              <a:rPr lang="en-GB" dirty="0"/>
              <a:t>Auditory language stimuli</a:t>
            </a:r>
          </a:p>
          <a:p>
            <a:endParaRPr lang="en-GB" dirty="0"/>
          </a:p>
          <a:p>
            <a:r>
              <a:rPr lang="en-GB" dirty="0"/>
              <a:t>Behavioural measures of long-tem declarative learning ability and long-term procedural learning ability</a:t>
            </a:r>
          </a:p>
          <a:p>
            <a:endParaRPr lang="en-GB" dirty="0"/>
          </a:p>
          <a:p>
            <a:r>
              <a:rPr lang="en-GB" dirty="0"/>
              <a:t> Two GJT tasks; one administered at the end of session 1 (low proficiency) and one administered at the end of training (high proficiency)</a:t>
            </a:r>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12</a:t>
            </a:fld>
            <a:endParaRPr lang="en-GB"/>
          </a:p>
        </p:txBody>
      </p:sp>
      <p:sp>
        <p:nvSpPr>
          <p:cNvPr id="5" name="TextBox 4"/>
          <p:cNvSpPr txBox="1"/>
          <p:nvPr/>
        </p:nvSpPr>
        <p:spPr>
          <a:xfrm>
            <a:off x="47740" y="6996450"/>
            <a:ext cx="6124460" cy="830997"/>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wonder if session 4 can be situated in the right column rather than in the middle? You could do that by moving it up high, and moving sessions 5, 6, &amp; 7 over to the middle of the slide and put CB and PB on the right side possibly.</a:t>
            </a:r>
          </a:p>
        </p:txBody>
      </p:sp>
    </p:spTree>
    <p:extLst>
      <p:ext uri="{BB962C8B-B14F-4D97-AF65-F5344CB8AC3E}">
        <p14:creationId xmlns:p14="http://schemas.microsoft.com/office/powerpoint/2010/main" val="223399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comprehension blocks the task is to listen to a Brocanto2 sentence and perform the corresponding move correctly. After each move a feedback correct/incorrect appears and the game immediately progresses to the next stimulus sentence.</a:t>
            </a:r>
          </a:p>
          <a:p>
            <a:endParaRPr lang="en-US" dirty="0"/>
          </a:p>
          <a:p>
            <a:r>
              <a:rPr lang="en-US" dirty="0" smtClean="0"/>
              <a:t>In production, on the other hand, participants watch a move on screen and  utter the corresponding </a:t>
            </a:r>
            <a:r>
              <a:rPr lang="en-US" dirty="0" err="1" smtClean="0"/>
              <a:t>Brocanto</a:t>
            </a:r>
            <a:r>
              <a:rPr lang="en-US" dirty="0" smtClean="0"/>
              <a:t> sentence.</a:t>
            </a:r>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13</a:t>
            </a:fld>
            <a:endParaRPr lang="en-GB"/>
          </a:p>
        </p:txBody>
      </p:sp>
      <p:sp>
        <p:nvSpPr>
          <p:cNvPr id="5" name="TextBox 4"/>
          <p:cNvSpPr txBox="1"/>
          <p:nvPr/>
        </p:nvSpPr>
        <p:spPr>
          <a:xfrm>
            <a:off x="47740" y="6996450"/>
            <a:ext cx="6124460" cy="646331"/>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Seems like it would be good to move the vocab and gam training to the previous slide and incorporate it into the session 2 box</a:t>
            </a:r>
          </a:p>
        </p:txBody>
      </p:sp>
    </p:spTree>
    <p:extLst>
      <p:ext uri="{BB962C8B-B14F-4D97-AF65-F5344CB8AC3E}">
        <p14:creationId xmlns:p14="http://schemas.microsoft.com/office/powerpoint/2010/main" val="863029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486400" cy="4373700"/>
          </a:xfrm>
        </p:spPr>
        <p:txBody>
          <a:bodyPr>
            <a:normAutofit/>
          </a:bodyPr>
          <a:lstStyle/>
          <a:p>
            <a:r>
              <a:rPr lang="en-US" dirty="0" smtClean="0"/>
              <a:t>And this is a Brocanto2 example sentence a participant may hear in a comprehension block.</a:t>
            </a:r>
          </a:p>
          <a:p>
            <a:endParaRPr lang="en-US" dirty="0"/>
          </a:p>
          <a:p>
            <a:r>
              <a:rPr lang="en-US" dirty="0" smtClean="0"/>
              <a:t>Capturing is one of the four moves allowed, so in this case the sentence would prompt the participant to perform a move where…. </a:t>
            </a:r>
          </a:p>
          <a:p>
            <a:endParaRPr lang="en-US" dirty="0"/>
          </a:p>
          <a:p>
            <a:r>
              <a:rPr lang="en-US" dirty="0" smtClean="0"/>
              <a:t>The language syntax is totally productive and sentences can have different levels of complexity given this pattern. </a:t>
            </a:r>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14</a:t>
            </a:fld>
            <a:endParaRPr lang="en-GB"/>
          </a:p>
        </p:txBody>
      </p:sp>
    </p:spTree>
    <p:extLst>
      <p:ext uri="{BB962C8B-B14F-4D97-AF65-F5344CB8AC3E}">
        <p14:creationId xmlns:p14="http://schemas.microsoft.com/office/powerpoint/2010/main" val="60662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Briefly this is the design of the study, with seven session in total over two weeks, one to three days apart. </a:t>
            </a:r>
          </a:p>
          <a:p>
            <a:endParaRPr lang="en-US" dirty="0"/>
          </a:p>
          <a:p>
            <a:r>
              <a:rPr lang="en-US" dirty="0" smtClean="0"/>
              <a:t>Two of the sessions were assessment, and one used to collect cognitive measures. </a:t>
            </a:r>
          </a:p>
          <a:p>
            <a:r>
              <a:rPr lang="en-US" dirty="0" smtClean="0"/>
              <a:t>The remaining four were practice. In each one of these sessions the participants would first listen to a set of Brocanto2 sentences associated to visual stimuli (the associated game moves) and then would play alternating comprehension and production game blocks </a:t>
            </a:r>
          </a:p>
          <a:p>
            <a:r>
              <a:rPr lang="en-US" dirty="0" smtClean="0"/>
              <a:t>-----------</a:t>
            </a:r>
            <a:endParaRPr lang="en-US" dirty="0"/>
          </a:p>
          <a:p>
            <a:r>
              <a:rPr lang="en-GB" dirty="0"/>
              <a:t>They were interested in whether declarative and procedural memory predicted L2 learning ability at low and/or high proficiency</a:t>
            </a:r>
          </a:p>
          <a:p>
            <a:endParaRPr lang="en-GB" dirty="0"/>
          </a:p>
          <a:p>
            <a:r>
              <a:rPr lang="en-GB" dirty="0"/>
              <a:t>14 adults (</a:t>
            </a:r>
            <a:r>
              <a:rPr lang="en-GB" i="1" dirty="0"/>
              <a:t>M</a:t>
            </a:r>
            <a:r>
              <a:rPr lang="en-GB" dirty="0"/>
              <a:t> = 22.21) trained in the artificial language Brocanto2 over a two-week period. 72 training blocks in total alternating 2 comprehension and 2 production blocks</a:t>
            </a:r>
          </a:p>
          <a:p>
            <a:r>
              <a:rPr lang="en-GB" dirty="0"/>
              <a:t>Implicit training condition</a:t>
            </a:r>
          </a:p>
          <a:p>
            <a:endParaRPr lang="en-GB" dirty="0"/>
          </a:p>
          <a:p>
            <a:r>
              <a:rPr lang="en-GB" dirty="0"/>
              <a:t>Auditory language stimuli</a:t>
            </a:r>
          </a:p>
          <a:p>
            <a:endParaRPr lang="en-GB" dirty="0"/>
          </a:p>
          <a:p>
            <a:r>
              <a:rPr lang="en-GB" dirty="0"/>
              <a:t>Behavioural measures of long-tem declarative learning ability and long-term procedural learning ability</a:t>
            </a:r>
          </a:p>
          <a:p>
            <a:endParaRPr lang="en-GB" dirty="0"/>
          </a:p>
          <a:p>
            <a:r>
              <a:rPr lang="en-GB" dirty="0"/>
              <a:t> Two GJT tasks; one administered at the end of session 1 (low proficiency) and one administered at the end of training (high proficiency)</a:t>
            </a:r>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15</a:t>
            </a:fld>
            <a:endParaRPr lang="en-GB"/>
          </a:p>
        </p:txBody>
      </p:sp>
      <p:sp>
        <p:nvSpPr>
          <p:cNvPr id="5" name="TextBox 4"/>
          <p:cNvSpPr txBox="1"/>
          <p:nvPr/>
        </p:nvSpPr>
        <p:spPr>
          <a:xfrm>
            <a:off x="47740" y="6996450"/>
            <a:ext cx="6124460" cy="830997"/>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wonder if session 4 can be situated in the right column rather than in the middle? You could do that by moving it up high, and moving sessions 5, 6, &amp; 7 over to the middle of the slide and put CB and PB on the right side possibly.</a:t>
            </a:r>
          </a:p>
        </p:txBody>
      </p:sp>
    </p:spTree>
    <p:extLst>
      <p:ext uri="{BB962C8B-B14F-4D97-AF65-F5344CB8AC3E}">
        <p14:creationId xmlns:p14="http://schemas.microsoft.com/office/powerpoint/2010/main" val="223399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208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F2781FC4-595E-0F42-B8C5-FB2D07A24ACA}" type="slidenum">
              <a:rPr lang="en-US" sz="1200"/>
              <a:pPr/>
              <a:t>16</a:t>
            </a:fld>
            <a:endParaRPr lang="en-US" sz="1200"/>
          </a:p>
        </p:txBody>
      </p:sp>
    </p:spTree>
    <p:extLst>
      <p:ext uri="{BB962C8B-B14F-4D97-AF65-F5344CB8AC3E}">
        <p14:creationId xmlns:p14="http://schemas.microsoft.com/office/powerpoint/2010/main" val="216537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Briefly this is the design of the study, with seven session in total over two weeks, one to three days apart. </a:t>
            </a:r>
          </a:p>
          <a:p>
            <a:endParaRPr lang="en-US" dirty="0"/>
          </a:p>
          <a:p>
            <a:r>
              <a:rPr lang="en-US" dirty="0" smtClean="0"/>
              <a:t>Two of the sessions were assessment, and one used to collect cognitive measures. </a:t>
            </a:r>
          </a:p>
          <a:p>
            <a:r>
              <a:rPr lang="en-US" dirty="0" smtClean="0"/>
              <a:t>The remaining four were practice. In each one of these sessions the participants would first listen to a set of Brocanto2 sentences associated to visual stimuli (the associated game moves) and then would play alternating comprehension and production game blocks </a:t>
            </a:r>
          </a:p>
          <a:p>
            <a:r>
              <a:rPr lang="en-US" dirty="0" smtClean="0"/>
              <a:t>-----------</a:t>
            </a:r>
            <a:endParaRPr lang="en-US" dirty="0"/>
          </a:p>
          <a:p>
            <a:r>
              <a:rPr lang="en-GB" dirty="0"/>
              <a:t>They were interested in whether declarative and procedural memory predicted L2 learning ability at low and/or high proficiency</a:t>
            </a:r>
          </a:p>
          <a:p>
            <a:endParaRPr lang="en-GB" dirty="0"/>
          </a:p>
          <a:p>
            <a:r>
              <a:rPr lang="en-GB" dirty="0"/>
              <a:t>14 adults (</a:t>
            </a:r>
            <a:r>
              <a:rPr lang="en-GB" i="1" dirty="0"/>
              <a:t>M</a:t>
            </a:r>
            <a:r>
              <a:rPr lang="en-GB" dirty="0"/>
              <a:t> = 22.21) trained in the artificial language Brocanto2 over a two-week period. 72 training blocks in total alternating 2 comprehension and 2 production blocks</a:t>
            </a:r>
          </a:p>
          <a:p>
            <a:r>
              <a:rPr lang="en-GB" dirty="0"/>
              <a:t>Implicit training condition</a:t>
            </a:r>
          </a:p>
          <a:p>
            <a:endParaRPr lang="en-GB" dirty="0"/>
          </a:p>
          <a:p>
            <a:r>
              <a:rPr lang="en-GB" dirty="0"/>
              <a:t>Auditory language stimuli</a:t>
            </a:r>
          </a:p>
          <a:p>
            <a:endParaRPr lang="en-GB" dirty="0"/>
          </a:p>
          <a:p>
            <a:r>
              <a:rPr lang="en-GB" dirty="0"/>
              <a:t>Behavioural measures of long-tem declarative learning ability and long-term procedural learning ability</a:t>
            </a:r>
          </a:p>
          <a:p>
            <a:endParaRPr lang="en-GB" dirty="0"/>
          </a:p>
          <a:p>
            <a:r>
              <a:rPr lang="en-GB" dirty="0"/>
              <a:t> Two GJT tasks; one administered at the end of session 1 (low proficiency) and one administered at the end of training (high proficiency)</a:t>
            </a:r>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17</a:t>
            </a:fld>
            <a:endParaRPr lang="en-GB"/>
          </a:p>
        </p:txBody>
      </p:sp>
      <p:sp>
        <p:nvSpPr>
          <p:cNvPr id="5" name="TextBox 4"/>
          <p:cNvSpPr txBox="1"/>
          <p:nvPr/>
        </p:nvSpPr>
        <p:spPr>
          <a:xfrm>
            <a:off x="47740" y="6996450"/>
            <a:ext cx="6124460" cy="830997"/>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wonder if session 4 can be situated in the right column rather than in the middle? You could do that by moving it up high, and moving sessions 5, 6, &amp; 7 over to the middle of the slide and put CB and PB on the right side possibly.</a:t>
            </a:r>
          </a:p>
        </p:txBody>
      </p:sp>
    </p:spTree>
    <p:extLst>
      <p:ext uri="{BB962C8B-B14F-4D97-AF65-F5344CB8AC3E}">
        <p14:creationId xmlns:p14="http://schemas.microsoft.com/office/powerpoint/2010/main" val="223399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18</a:t>
            </a:fld>
            <a:endParaRPr lang="en-US" sz="1200"/>
          </a:p>
        </p:txBody>
      </p:sp>
    </p:spTree>
    <p:extLst>
      <p:ext uri="{BB962C8B-B14F-4D97-AF65-F5344CB8AC3E}">
        <p14:creationId xmlns:p14="http://schemas.microsoft.com/office/powerpoint/2010/main" val="1583057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19</a:t>
            </a:fld>
            <a:endParaRPr lang="en-US" sz="1200"/>
          </a:p>
        </p:txBody>
      </p:sp>
    </p:spTree>
    <p:extLst>
      <p:ext uri="{BB962C8B-B14F-4D97-AF65-F5344CB8AC3E}">
        <p14:creationId xmlns:p14="http://schemas.microsoft.com/office/powerpoint/2010/main" val="158305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801688"/>
            <a:ext cx="4572000" cy="3429000"/>
          </a:xfrm>
        </p:spPr>
      </p:sp>
      <p:sp>
        <p:nvSpPr>
          <p:cNvPr id="3" name="Notes Placeholder 2"/>
          <p:cNvSpPr>
            <a:spLocks noGrp="1"/>
          </p:cNvSpPr>
          <p:nvPr>
            <p:ph type="body" idx="1"/>
          </p:nvPr>
        </p:nvSpPr>
        <p:spPr/>
        <p:txBody>
          <a:bodyPr/>
          <a:lstStyle/>
          <a:p>
            <a:r>
              <a:rPr lang="en-US" dirty="0" smtClean="0"/>
              <a:t>We know that a number of internal and external factors have an effect on second language learning and in particular artificial language learning.</a:t>
            </a:r>
          </a:p>
          <a:p>
            <a:endParaRPr lang="en-US" dirty="0"/>
          </a:p>
          <a:p>
            <a:r>
              <a:rPr lang="en-US" dirty="0" smtClean="0"/>
              <a:t>Internal factors include for example cognitive individual differences of different types, or developmental factors, but also proficiency</a:t>
            </a:r>
          </a:p>
          <a:p>
            <a:endParaRPr lang="en-US" dirty="0"/>
          </a:p>
          <a:p>
            <a:r>
              <a:rPr lang="en-US" dirty="0" smtClean="0"/>
              <a:t>External factors are environmental variables, such as the type of instruction the learner is exposed to or the context of learning.</a:t>
            </a:r>
          </a:p>
          <a:p>
            <a:endParaRPr lang="en-US" dirty="0"/>
          </a:p>
          <a:p>
            <a:r>
              <a:rPr lang="en-US" dirty="0" smtClean="0"/>
              <a:t>In the last twenty years studies have investigated and found evidence for the relevance of these factors individually or in combinations.</a:t>
            </a:r>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2</a:t>
            </a:fld>
            <a:endParaRPr lang="en-GB"/>
          </a:p>
        </p:txBody>
      </p:sp>
    </p:spTree>
    <p:extLst>
      <p:ext uri="{BB962C8B-B14F-4D97-AF65-F5344CB8AC3E}">
        <p14:creationId xmlns:p14="http://schemas.microsoft.com/office/powerpoint/2010/main" val="28172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20</a:t>
            </a:fld>
            <a:endParaRPr lang="en-US" sz="1200"/>
          </a:p>
        </p:txBody>
      </p:sp>
    </p:spTree>
    <p:extLst>
      <p:ext uri="{BB962C8B-B14F-4D97-AF65-F5344CB8AC3E}">
        <p14:creationId xmlns:p14="http://schemas.microsoft.com/office/powerpoint/2010/main" val="2776802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21</a:t>
            </a:fld>
            <a:endParaRPr lang="en-GB"/>
          </a:p>
        </p:txBody>
      </p:sp>
    </p:spTree>
    <p:extLst>
      <p:ext uri="{BB962C8B-B14F-4D97-AF65-F5344CB8AC3E}">
        <p14:creationId xmlns:p14="http://schemas.microsoft.com/office/powerpoint/2010/main" val="355665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22</a:t>
            </a:fld>
            <a:endParaRPr lang="en-US" sz="1200"/>
          </a:p>
        </p:txBody>
      </p:sp>
    </p:spTree>
    <p:extLst>
      <p:ext uri="{BB962C8B-B14F-4D97-AF65-F5344CB8AC3E}">
        <p14:creationId xmlns:p14="http://schemas.microsoft.com/office/powerpoint/2010/main" val="147648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23</a:t>
            </a:fld>
            <a:endParaRPr lang="en-US" sz="1200"/>
          </a:p>
        </p:txBody>
      </p:sp>
    </p:spTree>
    <p:extLst>
      <p:ext uri="{BB962C8B-B14F-4D97-AF65-F5344CB8AC3E}">
        <p14:creationId xmlns:p14="http://schemas.microsoft.com/office/powerpoint/2010/main" val="1476481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24</a:t>
            </a:fld>
            <a:endParaRPr lang="en-US" sz="1200"/>
          </a:p>
        </p:txBody>
      </p:sp>
    </p:spTree>
    <p:extLst>
      <p:ext uri="{BB962C8B-B14F-4D97-AF65-F5344CB8AC3E}">
        <p14:creationId xmlns:p14="http://schemas.microsoft.com/office/powerpoint/2010/main" val="2776802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25</a:t>
            </a:fld>
            <a:endParaRPr lang="en-GB"/>
          </a:p>
        </p:txBody>
      </p:sp>
    </p:spTree>
    <p:extLst>
      <p:ext uri="{BB962C8B-B14F-4D97-AF65-F5344CB8AC3E}">
        <p14:creationId xmlns:p14="http://schemas.microsoft.com/office/powerpoint/2010/main" val="285004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fact that procedural learning ability predicts accuracy in the second GJT task but fails to predict accuracy in comprehension/production at higher stages of proficiency in practice points at the difference of what participants need to know to attain accurate performance in the two cases. </a:t>
            </a:r>
          </a:p>
          <a:p>
            <a:endParaRPr lang="en-US" dirty="0"/>
          </a:p>
          <a:p>
            <a:r>
              <a:rPr lang="en-US" dirty="0" smtClean="0"/>
              <a:t>Accurate performance in the GJT requires detection of well-formed syntactic patterns independently of context, while in the case of accurate practice trials a number of semantic cues are still key to accurate performance.</a:t>
            </a:r>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26</a:t>
            </a:fld>
            <a:endParaRPr lang="en-GB"/>
          </a:p>
        </p:txBody>
      </p:sp>
    </p:spTree>
    <p:extLst>
      <p:ext uri="{BB962C8B-B14F-4D97-AF65-F5344CB8AC3E}">
        <p14:creationId xmlns:p14="http://schemas.microsoft.com/office/powerpoint/2010/main" val="245180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rPr>
              <a:t>KMS: </a:t>
            </a:r>
          </a:p>
          <a:p>
            <a:pPr marL="171450" indent="-171450">
              <a:buFontTx/>
              <a:buChar char="-"/>
            </a:pPr>
            <a:r>
              <a:rPr lang="en-US" dirty="0">
                <a:solidFill>
                  <a:srgbClr val="C00000"/>
                </a:solidFill>
              </a:rPr>
              <a:t>I think here, you want to remind the audience that </a:t>
            </a:r>
            <a:r>
              <a:rPr lang="en-US" dirty="0" err="1">
                <a:solidFill>
                  <a:srgbClr val="C00000"/>
                </a:solidFill>
              </a:rPr>
              <a:t>MSetal</a:t>
            </a:r>
            <a:r>
              <a:rPr lang="en-US" dirty="0">
                <a:solidFill>
                  <a:srgbClr val="C00000"/>
                </a:solidFill>
              </a:rPr>
              <a:t> only looked at GJT but not at what was actually happening during language learning/use/practice… something like that….</a:t>
            </a:r>
          </a:p>
          <a:p>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27</a:t>
            </a:fld>
            <a:endParaRPr lang="en-GB"/>
          </a:p>
        </p:txBody>
      </p:sp>
    </p:spTree>
    <p:extLst>
      <p:ext uri="{BB962C8B-B14F-4D97-AF65-F5344CB8AC3E}">
        <p14:creationId xmlns:p14="http://schemas.microsoft.com/office/powerpoint/2010/main" val="2346930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Briefly this is the design of the study, with seven session in total over two weeks, one to three days apart. </a:t>
            </a:r>
          </a:p>
          <a:p>
            <a:endParaRPr lang="en-US" dirty="0"/>
          </a:p>
          <a:p>
            <a:r>
              <a:rPr lang="en-US" dirty="0" smtClean="0"/>
              <a:t>Two of the sessions were assessment, and one used to collect cognitive measures. </a:t>
            </a:r>
          </a:p>
          <a:p>
            <a:r>
              <a:rPr lang="en-US" dirty="0" smtClean="0"/>
              <a:t>The remaining four were practice. In each one of these sessions the participants would first listen to a set of Brocanto2 sentences associated to visual stimuli (the associated game moves) and then would play alternating comprehension and production game blocks </a:t>
            </a:r>
          </a:p>
          <a:p>
            <a:r>
              <a:rPr lang="en-US" dirty="0" smtClean="0"/>
              <a:t>-----------</a:t>
            </a:r>
            <a:endParaRPr lang="en-US" dirty="0"/>
          </a:p>
          <a:p>
            <a:r>
              <a:rPr lang="en-GB" dirty="0"/>
              <a:t>They were interested in whether declarative and procedural memory predicted L2 learning ability at low and/or high proficiency</a:t>
            </a:r>
          </a:p>
          <a:p>
            <a:endParaRPr lang="en-GB" dirty="0"/>
          </a:p>
          <a:p>
            <a:r>
              <a:rPr lang="en-GB" dirty="0"/>
              <a:t>14 adults (</a:t>
            </a:r>
            <a:r>
              <a:rPr lang="en-GB" i="1" dirty="0"/>
              <a:t>M</a:t>
            </a:r>
            <a:r>
              <a:rPr lang="en-GB" dirty="0"/>
              <a:t> = 22.21) trained in the artificial language Brocanto2 over a two-week period. 72 training blocks in total alternating 2 comprehension and 2 production blocks</a:t>
            </a:r>
          </a:p>
          <a:p>
            <a:r>
              <a:rPr lang="en-GB" dirty="0"/>
              <a:t>Implicit training condition</a:t>
            </a:r>
          </a:p>
          <a:p>
            <a:endParaRPr lang="en-GB" dirty="0"/>
          </a:p>
          <a:p>
            <a:r>
              <a:rPr lang="en-GB" dirty="0"/>
              <a:t>Auditory language stimuli</a:t>
            </a:r>
          </a:p>
          <a:p>
            <a:endParaRPr lang="en-GB" dirty="0"/>
          </a:p>
          <a:p>
            <a:r>
              <a:rPr lang="en-GB" dirty="0"/>
              <a:t>Behavioural measures of long-tem declarative learning ability and long-term procedural learning ability</a:t>
            </a:r>
          </a:p>
          <a:p>
            <a:endParaRPr lang="en-GB" dirty="0"/>
          </a:p>
          <a:p>
            <a:r>
              <a:rPr lang="en-GB" dirty="0"/>
              <a:t> Two GJT tasks; one administered at the end of session 1 (low proficiency) and one administered at the end of training (high proficiency)</a:t>
            </a:r>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28</a:t>
            </a:fld>
            <a:endParaRPr lang="en-GB"/>
          </a:p>
        </p:txBody>
      </p:sp>
      <p:sp>
        <p:nvSpPr>
          <p:cNvPr id="5" name="TextBox 4"/>
          <p:cNvSpPr txBox="1"/>
          <p:nvPr/>
        </p:nvSpPr>
        <p:spPr>
          <a:xfrm>
            <a:off x="47740" y="6996450"/>
            <a:ext cx="6124460" cy="830997"/>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wonder if session 4 can be situated in the right column rather than in the middle? You could do that by moving it up high, and moving sessions 5, 6, &amp; 7 over to the middle of the slide and put CB and PB on the right side possibly.</a:t>
            </a:r>
          </a:p>
        </p:txBody>
      </p:sp>
    </p:spTree>
    <p:extLst>
      <p:ext uri="{BB962C8B-B14F-4D97-AF65-F5344CB8AC3E}">
        <p14:creationId xmlns:p14="http://schemas.microsoft.com/office/powerpoint/2010/main" val="2233993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have been basically two ways to understand and measure automatization, in terms of a speed up of accurate performance or in terms of a speed-up in performance associated to increasingly more stable processing &gt;&gt; more stable processing being indicated by increasingly small </a:t>
            </a:r>
            <a:r>
              <a:rPr lang="en-GB" dirty="0" err="1" smtClean="0"/>
              <a:t>intraindividual</a:t>
            </a:r>
            <a:r>
              <a:rPr lang="en-GB" dirty="0" smtClean="0"/>
              <a:t> standard deviations.</a:t>
            </a:r>
          </a:p>
          <a:p>
            <a:endParaRPr lang="en-GB" dirty="0"/>
          </a:p>
          <a:p>
            <a:r>
              <a:rPr lang="en-GB" dirty="0" err="1" smtClean="0"/>
              <a:t>Segalowitz</a:t>
            </a:r>
            <a:r>
              <a:rPr lang="en-GB" dirty="0" smtClean="0"/>
              <a:t> and colleagues have argued for the second type of definition and proposed a coefficient of variation as an index of automatized performance.</a:t>
            </a:r>
          </a:p>
          <a:p>
            <a:endParaRPr lang="en-GB" dirty="0"/>
          </a:p>
          <a:p>
            <a:r>
              <a:rPr lang="en-GB" dirty="0" smtClean="0"/>
              <a:t> </a:t>
            </a:r>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29</a:t>
            </a:fld>
            <a:endParaRPr lang="en-GB"/>
          </a:p>
        </p:txBody>
      </p:sp>
    </p:spTree>
    <p:extLst>
      <p:ext uri="{BB962C8B-B14F-4D97-AF65-F5344CB8AC3E}">
        <p14:creationId xmlns:p14="http://schemas.microsoft.com/office/powerpoint/2010/main" val="226741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we will focus on the role of internal factors, in particular individual differences in declarative and procedural learning ability.</a:t>
            </a:r>
          </a:p>
          <a:p>
            <a:endParaRPr lang="en-US" dirty="0"/>
          </a:p>
          <a:p>
            <a:r>
              <a:rPr lang="en-US" dirty="0" smtClean="0"/>
              <a:t>Most previous studies have investigated the effect of individual cognitive differences on language learning looking at outcome measures taken offline, for example using GJTs. In this study we are looking at the effect of cognitive factor during practice.</a:t>
            </a:r>
          </a:p>
          <a:p>
            <a:endParaRPr lang="en-US" dirty="0"/>
          </a:p>
          <a:p>
            <a:r>
              <a:rPr lang="en-US" dirty="0" smtClean="0"/>
              <a:t>In order to do so, we did not collect a a new set of data, but extended the analysis of data already collected in Morgan-Short et al. 2014.</a:t>
            </a:r>
          </a:p>
          <a:p>
            <a:endParaRPr lang="en-US" dirty="0"/>
          </a:p>
          <a:p>
            <a:r>
              <a:rPr lang="en-US" dirty="0" smtClean="0"/>
              <a:t>So I will now turn to briefly reviewing this initial study before I move on to extend on the analysis.</a:t>
            </a:r>
          </a:p>
          <a:p>
            <a:endParaRPr lang="en-US" dirty="0"/>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3</a:t>
            </a:fld>
            <a:endParaRPr lang="en-GB"/>
          </a:p>
        </p:txBody>
      </p:sp>
    </p:spTree>
    <p:extLst>
      <p:ext uri="{BB962C8B-B14F-4D97-AF65-F5344CB8AC3E}">
        <p14:creationId xmlns:p14="http://schemas.microsoft.com/office/powerpoint/2010/main" val="2451805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30</a:t>
            </a:fld>
            <a:endParaRPr lang="en-US" sz="1200"/>
          </a:p>
        </p:txBody>
      </p:sp>
    </p:spTree>
    <p:extLst>
      <p:ext uri="{BB962C8B-B14F-4D97-AF65-F5344CB8AC3E}">
        <p14:creationId xmlns:p14="http://schemas.microsoft.com/office/powerpoint/2010/main" val="3644969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31</a:t>
            </a:fld>
            <a:endParaRPr lang="en-US" sz="1200"/>
          </a:p>
        </p:txBody>
      </p:sp>
    </p:spTree>
    <p:extLst>
      <p:ext uri="{BB962C8B-B14F-4D97-AF65-F5344CB8AC3E}">
        <p14:creationId xmlns:p14="http://schemas.microsoft.com/office/powerpoint/2010/main" val="3644969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32</a:t>
            </a:fld>
            <a:endParaRPr lang="en-US" sz="1200"/>
          </a:p>
        </p:txBody>
      </p:sp>
    </p:spTree>
    <p:extLst>
      <p:ext uri="{BB962C8B-B14F-4D97-AF65-F5344CB8AC3E}">
        <p14:creationId xmlns:p14="http://schemas.microsoft.com/office/powerpoint/2010/main" val="2776802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33</a:t>
            </a:fld>
            <a:endParaRPr lang="en-GB"/>
          </a:p>
        </p:txBody>
      </p:sp>
    </p:spTree>
    <p:extLst>
      <p:ext uri="{BB962C8B-B14F-4D97-AF65-F5344CB8AC3E}">
        <p14:creationId xmlns:p14="http://schemas.microsoft.com/office/powerpoint/2010/main" val="911430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34</a:t>
            </a:fld>
            <a:endParaRPr lang="en-GB"/>
          </a:p>
        </p:txBody>
      </p:sp>
    </p:spTree>
    <p:extLst>
      <p:ext uri="{BB962C8B-B14F-4D97-AF65-F5344CB8AC3E}">
        <p14:creationId xmlns:p14="http://schemas.microsoft.com/office/powerpoint/2010/main" val="2451805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different places in the literature we find the idea that </a:t>
            </a:r>
            <a:r>
              <a:rPr lang="en-US" dirty="0" err="1"/>
              <a:t>proceduralized</a:t>
            </a:r>
            <a:r>
              <a:rPr lang="en-US" dirty="0"/>
              <a:t> language knowledge is automatic.  </a:t>
            </a:r>
          </a:p>
          <a:p>
            <a:r>
              <a:rPr lang="en-US" dirty="0"/>
              <a:t>If this is the case this study would be among the first, I don’t know of any other, that actually showed a relationship between established behavioral  cognitive measures of procedural learning ability and a measure of </a:t>
            </a:r>
            <a:r>
              <a:rPr lang="en-US" dirty="0" err="1"/>
              <a:t>automatization</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35</a:t>
            </a:fld>
            <a:endParaRPr lang="en-GB"/>
          </a:p>
        </p:txBody>
      </p:sp>
    </p:spTree>
    <p:extLst>
      <p:ext uri="{BB962C8B-B14F-4D97-AF65-F5344CB8AC3E}">
        <p14:creationId xmlns:p14="http://schemas.microsoft.com/office/powerpoint/2010/main" val="2451805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36</a:t>
            </a:fld>
            <a:endParaRPr lang="en-GB"/>
          </a:p>
        </p:txBody>
      </p:sp>
    </p:spTree>
    <p:extLst>
      <p:ext uri="{BB962C8B-B14F-4D97-AF65-F5344CB8AC3E}">
        <p14:creationId xmlns:p14="http://schemas.microsoft.com/office/powerpoint/2010/main" val="2451805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37</a:t>
            </a:fld>
            <a:endParaRPr lang="en-GB"/>
          </a:p>
        </p:txBody>
      </p:sp>
    </p:spTree>
    <p:extLst>
      <p:ext uri="{BB962C8B-B14F-4D97-AF65-F5344CB8AC3E}">
        <p14:creationId xmlns:p14="http://schemas.microsoft.com/office/powerpoint/2010/main" val="2451805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200" kern="1200" dirty="0">
              <a:solidFill>
                <a:srgbClr val="731F43"/>
              </a:solidFill>
              <a:latin typeface="Lucida Grande" pitchFamily="8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EC8AF62-0413-459D-A055-9BD345497D1F}" type="slidenum">
              <a:rPr lang="en-GB" smtClean="0"/>
              <a:pPr/>
              <a:t>38</a:t>
            </a:fld>
            <a:endParaRPr lang="en-GB"/>
          </a:p>
        </p:txBody>
      </p:sp>
    </p:spTree>
    <p:extLst>
      <p:ext uri="{BB962C8B-B14F-4D97-AF65-F5344CB8AC3E}">
        <p14:creationId xmlns:p14="http://schemas.microsoft.com/office/powerpoint/2010/main" val="2172763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39</a:t>
            </a:fld>
            <a:endParaRPr lang="en-GB"/>
          </a:p>
        </p:txBody>
      </p:sp>
      <p:sp>
        <p:nvSpPr>
          <p:cNvPr id="5" name="TextBox 4"/>
          <p:cNvSpPr txBox="1"/>
          <p:nvPr/>
        </p:nvSpPr>
        <p:spPr>
          <a:xfrm>
            <a:off x="47740" y="6996450"/>
            <a:ext cx="6124460" cy="646331"/>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think you need a slide to say again that you are using the comprehension data from M-</a:t>
            </a:r>
            <a:r>
              <a:rPr lang="en-US" sz="1200" dirty="0" err="1" smtClean="0">
                <a:solidFill>
                  <a:srgbClr val="C00000"/>
                </a:solidFill>
              </a:rPr>
              <a:t>Setal</a:t>
            </a:r>
            <a:r>
              <a:rPr lang="en-US" sz="1200" dirty="0" smtClean="0">
                <a:solidFill>
                  <a:srgbClr val="C00000"/>
                </a:solidFill>
              </a:rPr>
              <a:t> and will be looking at Accuracy and RT of those responses. </a:t>
            </a:r>
          </a:p>
        </p:txBody>
      </p:sp>
    </p:spTree>
    <p:extLst>
      <p:ext uri="{BB962C8B-B14F-4D97-AF65-F5344CB8AC3E}">
        <p14:creationId xmlns:p14="http://schemas.microsoft.com/office/powerpoint/2010/main" val="385935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adults participated in the study and learned Brocanto2 a fully productive artificial language in the context of a computer game and in implicit instruction conditions.</a:t>
            </a:r>
          </a:p>
          <a:p>
            <a:endParaRPr lang="en-US" dirty="0"/>
          </a:p>
          <a:p>
            <a:r>
              <a:rPr lang="en-US" dirty="0" smtClean="0"/>
              <a:t>And with implicit instruction we meant that the participants did not receive instruction on the rules of the language syntax. They were also not aware they would be tested, intention to learn cannot be excluded because they were aware of the relationship between understanding the auditory input and progressing in the game the language was associated with.</a:t>
            </a:r>
          </a:p>
          <a:p>
            <a:endParaRPr lang="en-US" dirty="0"/>
          </a:p>
          <a:p>
            <a:r>
              <a:rPr lang="en-US" dirty="0" smtClean="0"/>
              <a:t>Measures of declarative learning ability and procedural learning ability were taken.</a:t>
            </a:r>
          </a:p>
          <a:p>
            <a:endParaRPr lang="en-US" dirty="0"/>
          </a:p>
          <a:p>
            <a:r>
              <a:rPr lang="en-US" dirty="0" smtClean="0"/>
              <a:t>And the outcome measure of language learning were two GJTs, respectively administered at the end of session 1, after a relatively small amount of language practice, and at the end of training.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4</a:t>
            </a:fld>
            <a:endParaRPr lang="en-GB"/>
          </a:p>
        </p:txBody>
      </p:sp>
      <p:sp>
        <p:nvSpPr>
          <p:cNvPr id="5" name="TextBox 4"/>
          <p:cNvSpPr txBox="1"/>
          <p:nvPr/>
        </p:nvSpPr>
        <p:spPr>
          <a:xfrm>
            <a:off x="47740" y="6996450"/>
            <a:ext cx="6124460" cy="1384995"/>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You might want to change “implicit instruction” to “implicit condition” or “implicit training condition” or when you explain it say “did not receive any explanation about the </a:t>
            </a:r>
            <a:r>
              <a:rPr lang="en-US" sz="1200" dirty="0" err="1" smtClean="0">
                <a:solidFill>
                  <a:srgbClr val="C00000"/>
                </a:solidFill>
              </a:rPr>
              <a:t>ruls</a:t>
            </a:r>
            <a:r>
              <a:rPr lang="en-US" sz="1200" dirty="0" smtClean="0">
                <a:solidFill>
                  <a:srgbClr val="C00000"/>
                </a:solidFill>
              </a:rPr>
              <a:t> of the language</a:t>
            </a:r>
            <a:r>
              <a:rPr lang="es-MX" sz="1200" dirty="0" smtClean="0">
                <a:solidFill>
                  <a:srgbClr val="C00000"/>
                </a:solidFill>
              </a:rPr>
              <a:t>’s </a:t>
            </a:r>
            <a:r>
              <a:rPr lang="es-MX" sz="1200" dirty="0" err="1" smtClean="0">
                <a:solidFill>
                  <a:srgbClr val="C00000"/>
                </a:solidFill>
              </a:rPr>
              <a:t>syntax</a:t>
            </a:r>
            <a:r>
              <a:rPr lang="es-MX" sz="1200" dirty="0" smtClean="0">
                <a:solidFill>
                  <a:srgbClr val="C00000"/>
                </a:solidFill>
              </a:rPr>
              <a:t>”; </a:t>
            </a:r>
          </a:p>
          <a:p>
            <a:pPr marL="171450" indent="-171450">
              <a:buFontTx/>
              <a:buChar char="-"/>
            </a:pPr>
            <a:r>
              <a:rPr lang="es-MX" sz="1200" dirty="0" err="1" smtClean="0">
                <a:solidFill>
                  <a:srgbClr val="C00000"/>
                </a:solidFill>
              </a:rPr>
              <a:t>regarding</a:t>
            </a:r>
            <a:r>
              <a:rPr lang="es-MX" sz="1200" dirty="0" smtClean="0">
                <a:solidFill>
                  <a:srgbClr val="C00000"/>
                </a:solidFill>
              </a:rPr>
              <a:t> “</a:t>
            </a:r>
            <a:r>
              <a:rPr lang="es-MX" sz="1200" dirty="0" err="1" smtClean="0">
                <a:solidFill>
                  <a:srgbClr val="C00000"/>
                </a:solidFill>
              </a:rPr>
              <a:t>intention</a:t>
            </a:r>
            <a:r>
              <a:rPr lang="es-MX" sz="1200" dirty="0" smtClean="0">
                <a:solidFill>
                  <a:srgbClr val="C00000"/>
                </a:solidFill>
              </a:rPr>
              <a:t> to </a:t>
            </a:r>
            <a:r>
              <a:rPr lang="es-MX" sz="1200" dirty="0" err="1" smtClean="0">
                <a:solidFill>
                  <a:srgbClr val="C00000"/>
                </a:solidFill>
              </a:rPr>
              <a:t>learn</a:t>
            </a:r>
            <a:r>
              <a:rPr lang="es-MX" sz="1200" dirty="0" smtClean="0">
                <a:solidFill>
                  <a:srgbClr val="C00000"/>
                </a:solidFill>
              </a:rPr>
              <a:t>,” </a:t>
            </a:r>
            <a:r>
              <a:rPr lang="es-MX" sz="1200" dirty="0" err="1" smtClean="0">
                <a:solidFill>
                  <a:srgbClr val="C00000"/>
                </a:solidFill>
              </a:rPr>
              <a:t>before</a:t>
            </a:r>
            <a:r>
              <a:rPr lang="es-MX" sz="1200" dirty="0" smtClean="0">
                <a:solidFill>
                  <a:srgbClr val="C00000"/>
                </a:solidFill>
              </a:rPr>
              <a:t> </a:t>
            </a:r>
            <a:r>
              <a:rPr lang="es-MX" sz="1200" dirty="0" err="1" smtClean="0">
                <a:solidFill>
                  <a:srgbClr val="C00000"/>
                </a:solidFill>
              </a:rPr>
              <a:t>the</a:t>
            </a:r>
            <a:r>
              <a:rPr lang="es-MX" sz="1200" dirty="0" smtClean="0">
                <a:solidFill>
                  <a:srgbClr val="C00000"/>
                </a:solidFill>
              </a:rPr>
              <a:t> </a:t>
            </a:r>
            <a:r>
              <a:rPr lang="es-MX" sz="1200" dirty="0" err="1" smtClean="0">
                <a:solidFill>
                  <a:srgbClr val="C00000"/>
                </a:solidFill>
              </a:rPr>
              <a:t>implicit</a:t>
            </a:r>
            <a:r>
              <a:rPr lang="es-MX" sz="1200" dirty="0">
                <a:solidFill>
                  <a:srgbClr val="C00000"/>
                </a:solidFill>
              </a:rPr>
              <a:t> </a:t>
            </a:r>
            <a:r>
              <a:rPr lang="es-MX" sz="1200" dirty="0" err="1" smtClean="0">
                <a:solidFill>
                  <a:srgbClr val="C00000"/>
                </a:solidFill>
              </a:rPr>
              <a:t>language</a:t>
            </a:r>
            <a:r>
              <a:rPr lang="es-MX" sz="1200" dirty="0" smtClean="0">
                <a:solidFill>
                  <a:srgbClr val="C00000"/>
                </a:solidFill>
              </a:rPr>
              <a:t> training </a:t>
            </a:r>
            <a:r>
              <a:rPr lang="es-MX" sz="1200" dirty="0" err="1" smtClean="0">
                <a:solidFill>
                  <a:srgbClr val="C00000"/>
                </a:solidFill>
              </a:rPr>
              <a:t>started</a:t>
            </a:r>
            <a:r>
              <a:rPr lang="es-MX" sz="1200" dirty="0" smtClean="0">
                <a:solidFill>
                  <a:srgbClr val="C00000"/>
                </a:solidFill>
              </a:rPr>
              <a:t>, </a:t>
            </a:r>
            <a:r>
              <a:rPr lang="es-MX" sz="1200" dirty="0" err="1" smtClean="0">
                <a:solidFill>
                  <a:srgbClr val="C00000"/>
                </a:solidFill>
              </a:rPr>
              <a:t>they</a:t>
            </a:r>
            <a:r>
              <a:rPr lang="es-MX" sz="1200" dirty="0" smtClean="0">
                <a:solidFill>
                  <a:srgbClr val="C00000"/>
                </a:solidFill>
              </a:rPr>
              <a:t> </a:t>
            </a:r>
            <a:r>
              <a:rPr lang="es-MX" sz="1200" dirty="0" err="1" smtClean="0">
                <a:solidFill>
                  <a:srgbClr val="C00000"/>
                </a:solidFill>
              </a:rPr>
              <a:t>were</a:t>
            </a:r>
            <a:r>
              <a:rPr lang="es-MX" sz="1200" dirty="0" smtClean="0">
                <a:solidFill>
                  <a:srgbClr val="C00000"/>
                </a:solidFill>
              </a:rPr>
              <a:t> </a:t>
            </a:r>
            <a:r>
              <a:rPr lang="es-MX" sz="1200" dirty="0" err="1" smtClean="0">
                <a:solidFill>
                  <a:srgbClr val="C00000"/>
                </a:solidFill>
              </a:rPr>
              <a:t>told</a:t>
            </a:r>
            <a:r>
              <a:rPr lang="es-MX" sz="1200" dirty="0" smtClean="0">
                <a:solidFill>
                  <a:srgbClr val="C00000"/>
                </a:solidFill>
              </a:rPr>
              <a:t> </a:t>
            </a:r>
            <a:r>
              <a:rPr lang="es-MX" sz="1200" dirty="0" err="1" smtClean="0">
                <a:solidFill>
                  <a:srgbClr val="C00000"/>
                </a:solidFill>
              </a:rPr>
              <a:t>that</a:t>
            </a:r>
            <a:r>
              <a:rPr lang="es-MX" sz="1200" dirty="0" smtClean="0">
                <a:solidFill>
                  <a:srgbClr val="C00000"/>
                </a:solidFill>
              </a:rPr>
              <a:t> </a:t>
            </a:r>
            <a:r>
              <a:rPr lang="es-MX" sz="1200" dirty="0" err="1" smtClean="0">
                <a:solidFill>
                  <a:srgbClr val="C00000"/>
                </a:solidFill>
              </a:rPr>
              <a:t>they</a:t>
            </a:r>
            <a:r>
              <a:rPr lang="es-MX" sz="1200" dirty="0" smtClean="0">
                <a:solidFill>
                  <a:srgbClr val="C00000"/>
                </a:solidFill>
              </a:rPr>
              <a:t> </a:t>
            </a:r>
            <a:r>
              <a:rPr lang="es-MX" sz="1200" dirty="0" err="1" smtClean="0">
                <a:solidFill>
                  <a:srgbClr val="C00000"/>
                </a:solidFill>
              </a:rPr>
              <a:t>would</a:t>
            </a:r>
            <a:r>
              <a:rPr lang="es-MX" sz="1200" dirty="0" smtClean="0">
                <a:solidFill>
                  <a:srgbClr val="C00000"/>
                </a:solidFill>
              </a:rPr>
              <a:t> be </a:t>
            </a:r>
            <a:r>
              <a:rPr lang="es-MX" sz="1200" dirty="0" err="1" smtClean="0">
                <a:solidFill>
                  <a:srgbClr val="C00000"/>
                </a:solidFill>
              </a:rPr>
              <a:t>learning</a:t>
            </a:r>
            <a:r>
              <a:rPr lang="es-MX" sz="1200" dirty="0" smtClean="0">
                <a:solidFill>
                  <a:srgbClr val="C00000"/>
                </a:solidFill>
              </a:rPr>
              <a:t> </a:t>
            </a:r>
            <a:r>
              <a:rPr lang="es-MX" sz="1200" dirty="0" err="1" smtClean="0">
                <a:solidFill>
                  <a:srgbClr val="C00000"/>
                </a:solidFill>
              </a:rPr>
              <a:t>an</a:t>
            </a:r>
            <a:r>
              <a:rPr lang="es-MX" sz="1200" dirty="0" smtClean="0">
                <a:solidFill>
                  <a:srgbClr val="C00000"/>
                </a:solidFill>
              </a:rPr>
              <a:t> artificial </a:t>
            </a:r>
            <a:r>
              <a:rPr lang="es-MX" sz="1200" dirty="0" err="1" smtClean="0">
                <a:solidFill>
                  <a:srgbClr val="C00000"/>
                </a:solidFill>
              </a:rPr>
              <a:t>language</a:t>
            </a:r>
            <a:r>
              <a:rPr lang="es-MX" sz="1200" dirty="0" smtClean="0">
                <a:solidFill>
                  <a:srgbClr val="C00000"/>
                </a:solidFill>
              </a:rPr>
              <a:t>, so </a:t>
            </a:r>
            <a:r>
              <a:rPr lang="es-MX" sz="1200" dirty="0" err="1" smtClean="0">
                <a:solidFill>
                  <a:srgbClr val="C00000"/>
                </a:solidFill>
              </a:rPr>
              <a:t>they</a:t>
            </a:r>
            <a:r>
              <a:rPr lang="es-MX" sz="1200" dirty="0" smtClean="0">
                <a:solidFill>
                  <a:srgbClr val="C00000"/>
                </a:solidFill>
              </a:rPr>
              <a:t> </a:t>
            </a:r>
            <a:r>
              <a:rPr lang="es-MX" sz="1200" dirty="0" err="1" smtClean="0">
                <a:solidFill>
                  <a:srgbClr val="C00000"/>
                </a:solidFill>
              </a:rPr>
              <a:t>were</a:t>
            </a:r>
            <a:r>
              <a:rPr lang="es-MX" sz="1200" dirty="0" smtClean="0">
                <a:solidFill>
                  <a:srgbClr val="C00000"/>
                </a:solidFill>
              </a:rPr>
              <a:t> </a:t>
            </a:r>
            <a:r>
              <a:rPr lang="es-MX" sz="1200" dirty="0" err="1" smtClean="0">
                <a:solidFill>
                  <a:srgbClr val="C00000"/>
                </a:solidFill>
              </a:rPr>
              <a:t>definitely</a:t>
            </a:r>
            <a:r>
              <a:rPr lang="es-MX" sz="1200" dirty="0" smtClean="0">
                <a:solidFill>
                  <a:srgbClr val="C00000"/>
                </a:solidFill>
              </a:rPr>
              <a:t> </a:t>
            </a:r>
            <a:r>
              <a:rPr lang="es-MX" sz="1200" dirty="0" err="1" smtClean="0">
                <a:solidFill>
                  <a:srgbClr val="C00000"/>
                </a:solidFill>
              </a:rPr>
              <a:t>aware</a:t>
            </a:r>
            <a:r>
              <a:rPr lang="es-MX" sz="1200" dirty="0" smtClean="0">
                <a:solidFill>
                  <a:srgbClr val="C00000"/>
                </a:solidFill>
              </a:rPr>
              <a:t> </a:t>
            </a:r>
            <a:r>
              <a:rPr lang="es-MX" sz="1200" dirty="0" err="1" smtClean="0">
                <a:solidFill>
                  <a:srgbClr val="C00000"/>
                </a:solidFill>
              </a:rPr>
              <a:t>that</a:t>
            </a:r>
            <a:r>
              <a:rPr lang="es-MX" sz="1200" dirty="0" smtClean="0">
                <a:solidFill>
                  <a:srgbClr val="C00000"/>
                </a:solidFill>
              </a:rPr>
              <a:t> </a:t>
            </a:r>
            <a:r>
              <a:rPr lang="es-MX" sz="1200" dirty="0" err="1" smtClean="0">
                <a:solidFill>
                  <a:srgbClr val="C00000"/>
                </a:solidFill>
              </a:rPr>
              <a:t>they</a:t>
            </a:r>
            <a:r>
              <a:rPr lang="es-MX" sz="1200" dirty="0" smtClean="0">
                <a:solidFill>
                  <a:srgbClr val="C00000"/>
                </a:solidFill>
              </a:rPr>
              <a:t> </a:t>
            </a:r>
            <a:r>
              <a:rPr lang="es-MX" sz="1200" dirty="0" err="1" smtClean="0">
                <a:solidFill>
                  <a:srgbClr val="C00000"/>
                </a:solidFill>
              </a:rPr>
              <a:t>would</a:t>
            </a:r>
            <a:r>
              <a:rPr lang="es-MX" sz="1200" dirty="0" smtClean="0">
                <a:solidFill>
                  <a:srgbClr val="C00000"/>
                </a:solidFill>
              </a:rPr>
              <a:t> be </a:t>
            </a:r>
            <a:r>
              <a:rPr lang="es-MX" sz="1200" dirty="0" err="1" smtClean="0">
                <a:solidFill>
                  <a:srgbClr val="C00000"/>
                </a:solidFill>
              </a:rPr>
              <a:t>learning</a:t>
            </a:r>
            <a:r>
              <a:rPr lang="es-MX" sz="1200" dirty="0" smtClean="0">
                <a:solidFill>
                  <a:srgbClr val="C00000"/>
                </a:solidFill>
              </a:rPr>
              <a:t> a </a:t>
            </a:r>
            <a:r>
              <a:rPr lang="es-MX" sz="1200" dirty="0" err="1" smtClean="0">
                <a:solidFill>
                  <a:srgbClr val="C00000"/>
                </a:solidFill>
              </a:rPr>
              <a:t>language</a:t>
            </a:r>
            <a:r>
              <a:rPr lang="es-MX" sz="1200" dirty="0" smtClean="0">
                <a:solidFill>
                  <a:srgbClr val="C00000"/>
                </a:solidFill>
              </a:rPr>
              <a:t>.</a:t>
            </a:r>
            <a:endParaRPr lang="en-US" sz="1200" dirty="0" smtClean="0">
              <a:solidFill>
                <a:srgbClr val="C00000"/>
              </a:solidFill>
            </a:endParaRPr>
          </a:p>
        </p:txBody>
      </p:sp>
    </p:spTree>
    <p:extLst>
      <p:ext uri="{BB962C8B-B14F-4D97-AF65-F5344CB8AC3E}">
        <p14:creationId xmlns:p14="http://schemas.microsoft.com/office/powerpoint/2010/main" val="87119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C5720128-9526-224E-A930-199653663907}" type="slidenum">
              <a:rPr lang="en-US" sz="1200"/>
              <a:pPr/>
              <a:t>40</a:t>
            </a:fld>
            <a:endParaRPr lang="en-US" sz="1200"/>
          </a:p>
        </p:txBody>
      </p:sp>
    </p:spTree>
    <p:extLst>
      <p:ext uri="{BB962C8B-B14F-4D97-AF65-F5344CB8AC3E}">
        <p14:creationId xmlns:p14="http://schemas.microsoft.com/office/powerpoint/2010/main" val="1718444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208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F2781FC4-595E-0F42-B8C5-FB2D07A24ACA}" type="slidenum">
              <a:rPr lang="en-US" sz="1200"/>
              <a:pPr/>
              <a:t>41</a:t>
            </a:fld>
            <a:endParaRPr lang="en-US" sz="1200"/>
          </a:p>
        </p:txBody>
      </p:sp>
    </p:spTree>
    <p:extLst>
      <p:ext uri="{BB962C8B-B14F-4D97-AF65-F5344CB8AC3E}">
        <p14:creationId xmlns:p14="http://schemas.microsoft.com/office/powerpoint/2010/main" val="2165373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4" name="Header Placeholder 3"/>
          <p:cNvSpPr>
            <a:spLocks noGrp="1"/>
          </p:cNvSpPr>
          <p:nvPr>
            <p:ph type="hdr" sz="quarter"/>
          </p:nvPr>
        </p:nvSpPr>
        <p:spPr/>
        <p:txBody>
          <a:bodyPr/>
          <a:lstStyle/>
          <a:p>
            <a:pPr>
              <a:defRPr/>
            </a:pPr>
            <a:r>
              <a:rPr lang="da-DK" smtClean="0"/>
              <a:t>Morgan-Short et al. 2010 SLRF</a:t>
            </a:r>
            <a:endParaRPr lang="en-US"/>
          </a:p>
        </p:txBody>
      </p:sp>
      <p:sp>
        <p:nvSpPr>
          <p:cNvPr id="5" name="Date Placeholder 4"/>
          <p:cNvSpPr>
            <a:spLocks noGrp="1"/>
          </p:cNvSpPr>
          <p:nvPr>
            <p:ph type="dt" sz="quarter" idx="1"/>
          </p:nvPr>
        </p:nvSpPr>
        <p:spPr/>
        <p:txBody>
          <a:bodyPr/>
          <a:lstStyle/>
          <a:p>
            <a:pPr>
              <a:defRPr/>
            </a:pPr>
            <a:r>
              <a:rPr lang="en-US" smtClean="0"/>
              <a:t>March 28, 2008</a:t>
            </a:r>
            <a:endParaRPr lang="en-US"/>
          </a:p>
        </p:txBody>
      </p:sp>
      <p:sp>
        <p:nvSpPr>
          <p:cNvPr id="1218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40A54393-5D3B-8449-9063-A49E74C1EC97}" type="slidenum">
              <a:rPr lang="en-US" sz="1200"/>
              <a:pPr/>
              <a:t>42</a:t>
            </a:fld>
            <a:endParaRPr lang="en-US" sz="1200"/>
          </a:p>
        </p:txBody>
      </p:sp>
    </p:spTree>
    <p:extLst>
      <p:ext uri="{BB962C8B-B14F-4D97-AF65-F5344CB8AC3E}">
        <p14:creationId xmlns:p14="http://schemas.microsoft.com/office/powerpoint/2010/main" val="588542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43</a:t>
            </a:fld>
            <a:endParaRPr lang="en-GB"/>
          </a:p>
        </p:txBody>
      </p:sp>
    </p:spTree>
    <p:extLst>
      <p:ext uri="{BB962C8B-B14F-4D97-AF65-F5344CB8AC3E}">
        <p14:creationId xmlns:p14="http://schemas.microsoft.com/office/powerpoint/2010/main" val="388168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44</a:t>
            </a:fld>
            <a:endParaRPr lang="en-GB"/>
          </a:p>
        </p:txBody>
      </p:sp>
    </p:spTree>
    <p:extLst>
      <p:ext uri="{BB962C8B-B14F-4D97-AF65-F5344CB8AC3E}">
        <p14:creationId xmlns:p14="http://schemas.microsoft.com/office/powerpoint/2010/main" val="1341090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45</a:t>
            </a:fld>
            <a:endParaRPr lang="en-GB"/>
          </a:p>
        </p:txBody>
      </p:sp>
    </p:spTree>
    <p:extLst>
      <p:ext uri="{BB962C8B-B14F-4D97-AF65-F5344CB8AC3E}">
        <p14:creationId xmlns:p14="http://schemas.microsoft.com/office/powerpoint/2010/main" val="2096705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567BD11F-F65D-694E-96F7-0107968D8A72}" type="slidenum">
              <a:rPr lang="en-US" sz="1200"/>
              <a:pPr/>
              <a:t>46</a:t>
            </a:fld>
            <a:endParaRPr lang="en-US" sz="1200"/>
          </a:p>
        </p:txBody>
      </p:sp>
    </p:spTree>
    <p:extLst>
      <p:ext uri="{BB962C8B-B14F-4D97-AF65-F5344CB8AC3E}">
        <p14:creationId xmlns:p14="http://schemas.microsoft.com/office/powerpoint/2010/main" val="774383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47</a:t>
            </a:fld>
            <a:endParaRPr lang="en-GB"/>
          </a:p>
        </p:txBody>
      </p:sp>
    </p:spTree>
    <p:extLst>
      <p:ext uri="{BB962C8B-B14F-4D97-AF65-F5344CB8AC3E}">
        <p14:creationId xmlns:p14="http://schemas.microsoft.com/office/powerpoint/2010/main" val="1341090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8AF62-0413-459D-A055-9BD345497D1F}" type="slidenum">
              <a:rPr lang="en-GB" smtClean="0"/>
              <a:pPr/>
              <a:t>48</a:t>
            </a:fld>
            <a:endParaRPr lang="en-GB"/>
          </a:p>
        </p:txBody>
      </p:sp>
    </p:spTree>
    <p:extLst>
      <p:ext uri="{BB962C8B-B14F-4D97-AF65-F5344CB8AC3E}">
        <p14:creationId xmlns:p14="http://schemas.microsoft.com/office/powerpoint/2010/main" val="134109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Briefly this is the design of the study, with seven session in total over two weeks, one to three days apart. </a:t>
            </a:r>
          </a:p>
          <a:p>
            <a:endParaRPr lang="en-US" dirty="0"/>
          </a:p>
          <a:p>
            <a:r>
              <a:rPr lang="en-US" dirty="0" smtClean="0"/>
              <a:t>Two of the sessions were assessment, and one used to collect cognitive measures. </a:t>
            </a:r>
          </a:p>
          <a:p>
            <a:r>
              <a:rPr lang="en-US" dirty="0" smtClean="0"/>
              <a:t>The remaining four were practice. In each one of these sessions the participants would first listen to a set of Brocanto2 sentences associated to visual stimuli (the associated game moves) and then would play alternating comprehension and production game blocks </a:t>
            </a:r>
          </a:p>
          <a:p>
            <a:r>
              <a:rPr lang="en-US" dirty="0" smtClean="0"/>
              <a:t>-----------</a:t>
            </a:r>
            <a:endParaRPr lang="en-US" dirty="0"/>
          </a:p>
          <a:p>
            <a:r>
              <a:rPr lang="en-GB" dirty="0"/>
              <a:t>They were interested in whether declarative and procedural memory predicted L2 learning ability at low and/or high proficiency</a:t>
            </a:r>
          </a:p>
          <a:p>
            <a:endParaRPr lang="en-GB" dirty="0"/>
          </a:p>
          <a:p>
            <a:r>
              <a:rPr lang="en-GB" dirty="0"/>
              <a:t>14 adults (</a:t>
            </a:r>
            <a:r>
              <a:rPr lang="en-GB" i="1" dirty="0"/>
              <a:t>M</a:t>
            </a:r>
            <a:r>
              <a:rPr lang="en-GB" dirty="0"/>
              <a:t> = 22.21) trained in the artificial language Brocanto2 over a two-week period. 72 training blocks in total alternating 2 comprehension and 2 production blocks</a:t>
            </a:r>
          </a:p>
          <a:p>
            <a:r>
              <a:rPr lang="en-GB" dirty="0"/>
              <a:t>Implicit training condition</a:t>
            </a:r>
          </a:p>
          <a:p>
            <a:endParaRPr lang="en-GB" dirty="0"/>
          </a:p>
          <a:p>
            <a:r>
              <a:rPr lang="en-GB" dirty="0"/>
              <a:t>Auditory language stimuli</a:t>
            </a:r>
          </a:p>
          <a:p>
            <a:endParaRPr lang="en-GB" dirty="0"/>
          </a:p>
          <a:p>
            <a:r>
              <a:rPr lang="en-GB" dirty="0"/>
              <a:t>Behavioural measures of long-tem declarative learning ability and long-term procedural learning ability</a:t>
            </a:r>
          </a:p>
          <a:p>
            <a:endParaRPr lang="en-GB" dirty="0"/>
          </a:p>
          <a:p>
            <a:r>
              <a:rPr lang="en-GB" dirty="0"/>
              <a:t> Two GJT tasks; one administered at the end of session 1 (low proficiency) and one administered at the end of training (high proficiency)</a:t>
            </a:r>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5</a:t>
            </a:fld>
            <a:endParaRPr lang="en-GB"/>
          </a:p>
        </p:txBody>
      </p:sp>
      <p:sp>
        <p:nvSpPr>
          <p:cNvPr id="5" name="TextBox 4"/>
          <p:cNvSpPr txBox="1"/>
          <p:nvPr/>
        </p:nvSpPr>
        <p:spPr>
          <a:xfrm>
            <a:off x="47740" y="6996450"/>
            <a:ext cx="6124460" cy="830997"/>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wonder if session 4 can be situated in the right column rather than in the middle? You could do that by moving it up high, and moving sessions 5, 6, &amp; 7 over to the middle of the slide and put CB and PB on the right side possibly.</a:t>
            </a:r>
          </a:p>
        </p:txBody>
      </p:sp>
    </p:spTree>
    <p:extLst>
      <p:ext uri="{BB962C8B-B14F-4D97-AF65-F5344CB8AC3E}">
        <p14:creationId xmlns:p14="http://schemas.microsoft.com/office/powerpoint/2010/main" val="223399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the cognitive measures two cognitive measures of declarative and procedural learning ability were taken respectively. The part V of the MLAT as a verbal index of declarative long-term memory and the Continuous Visual Memory Task as an index of visual long-term declarative memory.</a:t>
            </a:r>
          </a:p>
          <a:p>
            <a:r>
              <a:rPr lang="en-US" dirty="0" smtClean="0"/>
              <a:t>For procedural memory the TOL and the WPT. </a:t>
            </a:r>
            <a:endParaRPr lang="en-US" dirty="0"/>
          </a:p>
          <a:p>
            <a:endParaRPr lang="en-US" dirty="0" smtClean="0"/>
          </a:p>
          <a:p>
            <a:r>
              <a:rPr lang="en-US" dirty="0" smtClean="0"/>
              <a:t>And then composite scores for procedural and declarative memory were calculated (mainly to overcome </a:t>
            </a:r>
            <a:r>
              <a:rPr lang="en-US" dirty="0" err="1" smtClean="0"/>
              <a:t>collinearity</a:t>
            </a:r>
            <a:r>
              <a:rPr lang="en-US" dirty="0" smtClean="0"/>
              <a:t> issues)</a:t>
            </a:r>
          </a:p>
          <a:p>
            <a:endParaRPr lang="en-US" dirty="0"/>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6</a:t>
            </a:fld>
            <a:endParaRPr lang="en-GB"/>
          </a:p>
        </p:txBody>
      </p:sp>
      <p:sp>
        <p:nvSpPr>
          <p:cNvPr id="5" name="TextBox 4"/>
          <p:cNvSpPr txBox="1"/>
          <p:nvPr/>
        </p:nvSpPr>
        <p:spPr>
          <a:xfrm>
            <a:off x="47740" y="6996450"/>
            <a:ext cx="6124460" cy="1015663"/>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would move the entire table down a bit and put “Declarative composite score” on top of the box and “Procedural composite scores” on the bottom; Note that we converted the raw scores from the cognitive tests to Z scores and then averaged the Z scores for the composite score.</a:t>
            </a:r>
          </a:p>
        </p:txBody>
      </p:sp>
    </p:spTree>
    <p:extLst>
      <p:ext uri="{BB962C8B-B14F-4D97-AF65-F5344CB8AC3E}">
        <p14:creationId xmlns:p14="http://schemas.microsoft.com/office/powerpoint/2010/main" val="3468107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the cognitive measures two cognitive measures of declarative and procedural learning ability were taken respectively. The part V of the MLAT as a verbal index of declarative long-term memory and the Continuous Visual Memory Task as an index of visual long-term declarative memory.</a:t>
            </a:r>
          </a:p>
          <a:p>
            <a:r>
              <a:rPr lang="en-US" dirty="0" smtClean="0"/>
              <a:t>For procedural memory the TOL and the WPT. </a:t>
            </a:r>
            <a:endParaRPr lang="en-US" dirty="0"/>
          </a:p>
          <a:p>
            <a:endParaRPr lang="en-US" dirty="0" smtClean="0"/>
          </a:p>
          <a:p>
            <a:r>
              <a:rPr lang="en-US" dirty="0" smtClean="0"/>
              <a:t>And then composite scores for procedural and declarative memory were calculated (mainly to overcome </a:t>
            </a:r>
            <a:r>
              <a:rPr lang="en-US" dirty="0" err="1" smtClean="0"/>
              <a:t>collinearity</a:t>
            </a:r>
            <a:r>
              <a:rPr lang="en-US" dirty="0" smtClean="0"/>
              <a:t> issues)</a:t>
            </a:r>
          </a:p>
          <a:p>
            <a:endParaRPr lang="en-US" dirty="0"/>
          </a:p>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7</a:t>
            </a:fld>
            <a:endParaRPr lang="en-GB"/>
          </a:p>
        </p:txBody>
      </p:sp>
      <p:sp>
        <p:nvSpPr>
          <p:cNvPr id="5" name="TextBox 4"/>
          <p:cNvSpPr txBox="1"/>
          <p:nvPr/>
        </p:nvSpPr>
        <p:spPr>
          <a:xfrm>
            <a:off x="47740" y="6996450"/>
            <a:ext cx="6124460" cy="1015663"/>
          </a:xfrm>
          <a:prstGeom prst="rect">
            <a:avLst/>
          </a:prstGeom>
          <a:noFill/>
        </p:spPr>
        <p:txBody>
          <a:bodyPr wrap="square" rtlCol="0">
            <a:spAutoFit/>
          </a:bodyPr>
          <a:lstStyle/>
          <a:p>
            <a:r>
              <a:rPr lang="en-US" sz="1200" dirty="0" smtClean="0">
                <a:solidFill>
                  <a:srgbClr val="C00000"/>
                </a:solidFill>
              </a:rPr>
              <a:t>KMS: </a:t>
            </a:r>
          </a:p>
          <a:p>
            <a:pPr marL="171450" indent="-171450">
              <a:buFontTx/>
              <a:buChar char="-"/>
            </a:pPr>
            <a:r>
              <a:rPr lang="en-US" sz="1200" dirty="0" smtClean="0">
                <a:solidFill>
                  <a:srgbClr val="C00000"/>
                </a:solidFill>
              </a:rPr>
              <a:t>I would move the entire table down a bit and put “Declarative composite score” on top of the box and “Procedural composite scores” on the bottom; Note that we converted the raw scores from the cognitive tests to Z scores and then averaged the Z scores for the composite score.</a:t>
            </a:r>
          </a:p>
        </p:txBody>
      </p:sp>
    </p:spTree>
    <p:extLst>
      <p:ext uri="{BB962C8B-B14F-4D97-AF65-F5344CB8AC3E}">
        <p14:creationId xmlns:p14="http://schemas.microsoft.com/office/powerpoint/2010/main" val="34681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a:ea typeface="ＭＳ Ｐゴシック" pitchFamily="34" charset="-128"/>
              </a:rPr>
              <a:t>Verbal measure of declarative memory </a:t>
            </a:r>
          </a:p>
          <a:p>
            <a:endParaRPr lang="en-US" dirty="0">
              <a:ea typeface="ＭＳ Ｐゴシック" pitchFamily="34" charset="-128"/>
            </a:endParaRPr>
          </a:p>
          <a:p>
            <a:r>
              <a:rPr lang="en-US" dirty="0">
                <a:ea typeface="ＭＳ Ｐゴシック" pitchFamily="34" charset="-128"/>
              </a:rPr>
              <a:t>Participants studied and memorized 24 Kurdish-English word pairs completed a multiple-choice test in which they chose the translation of a Kurdish word from 5 English word options</a:t>
            </a:r>
            <a:r>
              <a:rPr lang="en-US" dirty="0" smtClean="0">
                <a:ea typeface="ＭＳ Ｐゴシック" pitchFamily="34" charset="-128"/>
              </a:rPr>
              <a:t>. </a:t>
            </a:r>
            <a:r>
              <a:rPr lang="en-US" b="1" dirty="0" smtClean="0">
                <a:ea typeface="ＭＳ Ｐゴシック" pitchFamily="34" charset="-128"/>
              </a:rPr>
              <a:t>Score: number of correct items</a:t>
            </a:r>
            <a:endParaRPr lang="en-US" b="1" dirty="0">
              <a:ea typeface="ＭＳ Ｐゴシック" pitchFamily="34" charset="-128"/>
            </a:endParaRPr>
          </a:p>
          <a:p>
            <a:endParaRPr lang="en-US" dirty="0">
              <a:ea typeface="ＭＳ Ｐゴシック"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BF5355FA-D383-3A4A-A904-E205DBA119E6}" type="slidenum">
              <a:rPr lang="en-US" sz="1200"/>
              <a:pPr/>
              <a:t>8</a:t>
            </a:fld>
            <a:endParaRPr lang="en-US" sz="1200"/>
          </a:p>
        </p:txBody>
      </p:sp>
    </p:spTree>
    <p:extLst>
      <p:ext uri="{BB962C8B-B14F-4D97-AF65-F5344CB8AC3E}">
        <p14:creationId xmlns:p14="http://schemas.microsoft.com/office/powerpoint/2010/main" val="253763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a:ea typeface="ＭＳ Ｐゴシック" pitchFamily="34" charset="-128"/>
              </a:rPr>
              <a:t>Nonverbal measure of declarative memory, designed to minimize reliance on verbal strategies/knowledge</a:t>
            </a:r>
          </a:p>
          <a:p>
            <a:r>
              <a:rPr lang="en-US" dirty="0">
                <a:ea typeface="ＭＳ Ｐゴシック" pitchFamily="34" charset="-128"/>
              </a:rPr>
              <a:t>Participants viewed a series of complex, abstract designs; and stated whether each image was novel “new” or had appeared before, “old”</a:t>
            </a:r>
          </a:p>
          <a:p>
            <a:endParaRPr lang="en-US" dirty="0">
              <a:ea typeface="ＭＳ Ｐゴシック" pitchFamily="34" charset="-128"/>
            </a:endParaRPr>
          </a:p>
          <a:p>
            <a:r>
              <a:rPr lang="en-US" dirty="0">
                <a:ea typeface="ＭＳ Ｐゴシック" pitchFamily="34" charset="-128"/>
              </a:rPr>
              <a:t>Each image would appear for 2 seconds, participants gave their judgment of NEW or OLD, and then another image would appear for a total of 112 slides. </a:t>
            </a:r>
            <a:r>
              <a:rPr lang="en-US" b="1" dirty="0">
                <a:ea typeface="ＭＳ Ｐゴシック" pitchFamily="34" charset="-128"/>
              </a:rPr>
              <a:t>Score based on correct identification of OLD images.</a:t>
            </a:r>
          </a:p>
          <a:p>
            <a:endParaRPr lang="en-US" dirty="0">
              <a:ea typeface="ＭＳ Ｐゴシック"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a:solidFill>
                  <a:schemeClr val="tx1"/>
                </a:solidFill>
                <a:latin typeface="Tahoma" charset="0"/>
                <a:ea typeface="ＭＳ Ｐゴシック" charset="0"/>
                <a:cs typeface="ＭＳ Ｐゴシック" charset="0"/>
              </a:defRPr>
            </a:lvl1pPr>
            <a:lvl2pPr marL="742950" indent="-285750" defTabSz="928688" eaLnBrk="0" hangingPunct="0">
              <a:defRPr sz="2800">
                <a:solidFill>
                  <a:schemeClr val="tx1"/>
                </a:solidFill>
                <a:latin typeface="Tahoma" charset="0"/>
                <a:ea typeface="ＭＳ Ｐゴシック" charset="0"/>
              </a:defRPr>
            </a:lvl2pPr>
            <a:lvl3pPr marL="1143000" indent="-228600" defTabSz="928688" eaLnBrk="0" hangingPunct="0">
              <a:defRPr sz="2800">
                <a:solidFill>
                  <a:schemeClr val="tx1"/>
                </a:solidFill>
                <a:latin typeface="Tahoma" charset="0"/>
                <a:ea typeface="ＭＳ Ｐゴシック" charset="0"/>
              </a:defRPr>
            </a:lvl3pPr>
            <a:lvl4pPr marL="1600200" indent="-228600" defTabSz="928688" eaLnBrk="0" hangingPunct="0">
              <a:defRPr sz="2800">
                <a:solidFill>
                  <a:schemeClr val="tx1"/>
                </a:solidFill>
                <a:latin typeface="Tahoma" charset="0"/>
                <a:ea typeface="ＭＳ Ｐゴシック" charset="0"/>
              </a:defRPr>
            </a:lvl4pPr>
            <a:lvl5pPr marL="2057400" indent="-228600" defTabSz="928688" eaLnBrk="0" hangingPunct="0">
              <a:defRPr sz="2800">
                <a:solidFill>
                  <a:schemeClr val="tx1"/>
                </a:solidFill>
                <a:latin typeface="Tahoma" charset="0"/>
                <a:ea typeface="ＭＳ Ｐゴシック" charset="0"/>
              </a:defRPr>
            </a:lvl5pPr>
            <a:lvl6pPr marL="2514600" indent="-228600" defTabSz="928688" eaLnBrk="0" fontAlgn="base" hangingPunct="0">
              <a:spcBef>
                <a:spcPct val="0"/>
              </a:spcBef>
              <a:spcAft>
                <a:spcPct val="0"/>
              </a:spcAft>
              <a:defRPr sz="2800">
                <a:solidFill>
                  <a:schemeClr val="tx1"/>
                </a:solidFill>
                <a:latin typeface="Tahoma" charset="0"/>
                <a:ea typeface="ＭＳ Ｐゴシック" charset="0"/>
              </a:defRPr>
            </a:lvl6pPr>
            <a:lvl7pPr marL="2971800" indent="-228600" defTabSz="928688" eaLnBrk="0" fontAlgn="base" hangingPunct="0">
              <a:spcBef>
                <a:spcPct val="0"/>
              </a:spcBef>
              <a:spcAft>
                <a:spcPct val="0"/>
              </a:spcAft>
              <a:defRPr sz="2800">
                <a:solidFill>
                  <a:schemeClr val="tx1"/>
                </a:solidFill>
                <a:latin typeface="Tahoma" charset="0"/>
                <a:ea typeface="ＭＳ Ｐゴシック" charset="0"/>
              </a:defRPr>
            </a:lvl7pPr>
            <a:lvl8pPr marL="3429000" indent="-228600" defTabSz="928688" eaLnBrk="0" fontAlgn="base" hangingPunct="0">
              <a:spcBef>
                <a:spcPct val="0"/>
              </a:spcBef>
              <a:spcAft>
                <a:spcPct val="0"/>
              </a:spcAft>
              <a:defRPr sz="2800">
                <a:solidFill>
                  <a:schemeClr val="tx1"/>
                </a:solidFill>
                <a:latin typeface="Tahoma" charset="0"/>
                <a:ea typeface="ＭＳ Ｐゴシック" charset="0"/>
              </a:defRPr>
            </a:lvl8pPr>
            <a:lvl9pPr marL="3886200" indent="-228600" defTabSz="928688" eaLnBrk="0" fontAlgn="base" hangingPunct="0">
              <a:spcBef>
                <a:spcPct val="0"/>
              </a:spcBef>
              <a:spcAft>
                <a:spcPct val="0"/>
              </a:spcAft>
              <a:defRPr sz="2800">
                <a:solidFill>
                  <a:schemeClr val="tx1"/>
                </a:solidFill>
                <a:latin typeface="Tahoma" charset="0"/>
                <a:ea typeface="ＭＳ Ｐゴシック" charset="0"/>
              </a:defRPr>
            </a:lvl9pPr>
          </a:lstStyle>
          <a:p>
            <a:fld id="{A25BF175-B858-0243-99CA-12F3DE5C934D}" type="slidenum">
              <a:rPr lang="en-US" sz="1200"/>
              <a:pPr/>
              <a:t>9</a:t>
            </a:fld>
            <a:endParaRPr lang="en-US" sz="1200"/>
          </a:p>
        </p:txBody>
      </p:sp>
    </p:spTree>
    <p:extLst>
      <p:ext uri="{BB962C8B-B14F-4D97-AF65-F5344CB8AC3E}">
        <p14:creationId xmlns:p14="http://schemas.microsoft.com/office/powerpoint/2010/main" val="381182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6/7/2007</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256A33C6-7ABB-2149-A02E-435884AD8AFC}" type="slidenum">
              <a:rPr lang="en-US"/>
              <a:pPr/>
              <a:t>‹#›</a:t>
            </a:fld>
            <a:endParaRPr lang="en-US"/>
          </a:p>
        </p:txBody>
      </p:sp>
    </p:spTree>
    <p:extLst>
      <p:ext uri="{BB962C8B-B14F-4D97-AF65-F5344CB8AC3E}">
        <p14:creationId xmlns:p14="http://schemas.microsoft.com/office/powerpoint/2010/main" val="177657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amp;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00807"/>
            <a:ext cx="404018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040188"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00807"/>
            <a:ext cx="4041775"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C31C1693-E8EE-4F34-8E4E-0999B178B2DE}" type="datetime1">
              <a:rPr lang="en-GB" smtClean="0"/>
              <a:t>16/07/2018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10"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86092492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scus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68587458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4E05A99-155A-4772-B3F1-FCA73BEC5F17}" type="datetimeFigureOut">
              <a:rPr lang="en-GB" smtClean="0"/>
              <a:t>16/07/2018</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8A906C1-1BC6-4A03-8521-BF41A687C535}" type="slidenum">
              <a:rPr lang="en-GB" smtClean="0"/>
              <a:t>‹#›</a:t>
            </a:fld>
            <a:endParaRPr lang="en-GB"/>
          </a:p>
        </p:txBody>
      </p:sp>
    </p:spTree>
    <p:extLst>
      <p:ext uri="{BB962C8B-B14F-4D97-AF65-F5344CB8AC3E}">
        <p14:creationId xmlns:p14="http://schemas.microsoft.com/office/powerpoint/2010/main" val="355067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6843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6/7/2007</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256A33C6-7ABB-2149-A02E-435884AD8AFC}" type="slidenum">
              <a:rPr lang="en-US"/>
              <a:pPr/>
              <a:t>‹#›</a:t>
            </a:fld>
            <a:endParaRPr lang="en-US"/>
          </a:p>
        </p:txBody>
      </p:sp>
    </p:spTree>
    <p:extLst>
      <p:ext uri="{BB962C8B-B14F-4D97-AF65-F5344CB8AC3E}">
        <p14:creationId xmlns:p14="http://schemas.microsoft.com/office/powerpoint/2010/main" val="396255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p:txBody>
      </p:sp>
      <p:sp>
        <p:nvSpPr>
          <p:cNvPr id="2" name="TextBox 1"/>
          <p:cNvSpPr txBox="1"/>
          <p:nvPr userDrawn="1"/>
        </p:nvSpPr>
        <p:spPr>
          <a:xfrm>
            <a:off x="3234022" y="3660229"/>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8"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 y="1101"/>
            <a:ext cx="9143998" cy="6862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8" r:id="rId2"/>
    <p:sldLayoutId id="2147483672" r:id="rId3"/>
    <p:sldLayoutId id="214748367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522" y="3879"/>
            <a:ext cx="9132955"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29.xml"/><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7.png"/><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8.png"/><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1.bin"/><Relationship Id="rId5" Type="http://schemas.openxmlformats.org/officeDocument/2006/relationships/image" Target="../media/image39.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omments" Target="../comments/comment1.xml"/><Relationship Id="rId1" Type="http://schemas.openxmlformats.org/officeDocument/2006/relationships/slideLayout" Target="../slideLayouts/slideLayout1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 Target="slide29.xml"/><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78297"/>
            <a:ext cx="8136904" cy="1010543"/>
          </a:xfrm>
        </p:spPr>
        <p:txBody>
          <a:bodyPr/>
          <a:lstStyle/>
          <a:p>
            <a:r>
              <a:rPr lang="en-GB" dirty="0" smtClean="0"/>
              <a:t>Contributions of declarative and procedural memory to second language development</a:t>
            </a:r>
            <a:br>
              <a:rPr lang="en-GB" dirty="0" smtClean="0"/>
            </a:br>
            <a:endParaRPr lang="en-GB" dirty="0"/>
          </a:p>
        </p:txBody>
      </p:sp>
      <p:sp>
        <p:nvSpPr>
          <p:cNvPr id="3" name="Subtitle 2"/>
          <p:cNvSpPr>
            <a:spLocks noGrp="1"/>
          </p:cNvSpPr>
          <p:nvPr>
            <p:ph type="subTitle" idx="1"/>
          </p:nvPr>
        </p:nvSpPr>
        <p:spPr>
          <a:xfrm>
            <a:off x="467544" y="2852936"/>
            <a:ext cx="8208912" cy="720080"/>
          </a:xfrm>
        </p:spPr>
        <p:txBody>
          <a:bodyPr/>
          <a:lstStyle/>
          <a:p>
            <a:r>
              <a:rPr lang="en-GB" sz="1800" dirty="0"/>
              <a:t>Diana Pili-Moss &amp; Kara Morgan-Short</a:t>
            </a:r>
          </a:p>
          <a:p>
            <a:pPr>
              <a:spcBef>
                <a:spcPts val="0"/>
              </a:spcBef>
            </a:pPr>
            <a:r>
              <a:rPr lang="en-GB" sz="1800" dirty="0"/>
              <a:t>Sixth Implicit Learning </a:t>
            </a:r>
            <a:r>
              <a:rPr lang="en-GB" sz="1800" dirty="0" smtClean="0"/>
              <a:t>Seminar, </a:t>
            </a:r>
            <a:r>
              <a:rPr lang="en-GB" sz="1800" dirty="0"/>
              <a:t>Budapest 25-26 May 2017</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600" dirty="0">
                <a:latin typeface="Calibri" charset="0"/>
              </a:rPr>
              <a:t>Tower of London task</a:t>
            </a:r>
            <a:br>
              <a:rPr lang="en-US" sz="3600" dirty="0">
                <a:latin typeface="Calibri" charset="0"/>
              </a:rPr>
            </a:br>
            <a:r>
              <a:rPr lang="en-US" sz="3600" dirty="0">
                <a:latin typeface="Calibri" charset="0"/>
              </a:rPr>
              <a:t>(TOL)</a:t>
            </a:r>
          </a:p>
        </p:txBody>
      </p:sp>
      <p:pic>
        <p:nvPicPr>
          <p:cNvPr id="35843" name="Content Placeholder 4" descr="TOL pic.png">
            <a:hlinkClick r:id="rId3" action="ppaction://hlinksldjump"/>
          </p:cNvPr>
          <p:cNvPicPr>
            <a:picLocks noGrp="1" noChangeAspect="1"/>
          </p:cNvPicPr>
          <p:nvPr>
            <p:ph idx="1"/>
          </p:nvPr>
        </p:nvPicPr>
        <p:blipFill>
          <a:blip r:embed="rId4">
            <a:extLst>
              <a:ext uri="{28A0092B-C50C-407E-A947-70E740481C1C}">
                <a14:useLocalDpi xmlns:a14="http://schemas.microsoft.com/office/drawing/2010/main" val="0"/>
              </a:ext>
            </a:extLst>
          </a:blip>
          <a:srcRect l="-3143" r="-3143"/>
          <a:stretch>
            <a:fillRect/>
          </a:stretch>
        </p:blipFill>
        <p:spPr/>
      </p:pic>
    </p:spTree>
    <p:extLst>
      <p:ext uri="{BB962C8B-B14F-4D97-AF65-F5344CB8AC3E}">
        <p14:creationId xmlns:p14="http://schemas.microsoft.com/office/powerpoint/2010/main" val="1789021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600" dirty="0">
                <a:latin typeface="Calibri" charset="0"/>
              </a:rPr>
              <a:t>Weather Prediction Task </a:t>
            </a:r>
            <a:br>
              <a:rPr lang="en-US" sz="3600" dirty="0">
                <a:latin typeface="Calibri" charset="0"/>
              </a:rPr>
            </a:br>
            <a:r>
              <a:rPr lang="en-US" sz="3600" dirty="0">
                <a:latin typeface="Calibri" charset="0"/>
              </a:rPr>
              <a:t>(WPT)</a:t>
            </a:r>
          </a:p>
        </p:txBody>
      </p:sp>
      <p:pic>
        <p:nvPicPr>
          <p:cNvPr id="3" name="Picture 2"/>
          <p:cNvPicPr>
            <a:picLocks noChangeAspect="1"/>
          </p:cNvPicPr>
          <p:nvPr/>
        </p:nvPicPr>
        <p:blipFill>
          <a:blip r:embed="rId3"/>
          <a:stretch>
            <a:fillRect/>
          </a:stretch>
        </p:blipFill>
        <p:spPr>
          <a:xfrm>
            <a:off x="1403648" y="2060848"/>
            <a:ext cx="6083300" cy="4241800"/>
          </a:xfrm>
          <a:prstGeom prst="rect">
            <a:avLst/>
          </a:prstGeom>
        </p:spPr>
      </p:pic>
      <p:sp>
        <p:nvSpPr>
          <p:cNvPr id="4" name="TextBox 3"/>
          <p:cNvSpPr txBox="1"/>
          <p:nvPr/>
        </p:nvSpPr>
        <p:spPr>
          <a:xfrm>
            <a:off x="2051720" y="6381328"/>
            <a:ext cx="4752147" cy="307777"/>
          </a:xfrm>
          <a:prstGeom prst="rect">
            <a:avLst/>
          </a:prstGeom>
          <a:noFill/>
        </p:spPr>
        <p:txBody>
          <a:bodyPr wrap="none" rtlCol="0">
            <a:spAutoFit/>
          </a:bodyPr>
          <a:lstStyle/>
          <a:p>
            <a:r>
              <a:rPr lang="en-US" sz="1400" dirty="0" smtClean="0"/>
              <a:t>picture from </a:t>
            </a:r>
            <a:r>
              <a:rPr lang="en-US" sz="1400" dirty="0" err="1" smtClean="0"/>
              <a:t>Waltzman</a:t>
            </a:r>
            <a:r>
              <a:rPr lang="en-US" sz="1400" dirty="0" smtClean="0"/>
              <a:t>, Knowlton, </a:t>
            </a:r>
            <a:r>
              <a:rPr lang="en-US" sz="1400" dirty="0" err="1" smtClean="0"/>
              <a:t>Suthana</a:t>
            </a:r>
            <a:r>
              <a:rPr lang="en-US" sz="1400" dirty="0" smtClean="0"/>
              <a:t>, &amp; </a:t>
            </a:r>
            <a:r>
              <a:rPr lang="en-US" sz="1400" dirty="0" err="1" smtClean="0"/>
              <a:t>Asarnow</a:t>
            </a:r>
            <a:r>
              <a:rPr lang="en-US" sz="1400" dirty="0"/>
              <a:t> </a:t>
            </a:r>
            <a:r>
              <a:rPr lang="en-US" sz="1400" dirty="0" smtClean="0"/>
              <a:t>(2013) </a:t>
            </a:r>
            <a:endParaRPr lang="en-US" sz="1400" dirty="0"/>
          </a:p>
        </p:txBody>
      </p:sp>
    </p:spTree>
    <p:extLst>
      <p:ext uri="{BB962C8B-B14F-4D97-AF65-F5344CB8AC3E}">
        <p14:creationId xmlns:p14="http://schemas.microsoft.com/office/powerpoint/2010/main" val="13857677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6768752" cy="1152128"/>
          </a:xfrm>
        </p:spPr>
        <p:txBody>
          <a:bodyPr/>
          <a:lstStyle/>
          <a:p>
            <a:r>
              <a:rPr lang="en-GB" dirty="0" smtClean="0"/>
              <a:t>Study Design</a:t>
            </a:r>
            <a:endParaRPr lang="en-GB" dirty="0"/>
          </a:p>
        </p:txBody>
      </p:sp>
      <p:grpSp>
        <p:nvGrpSpPr>
          <p:cNvPr id="10" name="Group 9"/>
          <p:cNvGrpSpPr/>
          <p:nvPr/>
        </p:nvGrpSpPr>
        <p:grpSpPr>
          <a:xfrm>
            <a:off x="163671" y="1772816"/>
            <a:ext cx="2814186" cy="1224136"/>
            <a:chOff x="163671" y="1389559"/>
            <a:chExt cx="2814186" cy="1607393"/>
          </a:xfrm>
        </p:grpSpPr>
        <p:sp>
          <p:nvSpPr>
            <p:cNvPr id="5" name="Rounded Rectangle 5"/>
            <p:cNvSpPr/>
            <p:nvPr/>
          </p:nvSpPr>
          <p:spPr>
            <a:xfrm>
              <a:off x="163671" y="1389559"/>
              <a:ext cx="2814186" cy="16073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9"/>
            <p:cNvSpPr/>
            <p:nvPr/>
          </p:nvSpPr>
          <p:spPr>
            <a:xfrm>
              <a:off x="329664" y="1808784"/>
              <a:ext cx="2482200" cy="7329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(1) Cognitive </a:t>
              </a:r>
              <a:r>
                <a:rPr lang="en-GB" b="1" dirty="0">
                  <a:solidFill>
                    <a:schemeClr val="tx1"/>
                  </a:solidFill>
                </a:rPr>
                <a:t>M</a:t>
              </a:r>
              <a:r>
                <a:rPr lang="en-GB" b="1" dirty="0" smtClean="0">
                  <a:solidFill>
                    <a:schemeClr val="tx1"/>
                  </a:solidFill>
                </a:rPr>
                <a:t>easures</a:t>
              </a:r>
              <a:endParaRPr lang="en-GB" b="1" dirty="0">
                <a:solidFill>
                  <a:schemeClr val="tx1"/>
                </a:solidFill>
              </a:endParaRPr>
            </a:p>
          </p:txBody>
        </p:sp>
      </p:grpSp>
      <p:grpSp>
        <p:nvGrpSpPr>
          <p:cNvPr id="12" name="Group 11"/>
          <p:cNvGrpSpPr/>
          <p:nvPr/>
        </p:nvGrpSpPr>
        <p:grpSpPr>
          <a:xfrm>
            <a:off x="179512" y="4653136"/>
            <a:ext cx="2814186" cy="1296144"/>
            <a:chOff x="179512" y="5013176"/>
            <a:chExt cx="2814186" cy="1633516"/>
          </a:xfrm>
        </p:grpSpPr>
        <p:sp>
          <p:nvSpPr>
            <p:cNvPr id="25" name="Rounded Rectangle 6"/>
            <p:cNvSpPr/>
            <p:nvPr/>
          </p:nvSpPr>
          <p:spPr>
            <a:xfrm>
              <a:off x="179512"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9"/>
            <p:cNvSpPr/>
            <p:nvPr/>
          </p:nvSpPr>
          <p:spPr>
            <a:xfrm>
              <a:off x="323528"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(3) Gram. Judgement Task 1</a:t>
              </a:r>
              <a:endParaRPr lang="en-GB" b="1" dirty="0">
                <a:solidFill>
                  <a:schemeClr val="tx1"/>
                </a:solidFill>
              </a:endParaRPr>
            </a:p>
          </p:txBody>
        </p:sp>
      </p:grpSp>
      <p:grpSp>
        <p:nvGrpSpPr>
          <p:cNvPr id="15" name="Group 14"/>
          <p:cNvGrpSpPr/>
          <p:nvPr/>
        </p:nvGrpSpPr>
        <p:grpSpPr>
          <a:xfrm>
            <a:off x="3203848" y="5517232"/>
            <a:ext cx="2814186" cy="1224136"/>
            <a:chOff x="6228184" y="5013176"/>
            <a:chExt cx="2814186" cy="1633516"/>
          </a:xfrm>
        </p:grpSpPr>
        <p:sp>
          <p:nvSpPr>
            <p:cNvPr id="32" name="Rounded Rectangle 6"/>
            <p:cNvSpPr/>
            <p:nvPr/>
          </p:nvSpPr>
          <p:spPr>
            <a:xfrm>
              <a:off x="6228184"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19"/>
            <p:cNvSpPr/>
            <p:nvPr/>
          </p:nvSpPr>
          <p:spPr>
            <a:xfrm>
              <a:off x="6372200"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(7) </a:t>
              </a:r>
              <a:r>
                <a:rPr lang="en-GB" b="1" dirty="0">
                  <a:solidFill>
                    <a:schemeClr val="tx1"/>
                  </a:solidFill>
                </a:rPr>
                <a:t>Gram. Judgement Task 2</a:t>
              </a:r>
            </a:p>
          </p:txBody>
        </p:sp>
      </p:grpSp>
      <p:sp>
        <p:nvSpPr>
          <p:cNvPr id="3" name="TextBox 2"/>
          <p:cNvSpPr txBox="1"/>
          <p:nvPr/>
        </p:nvSpPr>
        <p:spPr>
          <a:xfrm>
            <a:off x="6228184" y="5261138"/>
            <a:ext cx="2943209" cy="400110"/>
          </a:xfrm>
          <a:prstGeom prst="rect">
            <a:avLst/>
          </a:prstGeom>
          <a:noFill/>
        </p:spPr>
        <p:txBody>
          <a:bodyPr wrap="none" rtlCol="0">
            <a:spAutoFit/>
          </a:bodyPr>
          <a:lstStyle/>
          <a:p>
            <a:r>
              <a:rPr lang="en-US" sz="2000" dirty="0" smtClean="0"/>
              <a:t>CB = comprehension block</a:t>
            </a:r>
            <a:endParaRPr lang="en-US" sz="2000" dirty="0"/>
          </a:p>
        </p:txBody>
      </p:sp>
      <p:grpSp>
        <p:nvGrpSpPr>
          <p:cNvPr id="7" name="Group 6"/>
          <p:cNvGrpSpPr/>
          <p:nvPr/>
        </p:nvGrpSpPr>
        <p:grpSpPr>
          <a:xfrm>
            <a:off x="3203848" y="1052736"/>
            <a:ext cx="2814186" cy="1224136"/>
            <a:chOff x="3203848" y="2204864"/>
            <a:chExt cx="2814186" cy="1633516"/>
          </a:xfrm>
        </p:grpSpPr>
        <p:sp>
          <p:nvSpPr>
            <p:cNvPr id="26" name="Rounded Rectangle 6"/>
            <p:cNvSpPr/>
            <p:nvPr/>
          </p:nvSpPr>
          <p:spPr>
            <a:xfrm>
              <a:off x="3203848" y="2204864"/>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385944" y="2420888"/>
              <a:ext cx="2482200" cy="1305436"/>
              <a:chOff x="3385944" y="2420888"/>
              <a:chExt cx="2482200" cy="1305436"/>
            </a:xfrm>
          </p:grpSpPr>
          <p:sp>
            <p:nvSpPr>
              <p:cNvPr id="27" name="Rounded Rectangle 16"/>
              <p:cNvSpPr/>
              <p:nvPr/>
            </p:nvSpPr>
            <p:spPr>
              <a:xfrm>
                <a:off x="3385944" y="2420888"/>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(4) Language Training and Practice</a:t>
                </a:r>
                <a:endParaRPr lang="en-GB" b="1" dirty="0">
                  <a:solidFill>
                    <a:schemeClr val="tx1"/>
                  </a:solidFill>
                </a:endParaRPr>
              </a:p>
            </p:txBody>
          </p:sp>
          <p:sp>
            <p:nvSpPr>
              <p:cNvPr id="34" name="TextBox 33"/>
              <p:cNvSpPr txBox="1"/>
              <p:nvPr/>
            </p:nvSpPr>
            <p:spPr>
              <a:xfrm>
                <a:off x="3779912" y="3356992"/>
                <a:ext cx="1650362" cy="369332"/>
              </a:xfrm>
              <a:prstGeom prst="rect">
                <a:avLst/>
              </a:prstGeom>
              <a:noFill/>
            </p:spPr>
            <p:txBody>
              <a:bodyPr wrap="none" rtlCol="0">
                <a:spAutoFit/>
              </a:bodyPr>
              <a:lstStyle/>
              <a:p>
                <a:r>
                  <a:rPr lang="en-US" dirty="0" smtClean="0"/>
                  <a:t>10 CBs + 10 PBs</a:t>
                </a:r>
                <a:endParaRPr lang="en-US" dirty="0"/>
              </a:p>
            </p:txBody>
          </p:sp>
        </p:grpSp>
      </p:grpSp>
      <p:grpSp>
        <p:nvGrpSpPr>
          <p:cNvPr id="9" name="Group 8"/>
          <p:cNvGrpSpPr/>
          <p:nvPr/>
        </p:nvGrpSpPr>
        <p:grpSpPr>
          <a:xfrm>
            <a:off x="3203848" y="2564904"/>
            <a:ext cx="2814186" cy="1224136"/>
            <a:chOff x="6228184" y="1340768"/>
            <a:chExt cx="2814186" cy="1633516"/>
          </a:xfrm>
        </p:grpSpPr>
        <p:sp>
          <p:nvSpPr>
            <p:cNvPr id="28" name="Rounded Rectangle 6"/>
            <p:cNvSpPr/>
            <p:nvPr/>
          </p:nvSpPr>
          <p:spPr>
            <a:xfrm>
              <a:off x="6228184" y="13407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16"/>
            <p:cNvSpPr/>
            <p:nvPr/>
          </p:nvSpPr>
          <p:spPr>
            <a:xfrm>
              <a:off x="6372200" y="15567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(5) Language Training and Practice</a:t>
              </a:r>
              <a:endParaRPr lang="en-GB" b="1" dirty="0">
                <a:solidFill>
                  <a:schemeClr val="tx1"/>
                </a:solidFill>
              </a:endParaRPr>
            </a:p>
          </p:txBody>
        </p:sp>
        <p:sp>
          <p:nvSpPr>
            <p:cNvPr id="35" name="TextBox 34"/>
            <p:cNvSpPr txBox="1"/>
            <p:nvPr/>
          </p:nvSpPr>
          <p:spPr>
            <a:xfrm>
              <a:off x="6804248" y="2492896"/>
              <a:ext cx="1650362" cy="369332"/>
            </a:xfrm>
            <a:prstGeom prst="rect">
              <a:avLst/>
            </a:prstGeom>
            <a:noFill/>
          </p:spPr>
          <p:txBody>
            <a:bodyPr wrap="none" rtlCol="0">
              <a:spAutoFit/>
            </a:bodyPr>
            <a:lstStyle/>
            <a:p>
              <a:r>
                <a:rPr lang="en-US" dirty="0" smtClean="0"/>
                <a:t>10 CBs + 10 PBs</a:t>
              </a:r>
              <a:endParaRPr lang="en-US" dirty="0"/>
            </a:p>
          </p:txBody>
        </p:sp>
      </p:grpSp>
      <p:grpSp>
        <p:nvGrpSpPr>
          <p:cNvPr id="14" name="Group 13"/>
          <p:cNvGrpSpPr/>
          <p:nvPr/>
        </p:nvGrpSpPr>
        <p:grpSpPr>
          <a:xfrm>
            <a:off x="3203848" y="4077072"/>
            <a:ext cx="2814186" cy="1296144"/>
            <a:chOff x="6228184" y="3140968"/>
            <a:chExt cx="2814186" cy="1633516"/>
          </a:xfrm>
        </p:grpSpPr>
        <p:sp>
          <p:nvSpPr>
            <p:cNvPr id="30" name="Rounded Rectangle 6"/>
            <p:cNvSpPr/>
            <p:nvPr/>
          </p:nvSpPr>
          <p:spPr>
            <a:xfrm>
              <a:off x="6228184"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16"/>
            <p:cNvSpPr/>
            <p:nvPr/>
          </p:nvSpPr>
          <p:spPr>
            <a:xfrm>
              <a:off x="6372200"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(6) Language Training and Practice</a:t>
              </a:r>
              <a:endParaRPr lang="en-GB" b="1" dirty="0">
                <a:solidFill>
                  <a:schemeClr val="tx1"/>
                </a:solidFill>
              </a:endParaRPr>
            </a:p>
          </p:txBody>
        </p:sp>
        <p:sp>
          <p:nvSpPr>
            <p:cNvPr id="36" name="TextBox 35"/>
            <p:cNvSpPr txBox="1"/>
            <p:nvPr/>
          </p:nvSpPr>
          <p:spPr>
            <a:xfrm>
              <a:off x="6804248" y="4293096"/>
              <a:ext cx="1650362" cy="369332"/>
            </a:xfrm>
            <a:prstGeom prst="rect">
              <a:avLst/>
            </a:prstGeom>
            <a:noFill/>
          </p:spPr>
          <p:txBody>
            <a:bodyPr wrap="none" rtlCol="0">
              <a:spAutoFit/>
            </a:bodyPr>
            <a:lstStyle/>
            <a:p>
              <a:r>
                <a:rPr lang="en-US" dirty="0" smtClean="0"/>
                <a:t>10 CBs + 10 PBs</a:t>
              </a:r>
              <a:endParaRPr lang="en-US" dirty="0"/>
            </a:p>
          </p:txBody>
        </p:sp>
      </p:grpSp>
      <p:sp>
        <p:nvSpPr>
          <p:cNvPr id="37" name="TextBox 36"/>
          <p:cNvSpPr txBox="1"/>
          <p:nvPr/>
        </p:nvSpPr>
        <p:spPr>
          <a:xfrm>
            <a:off x="6228184" y="5621178"/>
            <a:ext cx="2467342" cy="400110"/>
          </a:xfrm>
          <a:prstGeom prst="rect">
            <a:avLst/>
          </a:prstGeom>
          <a:noFill/>
        </p:spPr>
        <p:txBody>
          <a:bodyPr wrap="none" rtlCol="0">
            <a:spAutoFit/>
          </a:bodyPr>
          <a:lstStyle/>
          <a:p>
            <a:r>
              <a:rPr lang="en-US" sz="2000" dirty="0"/>
              <a:t>P</a:t>
            </a:r>
            <a:r>
              <a:rPr lang="en-US" sz="2000" dirty="0" smtClean="0"/>
              <a:t>B = production block</a:t>
            </a:r>
            <a:endParaRPr lang="en-US" sz="2000" dirty="0"/>
          </a:p>
        </p:txBody>
      </p:sp>
      <p:grpSp>
        <p:nvGrpSpPr>
          <p:cNvPr id="11" name="Group 10"/>
          <p:cNvGrpSpPr/>
          <p:nvPr/>
        </p:nvGrpSpPr>
        <p:grpSpPr>
          <a:xfrm>
            <a:off x="179512" y="3140968"/>
            <a:ext cx="2814186" cy="1224136"/>
            <a:chOff x="179512" y="3140968"/>
            <a:chExt cx="2814186" cy="1633516"/>
          </a:xfrm>
        </p:grpSpPr>
        <p:sp>
          <p:nvSpPr>
            <p:cNvPr id="6" name="Rounded Rectangle 6"/>
            <p:cNvSpPr/>
            <p:nvPr/>
          </p:nvSpPr>
          <p:spPr>
            <a:xfrm>
              <a:off x="179512"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6"/>
            <p:cNvSpPr/>
            <p:nvPr/>
          </p:nvSpPr>
          <p:spPr>
            <a:xfrm>
              <a:off x="323528"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(2) Language Training and Practice</a:t>
              </a:r>
              <a:endParaRPr lang="en-GB" b="1" dirty="0">
                <a:solidFill>
                  <a:schemeClr val="tx1"/>
                </a:solidFill>
              </a:endParaRPr>
            </a:p>
          </p:txBody>
        </p:sp>
        <p:sp>
          <p:nvSpPr>
            <p:cNvPr id="38" name="TextBox 37"/>
            <p:cNvSpPr txBox="1"/>
            <p:nvPr/>
          </p:nvSpPr>
          <p:spPr>
            <a:xfrm>
              <a:off x="851371" y="4293096"/>
              <a:ext cx="1416373" cy="369332"/>
            </a:xfrm>
            <a:prstGeom prst="rect">
              <a:avLst/>
            </a:prstGeom>
            <a:noFill/>
          </p:spPr>
          <p:txBody>
            <a:bodyPr wrap="none" rtlCol="0">
              <a:spAutoFit/>
            </a:bodyPr>
            <a:lstStyle/>
            <a:p>
              <a:r>
                <a:rPr lang="en-US" dirty="0" smtClean="0"/>
                <a:t>6 CBs + 6 PBs</a:t>
              </a:r>
              <a:endParaRPr lang="en-US" dirty="0"/>
            </a:p>
          </p:txBody>
        </p:sp>
      </p:grpSp>
      <p:sp>
        <p:nvSpPr>
          <p:cNvPr id="39" name="TextBox 38"/>
          <p:cNvSpPr txBox="1"/>
          <p:nvPr/>
        </p:nvSpPr>
        <p:spPr>
          <a:xfrm>
            <a:off x="6156176" y="1772816"/>
            <a:ext cx="2880320" cy="3416320"/>
          </a:xfrm>
          <a:prstGeom prst="rect">
            <a:avLst/>
          </a:prstGeom>
          <a:noFill/>
          <a:ln>
            <a:solidFill>
              <a:srgbClr val="D52B1E"/>
            </a:solidFill>
          </a:ln>
        </p:spPr>
        <p:txBody>
          <a:bodyPr wrap="square" rtlCol="0">
            <a:spAutoFit/>
          </a:bodyPr>
          <a:lstStyle/>
          <a:p>
            <a:r>
              <a:rPr lang="en-US" b="1" dirty="0" smtClean="0"/>
              <a:t>Training:</a:t>
            </a:r>
          </a:p>
          <a:p>
            <a:r>
              <a:rPr lang="en-US" dirty="0" smtClean="0"/>
              <a:t>144 sentences with the corresponding moves on screen</a:t>
            </a:r>
          </a:p>
          <a:p>
            <a:endParaRPr lang="en-US" dirty="0"/>
          </a:p>
          <a:p>
            <a:r>
              <a:rPr lang="en-US" b="1" dirty="0" smtClean="0"/>
              <a:t>Practice:</a:t>
            </a:r>
          </a:p>
          <a:p>
            <a:r>
              <a:rPr lang="en-US" dirty="0" smtClean="0"/>
              <a:t>36 comprehension + 36 production blocks</a:t>
            </a:r>
          </a:p>
          <a:p>
            <a:endParaRPr lang="en-US" dirty="0"/>
          </a:p>
          <a:p>
            <a:r>
              <a:rPr lang="en-US" dirty="0" smtClean="0"/>
              <a:t>20 trials per block</a:t>
            </a:r>
          </a:p>
          <a:p>
            <a:endParaRPr lang="en-US" dirty="0"/>
          </a:p>
          <a:p>
            <a:r>
              <a:rPr lang="en-US" dirty="0" smtClean="0"/>
              <a:t>1440 trials </a:t>
            </a:r>
          </a:p>
        </p:txBody>
      </p:sp>
    </p:spTree>
    <p:extLst>
      <p:ext uri="{BB962C8B-B14F-4D97-AF65-F5344CB8AC3E}">
        <p14:creationId xmlns:p14="http://schemas.microsoft.com/office/powerpoint/2010/main" val="3464410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1436" y="188568"/>
            <a:ext cx="3690492" cy="474067"/>
          </a:xfrm>
        </p:spPr>
        <p:txBody>
          <a:bodyPr/>
          <a:lstStyle/>
          <a:p>
            <a:pPr algn="ctr"/>
            <a:r>
              <a:rPr lang="en-US" i="0" dirty="0" smtClean="0">
                <a:solidFill>
                  <a:srgbClr val="FF0000"/>
                </a:solidFill>
              </a:rPr>
              <a:t>Brocanto2 features</a:t>
            </a:r>
            <a:endParaRPr lang="en-US" i="0" dirty="0">
              <a:solidFill>
                <a:srgbClr val="FF0000"/>
              </a:solidFill>
            </a:endParaRPr>
          </a:p>
        </p:txBody>
      </p:sp>
      <p:pic>
        <p:nvPicPr>
          <p:cNvPr id="8" name="Picture 7"/>
          <p:cNvPicPr>
            <a:picLocks noChangeAspect="1"/>
          </p:cNvPicPr>
          <p:nvPr/>
        </p:nvPicPr>
        <p:blipFill>
          <a:blip r:embed="rId3"/>
          <a:stretch>
            <a:fillRect/>
          </a:stretch>
        </p:blipFill>
        <p:spPr>
          <a:xfrm>
            <a:off x="5382108" y="278580"/>
            <a:ext cx="3634056" cy="1170156"/>
          </a:xfrm>
          <a:prstGeom prst="rect">
            <a:avLst/>
          </a:prstGeom>
        </p:spPr>
      </p:pic>
      <p:sp>
        <p:nvSpPr>
          <p:cNvPr id="12" name="TextBox 11"/>
          <p:cNvSpPr txBox="1"/>
          <p:nvPr/>
        </p:nvSpPr>
        <p:spPr>
          <a:xfrm>
            <a:off x="701484" y="5319252"/>
            <a:ext cx="900120" cy="369332"/>
          </a:xfrm>
          <a:prstGeom prst="rect">
            <a:avLst/>
          </a:prstGeom>
          <a:noFill/>
        </p:spPr>
        <p:txBody>
          <a:bodyPr wrap="square" rtlCol="0">
            <a:spAutoFit/>
          </a:bodyPr>
          <a:lstStyle/>
          <a:p>
            <a:endParaRPr lang="en-US" dirty="0"/>
          </a:p>
        </p:txBody>
      </p:sp>
      <p:pic>
        <p:nvPicPr>
          <p:cNvPr id="11" name="Content Placeholder 10" descr="brocanto scenario.png"/>
          <p:cNvPicPr>
            <a:picLocks noGrp="1" noChangeAspect="1"/>
          </p:cNvPicPr>
          <p:nvPr>
            <p:ph sz="half" idx="2"/>
          </p:nvPr>
        </p:nvPicPr>
        <p:blipFill>
          <a:blip r:embed="rId4">
            <a:extLst>
              <a:ext uri="{28A0092B-C50C-407E-A947-70E740481C1C}">
                <a14:useLocalDpi xmlns:a14="http://schemas.microsoft.com/office/drawing/2010/main" val="0"/>
              </a:ext>
            </a:extLst>
          </a:blip>
          <a:srcRect t="13311" b="13311"/>
          <a:stretch>
            <a:fillRect/>
          </a:stretch>
        </p:blipFill>
        <p:spPr>
          <a:xfrm>
            <a:off x="71400" y="0"/>
            <a:ext cx="4219312" cy="4149096"/>
          </a:xfrm>
        </p:spPr>
      </p:pic>
      <p:sp>
        <p:nvSpPr>
          <p:cNvPr id="4" name="TextBox 3"/>
          <p:cNvSpPr txBox="1"/>
          <p:nvPr/>
        </p:nvSpPr>
        <p:spPr>
          <a:xfrm>
            <a:off x="4481988" y="1869792"/>
            <a:ext cx="3510468" cy="1631216"/>
          </a:xfrm>
          <a:prstGeom prst="rect">
            <a:avLst/>
          </a:prstGeom>
          <a:noFill/>
          <a:ln>
            <a:solidFill>
              <a:srgbClr val="D52B1E"/>
            </a:solidFill>
          </a:ln>
        </p:spPr>
        <p:txBody>
          <a:bodyPr wrap="square" rtlCol="0">
            <a:spAutoFit/>
          </a:bodyPr>
          <a:lstStyle/>
          <a:p>
            <a:r>
              <a:rPr lang="en-US" sz="2000" dirty="0" smtClean="0"/>
              <a:t>Comprehension: To listen to a sentence in the new language and earn points if the move it describes is performed </a:t>
            </a:r>
          </a:p>
          <a:p>
            <a:r>
              <a:rPr lang="en-US" sz="2000" dirty="0" smtClean="0"/>
              <a:t>correctly</a:t>
            </a:r>
          </a:p>
        </p:txBody>
      </p:sp>
      <p:sp>
        <p:nvSpPr>
          <p:cNvPr id="13" name="TextBox 12"/>
          <p:cNvSpPr txBox="1"/>
          <p:nvPr/>
        </p:nvSpPr>
        <p:spPr>
          <a:xfrm>
            <a:off x="251520" y="4253026"/>
            <a:ext cx="3510468" cy="400110"/>
          </a:xfrm>
          <a:prstGeom prst="rect">
            <a:avLst/>
          </a:prstGeom>
          <a:noFill/>
          <a:ln>
            <a:solidFill>
              <a:srgbClr val="D52B1E"/>
            </a:solidFill>
          </a:ln>
        </p:spPr>
        <p:txBody>
          <a:bodyPr wrap="square" rtlCol="0">
            <a:spAutoFit/>
          </a:bodyPr>
          <a:lstStyle/>
          <a:p>
            <a:r>
              <a:rPr lang="en-US" sz="2000" dirty="0" smtClean="0"/>
              <a:t>Feedback</a:t>
            </a:r>
          </a:p>
        </p:txBody>
      </p:sp>
      <p:sp>
        <p:nvSpPr>
          <p:cNvPr id="14" name="TextBox 13"/>
          <p:cNvSpPr txBox="1"/>
          <p:nvPr/>
        </p:nvSpPr>
        <p:spPr>
          <a:xfrm>
            <a:off x="4499992" y="5549170"/>
            <a:ext cx="3510468" cy="400110"/>
          </a:xfrm>
          <a:prstGeom prst="rect">
            <a:avLst/>
          </a:prstGeom>
          <a:noFill/>
          <a:ln>
            <a:solidFill>
              <a:srgbClr val="D52B1E"/>
            </a:solidFill>
          </a:ln>
        </p:spPr>
        <p:txBody>
          <a:bodyPr wrap="square" rtlCol="0">
            <a:spAutoFit/>
          </a:bodyPr>
          <a:lstStyle/>
          <a:p>
            <a:r>
              <a:rPr lang="en-US" sz="2000" dirty="0" smtClean="0"/>
              <a:t>Limited time to respond</a:t>
            </a:r>
          </a:p>
        </p:txBody>
      </p:sp>
      <p:sp>
        <p:nvSpPr>
          <p:cNvPr id="15" name="TextBox 14"/>
          <p:cNvSpPr txBox="1"/>
          <p:nvPr/>
        </p:nvSpPr>
        <p:spPr>
          <a:xfrm>
            <a:off x="269444" y="4941168"/>
            <a:ext cx="3510468" cy="1015663"/>
          </a:xfrm>
          <a:prstGeom prst="rect">
            <a:avLst/>
          </a:prstGeom>
          <a:noFill/>
          <a:ln>
            <a:solidFill>
              <a:srgbClr val="D52B1E"/>
            </a:solidFill>
          </a:ln>
        </p:spPr>
        <p:txBody>
          <a:bodyPr wrap="square" rtlCol="0">
            <a:spAutoFit/>
          </a:bodyPr>
          <a:lstStyle/>
          <a:p>
            <a:r>
              <a:rPr lang="en-US" sz="2000" dirty="0" smtClean="0"/>
              <a:t>Running score and percentage correct score given at the end of each 20-move block</a:t>
            </a:r>
          </a:p>
        </p:txBody>
      </p:sp>
      <p:sp>
        <p:nvSpPr>
          <p:cNvPr id="18" name="TextBox 17"/>
          <p:cNvSpPr txBox="1"/>
          <p:nvPr/>
        </p:nvSpPr>
        <p:spPr>
          <a:xfrm>
            <a:off x="4499992" y="3833753"/>
            <a:ext cx="3510468" cy="1323439"/>
          </a:xfrm>
          <a:prstGeom prst="rect">
            <a:avLst/>
          </a:prstGeom>
          <a:noFill/>
          <a:ln>
            <a:solidFill>
              <a:srgbClr val="D52B1E"/>
            </a:solidFill>
          </a:ln>
        </p:spPr>
        <p:txBody>
          <a:bodyPr wrap="square" rtlCol="0">
            <a:spAutoFit/>
          </a:bodyPr>
          <a:lstStyle/>
          <a:p>
            <a:r>
              <a:rPr lang="en-US" sz="2000" dirty="0" smtClean="0"/>
              <a:t>Production: To see a move on screen and tell the researcher a sentence in the new language that describes it</a:t>
            </a:r>
          </a:p>
        </p:txBody>
      </p:sp>
      <p:sp>
        <p:nvSpPr>
          <p:cNvPr id="3" name="TextBox 2"/>
          <p:cNvSpPr txBox="1"/>
          <p:nvPr/>
        </p:nvSpPr>
        <p:spPr>
          <a:xfrm>
            <a:off x="251520" y="3501008"/>
            <a:ext cx="2220004" cy="369332"/>
          </a:xfrm>
          <a:prstGeom prst="rect">
            <a:avLst/>
          </a:prstGeom>
          <a:noFill/>
        </p:spPr>
        <p:txBody>
          <a:bodyPr wrap="none" rtlCol="0">
            <a:spAutoFit/>
          </a:bodyPr>
          <a:lstStyle/>
          <a:p>
            <a:r>
              <a:rPr lang="en-US" dirty="0" smtClean="0"/>
              <a:t>(Morgan-Short, 2007)</a:t>
            </a:r>
            <a:endParaRPr lang="en-US" dirty="0"/>
          </a:p>
        </p:txBody>
      </p:sp>
    </p:spTree>
    <p:extLst>
      <p:ext uri="{BB962C8B-B14F-4D97-AF65-F5344CB8AC3E}">
        <p14:creationId xmlns:p14="http://schemas.microsoft.com/office/powerpoint/2010/main" val="36144817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82108" y="188568"/>
            <a:ext cx="3634056" cy="1170156"/>
          </a:xfrm>
          <a:prstGeom prst="rect">
            <a:avLst/>
          </a:prstGeom>
        </p:spPr>
      </p:pic>
      <p:sp>
        <p:nvSpPr>
          <p:cNvPr id="4" name="Title 2"/>
          <p:cNvSpPr txBox="1">
            <a:spLocks/>
          </p:cNvSpPr>
          <p:nvPr/>
        </p:nvSpPr>
        <p:spPr>
          <a:xfrm>
            <a:off x="341436" y="188568"/>
            <a:ext cx="6696744" cy="612016"/>
          </a:xfrm>
          <a:prstGeom prst="rect">
            <a:avLst/>
          </a:prstGeom>
        </p:spPr>
        <p:txBody>
          <a:bodyPr/>
          <a:lstStyle>
            <a:lvl1pPr algn="l" defTabSz="914400" rtl="0" eaLnBrk="1" latinLnBrk="0" hangingPunct="1">
              <a:lnSpc>
                <a:spcPts val="3500"/>
              </a:lnSpc>
              <a:spcBef>
                <a:spcPct val="0"/>
              </a:spcBef>
              <a:buNone/>
              <a:defRPr sz="3600" kern="1200">
                <a:solidFill>
                  <a:srgbClr val="D52B1E"/>
                </a:solidFill>
                <a:latin typeface="+mj-lt"/>
                <a:ea typeface="+mj-ea"/>
                <a:cs typeface="+mj-cs"/>
              </a:defRPr>
            </a:lvl1pPr>
          </a:lstStyle>
          <a:p>
            <a:r>
              <a:rPr lang="en-US" dirty="0" smtClean="0">
                <a:solidFill>
                  <a:srgbClr val="FF0000"/>
                </a:solidFill>
              </a:rPr>
              <a:t>Brocanto2: example</a:t>
            </a:r>
            <a:endParaRPr lang="en-US" dirty="0">
              <a:solidFill>
                <a:srgbClr val="FF0000"/>
              </a:solidFill>
            </a:endParaRPr>
          </a:p>
        </p:txBody>
      </p:sp>
      <p:pic>
        <p:nvPicPr>
          <p:cNvPr id="6" name="Content Placeholder 10" descr="brocanto scenario.png"/>
          <p:cNvPicPr>
            <a:picLocks noChangeAspect="1"/>
          </p:cNvPicPr>
          <p:nvPr/>
        </p:nvPicPr>
        <p:blipFill>
          <a:blip r:embed="rId4">
            <a:extLst>
              <a:ext uri="{28A0092B-C50C-407E-A947-70E740481C1C}">
                <a14:useLocalDpi xmlns:a14="http://schemas.microsoft.com/office/drawing/2010/main" val="0"/>
              </a:ext>
            </a:extLst>
          </a:blip>
          <a:srcRect t="13311" b="13311"/>
          <a:stretch>
            <a:fillRect/>
          </a:stretch>
        </p:blipFill>
        <p:spPr>
          <a:xfrm>
            <a:off x="71400" y="476672"/>
            <a:ext cx="4219312" cy="3960456"/>
          </a:xfrm>
          <a:prstGeom prst="rect">
            <a:avLst/>
          </a:prstGeom>
        </p:spPr>
      </p:pic>
      <p:sp>
        <p:nvSpPr>
          <p:cNvPr id="7" name="TextBox 6"/>
          <p:cNvSpPr txBox="1"/>
          <p:nvPr/>
        </p:nvSpPr>
        <p:spPr>
          <a:xfrm>
            <a:off x="161412" y="4226312"/>
            <a:ext cx="8875084" cy="1938992"/>
          </a:xfrm>
          <a:prstGeom prst="rect">
            <a:avLst/>
          </a:prstGeom>
          <a:noFill/>
        </p:spPr>
        <p:txBody>
          <a:bodyPr wrap="square" rtlCol="0">
            <a:spAutoFit/>
          </a:bodyPr>
          <a:lstStyle/>
          <a:p>
            <a:r>
              <a:rPr lang="en-US" sz="2000" dirty="0" err="1" smtClean="0"/>
              <a:t>Blom</a:t>
            </a:r>
            <a:r>
              <a:rPr lang="en-US" sz="2000" dirty="0" smtClean="0"/>
              <a:t> </a:t>
            </a:r>
            <a:r>
              <a:rPr lang="en-US" sz="2000" dirty="0" err="1" smtClean="0"/>
              <a:t>trois</a:t>
            </a:r>
            <a:r>
              <a:rPr lang="en-US" sz="2000" dirty="0" smtClean="0"/>
              <a:t>-o	    </a:t>
            </a:r>
            <a:r>
              <a:rPr lang="en-US" sz="2000" dirty="0" err="1" smtClean="0"/>
              <a:t>lu</a:t>
            </a:r>
            <a:r>
              <a:rPr lang="en-US" sz="2000" dirty="0" smtClean="0"/>
              <a:t>  	</a:t>
            </a:r>
            <a:r>
              <a:rPr lang="en-US" sz="2000" dirty="0"/>
              <a:t> </a:t>
            </a:r>
            <a:r>
              <a:rPr lang="en-US" sz="2000" dirty="0" smtClean="0"/>
              <a:t>  </a:t>
            </a:r>
            <a:r>
              <a:rPr lang="en-US" sz="2000" dirty="0" err="1" smtClean="0"/>
              <a:t>blom</a:t>
            </a:r>
            <a:r>
              <a:rPr lang="en-US" sz="2000" dirty="0" smtClean="0"/>
              <a:t> </a:t>
            </a:r>
            <a:r>
              <a:rPr lang="en-US" sz="2000" dirty="0" err="1" smtClean="0"/>
              <a:t>neim</a:t>
            </a:r>
            <a:r>
              <a:rPr lang="en-US" sz="2000" dirty="0" smtClean="0"/>
              <a:t>-o 	    </a:t>
            </a:r>
            <a:r>
              <a:rPr lang="en-US" sz="2000" dirty="0" err="1" smtClean="0"/>
              <a:t>lu</a:t>
            </a:r>
            <a:r>
              <a:rPr lang="en-US" sz="2000" dirty="0" smtClean="0"/>
              <a:t> 	   </a:t>
            </a:r>
            <a:r>
              <a:rPr lang="en-US" sz="2000" dirty="0" err="1" smtClean="0"/>
              <a:t>zayma</a:t>
            </a:r>
            <a:r>
              <a:rPr lang="en-US" sz="2000" dirty="0" smtClean="0"/>
              <a:t> 	            </a:t>
            </a:r>
            <a:r>
              <a:rPr lang="en-US" sz="2000" dirty="0" err="1" smtClean="0"/>
              <a:t>nim</a:t>
            </a:r>
            <a:endParaRPr lang="en-US" sz="2000" dirty="0" smtClean="0"/>
          </a:p>
          <a:p>
            <a:endParaRPr lang="en-US" sz="2000" dirty="0" smtClean="0"/>
          </a:p>
          <a:p>
            <a:r>
              <a:rPr lang="en-US" sz="2000" dirty="0" err="1" smtClean="0"/>
              <a:t>Blom</a:t>
            </a:r>
            <a:r>
              <a:rPr lang="en-US" sz="2000" dirty="0" smtClean="0"/>
              <a:t> round-</a:t>
            </a:r>
            <a:r>
              <a:rPr lang="en-US" sz="2000" baseline="-25000" dirty="0" smtClean="0"/>
              <a:t>FEM</a:t>
            </a:r>
            <a:r>
              <a:rPr lang="en-US" sz="2000" dirty="0"/>
              <a:t> </a:t>
            </a:r>
            <a:r>
              <a:rPr lang="en-US" sz="2000" dirty="0" smtClean="0"/>
              <a:t>  	    the</a:t>
            </a:r>
            <a:r>
              <a:rPr lang="en-US" sz="2000" dirty="0"/>
              <a:t>-</a:t>
            </a:r>
            <a:r>
              <a:rPr lang="en-US" sz="2000" baseline="-25000" dirty="0"/>
              <a:t>FEM</a:t>
            </a:r>
            <a:r>
              <a:rPr lang="en-US" sz="2000" dirty="0"/>
              <a:t> </a:t>
            </a:r>
            <a:r>
              <a:rPr lang="en-US" sz="2000" b="1" dirty="0"/>
              <a:t> </a:t>
            </a:r>
            <a:r>
              <a:rPr lang="en-US" sz="2000" dirty="0" err="1" smtClean="0"/>
              <a:t>blom</a:t>
            </a:r>
            <a:r>
              <a:rPr lang="en-US" sz="2000" dirty="0" smtClean="0"/>
              <a:t> </a:t>
            </a:r>
            <a:r>
              <a:rPr lang="en-US" sz="2000" dirty="0"/>
              <a:t>square-</a:t>
            </a:r>
            <a:r>
              <a:rPr lang="en-US" sz="2000" baseline="-25000" dirty="0"/>
              <a:t>FEM</a:t>
            </a:r>
            <a:r>
              <a:rPr lang="en-US" sz="2000" dirty="0"/>
              <a:t> </a:t>
            </a:r>
            <a:r>
              <a:rPr lang="en-US" sz="2000" dirty="0" smtClean="0"/>
              <a:t>   the</a:t>
            </a:r>
            <a:r>
              <a:rPr lang="en-US" sz="2000" dirty="0"/>
              <a:t>-</a:t>
            </a:r>
            <a:r>
              <a:rPr lang="en-US" sz="2000" baseline="-25000" dirty="0"/>
              <a:t>FEM</a:t>
            </a:r>
            <a:r>
              <a:rPr lang="en-US" sz="2000" dirty="0"/>
              <a:t> </a:t>
            </a:r>
            <a:r>
              <a:rPr lang="en-US" sz="2000" dirty="0" smtClean="0"/>
              <a:t>  horizontally   captures</a:t>
            </a:r>
          </a:p>
          <a:p>
            <a:endParaRPr lang="en-US" sz="2000" dirty="0" smtClean="0"/>
          </a:p>
          <a:p>
            <a:r>
              <a:rPr lang="en-US" sz="2000" dirty="0" smtClean="0"/>
              <a:t>[The round </a:t>
            </a:r>
            <a:r>
              <a:rPr lang="en-US" sz="2000" dirty="0" err="1" smtClean="0"/>
              <a:t>blom</a:t>
            </a:r>
            <a:r>
              <a:rPr lang="en-US" sz="2000" dirty="0" smtClean="0"/>
              <a:t> token captures the square </a:t>
            </a:r>
            <a:r>
              <a:rPr lang="en-US" sz="2000" dirty="0" err="1" smtClean="0"/>
              <a:t>blom</a:t>
            </a:r>
            <a:r>
              <a:rPr lang="en-US" sz="2000" dirty="0" smtClean="0"/>
              <a:t> token horizontally]</a:t>
            </a:r>
            <a:endParaRPr lang="en-US" sz="2000" dirty="0"/>
          </a:p>
          <a:p>
            <a:endParaRPr lang="en-US" sz="2000" dirty="0"/>
          </a:p>
        </p:txBody>
      </p:sp>
      <p:grpSp>
        <p:nvGrpSpPr>
          <p:cNvPr id="17" name="Group 16"/>
          <p:cNvGrpSpPr/>
          <p:nvPr/>
        </p:nvGrpSpPr>
        <p:grpSpPr>
          <a:xfrm>
            <a:off x="4932040" y="1772816"/>
            <a:ext cx="3036007" cy="1448872"/>
            <a:chOff x="251520" y="5292496"/>
            <a:chExt cx="3036007" cy="1448872"/>
          </a:xfrm>
        </p:grpSpPr>
        <p:sp>
          <p:nvSpPr>
            <p:cNvPr id="2" name="TextBox 1"/>
            <p:cNvSpPr txBox="1"/>
            <p:nvPr/>
          </p:nvSpPr>
          <p:spPr>
            <a:xfrm>
              <a:off x="251520" y="5292496"/>
              <a:ext cx="3036007" cy="584776"/>
            </a:xfrm>
            <a:prstGeom prst="rect">
              <a:avLst/>
            </a:prstGeom>
            <a:noFill/>
          </p:spPr>
          <p:txBody>
            <a:bodyPr wrap="none" rtlCol="0">
              <a:spAutoFit/>
            </a:bodyPr>
            <a:lstStyle/>
            <a:p>
              <a:r>
                <a:rPr lang="en-US" sz="3200" dirty="0" smtClean="0"/>
                <a:t>NP - NP - </a:t>
              </a:r>
              <a:r>
                <a:rPr lang="en-US" sz="3200" dirty="0" err="1" smtClean="0"/>
                <a:t>Adv</a:t>
              </a:r>
              <a:r>
                <a:rPr lang="en-US" sz="3200" dirty="0" smtClean="0"/>
                <a:t> - V</a:t>
              </a:r>
              <a:endParaRPr lang="en-US" sz="3200" dirty="0"/>
            </a:p>
          </p:txBody>
        </p:sp>
        <p:sp>
          <p:nvSpPr>
            <p:cNvPr id="3" name="Left Brace 2"/>
            <p:cNvSpPr/>
            <p:nvPr/>
          </p:nvSpPr>
          <p:spPr>
            <a:xfrm rot="5400000">
              <a:off x="1115616" y="5445224"/>
              <a:ext cx="360040" cy="12241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395536" y="6218148"/>
              <a:ext cx="1896573" cy="523220"/>
            </a:xfrm>
            <a:prstGeom prst="rect">
              <a:avLst/>
            </a:prstGeom>
            <a:noFill/>
          </p:spPr>
          <p:txBody>
            <a:bodyPr wrap="none" rtlCol="0">
              <a:spAutoFit/>
            </a:bodyPr>
            <a:lstStyle/>
            <a:p>
              <a:r>
                <a:rPr lang="en-US" sz="2800" dirty="0" smtClean="0"/>
                <a:t>N - </a:t>
              </a:r>
              <a:r>
                <a:rPr lang="en-US" sz="2800" dirty="0" err="1" smtClean="0"/>
                <a:t>Adj</a:t>
              </a:r>
              <a:r>
                <a:rPr lang="en-US" sz="2800" dirty="0" smtClean="0"/>
                <a:t> - Art</a:t>
              </a:r>
              <a:endParaRPr lang="en-US" sz="2800" dirty="0"/>
            </a:p>
          </p:txBody>
        </p:sp>
      </p:grpSp>
    </p:spTree>
    <p:extLst>
      <p:ext uri="{BB962C8B-B14F-4D97-AF65-F5344CB8AC3E}">
        <p14:creationId xmlns:p14="http://schemas.microsoft.com/office/powerpoint/2010/main" val="3050160562"/>
      </p:ext>
    </p:extLst>
  </p:cSld>
  <p:clrMapOvr>
    <a:masterClrMapping/>
  </p:clrMapOvr>
  <mc:AlternateContent xmlns:mc="http://schemas.openxmlformats.org/markup-compatibility/2006" xmlns:p14="http://schemas.microsoft.com/office/powerpoint/2010/main">
    <mc:Choice Requires="p14">
      <p:transition spd="slow" p14:dur="2000" advTm="44767"/>
    </mc:Choice>
    <mc:Fallback xmlns="">
      <p:transition spd="slow" advTm="44767"/>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6768752" cy="1152128"/>
          </a:xfrm>
        </p:spPr>
        <p:txBody>
          <a:bodyPr/>
          <a:lstStyle/>
          <a:p>
            <a:r>
              <a:rPr lang="en-GB" dirty="0" smtClean="0"/>
              <a:t>Study Design</a:t>
            </a:r>
            <a:endParaRPr lang="en-GB" dirty="0"/>
          </a:p>
        </p:txBody>
      </p:sp>
      <p:grpSp>
        <p:nvGrpSpPr>
          <p:cNvPr id="10" name="Group 9"/>
          <p:cNvGrpSpPr/>
          <p:nvPr/>
        </p:nvGrpSpPr>
        <p:grpSpPr>
          <a:xfrm>
            <a:off x="163671" y="1772816"/>
            <a:ext cx="2814186" cy="1224136"/>
            <a:chOff x="163671" y="1389559"/>
            <a:chExt cx="2814186" cy="1607393"/>
          </a:xfrm>
        </p:grpSpPr>
        <p:sp>
          <p:nvSpPr>
            <p:cNvPr id="5" name="Rounded Rectangle 5"/>
            <p:cNvSpPr/>
            <p:nvPr/>
          </p:nvSpPr>
          <p:spPr>
            <a:xfrm>
              <a:off x="163671" y="1389559"/>
              <a:ext cx="2814186" cy="16073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9"/>
            <p:cNvSpPr/>
            <p:nvPr/>
          </p:nvSpPr>
          <p:spPr>
            <a:xfrm>
              <a:off x="329664" y="1808784"/>
              <a:ext cx="2482200" cy="7329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(1) Cognitive </a:t>
              </a:r>
              <a:r>
                <a:rPr lang="en-GB" b="1" dirty="0">
                  <a:solidFill>
                    <a:schemeClr val="tx1"/>
                  </a:solidFill>
                </a:rPr>
                <a:t>M</a:t>
              </a:r>
              <a:r>
                <a:rPr lang="en-GB" b="1" dirty="0" smtClean="0">
                  <a:solidFill>
                    <a:schemeClr val="tx1"/>
                  </a:solidFill>
                </a:rPr>
                <a:t>easures</a:t>
              </a:r>
              <a:endParaRPr lang="en-GB" b="1" dirty="0">
                <a:solidFill>
                  <a:schemeClr val="tx1"/>
                </a:solidFill>
              </a:endParaRPr>
            </a:p>
          </p:txBody>
        </p:sp>
      </p:grpSp>
      <p:grpSp>
        <p:nvGrpSpPr>
          <p:cNvPr id="12" name="Group 11"/>
          <p:cNvGrpSpPr/>
          <p:nvPr/>
        </p:nvGrpSpPr>
        <p:grpSpPr>
          <a:xfrm>
            <a:off x="179512" y="4653136"/>
            <a:ext cx="2814186" cy="1296144"/>
            <a:chOff x="179512" y="5013176"/>
            <a:chExt cx="2814186" cy="1633516"/>
          </a:xfrm>
        </p:grpSpPr>
        <p:sp>
          <p:nvSpPr>
            <p:cNvPr id="25" name="Rounded Rectangle 6"/>
            <p:cNvSpPr/>
            <p:nvPr/>
          </p:nvSpPr>
          <p:spPr>
            <a:xfrm>
              <a:off x="179512"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9"/>
            <p:cNvSpPr/>
            <p:nvPr/>
          </p:nvSpPr>
          <p:spPr>
            <a:xfrm>
              <a:off x="323528"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(3) Gram. Judgement Task 1</a:t>
              </a:r>
              <a:endParaRPr lang="en-GB" b="1" dirty="0">
                <a:solidFill>
                  <a:schemeClr val="tx1"/>
                </a:solidFill>
              </a:endParaRPr>
            </a:p>
          </p:txBody>
        </p:sp>
      </p:grpSp>
      <p:grpSp>
        <p:nvGrpSpPr>
          <p:cNvPr id="15" name="Group 14"/>
          <p:cNvGrpSpPr/>
          <p:nvPr/>
        </p:nvGrpSpPr>
        <p:grpSpPr>
          <a:xfrm>
            <a:off x="3203848" y="5517232"/>
            <a:ext cx="2814186" cy="1224136"/>
            <a:chOff x="6228184" y="5013176"/>
            <a:chExt cx="2814186" cy="1633516"/>
          </a:xfrm>
        </p:grpSpPr>
        <p:sp>
          <p:nvSpPr>
            <p:cNvPr id="32" name="Rounded Rectangle 6"/>
            <p:cNvSpPr/>
            <p:nvPr/>
          </p:nvSpPr>
          <p:spPr>
            <a:xfrm>
              <a:off x="6228184"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19"/>
            <p:cNvSpPr/>
            <p:nvPr/>
          </p:nvSpPr>
          <p:spPr>
            <a:xfrm>
              <a:off x="6372200"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(7) </a:t>
              </a:r>
              <a:r>
                <a:rPr lang="en-GB" b="1" dirty="0">
                  <a:solidFill>
                    <a:schemeClr val="tx1"/>
                  </a:solidFill>
                </a:rPr>
                <a:t>Gram. Judgement Task 2</a:t>
              </a:r>
            </a:p>
          </p:txBody>
        </p:sp>
      </p:grpSp>
      <p:sp>
        <p:nvSpPr>
          <p:cNvPr id="3" name="TextBox 2"/>
          <p:cNvSpPr txBox="1"/>
          <p:nvPr/>
        </p:nvSpPr>
        <p:spPr>
          <a:xfrm>
            <a:off x="6228184" y="5261138"/>
            <a:ext cx="2943209" cy="400110"/>
          </a:xfrm>
          <a:prstGeom prst="rect">
            <a:avLst/>
          </a:prstGeom>
          <a:noFill/>
        </p:spPr>
        <p:txBody>
          <a:bodyPr wrap="none" rtlCol="0">
            <a:spAutoFit/>
          </a:bodyPr>
          <a:lstStyle/>
          <a:p>
            <a:r>
              <a:rPr lang="en-US" sz="2000" dirty="0" smtClean="0"/>
              <a:t>CB = comprehension block</a:t>
            </a:r>
            <a:endParaRPr lang="en-US" sz="2000" dirty="0"/>
          </a:p>
        </p:txBody>
      </p:sp>
      <p:grpSp>
        <p:nvGrpSpPr>
          <p:cNvPr id="7" name="Group 6"/>
          <p:cNvGrpSpPr/>
          <p:nvPr/>
        </p:nvGrpSpPr>
        <p:grpSpPr>
          <a:xfrm>
            <a:off x="3203848" y="1052736"/>
            <a:ext cx="2814186" cy="1224136"/>
            <a:chOff x="3203848" y="2204864"/>
            <a:chExt cx="2814186" cy="1633516"/>
          </a:xfrm>
        </p:grpSpPr>
        <p:sp>
          <p:nvSpPr>
            <p:cNvPr id="26" name="Rounded Rectangle 6"/>
            <p:cNvSpPr/>
            <p:nvPr/>
          </p:nvSpPr>
          <p:spPr>
            <a:xfrm>
              <a:off x="3203848" y="2204864"/>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385944" y="2420888"/>
              <a:ext cx="2482200" cy="1305436"/>
              <a:chOff x="3385944" y="2420888"/>
              <a:chExt cx="2482200" cy="1305436"/>
            </a:xfrm>
          </p:grpSpPr>
          <p:sp>
            <p:nvSpPr>
              <p:cNvPr id="27" name="Rounded Rectangle 16"/>
              <p:cNvSpPr/>
              <p:nvPr/>
            </p:nvSpPr>
            <p:spPr>
              <a:xfrm>
                <a:off x="3385944" y="2420888"/>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(4) Language Training and Practice</a:t>
                </a:r>
                <a:endParaRPr lang="en-GB" b="1" dirty="0">
                  <a:solidFill>
                    <a:schemeClr val="tx1"/>
                  </a:solidFill>
                </a:endParaRPr>
              </a:p>
            </p:txBody>
          </p:sp>
          <p:sp>
            <p:nvSpPr>
              <p:cNvPr id="34" name="TextBox 33"/>
              <p:cNvSpPr txBox="1"/>
              <p:nvPr/>
            </p:nvSpPr>
            <p:spPr>
              <a:xfrm>
                <a:off x="3779912" y="3356992"/>
                <a:ext cx="1650362" cy="369332"/>
              </a:xfrm>
              <a:prstGeom prst="rect">
                <a:avLst/>
              </a:prstGeom>
              <a:noFill/>
            </p:spPr>
            <p:txBody>
              <a:bodyPr wrap="none" rtlCol="0">
                <a:spAutoFit/>
              </a:bodyPr>
              <a:lstStyle/>
              <a:p>
                <a:r>
                  <a:rPr lang="en-US" dirty="0" smtClean="0"/>
                  <a:t>10 CBs + 10 PBs</a:t>
                </a:r>
                <a:endParaRPr lang="en-US" dirty="0"/>
              </a:p>
            </p:txBody>
          </p:sp>
        </p:grpSp>
      </p:grpSp>
      <p:grpSp>
        <p:nvGrpSpPr>
          <p:cNvPr id="9" name="Group 8"/>
          <p:cNvGrpSpPr/>
          <p:nvPr/>
        </p:nvGrpSpPr>
        <p:grpSpPr>
          <a:xfrm>
            <a:off x="3203848" y="2564904"/>
            <a:ext cx="2814186" cy="1224136"/>
            <a:chOff x="6228184" y="1340768"/>
            <a:chExt cx="2814186" cy="1633516"/>
          </a:xfrm>
        </p:grpSpPr>
        <p:sp>
          <p:nvSpPr>
            <p:cNvPr id="28" name="Rounded Rectangle 6"/>
            <p:cNvSpPr/>
            <p:nvPr/>
          </p:nvSpPr>
          <p:spPr>
            <a:xfrm>
              <a:off x="6228184" y="13407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16"/>
            <p:cNvSpPr/>
            <p:nvPr/>
          </p:nvSpPr>
          <p:spPr>
            <a:xfrm>
              <a:off x="6372200" y="15567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(5) Language Training and Practice</a:t>
              </a:r>
              <a:endParaRPr lang="en-GB" b="1" dirty="0">
                <a:solidFill>
                  <a:schemeClr val="tx1"/>
                </a:solidFill>
              </a:endParaRPr>
            </a:p>
          </p:txBody>
        </p:sp>
        <p:sp>
          <p:nvSpPr>
            <p:cNvPr id="35" name="TextBox 34"/>
            <p:cNvSpPr txBox="1"/>
            <p:nvPr/>
          </p:nvSpPr>
          <p:spPr>
            <a:xfrm>
              <a:off x="6804248" y="2492896"/>
              <a:ext cx="1650362" cy="369332"/>
            </a:xfrm>
            <a:prstGeom prst="rect">
              <a:avLst/>
            </a:prstGeom>
            <a:noFill/>
          </p:spPr>
          <p:txBody>
            <a:bodyPr wrap="none" rtlCol="0">
              <a:spAutoFit/>
            </a:bodyPr>
            <a:lstStyle/>
            <a:p>
              <a:r>
                <a:rPr lang="en-US" dirty="0" smtClean="0"/>
                <a:t>10 CBs + 10 PBs</a:t>
              </a:r>
              <a:endParaRPr lang="en-US" dirty="0"/>
            </a:p>
          </p:txBody>
        </p:sp>
      </p:grpSp>
      <p:grpSp>
        <p:nvGrpSpPr>
          <p:cNvPr id="14" name="Group 13"/>
          <p:cNvGrpSpPr/>
          <p:nvPr/>
        </p:nvGrpSpPr>
        <p:grpSpPr>
          <a:xfrm>
            <a:off x="3203848" y="4077072"/>
            <a:ext cx="2814186" cy="1296144"/>
            <a:chOff x="6228184" y="3140968"/>
            <a:chExt cx="2814186" cy="1633516"/>
          </a:xfrm>
        </p:grpSpPr>
        <p:sp>
          <p:nvSpPr>
            <p:cNvPr id="30" name="Rounded Rectangle 6"/>
            <p:cNvSpPr/>
            <p:nvPr/>
          </p:nvSpPr>
          <p:spPr>
            <a:xfrm>
              <a:off x="6228184"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16"/>
            <p:cNvSpPr/>
            <p:nvPr/>
          </p:nvSpPr>
          <p:spPr>
            <a:xfrm>
              <a:off x="6372200"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(6) Language Training and Practice</a:t>
              </a:r>
              <a:endParaRPr lang="en-GB" b="1" dirty="0">
                <a:solidFill>
                  <a:schemeClr val="tx1"/>
                </a:solidFill>
              </a:endParaRPr>
            </a:p>
          </p:txBody>
        </p:sp>
        <p:sp>
          <p:nvSpPr>
            <p:cNvPr id="36" name="TextBox 35"/>
            <p:cNvSpPr txBox="1"/>
            <p:nvPr/>
          </p:nvSpPr>
          <p:spPr>
            <a:xfrm>
              <a:off x="6804248" y="4293096"/>
              <a:ext cx="1650362" cy="369332"/>
            </a:xfrm>
            <a:prstGeom prst="rect">
              <a:avLst/>
            </a:prstGeom>
            <a:noFill/>
          </p:spPr>
          <p:txBody>
            <a:bodyPr wrap="none" rtlCol="0">
              <a:spAutoFit/>
            </a:bodyPr>
            <a:lstStyle/>
            <a:p>
              <a:r>
                <a:rPr lang="en-US" dirty="0" smtClean="0"/>
                <a:t>10 CBs + 10 PBs</a:t>
              </a:r>
              <a:endParaRPr lang="en-US" dirty="0"/>
            </a:p>
          </p:txBody>
        </p:sp>
      </p:grpSp>
      <p:sp>
        <p:nvSpPr>
          <p:cNvPr id="37" name="TextBox 36"/>
          <p:cNvSpPr txBox="1"/>
          <p:nvPr/>
        </p:nvSpPr>
        <p:spPr>
          <a:xfrm>
            <a:off x="6228184" y="5621178"/>
            <a:ext cx="2467342" cy="400110"/>
          </a:xfrm>
          <a:prstGeom prst="rect">
            <a:avLst/>
          </a:prstGeom>
          <a:noFill/>
        </p:spPr>
        <p:txBody>
          <a:bodyPr wrap="none" rtlCol="0">
            <a:spAutoFit/>
          </a:bodyPr>
          <a:lstStyle/>
          <a:p>
            <a:r>
              <a:rPr lang="en-US" sz="2000" dirty="0"/>
              <a:t>P</a:t>
            </a:r>
            <a:r>
              <a:rPr lang="en-US" sz="2000" dirty="0" smtClean="0"/>
              <a:t>B = production block</a:t>
            </a:r>
            <a:endParaRPr lang="en-US" sz="2000" dirty="0"/>
          </a:p>
        </p:txBody>
      </p:sp>
      <p:grpSp>
        <p:nvGrpSpPr>
          <p:cNvPr id="11" name="Group 10"/>
          <p:cNvGrpSpPr/>
          <p:nvPr/>
        </p:nvGrpSpPr>
        <p:grpSpPr>
          <a:xfrm>
            <a:off x="179512" y="3140968"/>
            <a:ext cx="2814186" cy="1224136"/>
            <a:chOff x="179512" y="3140968"/>
            <a:chExt cx="2814186" cy="1633516"/>
          </a:xfrm>
        </p:grpSpPr>
        <p:sp>
          <p:nvSpPr>
            <p:cNvPr id="6" name="Rounded Rectangle 6"/>
            <p:cNvSpPr/>
            <p:nvPr/>
          </p:nvSpPr>
          <p:spPr>
            <a:xfrm>
              <a:off x="179512"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6"/>
            <p:cNvSpPr/>
            <p:nvPr/>
          </p:nvSpPr>
          <p:spPr>
            <a:xfrm>
              <a:off x="323528"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(2) Language Training and Practice</a:t>
              </a:r>
              <a:endParaRPr lang="en-GB" b="1" dirty="0">
                <a:solidFill>
                  <a:schemeClr val="tx1"/>
                </a:solidFill>
              </a:endParaRPr>
            </a:p>
          </p:txBody>
        </p:sp>
        <p:sp>
          <p:nvSpPr>
            <p:cNvPr id="38" name="TextBox 37"/>
            <p:cNvSpPr txBox="1"/>
            <p:nvPr/>
          </p:nvSpPr>
          <p:spPr>
            <a:xfrm>
              <a:off x="851371" y="4293096"/>
              <a:ext cx="1416373" cy="369332"/>
            </a:xfrm>
            <a:prstGeom prst="rect">
              <a:avLst/>
            </a:prstGeom>
            <a:noFill/>
          </p:spPr>
          <p:txBody>
            <a:bodyPr wrap="none" rtlCol="0">
              <a:spAutoFit/>
            </a:bodyPr>
            <a:lstStyle/>
            <a:p>
              <a:r>
                <a:rPr lang="en-US" dirty="0" smtClean="0"/>
                <a:t>6 CBs + 6 PBs</a:t>
              </a:r>
              <a:endParaRPr lang="en-US" dirty="0"/>
            </a:p>
          </p:txBody>
        </p:sp>
      </p:grpSp>
      <p:sp>
        <p:nvSpPr>
          <p:cNvPr id="39" name="TextBox 38"/>
          <p:cNvSpPr txBox="1"/>
          <p:nvPr/>
        </p:nvSpPr>
        <p:spPr>
          <a:xfrm>
            <a:off x="6156176" y="1772816"/>
            <a:ext cx="2880320" cy="2031325"/>
          </a:xfrm>
          <a:prstGeom prst="rect">
            <a:avLst/>
          </a:prstGeom>
          <a:noFill/>
          <a:ln>
            <a:solidFill>
              <a:srgbClr val="D52B1E"/>
            </a:solidFill>
          </a:ln>
        </p:spPr>
        <p:txBody>
          <a:bodyPr wrap="square" rtlCol="0">
            <a:spAutoFit/>
          </a:bodyPr>
          <a:lstStyle/>
          <a:p>
            <a:r>
              <a:rPr lang="en-US" dirty="0"/>
              <a:t>Morgan-Short et al. (2014)</a:t>
            </a:r>
          </a:p>
          <a:p>
            <a:endParaRPr lang="en-US" dirty="0"/>
          </a:p>
          <a:p>
            <a:r>
              <a:rPr lang="en-US" b="1" dirty="0"/>
              <a:t>Do declarative or procedural learning ability predict grammatical ability at low/high levels of proficiency?</a:t>
            </a:r>
          </a:p>
        </p:txBody>
      </p:sp>
    </p:spTree>
    <p:extLst>
      <p:ext uri="{BB962C8B-B14F-4D97-AF65-F5344CB8AC3E}">
        <p14:creationId xmlns:p14="http://schemas.microsoft.com/office/powerpoint/2010/main" val="13600869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lstStyle/>
          <a:p>
            <a:r>
              <a:rPr lang="en-US" sz="3600" dirty="0" smtClean="0">
                <a:latin typeface="Calibri" charset="0"/>
                <a:cs typeface="ＭＳ Ｐゴシック" charset="0"/>
              </a:rPr>
              <a:t>Results</a:t>
            </a:r>
            <a:endParaRPr lang="en-US" sz="3600" dirty="0">
              <a:latin typeface="Calibri" charset="0"/>
            </a:endParaRPr>
          </a:p>
        </p:txBody>
      </p:sp>
      <p:sp>
        <p:nvSpPr>
          <p:cNvPr id="46084"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CD870AD6-C12C-E748-9E9C-47807F41EFF2}" type="slidenum">
              <a:rPr lang="en-US" sz="1200">
                <a:solidFill>
                  <a:srgbClr val="898989"/>
                </a:solidFill>
              </a:rPr>
              <a:pPr eaLnBrk="1" hangingPunct="1"/>
              <a:t>16</a:t>
            </a:fld>
            <a:endParaRPr lang="en-US" sz="1200">
              <a:solidFill>
                <a:srgbClr val="898989"/>
              </a:solidFill>
            </a:endParaRPr>
          </a:p>
        </p:txBody>
      </p:sp>
      <p:pic>
        <p:nvPicPr>
          <p:cNvPr id="3383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3174100" cy="254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325144"/>
            <a:ext cx="3160574" cy="25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4"/>
          <p:cNvGraphicFramePr>
            <a:graphicFrameLocks noGrp="1"/>
          </p:cNvGraphicFramePr>
          <p:nvPr>
            <p:extLst>
              <p:ext uri="{D42A27DB-BD31-4B8C-83A1-F6EECF244321}">
                <p14:modId xmlns:p14="http://schemas.microsoft.com/office/powerpoint/2010/main" val="2572506950"/>
              </p:ext>
            </p:extLst>
          </p:nvPr>
        </p:nvGraphicFramePr>
        <p:xfrm>
          <a:off x="4788024" y="4496519"/>
          <a:ext cx="3810000" cy="2028825"/>
        </p:xfrm>
        <a:graphic>
          <a:graphicData uri="http://schemas.openxmlformats.org/drawingml/2006/table">
            <a:tbl>
              <a:tblPr/>
              <a:tblGrid>
                <a:gridCol w="1428750"/>
                <a:gridCol w="704850"/>
                <a:gridCol w="838200"/>
                <a:gridCol w="838200"/>
              </a:tblGrid>
              <a:tr h="136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Variable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Declarative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.065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Procedural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800" b="0" i="0" u="none" strike="noStrike" cap="none" normalizeH="0" baseline="0" dirty="0" smtClean="0">
                          <a:ln>
                            <a:noFill/>
                          </a:ln>
                          <a:solidFill>
                            <a:schemeClr val="tx1"/>
                          </a:solidFill>
                          <a:effectLst/>
                          <a:latin typeface="Calibri" charset="0"/>
                          <a:ea typeface="ＭＳ Ｐゴシック" charset="0"/>
                          <a:cs typeface="ＭＳ Ｐゴシック" charset="0"/>
                        </a:rPr>
                        <a:t> .</a:t>
                      </a: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661*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.529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.934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5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 .459;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F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(2,11) = 4.25,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&lt; .05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&lt; .05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07505" y="2494637"/>
            <a:ext cx="1296144" cy="923330"/>
          </a:xfrm>
          <a:prstGeom prst="rect">
            <a:avLst/>
          </a:prstGeom>
          <a:noFill/>
          <a:ln>
            <a:solidFill>
              <a:srgbClr val="B5121B"/>
            </a:solidFill>
          </a:ln>
        </p:spPr>
        <p:txBody>
          <a:bodyPr wrap="square" rtlCol="0">
            <a:spAutoFit/>
          </a:bodyPr>
          <a:lstStyle/>
          <a:p>
            <a:r>
              <a:rPr lang="en-US" b="1" dirty="0" smtClean="0"/>
              <a:t>Low proficiency</a:t>
            </a:r>
          </a:p>
          <a:p>
            <a:r>
              <a:rPr lang="en-US" b="1" dirty="0" smtClean="0"/>
              <a:t>(GJT 1)</a:t>
            </a:r>
            <a:endParaRPr lang="en-US" b="1" dirty="0"/>
          </a:p>
        </p:txBody>
      </p:sp>
      <p:sp>
        <p:nvSpPr>
          <p:cNvPr id="12" name="TextBox 11"/>
          <p:cNvSpPr txBox="1"/>
          <p:nvPr/>
        </p:nvSpPr>
        <p:spPr>
          <a:xfrm>
            <a:off x="107504" y="5014917"/>
            <a:ext cx="1296143" cy="923330"/>
          </a:xfrm>
          <a:prstGeom prst="rect">
            <a:avLst/>
          </a:prstGeom>
          <a:noFill/>
          <a:ln>
            <a:solidFill>
              <a:srgbClr val="B5121B"/>
            </a:solidFill>
          </a:ln>
        </p:spPr>
        <p:txBody>
          <a:bodyPr wrap="square" rtlCol="0">
            <a:spAutoFit/>
          </a:bodyPr>
          <a:lstStyle/>
          <a:p>
            <a:r>
              <a:rPr lang="en-US" b="1" dirty="0" smtClean="0"/>
              <a:t>High proficiency</a:t>
            </a:r>
          </a:p>
          <a:p>
            <a:r>
              <a:rPr lang="en-US" b="1" dirty="0" smtClean="0"/>
              <a:t>(GJT 2)</a:t>
            </a:r>
            <a:endParaRPr lang="en-US" b="1" dirty="0"/>
          </a:p>
        </p:txBody>
      </p:sp>
      <p:graphicFrame>
        <p:nvGraphicFramePr>
          <p:cNvPr id="7" name="Content Placeholder 4"/>
          <p:cNvGraphicFramePr>
            <a:graphicFrameLocks noGrp="1"/>
          </p:cNvGraphicFramePr>
          <p:nvPr>
            <p:extLst>
              <p:ext uri="{D42A27DB-BD31-4B8C-83A1-F6EECF244321}">
                <p14:modId xmlns:p14="http://schemas.microsoft.com/office/powerpoint/2010/main" val="1355255180"/>
              </p:ext>
            </p:extLst>
          </p:nvPr>
        </p:nvGraphicFramePr>
        <p:xfrm>
          <a:off x="4788024" y="1993384"/>
          <a:ext cx="3923927" cy="2011680"/>
        </p:xfrm>
        <a:graphic>
          <a:graphicData uri="http://schemas.openxmlformats.org/drawingml/2006/table">
            <a:tbl>
              <a:tblPr/>
              <a:tblGrid>
                <a:gridCol w="1554763"/>
                <a:gridCol w="711057"/>
                <a:gridCol w="854504"/>
                <a:gridCol w="803603"/>
              </a:tblGrid>
              <a:tr h="3023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Variable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Declarative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.198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  .711*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7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Procedural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.118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7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.292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51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5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 .556;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F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(2, 11) = 6.27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&lt; .05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&lt; .05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652395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6768752" cy="1152128"/>
          </a:xfrm>
        </p:spPr>
        <p:txBody>
          <a:bodyPr/>
          <a:lstStyle/>
          <a:p>
            <a:r>
              <a:rPr lang="en-GB" dirty="0" smtClean="0"/>
              <a:t>Study Design</a:t>
            </a:r>
            <a:endParaRPr lang="en-GB" dirty="0"/>
          </a:p>
        </p:txBody>
      </p:sp>
      <p:grpSp>
        <p:nvGrpSpPr>
          <p:cNvPr id="10" name="Group 9"/>
          <p:cNvGrpSpPr/>
          <p:nvPr/>
        </p:nvGrpSpPr>
        <p:grpSpPr>
          <a:xfrm>
            <a:off x="163671" y="1772816"/>
            <a:ext cx="2814186" cy="1224136"/>
            <a:chOff x="163671" y="1389559"/>
            <a:chExt cx="2814186" cy="1607393"/>
          </a:xfrm>
        </p:grpSpPr>
        <p:sp>
          <p:nvSpPr>
            <p:cNvPr id="5" name="Rounded Rectangle 5"/>
            <p:cNvSpPr/>
            <p:nvPr/>
          </p:nvSpPr>
          <p:spPr>
            <a:xfrm>
              <a:off x="163671" y="1389559"/>
              <a:ext cx="2814186" cy="16073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9"/>
            <p:cNvSpPr/>
            <p:nvPr/>
          </p:nvSpPr>
          <p:spPr>
            <a:xfrm>
              <a:off x="329664" y="1808784"/>
              <a:ext cx="2482200" cy="7329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(1) Cognitive </a:t>
              </a:r>
              <a:r>
                <a:rPr lang="en-GB" b="1" dirty="0">
                  <a:solidFill>
                    <a:schemeClr val="tx1"/>
                  </a:solidFill>
                </a:rPr>
                <a:t>M</a:t>
              </a:r>
              <a:r>
                <a:rPr lang="en-GB" b="1" dirty="0" smtClean="0">
                  <a:solidFill>
                    <a:schemeClr val="tx1"/>
                  </a:solidFill>
                </a:rPr>
                <a:t>easures</a:t>
              </a:r>
              <a:endParaRPr lang="en-GB" b="1" dirty="0">
                <a:solidFill>
                  <a:schemeClr val="tx1"/>
                </a:solidFill>
              </a:endParaRPr>
            </a:p>
          </p:txBody>
        </p:sp>
      </p:grpSp>
      <p:grpSp>
        <p:nvGrpSpPr>
          <p:cNvPr id="12" name="Group 11"/>
          <p:cNvGrpSpPr/>
          <p:nvPr/>
        </p:nvGrpSpPr>
        <p:grpSpPr>
          <a:xfrm>
            <a:off x="179512" y="4653136"/>
            <a:ext cx="2814186" cy="1296144"/>
            <a:chOff x="179512" y="5013176"/>
            <a:chExt cx="2814186" cy="1633516"/>
          </a:xfrm>
        </p:grpSpPr>
        <p:sp>
          <p:nvSpPr>
            <p:cNvPr id="25" name="Rounded Rectangle 6"/>
            <p:cNvSpPr/>
            <p:nvPr/>
          </p:nvSpPr>
          <p:spPr>
            <a:xfrm>
              <a:off x="179512"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9"/>
            <p:cNvSpPr/>
            <p:nvPr/>
          </p:nvSpPr>
          <p:spPr>
            <a:xfrm>
              <a:off x="323528"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(3) Gram. Judgement Task 1</a:t>
              </a:r>
              <a:endParaRPr lang="en-GB" b="1" dirty="0">
                <a:solidFill>
                  <a:schemeClr val="tx1"/>
                </a:solidFill>
              </a:endParaRPr>
            </a:p>
          </p:txBody>
        </p:sp>
      </p:grpSp>
      <p:grpSp>
        <p:nvGrpSpPr>
          <p:cNvPr id="15" name="Group 14"/>
          <p:cNvGrpSpPr/>
          <p:nvPr/>
        </p:nvGrpSpPr>
        <p:grpSpPr>
          <a:xfrm>
            <a:off x="3203848" y="5517232"/>
            <a:ext cx="2814186" cy="1224136"/>
            <a:chOff x="6228184" y="5013176"/>
            <a:chExt cx="2814186" cy="1633516"/>
          </a:xfrm>
        </p:grpSpPr>
        <p:sp>
          <p:nvSpPr>
            <p:cNvPr id="32" name="Rounded Rectangle 6"/>
            <p:cNvSpPr/>
            <p:nvPr/>
          </p:nvSpPr>
          <p:spPr>
            <a:xfrm>
              <a:off x="6228184"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19"/>
            <p:cNvSpPr/>
            <p:nvPr/>
          </p:nvSpPr>
          <p:spPr>
            <a:xfrm>
              <a:off x="6372200"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(7) </a:t>
              </a:r>
              <a:r>
                <a:rPr lang="en-GB" b="1" dirty="0">
                  <a:solidFill>
                    <a:schemeClr val="tx1"/>
                  </a:solidFill>
                </a:rPr>
                <a:t>Gram. Judgement Task 2</a:t>
              </a:r>
            </a:p>
          </p:txBody>
        </p:sp>
      </p:grpSp>
      <p:sp>
        <p:nvSpPr>
          <p:cNvPr id="3" name="TextBox 2"/>
          <p:cNvSpPr txBox="1"/>
          <p:nvPr/>
        </p:nvSpPr>
        <p:spPr>
          <a:xfrm>
            <a:off x="6228184" y="5261138"/>
            <a:ext cx="2943209" cy="400110"/>
          </a:xfrm>
          <a:prstGeom prst="rect">
            <a:avLst/>
          </a:prstGeom>
          <a:noFill/>
        </p:spPr>
        <p:txBody>
          <a:bodyPr wrap="none" rtlCol="0">
            <a:spAutoFit/>
          </a:bodyPr>
          <a:lstStyle/>
          <a:p>
            <a:r>
              <a:rPr lang="en-US" sz="2000" dirty="0" smtClean="0"/>
              <a:t>CB = comprehension block</a:t>
            </a:r>
            <a:endParaRPr lang="en-US" sz="2000" dirty="0"/>
          </a:p>
        </p:txBody>
      </p:sp>
      <p:grpSp>
        <p:nvGrpSpPr>
          <p:cNvPr id="7" name="Group 6"/>
          <p:cNvGrpSpPr/>
          <p:nvPr/>
        </p:nvGrpSpPr>
        <p:grpSpPr>
          <a:xfrm>
            <a:off x="3203848" y="1052736"/>
            <a:ext cx="2814186" cy="1224136"/>
            <a:chOff x="3203848" y="2204864"/>
            <a:chExt cx="2814186" cy="1633516"/>
          </a:xfrm>
        </p:grpSpPr>
        <p:sp>
          <p:nvSpPr>
            <p:cNvPr id="26" name="Rounded Rectangle 6"/>
            <p:cNvSpPr/>
            <p:nvPr/>
          </p:nvSpPr>
          <p:spPr>
            <a:xfrm>
              <a:off x="3203848" y="2204864"/>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385944" y="2420888"/>
              <a:ext cx="2482200" cy="1305436"/>
              <a:chOff x="3385944" y="2420888"/>
              <a:chExt cx="2482200" cy="1305436"/>
            </a:xfrm>
          </p:grpSpPr>
          <p:sp>
            <p:nvSpPr>
              <p:cNvPr id="27" name="Rounded Rectangle 16"/>
              <p:cNvSpPr/>
              <p:nvPr/>
            </p:nvSpPr>
            <p:spPr>
              <a:xfrm>
                <a:off x="3385944" y="2420888"/>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(4) Language Training and Practice</a:t>
                </a:r>
                <a:endParaRPr lang="en-GB" b="1" dirty="0">
                  <a:solidFill>
                    <a:schemeClr val="tx1"/>
                  </a:solidFill>
                </a:endParaRPr>
              </a:p>
            </p:txBody>
          </p:sp>
          <p:sp>
            <p:nvSpPr>
              <p:cNvPr id="34" name="TextBox 33"/>
              <p:cNvSpPr txBox="1"/>
              <p:nvPr/>
            </p:nvSpPr>
            <p:spPr>
              <a:xfrm>
                <a:off x="3779912" y="3356992"/>
                <a:ext cx="1650362" cy="369332"/>
              </a:xfrm>
              <a:prstGeom prst="rect">
                <a:avLst/>
              </a:prstGeom>
              <a:noFill/>
            </p:spPr>
            <p:txBody>
              <a:bodyPr wrap="none" rtlCol="0">
                <a:spAutoFit/>
              </a:bodyPr>
              <a:lstStyle/>
              <a:p>
                <a:r>
                  <a:rPr lang="en-US" dirty="0" smtClean="0"/>
                  <a:t>10 CBs + 10 PBs</a:t>
                </a:r>
                <a:endParaRPr lang="en-US" dirty="0"/>
              </a:p>
            </p:txBody>
          </p:sp>
        </p:grpSp>
      </p:grpSp>
      <p:grpSp>
        <p:nvGrpSpPr>
          <p:cNvPr id="9" name="Group 8"/>
          <p:cNvGrpSpPr/>
          <p:nvPr/>
        </p:nvGrpSpPr>
        <p:grpSpPr>
          <a:xfrm>
            <a:off x="3203848" y="2564904"/>
            <a:ext cx="2814186" cy="1224136"/>
            <a:chOff x="6228184" y="1340768"/>
            <a:chExt cx="2814186" cy="1633516"/>
          </a:xfrm>
        </p:grpSpPr>
        <p:sp>
          <p:nvSpPr>
            <p:cNvPr id="28" name="Rounded Rectangle 6"/>
            <p:cNvSpPr/>
            <p:nvPr/>
          </p:nvSpPr>
          <p:spPr>
            <a:xfrm>
              <a:off x="6228184" y="13407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16"/>
            <p:cNvSpPr/>
            <p:nvPr/>
          </p:nvSpPr>
          <p:spPr>
            <a:xfrm>
              <a:off x="6372200" y="15567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(5) Language Training and Practice</a:t>
              </a:r>
              <a:endParaRPr lang="en-GB" b="1" dirty="0">
                <a:solidFill>
                  <a:schemeClr val="tx1"/>
                </a:solidFill>
              </a:endParaRPr>
            </a:p>
          </p:txBody>
        </p:sp>
        <p:sp>
          <p:nvSpPr>
            <p:cNvPr id="35" name="TextBox 34"/>
            <p:cNvSpPr txBox="1"/>
            <p:nvPr/>
          </p:nvSpPr>
          <p:spPr>
            <a:xfrm>
              <a:off x="6804248" y="2492896"/>
              <a:ext cx="1650362" cy="369332"/>
            </a:xfrm>
            <a:prstGeom prst="rect">
              <a:avLst/>
            </a:prstGeom>
            <a:noFill/>
          </p:spPr>
          <p:txBody>
            <a:bodyPr wrap="none" rtlCol="0">
              <a:spAutoFit/>
            </a:bodyPr>
            <a:lstStyle/>
            <a:p>
              <a:r>
                <a:rPr lang="en-US" dirty="0" smtClean="0"/>
                <a:t>10 CBs + 10 PBs</a:t>
              </a:r>
              <a:endParaRPr lang="en-US" dirty="0"/>
            </a:p>
          </p:txBody>
        </p:sp>
      </p:grpSp>
      <p:grpSp>
        <p:nvGrpSpPr>
          <p:cNvPr id="14" name="Group 13"/>
          <p:cNvGrpSpPr/>
          <p:nvPr/>
        </p:nvGrpSpPr>
        <p:grpSpPr>
          <a:xfrm>
            <a:off x="3203848" y="4077072"/>
            <a:ext cx="2814186" cy="1296144"/>
            <a:chOff x="6228184" y="3140968"/>
            <a:chExt cx="2814186" cy="1633516"/>
          </a:xfrm>
        </p:grpSpPr>
        <p:sp>
          <p:nvSpPr>
            <p:cNvPr id="30" name="Rounded Rectangle 6"/>
            <p:cNvSpPr/>
            <p:nvPr/>
          </p:nvSpPr>
          <p:spPr>
            <a:xfrm>
              <a:off x="6228184"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16"/>
            <p:cNvSpPr/>
            <p:nvPr/>
          </p:nvSpPr>
          <p:spPr>
            <a:xfrm>
              <a:off x="6372200"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(6) Language Training and Practice</a:t>
              </a:r>
              <a:endParaRPr lang="en-GB" b="1" dirty="0">
                <a:solidFill>
                  <a:schemeClr val="tx1"/>
                </a:solidFill>
              </a:endParaRPr>
            </a:p>
          </p:txBody>
        </p:sp>
        <p:sp>
          <p:nvSpPr>
            <p:cNvPr id="36" name="TextBox 35"/>
            <p:cNvSpPr txBox="1"/>
            <p:nvPr/>
          </p:nvSpPr>
          <p:spPr>
            <a:xfrm>
              <a:off x="6804248" y="4293096"/>
              <a:ext cx="1650362" cy="369332"/>
            </a:xfrm>
            <a:prstGeom prst="rect">
              <a:avLst/>
            </a:prstGeom>
            <a:noFill/>
          </p:spPr>
          <p:txBody>
            <a:bodyPr wrap="none" rtlCol="0">
              <a:spAutoFit/>
            </a:bodyPr>
            <a:lstStyle/>
            <a:p>
              <a:r>
                <a:rPr lang="en-US" dirty="0" smtClean="0"/>
                <a:t>10 CBs + 10 PBs</a:t>
              </a:r>
              <a:endParaRPr lang="en-US" dirty="0"/>
            </a:p>
          </p:txBody>
        </p:sp>
      </p:grpSp>
      <p:sp>
        <p:nvSpPr>
          <p:cNvPr id="37" name="TextBox 36"/>
          <p:cNvSpPr txBox="1"/>
          <p:nvPr/>
        </p:nvSpPr>
        <p:spPr>
          <a:xfrm>
            <a:off x="6228184" y="5621178"/>
            <a:ext cx="2467342" cy="400110"/>
          </a:xfrm>
          <a:prstGeom prst="rect">
            <a:avLst/>
          </a:prstGeom>
          <a:noFill/>
        </p:spPr>
        <p:txBody>
          <a:bodyPr wrap="none" rtlCol="0">
            <a:spAutoFit/>
          </a:bodyPr>
          <a:lstStyle/>
          <a:p>
            <a:r>
              <a:rPr lang="en-US" sz="2000" dirty="0"/>
              <a:t>P</a:t>
            </a:r>
            <a:r>
              <a:rPr lang="en-US" sz="2000" dirty="0" smtClean="0"/>
              <a:t>B = production block</a:t>
            </a:r>
            <a:endParaRPr lang="en-US" sz="2000" dirty="0"/>
          </a:p>
        </p:txBody>
      </p:sp>
      <p:grpSp>
        <p:nvGrpSpPr>
          <p:cNvPr id="11" name="Group 10"/>
          <p:cNvGrpSpPr/>
          <p:nvPr/>
        </p:nvGrpSpPr>
        <p:grpSpPr>
          <a:xfrm>
            <a:off x="179512" y="3140968"/>
            <a:ext cx="2814186" cy="1224136"/>
            <a:chOff x="179512" y="3140968"/>
            <a:chExt cx="2814186" cy="1633516"/>
          </a:xfrm>
        </p:grpSpPr>
        <p:sp>
          <p:nvSpPr>
            <p:cNvPr id="6" name="Rounded Rectangle 6"/>
            <p:cNvSpPr/>
            <p:nvPr/>
          </p:nvSpPr>
          <p:spPr>
            <a:xfrm>
              <a:off x="179512"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6"/>
            <p:cNvSpPr/>
            <p:nvPr/>
          </p:nvSpPr>
          <p:spPr>
            <a:xfrm>
              <a:off x="323528"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(2) Language Training and Practice</a:t>
              </a:r>
              <a:endParaRPr lang="en-GB" b="1" dirty="0">
                <a:solidFill>
                  <a:schemeClr val="tx1"/>
                </a:solidFill>
              </a:endParaRPr>
            </a:p>
          </p:txBody>
        </p:sp>
        <p:sp>
          <p:nvSpPr>
            <p:cNvPr id="38" name="TextBox 37"/>
            <p:cNvSpPr txBox="1"/>
            <p:nvPr/>
          </p:nvSpPr>
          <p:spPr>
            <a:xfrm>
              <a:off x="851371" y="4293096"/>
              <a:ext cx="1416373" cy="369332"/>
            </a:xfrm>
            <a:prstGeom prst="rect">
              <a:avLst/>
            </a:prstGeom>
            <a:noFill/>
          </p:spPr>
          <p:txBody>
            <a:bodyPr wrap="none" rtlCol="0">
              <a:spAutoFit/>
            </a:bodyPr>
            <a:lstStyle/>
            <a:p>
              <a:r>
                <a:rPr lang="en-US" dirty="0" smtClean="0"/>
                <a:t>6 CBs + 6 PBs</a:t>
              </a:r>
              <a:endParaRPr lang="en-US" dirty="0"/>
            </a:p>
          </p:txBody>
        </p:sp>
      </p:grpSp>
      <p:sp>
        <p:nvSpPr>
          <p:cNvPr id="39" name="TextBox 38"/>
          <p:cNvSpPr txBox="1"/>
          <p:nvPr/>
        </p:nvSpPr>
        <p:spPr>
          <a:xfrm>
            <a:off x="6156176" y="1772816"/>
            <a:ext cx="2880320" cy="2862323"/>
          </a:xfrm>
          <a:prstGeom prst="rect">
            <a:avLst/>
          </a:prstGeom>
          <a:noFill/>
          <a:ln>
            <a:solidFill>
              <a:srgbClr val="D52B1E"/>
            </a:solidFill>
          </a:ln>
        </p:spPr>
        <p:txBody>
          <a:bodyPr wrap="square" rtlCol="0">
            <a:spAutoFit/>
          </a:bodyPr>
          <a:lstStyle/>
          <a:p>
            <a:r>
              <a:rPr lang="en-US" b="1" dirty="0"/>
              <a:t>This study</a:t>
            </a:r>
          </a:p>
          <a:p>
            <a:endParaRPr lang="en-US" dirty="0"/>
          </a:p>
          <a:p>
            <a:r>
              <a:rPr lang="en-US" dirty="0"/>
              <a:t>RQ1: </a:t>
            </a:r>
          </a:p>
          <a:p>
            <a:endParaRPr lang="en-US" dirty="0"/>
          </a:p>
          <a:p>
            <a:r>
              <a:rPr lang="en-US" b="1" dirty="0"/>
              <a:t>Do declarative and/or procedural learning ability predict accuracy in language comprehension/production at any stage during practice?</a:t>
            </a:r>
          </a:p>
        </p:txBody>
      </p:sp>
    </p:spTree>
    <p:extLst>
      <p:ext uri="{BB962C8B-B14F-4D97-AF65-F5344CB8AC3E}">
        <p14:creationId xmlns:p14="http://schemas.microsoft.com/office/powerpoint/2010/main" val="5020943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09118402"/>
              </p:ext>
            </p:extLst>
          </p:nvPr>
        </p:nvGraphicFramePr>
        <p:xfrm>
          <a:off x="683568" y="1772816"/>
          <a:ext cx="7704856" cy="4442400"/>
        </p:xfrm>
        <a:graphic>
          <a:graphicData uri="http://schemas.openxmlformats.org/drawingml/2006/table">
            <a:tbl>
              <a:tblPr firstRow="1" bandRow="1">
                <a:tableStyleId>{5C22544A-7EE6-4342-B048-85BDC9FD1C3A}</a:tableStyleId>
              </a:tblPr>
              <a:tblGrid>
                <a:gridCol w="2133366"/>
                <a:gridCol w="1415512"/>
                <a:gridCol w="1107016"/>
                <a:gridCol w="1666593"/>
                <a:gridCol w="1382369"/>
              </a:tblGrid>
              <a:tr h="692684">
                <a:tc>
                  <a:txBody>
                    <a:bodyPr/>
                    <a:lstStyle/>
                    <a:p>
                      <a:pPr algn="ctr">
                        <a:lnSpc>
                          <a:spcPct val="150000"/>
                        </a:lnSpc>
                      </a:pPr>
                      <a:r>
                        <a:rPr lang="en-US" sz="2000" b="0" dirty="0" smtClean="0">
                          <a:solidFill>
                            <a:sysClr val="windowText" lastClr="000000"/>
                          </a:solidFill>
                        </a:rPr>
                        <a:t>Variable</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M</a:t>
                      </a: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SD</a:t>
                      </a:r>
                      <a:endParaRPr lang="en-US" sz="2000" b="0" i="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DECL</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PROC</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ACCcompr1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11.45</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4.00</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endParaRPr lang="en-US" sz="2000" b="1" baseline="30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r>
              <a:tr h="548802">
                <a:tc>
                  <a:txBody>
                    <a:bodyPr/>
                    <a:lstStyle/>
                    <a:p>
                      <a:pPr>
                        <a:lnSpc>
                          <a:spcPct val="150000"/>
                        </a:lnSpc>
                      </a:pPr>
                      <a:r>
                        <a:rPr lang="en-US" sz="2000" dirty="0" smtClean="0">
                          <a:solidFill>
                            <a:sysClr val="windowText" lastClr="000000"/>
                          </a:solidFill>
                        </a:rPr>
                        <a:t>ACCcompr2</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16.64</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3.31</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b="1"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ACCcompr3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18.43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1.61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ACCcompr4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18.58</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.50</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0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i="1" baseline="30000" dirty="0" smtClean="0">
                          <a:solidFill>
                            <a:schemeClr val="tx1"/>
                          </a:solidFill>
                          <a:latin typeface="ＭＳ ゴシック"/>
                          <a:ea typeface="ＭＳ ゴシック"/>
                          <a:cs typeface="ＭＳ ゴシック"/>
                        </a:rPr>
                        <a:t>∧</a:t>
                      </a:r>
                      <a:r>
                        <a:rPr lang="en-US" sz="1600" i="1" baseline="0" dirty="0" smtClean="0">
                          <a:solidFill>
                            <a:schemeClr val="tx1"/>
                          </a:solidFill>
                        </a:rPr>
                        <a:t>p &lt; .10 – </a:t>
                      </a:r>
                      <a:r>
                        <a:rPr lang="en-US" sz="1600" i="0" baseline="0" dirty="0" smtClean="0">
                          <a:solidFill>
                            <a:schemeClr val="tx1"/>
                          </a:solidFill>
                        </a:rPr>
                        <a:t>significance corrected for multiple comparisons</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i="0" baseline="0" dirty="0" smtClean="0">
                          <a:solidFill>
                            <a:schemeClr val="tx1"/>
                          </a:solidFill>
                        </a:rPr>
                        <a:t>bootstrapped values</a:t>
                      </a:r>
                      <a:endParaRPr lang="en-US" sz="1600" i="1" dirty="0" smtClean="0">
                        <a:solidFill>
                          <a:schemeClr val="tx1"/>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1800" dirty="0"/>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18</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r>
              <a:rPr lang="en-US" sz="3600" dirty="0" smtClean="0">
                <a:latin typeface="+mj-lt"/>
                <a:ea typeface="ＭＳ Ｐゴシック" pitchFamily="34" charset="-128"/>
                <a:cs typeface="+mj-cs"/>
              </a:rPr>
              <a:t>Results</a:t>
            </a:r>
            <a:endParaRPr lang="en-US" sz="3600" dirty="0">
              <a:latin typeface="+mj-lt"/>
              <a:ea typeface="+mj-ea"/>
              <a:cs typeface="+mj-cs"/>
            </a:endParaRPr>
          </a:p>
        </p:txBody>
      </p:sp>
      <p:sp>
        <p:nvSpPr>
          <p:cNvPr id="11" name="Title 2"/>
          <p:cNvSpPr txBox="1">
            <a:spLocks/>
          </p:cNvSpPr>
          <p:nvPr/>
        </p:nvSpPr>
        <p:spPr>
          <a:xfrm>
            <a:off x="251520" y="116632"/>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D52B1E"/>
                </a:solidFill>
              </a:rPr>
              <a:t>Results: accuracy in comprehension</a:t>
            </a:r>
            <a:endParaRPr lang="en-GB" dirty="0">
              <a:solidFill>
                <a:srgbClr val="D52B1E"/>
              </a:solidFill>
            </a:endParaRPr>
          </a:p>
        </p:txBody>
      </p:sp>
    </p:spTree>
    <p:extLst>
      <p:ext uri="{BB962C8B-B14F-4D97-AF65-F5344CB8AC3E}">
        <p14:creationId xmlns:p14="http://schemas.microsoft.com/office/powerpoint/2010/main" val="839473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04092561"/>
              </p:ext>
            </p:extLst>
          </p:nvPr>
        </p:nvGraphicFramePr>
        <p:xfrm>
          <a:off x="683568" y="1772816"/>
          <a:ext cx="7704856" cy="4442400"/>
        </p:xfrm>
        <a:graphic>
          <a:graphicData uri="http://schemas.openxmlformats.org/drawingml/2006/table">
            <a:tbl>
              <a:tblPr firstRow="1" bandRow="1">
                <a:tableStyleId>{5C22544A-7EE6-4342-B048-85BDC9FD1C3A}</a:tableStyleId>
              </a:tblPr>
              <a:tblGrid>
                <a:gridCol w="2133366"/>
                <a:gridCol w="1415512"/>
                <a:gridCol w="1107016"/>
                <a:gridCol w="1666593"/>
                <a:gridCol w="1382369"/>
              </a:tblGrid>
              <a:tr h="692684">
                <a:tc>
                  <a:txBody>
                    <a:bodyPr/>
                    <a:lstStyle/>
                    <a:p>
                      <a:pPr algn="ctr">
                        <a:lnSpc>
                          <a:spcPct val="150000"/>
                        </a:lnSpc>
                      </a:pPr>
                      <a:r>
                        <a:rPr lang="en-US" sz="2000" b="0" dirty="0" smtClean="0">
                          <a:solidFill>
                            <a:sysClr val="windowText" lastClr="000000"/>
                          </a:solidFill>
                        </a:rPr>
                        <a:t>Variable</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M</a:t>
                      </a: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SD</a:t>
                      </a:r>
                      <a:endParaRPr lang="en-US" sz="2000" b="0" i="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DECL</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PROC</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ACCcompr1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11.45</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4.00</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b="1" dirty="0" smtClean="0">
                          <a:solidFill>
                            <a:sysClr val="windowText" lastClr="000000"/>
                          </a:solidFill>
                        </a:rPr>
                        <a:t>.647</a:t>
                      </a:r>
                      <a:r>
                        <a:rPr lang="en-US" sz="2000" b="1" i="1" baseline="30000" dirty="0" smtClean="0">
                          <a:solidFill>
                            <a:schemeClr val="tx1"/>
                          </a:solidFill>
                          <a:latin typeface="ＭＳ ゴシック"/>
                          <a:ea typeface="ＭＳ ゴシック"/>
                          <a:cs typeface="ＭＳ ゴシック"/>
                        </a:rPr>
                        <a:t>∧</a:t>
                      </a:r>
                      <a:endParaRPr lang="en-US" sz="2000" b="1" baseline="30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.164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r>
              <a:tr h="548802">
                <a:tc>
                  <a:txBody>
                    <a:bodyPr/>
                    <a:lstStyle/>
                    <a:p>
                      <a:pPr>
                        <a:lnSpc>
                          <a:spcPct val="150000"/>
                        </a:lnSpc>
                      </a:pPr>
                      <a:r>
                        <a:rPr lang="en-US" sz="2000" dirty="0" smtClean="0">
                          <a:solidFill>
                            <a:sysClr val="windowText" lastClr="000000"/>
                          </a:solidFill>
                        </a:rPr>
                        <a:t>ACCcompr2</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16.64</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3.31</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b="1" dirty="0" smtClean="0">
                          <a:solidFill>
                            <a:sysClr val="windowText" lastClr="000000"/>
                          </a:solidFill>
                        </a:rPr>
                        <a:t>.624</a:t>
                      </a:r>
                      <a:r>
                        <a:rPr lang="en-US" sz="2000" b="1" i="1" baseline="30000" dirty="0" smtClean="0">
                          <a:solidFill>
                            <a:schemeClr val="tx1"/>
                          </a:solidFill>
                          <a:latin typeface="ＭＳ ゴシック"/>
                          <a:ea typeface="ＭＳ ゴシック"/>
                          <a:cs typeface="ＭＳ ゴシック"/>
                        </a:rPr>
                        <a:t>∧</a:t>
                      </a:r>
                      <a:endParaRPr lang="en-US" sz="2000" b="1"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.079</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ACCcompr3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18.43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1.61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.491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.166</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ACCcompr4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18.58</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.50</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.409</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.165</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0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i="1" baseline="30000" dirty="0" smtClean="0">
                          <a:solidFill>
                            <a:schemeClr val="tx1"/>
                          </a:solidFill>
                          <a:latin typeface="ＭＳ ゴシック"/>
                          <a:ea typeface="ＭＳ ゴシック"/>
                          <a:cs typeface="ＭＳ ゴシック"/>
                        </a:rPr>
                        <a:t>∧</a:t>
                      </a:r>
                      <a:r>
                        <a:rPr lang="en-US" sz="1600" i="1" baseline="0" dirty="0" smtClean="0">
                          <a:solidFill>
                            <a:schemeClr val="tx1"/>
                          </a:solidFill>
                        </a:rPr>
                        <a:t>p &lt; .10 – </a:t>
                      </a:r>
                      <a:r>
                        <a:rPr lang="en-US" sz="1600" i="0" baseline="0" dirty="0" smtClean="0">
                          <a:solidFill>
                            <a:schemeClr val="tx1"/>
                          </a:solidFill>
                        </a:rPr>
                        <a:t>significance corrected for multiple comparisons</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i="0" baseline="0" dirty="0" smtClean="0">
                          <a:solidFill>
                            <a:schemeClr val="tx1"/>
                          </a:solidFill>
                        </a:rPr>
                        <a:t>bootstrapped values</a:t>
                      </a:r>
                      <a:endParaRPr lang="en-US" sz="1600" i="1" dirty="0" smtClean="0">
                        <a:solidFill>
                          <a:schemeClr val="tx1"/>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1800" dirty="0"/>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19</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r>
              <a:rPr lang="en-US" sz="3600" dirty="0" smtClean="0">
                <a:latin typeface="+mj-lt"/>
                <a:ea typeface="ＭＳ Ｐゴシック" pitchFamily="34" charset="-128"/>
                <a:cs typeface="+mj-cs"/>
              </a:rPr>
              <a:t>Results</a:t>
            </a:r>
            <a:endParaRPr lang="en-US" sz="3600" dirty="0">
              <a:latin typeface="+mj-lt"/>
              <a:ea typeface="+mj-ea"/>
              <a:cs typeface="+mj-cs"/>
            </a:endParaRPr>
          </a:p>
        </p:txBody>
      </p:sp>
      <p:sp>
        <p:nvSpPr>
          <p:cNvPr id="11" name="Title 2"/>
          <p:cNvSpPr txBox="1">
            <a:spLocks/>
          </p:cNvSpPr>
          <p:nvPr/>
        </p:nvSpPr>
        <p:spPr>
          <a:xfrm>
            <a:off x="251520" y="116632"/>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D52B1E"/>
                </a:solidFill>
              </a:rPr>
              <a:t>Results: accuracy in comprehension</a:t>
            </a:r>
            <a:endParaRPr lang="en-GB" dirty="0">
              <a:solidFill>
                <a:srgbClr val="D52B1E"/>
              </a:solidFill>
            </a:endParaRPr>
          </a:p>
        </p:txBody>
      </p:sp>
    </p:spTree>
    <p:extLst>
      <p:ext uri="{BB962C8B-B14F-4D97-AF65-F5344CB8AC3E}">
        <p14:creationId xmlns:p14="http://schemas.microsoft.com/office/powerpoint/2010/main" val="2581455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Internal factors </a:t>
            </a:r>
            <a:r>
              <a:rPr lang="en-GB" dirty="0"/>
              <a:t>mediating artificial language learning</a:t>
            </a:r>
          </a:p>
        </p:txBody>
      </p:sp>
      <p:sp>
        <p:nvSpPr>
          <p:cNvPr id="3" name="Subtitle 2"/>
          <p:cNvSpPr>
            <a:spLocks noGrp="1"/>
          </p:cNvSpPr>
          <p:nvPr>
            <p:ph type="body" sz="quarter" idx="14"/>
          </p:nvPr>
        </p:nvSpPr>
        <p:spPr>
          <a:prstGeom prst="rect">
            <a:avLst/>
          </a:prstGeom>
        </p:spPr>
        <p:txBody>
          <a:bodyPr/>
          <a:lstStyle/>
          <a:p>
            <a:r>
              <a:rPr lang="en-GB" dirty="0" smtClean="0"/>
              <a:t>Cognitive </a:t>
            </a:r>
            <a:r>
              <a:rPr lang="en-GB" dirty="0"/>
              <a:t>individual differences (different types of long-term memory, working memory</a:t>
            </a:r>
            <a:r>
              <a:rPr lang="en-GB" dirty="0" smtClean="0"/>
              <a:t>, executive function, </a:t>
            </a:r>
            <a:r>
              <a:rPr lang="en-GB" dirty="0"/>
              <a:t>etc.</a:t>
            </a:r>
            <a:r>
              <a:rPr lang="en-GB" dirty="0" smtClean="0"/>
              <a:t>) </a:t>
            </a:r>
            <a:r>
              <a:rPr lang="en-GB" sz="1800" dirty="0" err="1" smtClean="0"/>
              <a:t>Faretta-Stutenberg</a:t>
            </a:r>
            <a:r>
              <a:rPr lang="en-GB" sz="1800" dirty="0" smtClean="0"/>
              <a:t> &amp; Morgan-Short (2017); </a:t>
            </a:r>
            <a:r>
              <a:rPr lang="en-GB" sz="1800" dirty="0" err="1" smtClean="0"/>
              <a:t>Tagarelli</a:t>
            </a:r>
            <a:r>
              <a:rPr lang="en-GB" sz="1800" dirty="0" smtClean="0"/>
              <a:t> et al. (2011); </a:t>
            </a:r>
            <a:r>
              <a:rPr lang="en-GB" sz="1800" dirty="0" err="1" smtClean="0"/>
              <a:t>Kapa</a:t>
            </a:r>
            <a:r>
              <a:rPr lang="en-GB" sz="1800" dirty="0" smtClean="0"/>
              <a:t> &amp; Colombo, 2014</a:t>
            </a:r>
            <a:endParaRPr lang="en-GB" sz="1800" dirty="0"/>
          </a:p>
          <a:p>
            <a:endParaRPr lang="en-GB" dirty="0" smtClean="0"/>
          </a:p>
          <a:p>
            <a:r>
              <a:rPr lang="en-GB" dirty="0" smtClean="0"/>
              <a:t>Developmental factors </a:t>
            </a:r>
            <a:r>
              <a:rPr lang="en-GB" sz="1800" dirty="0" err="1" smtClean="0"/>
              <a:t>Ferman</a:t>
            </a:r>
            <a:r>
              <a:rPr lang="en-GB" sz="1800" dirty="0" smtClean="0"/>
              <a:t> &amp; </a:t>
            </a:r>
            <a:r>
              <a:rPr lang="en-GB" sz="1800" dirty="0" err="1" smtClean="0"/>
              <a:t>Karni</a:t>
            </a:r>
            <a:r>
              <a:rPr lang="en-GB" sz="1800" dirty="0" smtClean="0"/>
              <a:t>, 2010; </a:t>
            </a:r>
            <a:r>
              <a:rPr lang="en-GB" sz="1800" dirty="0" err="1" smtClean="0"/>
              <a:t>Wonnacott</a:t>
            </a:r>
            <a:r>
              <a:rPr lang="en-GB" sz="1800" dirty="0" smtClean="0"/>
              <a:t> et al. 2011; </a:t>
            </a:r>
            <a:r>
              <a:rPr lang="en-GB" sz="1800" dirty="0" err="1" smtClean="0"/>
              <a:t>Pili</a:t>
            </a:r>
            <a:r>
              <a:rPr lang="en-GB" sz="1800" dirty="0" smtClean="0"/>
              <a:t>-Moss (2017)</a:t>
            </a:r>
            <a:endParaRPr lang="en-GB" sz="1800" dirty="0"/>
          </a:p>
          <a:p>
            <a:endParaRPr lang="en-GB" dirty="0" smtClean="0">
              <a:solidFill>
                <a:srgbClr val="7F7F7F"/>
              </a:solidFill>
            </a:endParaRPr>
          </a:p>
          <a:p>
            <a:r>
              <a:rPr lang="en-GB" dirty="0" smtClean="0"/>
              <a:t>Proficiency level </a:t>
            </a:r>
            <a:r>
              <a:rPr lang="en-GB" sz="1800" dirty="0" smtClean="0"/>
              <a:t>Morgan-Short et al. (2014)</a:t>
            </a:r>
            <a:endParaRPr lang="en-GB" sz="1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20</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endParaRPr lang="en-US" sz="3600" dirty="0">
              <a:latin typeface="+mj-lt"/>
              <a:ea typeface="+mj-ea"/>
              <a:cs typeface="+mj-cs"/>
            </a:endParaRPr>
          </a:p>
        </p:txBody>
      </p:sp>
      <p:sp>
        <p:nvSpPr>
          <p:cNvPr id="11" name="Title 2"/>
          <p:cNvSpPr txBox="1">
            <a:spLocks/>
          </p:cNvSpPr>
          <p:nvPr/>
        </p:nvSpPr>
        <p:spPr>
          <a:xfrm>
            <a:off x="323528" y="-99392"/>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D52B1E"/>
                </a:solidFill>
              </a:rPr>
              <a:t>Results: accuracy in comprehension</a:t>
            </a:r>
          </a:p>
        </p:txBody>
      </p:sp>
      <p:grpSp>
        <p:nvGrpSpPr>
          <p:cNvPr id="2" name="Group 1"/>
          <p:cNvGrpSpPr/>
          <p:nvPr/>
        </p:nvGrpSpPr>
        <p:grpSpPr>
          <a:xfrm>
            <a:off x="107504" y="1719695"/>
            <a:ext cx="8786616" cy="3869545"/>
            <a:chOff x="107504" y="1173248"/>
            <a:chExt cx="8786616" cy="3869545"/>
          </a:xfrm>
        </p:grpSpPr>
        <p:sp>
          <p:nvSpPr>
            <p:cNvPr id="19" name="TextBox 18"/>
            <p:cNvSpPr txBox="1"/>
            <p:nvPr/>
          </p:nvSpPr>
          <p:spPr>
            <a:xfrm>
              <a:off x="107504" y="1484784"/>
              <a:ext cx="378679" cy="461665"/>
            </a:xfrm>
            <a:prstGeom prst="rect">
              <a:avLst/>
            </a:prstGeom>
            <a:noFill/>
          </p:spPr>
          <p:txBody>
            <a:bodyPr wrap="none" rtlCol="0">
              <a:spAutoFit/>
            </a:bodyPr>
            <a:lstStyle/>
            <a:p>
              <a:r>
                <a:rPr lang="en-US" sz="2400" b="1" dirty="0" smtClean="0"/>
                <a:t>D</a:t>
              </a:r>
              <a:endParaRPr lang="en-US" sz="2400" b="1" dirty="0"/>
            </a:p>
          </p:txBody>
        </p:sp>
        <p:sp>
          <p:nvSpPr>
            <p:cNvPr id="21" name="TextBox 20"/>
            <p:cNvSpPr txBox="1"/>
            <p:nvPr/>
          </p:nvSpPr>
          <p:spPr>
            <a:xfrm>
              <a:off x="107504" y="3327375"/>
              <a:ext cx="348473" cy="461665"/>
            </a:xfrm>
            <a:prstGeom prst="rect">
              <a:avLst/>
            </a:prstGeom>
            <a:noFill/>
          </p:spPr>
          <p:txBody>
            <a:bodyPr wrap="none" rtlCol="0">
              <a:spAutoFit/>
            </a:bodyPr>
            <a:lstStyle/>
            <a:p>
              <a:r>
                <a:rPr lang="en-US" sz="2400" b="1" dirty="0" smtClean="0"/>
                <a:t>P</a:t>
              </a:r>
              <a:endParaRPr lang="en-US" sz="2400" b="1" dirty="0"/>
            </a:p>
          </p:txBody>
        </p:sp>
        <p:sp>
          <p:nvSpPr>
            <p:cNvPr id="22" name="TextBox 21"/>
            <p:cNvSpPr txBox="1"/>
            <p:nvPr/>
          </p:nvSpPr>
          <p:spPr>
            <a:xfrm>
              <a:off x="1313001" y="4581128"/>
              <a:ext cx="340658" cy="461665"/>
            </a:xfrm>
            <a:prstGeom prst="rect">
              <a:avLst/>
            </a:prstGeom>
            <a:noFill/>
          </p:spPr>
          <p:txBody>
            <a:bodyPr wrap="none" rtlCol="0">
              <a:spAutoFit/>
            </a:bodyPr>
            <a:lstStyle/>
            <a:p>
              <a:r>
                <a:rPr lang="en-US" sz="2400" b="1" dirty="0" smtClean="0"/>
                <a:t>1</a:t>
              </a:r>
              <a:endParaRPr lang="en-US" sz="2400" b="1" dirty="0"/>
            </a:p>
          </p:txBody>
        </p:sp>
        <p:sp>
          <p:nvSpPr>
            <p:cNvPr id="23" name="TextBox 22"/>
            <p:cNvSpPr txBox="1"/>
            <p:nvPr/>
          </p:nvSpPr>
          <p:spPr>
            <a:xfrm>
              <a:off x="3275856" y="4581128"/>
              <a:ext cx="340658" cy="461665"/>
            </a:xfrm>
            <a:prstGeom prst="rect">
              <a:avLst/>
            </a:prstGeom>
            <a:noFill/>
          </p:spPr>
          <p:txBody>
            <a:bodyPr wrap="none" rtlCol="0">
              <a:spAutoFit/>
            </a:bodyPr>
            <a:lstStyle/>
            <a:p>
              <a:r>
                <a:rPr lang="en-US" sz="2400" b="1" dirty="0" smtClean="0"/>
                <a:t>2</a:t>
              </a:r>
              <a:endParaRPr lang="en-US" sz="2400" b="1" dirty="0"/>
            </a:p>
          </p:txBody>
        </p:sp>
        <p:sp>
          <p:nvSpPr>
            <p:cNvPr id="24" name="TextBox 23"/>
            <p:cNvSpPr txBox="1"/>
            <p:nvPr/>
          </p:nvSpPr>
          <p:spPr>
            <a:xfrm>
              <a:off x="5455478" y="4581128"/>
              <a:ext cx="340658" cy="461665"/>
            </a:xfrm>
            <a:prstGeom prst="rect">
              <a:avLst/>
            </a:prstGeom>
            <a:noFill/>
          </p:spPr>
          <p:txBody>
            <a:bodyPr wrap="none" rtlCol="0">
              <a:spAutoFit/>
            </a:bodyPr>
            <a:lstStyle/>
            <a:p>
              <a:r>
                <a:rPr lang="en-US" sz="2400" b="1" dirty="0" smtClean="0"/>
                <a:t>3</a:t>
              </a:r>
              <a:endParaRPr lang="en-US" sz="2400" b="1" dirty="0"/>
            </a:p>
          </p:txBody>
        </p:sp>
        <p:sp>
          <p:nvSpPr>
            <p:cNvPr id="25" name="TextBox 24"/>
            <p:cNvSpPr txBox="1"/>
            <p:nvPr/>
          </p:nvSpPr>
          <p:spPr>
            <a:xfrm>
              <a:off x="7668344" y="4581128"/>
              <a:ext cx="340658" cy="461665"/>
            </a:xfrm>
            <a:prstGeom prst="rect">
              <a:avLst/>
            </a:prstGeom>
            <a:noFill/>
          </p:spPr>
          <p:txBody>
            <a:bodyPr wrap="none" rtlCol="0">
              <a:spAutoFit/>
            </a:bodyPr>
            <a:lstStyle/>
            <a:p>
              <a:r>
                <a:rPr lang="en-US" sz="2400" b="1" dirty="0" smtClean="0"/>
                <a:t>4</a:t>
              </a:r>
              <a:endParaRPr lang="en-US" sz="2400" b="1" dirty="0"/>
            </a:p>
          </p:txBody>
        </p:sp>
        <p:pic>
          <p:nvPicPr>
            <p:cNvPr id="5" name="Picture 4"/>
            <p:cNvPicPr>
              <a:picLocks noChangeAspect="1"/>
            </p:cNvPicPr>
            <p:nvPr/>
          </p:nvPicPr>
          <p:blipFill>
            <a:blip r:embed="rId3"/>
            <a:stretch>
              <a:fillRect/>
            </a:stretch>
          </p:blipFill>
          <p:spPr>
            <a:xfrm>
              <a:off x="395536" y="1196752"/>
              <a:ext cx="2160240" cy="1743224"/>
            </a:xfrm>
            <a:prstGeom prst="rect">
              <a:avLst/>
            </a:prstGeom>
          </p:spPr>
        </p:pic>
        <p:pic>
          <p:nvPicPr>
            <p:cNvPr id="7" name="Picture 6"/>
            <p:cNvPicPr>
              <a:picLocks noChangeAspect="1"/>
            </p:cNvPicPr>
            <p:nvPr/>
          </p:nvPicPr>
          <p:blipFill>
            <a:blip r:embed="rId4"/>
            <a:stretch>
              <a:fillRect/>
            </a:stretch>
          </p:blipFill>
          <p:spPr>
            <a:xfrm>
              <a:off x="395536" y="2852936"/>
              <a:ext cx="2255306" cy="1872208"/>
            </a:xfrm>
            <a:prstGeom prst="rect">
              <a:avLst/>
            </a:prstGeom>
          </p:spPr>
        </p:pic>
        <p:pic>
          <p:nvPicPr>
            <p:cNvPr id="18" name="Picture 17"/>
            <p:cNvPicPr>
              <a:picLocks noChangeAspect="1"/>
            </p:cNvPicPr>
            <p:nvPr/>
          </p:nvPicPr>
          <p:blipFill>
            <a:blip r:embed="rId5"/>
            <a:stretch>
              <a:fillRect/>
            </a:stretch>
          </p:blipFill>
          <p:spPr>
            <a:xfrm>
              <a:off x="2555776" y="1181720"/>
              <a:ext cx="2083203" cy="1743224"/>
            </a:xfrm>
            <a:prstGeom prst="rect">
              <a:avLst/>
            </a:prstGeom>
          </p:spPr>
        </p:pic>
        <p:pic>
          <p:nvPicPr>
            <p:cNvPr id="26" name="Picture 25"/>
            <p:cNvPicPr>
              <a:picLocks noChangeAspect="1"/>
            </p:cNvPicPr>
            <p:nvPr/>
          </p:nvPicPr>
          <p:blipFill>
            <a:blip r:embed="rId6"/>
            <a:stretch>
              <a:fillRect/>
            </a:stretch>
          </p:blipFill>
          <p:spPr>
            <a:xfrm>
              <a:off x="2555776" y="2852936"/>
              <a:ext cx="2065239" cy="1872208"/>
            </a:xfrm>
            <a:prstGeom prst="rect">
              <a:avLst/>
            </a:prstGeom>
          </p:spPr>
        </p:pic>
        <p:pic>
          <p:nvPicPr>
            <p:cNvPr id="36" name="Picture 35"/>
            <p:cNvPicPr>
              <a:picLocks noChangeAspect="1"/>
            </p:cNvPicPr>
            <p:nvPr/>
          </p:nvPicPr>
          <p:blipFill>
            <a:blip r:embed="rId7"/>
            <a:stretch>
              <a:fillRect/>
            </a:stretch>
          </p:blipFill>
          <p:spPr>
            <a:xfrm>
              <a:off x="4644008" y="1173248"/>
              <a:ext cx="2111290" cy="1766727"/>
            </a:xfrm>
            <a:prstGeom prst="rect">
              <a:avLst/>
            </a:prstGeom>
          </p:spPr>
        </p:pic>
        <p:pic>
          <p:nvPicPr>
            <p:cNvPr id="37" name="Picture 36"/>
            <p:cNvPicPr>
              <a:picLocks noChangeAspect="1"/>
            </p:cNvPicPr>
            <p:nvPr/>
          </p:nvPicPr>
          <p:blipFill>
            <a:blip r:embed="rId8"/>
            <a:stretch>
              <a:fillRect/>
            </a:stretch>
          </p:blipFill>
          <p:spPr>
            <a:xfrm>
              <a:off x="4644008" y="2852936"/>
              <a:ext cx="2088231" cy="1872208"/>
            </a:xfrm>
            <a:prstGeom prst="rect">
              <a:avLst/>
            </a:prstGeom>
          </p:spPr>
        </p:pic>
        <p:pic>
          <p:nvPicPr>
            <p:cNvPr id="38" name="Picture 37"/>
            <p:cNvPicPr>
              <a:picLocks noChangeAspect="1"/>
            </p:cNvPicPr>
            <p:nvPr/>
          </p:nvPicPr>
          <p:blipFill>
            <a:blip r:embed="rId9"/>
            <a:stretch>
              <a:fillRect/>
            </a:stretch>
          </p:blipFill>
          <p:spPr>
            <a:xfrm>
              <a:off x="6732241" y="1196752"/>
              <a:ext cx="2160240" cy="1731472"/>
            </a:xfrm>
            <a:prstGeom prst="rect">
              <a:avLst/>
            </a:prstGeom>
          </p:spPr>
        </p:pic>
        <p:pic>
          <p:nvPicPr>
            <p:cNvPr id="39" name="Picture 38"/>
            <p:cNvPicPr>
              <a:picLocks noChangeAspect="1"/>
            </p:cNvPicPr>
            <p:nvPr/>
          </p:nvPicPr>
          <p:blipFill>
            <a:blip r:embed="rId10"/>
            <a:stretch>
              <a:fillRect/>
            </a:stretch>
          </p:blipFill>
          <p:spPr>
            <a:xfrm>
              <a:off x="6720327" y="2852936"/>
              <a:ext cx="2172153" cy="1872208"/>
            </a:xfrm>
            <a:prstGeom prst="rect">
              <a:avLst/>
            </a:prstGeom>
          </p:spPr>
        </p:pic>
        <p:sp>
          <p:nvSpPr>
            <p:cNvPr id="41" name="TextBox 40"/>
            <p:cNvSpPr txBox="1"/>
            <p:nvPr/>
          </p:nvSpPr>
          <p:spPr>
            <a:xfrm>
              <a:off x="1539189" y="2267580"/>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.343</a:t>
              </a:r>
              <a:endParaRPr lang="en-US" dirty="0"/>
            </a:p>
          </p:txBody>
        </p:sp>
        <p:sp>
          <p:nvSpPr>
            <p:cNvPr id="42" name="TextBox 41"/>
            <p:cNvSpPr txBox="1"/>
            <p:nvPr/>
          </p:nvSpPr>
          <p:spPr>
            <a:xfrm>
              <a:off x="3563888" y="2276872"/>
              <a:ext cx="1018227" cy="369332"/>
            </a:xfrm>
            <a:prstGeom prst="rect">
              <a:avLst/>
            </a:prstGeom>
            <a:noFill/>
          </p:spPr>
          <p:txBody>
            <a:bodyPr wrap="none" rtlCol="0">
              <a:spAutoFit/>
            </a:bodyPr>
            <a:lstStyle/>
            <a:p>
              <a:r>
                <a:rPr lang="en-US" dirty="0" smtClean="0"/>
                <a:t>R</a:t>
              </a:r>
              <a:r>
                <a:rPr lang="en-US" baseline="30000" dirty="0" smtClean="0"/>
                <a:t>2</a:t>
              </a:r>
              <a:r>
                <a:rPr lang="en-US" dirty="0" smtClean="0"/>
                <a:t> = .388</a:t>
              </a:r>
              <a:endParaRPr lang="en-US" dirty="0"/>
            </a:p>
          </p:txBody>
        </p:sp>
        <p:sp>
          <p:nvSpPr>
            <p:cNvPr id="43" name="TextBox 42"/>
            <p:cNvSpPr txBox="1"/>
            <p:nvPr/>
          </p:nvSpPr>
          <p:spPr>
            <a:xfrm>
              <a:off x="5724128" y="227687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.309</a:t>
              </a:r>
              <a:endParaRPr lang="en-US" dirty="0"/>
            </a:p>
          </p:txBody>
        </p:sp>
        <p:sp>
          <p:nvSpPr>
            <p:cNvPr id="44" name="TextBox 43"/>
            <p:cNvSpPr txBox="1"/>
            <p:nvPr/>
          </p:nvSpPr>
          <p:spPr>
            <a:xfrm>
              <a:off x="7875893" y="2276872"/>
              <a:ext cx="1018227" cy="369332"/>
            </a:xfrm>
            <a:prstGeom prst="rect">
              <a:avLst/>
            </a:prstGeom>
            <a:noFill/>
          </p:spPr>
          <p:txBody>
            <a:bodyPr wrap="none" rtlCol="0">
              <a:spAutoFit/>
            </a:bodyPr>
            <a:lstStyle/>
            <a:p>
              <a:r>
                <a:rPr lang="en-US" dirty="0" smtClean="0"/>
                <a:t>R</a:t>
              </a:r>
              <a:r>
                <a:rPr lang="en-US" baseline="30000" dirty="0" smtClean="0"/>
                <a:t>2</a:t>
              </a:r>
              <a:r>
                <a:rPr lang="en-US" dirty="0" smtClean="0"/>
                <a:t> = .184</a:t>
              </a:r>
              <a:endParaRPr lang="en-US" dirty="0"/>
            </a:p>
          </p:txBody>
        </p:sp>
        <p:sp>
          <p:nvSpPr>
            <p:cNvPr id="45" name="TextBox 44"/>
            <p:cNvSpPr txBox="1"/>
            <p:nvPr/>
          </p:nvSpPr>
          <p:spPr>
            <a:xfrm>
              <a:off x="1547664" y="407707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.027</a:t>
              </a:r>
              <a:endParaRPr lang="en-US" dirty="0"/>
            </a:p>
          </p:txBody>
        </p:sp>
        <p:sp>
          <p:nvSpPr>
            <p:cNvPr id="46" name="TextBox 45"/>
            <p:cNvSpPr txBox="1"/>
            <p:nvPr/>
          </p:nvSpPr>
          <p:spPr>
            <a:xfrm>
              <a:off x="3563888" y="407707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.006</a:t>
              </a:r>
              <a:endParaRPr lang="en-US" dirty="0"/>
            </a:p>
          </p:txBody>
        </p:sp>
        <p:sp>
          <p:nvSpPr>
            <p:cNvPr id="47" name="TextBox 46"/>
            <p:cNvSpPr txBox="1"/>
            <p:nvPr/>
          </p:nvSpPr>
          <p:spPr>
            <a:xfrm>
              <a:off x="5724128" y="4077072"/>
              <a:ext cx="1018227" cy="369332"/>
            </a:xfrm>
            <a:prstGeom prst="rect">
              <a:avLst/>
            </a:prstGeom>
            <a:noFill/>
          </p:spPr>
          <p:txBody>
            <a:bodyPr wrap="none" rtlCol="0">
              <a:spAutoFit/>
            </a:bodyPr>
            <a:lstStyle/>
            <a:p>
              <a:r>
                <a:rPr lang="en-US" dirty="0" smtClean="0"/>
                <a:t>R</a:t>
              </a:r>
              <a:r>
                <a:rPr lang="en-US" baseline="30000" dirty="0" smtClean="0"/>
                <a:t>2</a:t>
              </a:r>
              <a:r>
                <a:rPr lang="en-US" dirty="0" smtClean="0"/>
                <a:t> = .024</a:t>
              </a:r>
              <a:endParaRPr lang="en-US" dirty="0"/>
            </a:p>
          </p:txBody>
        </p:sp>
        <p:sp>
          <p:nvSpPr>
            <p:cNvPr id="48" name="TextBox 47"/>
            <p:cNvSpPr txBox="1"/>
            <p:nvPr/>
          </p:nvSpPr>
          <p:spPr>
            <a:xfrm>
              <a:off x="7812360" y="407707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.027</a:t>
              </a:r>
              <a:endParaRPr lang="en-US" dirty="0"/>
            </a:p>
          </p:txBody>
        </p:sp>
        <p:sp>
          <p:nvSpPr>
            <p:cNvPr id="29" name="TextBox 28"/>
            <p:cNvSpPr txBox="1"/>
            <p:nvPr/>
          </p:nvSpPr>
          <p:spPr>
            <a:xfrm>
              <a:off x="691568" y="1268760"/>
              <a:ext cx="424048" cy="379591"/>
            </a:xfrm>
            <a:prstGeom prst="rect">
              <a:avLst/>
            </a:prstGeom>
            <a:noFill/>
          </p:spPr>
          <p:txBody>
            <a:bodyPr wrap="none" rtlCol="0">
              <a:spAutoFit/>
            </a:bodyPr>
            <a:lstStyle/>
            <a:p>
              <a:r>
                <a:rPr lang="en-US" sz="2800" b="1" i="1" baseline="30000" dirty="0">
                  <a:latin typeface="ＭＳ ゴシック"/>
                  <a:ea typeface="ＭＳ ゴシック"/>
                  <a:cs typeface="ＭＳ ゴシック"/>
                </a:rPr>
                <a:t>∧</a:t>
              </a:r>
              <a:endParaRPr lang="en-US" sz="2800" dirty="0">
                <a:solidFill>
                  <a:schemeClr val="tx2">
                    <a:lumMod val="50000"/>
                  </a:schemeClr>
                </a:solidFill>
              </a:endParaRPr>
            </a:p>
          </p:txBody>
        </p:sp>
        <p:sp>
          <p:nvSpPr>
            <p:cNvPr id="30" name="TextBox 29"/>
            <p:cNvSpPr txBox="1"/>
            <p:nvPr/>
          </p:nvSpPr>
          <p:spPr>
            <a:xfrm>
              <a:off x="2843808" y="1268760"/>
              <a:ext cx="424048" cy="379591"/>
            </a:xfrm>
            <a:prstGeom prst="rect">
              <a:avLst/>
            </a:prstGeom>
            <a:noFill/>
          </p:spPr>
          <p:txBody>
            <a:bodyPr wrap="none" rtlCol="0">
              <a:spAutoFit/>
            </a:bodyPr>
            <a:lstStyle/>
            <a:p>
              <a:r>
                <a:rPr lang="en-US" sz="2800" b="1" i="1" baseline="30000" dirty="0">
                  <a:latin typeface="ＭＳ ゴシック"/>
                  <a:ea typeface="ＭＳ ゴシック"/>
                  <a:cs typeface="ＭＳ ゴシック"/>
                </a:rPr>
                <a:t>∧</a:t>
              </a:r>
              <a:endParaRPr lang="en-US" sz="2800" dirty="0">
                <a:solidFill>
                  <a:schemeClr val="tx2">
                    <a:lumMod val="50000"/>
                  </a:schemeClr>
                </a:solidFill>
              </a:endParaRPr>
            </a:p>
          </p:txBody>
        </p:sp>
      </p:grpSp>
    </p:spTree>
    <p:extLst>
      <p:ext uri="{BB962C8B-B14F-4D97-AF65-F5344CB8AC3E}">
        <p14:creationId xmlns:p14="http://schemas.microsoft.com/office/powerpoint/2010/main" val="3876974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Multiple regression model: accuracy in comprehension</a:t>
            </a:r>
            <a:endParaRPr lang="en-GB" dirty="0"/>
          </a:p>
        </p:txBody>
      </p:sp>
      <p:sp>
        <p:nvSpPr>
          <p:cNvPr id="5" name="TextBox 4"/>
          <p:cNvSpPr txBox="1"/>
          <p:nvPr/>
        </p:nvSpPr>
        <p:spPr>
          <a:xfrm>
            <a:off x="395536" y="1700808"/>
            <a:ext cx="5184576" cy="707886"/>
          </a:xfrm>
          <a:prstGeom prst="rect">
            <a:avLst/>
          </a:prstGeom>
          <a:noFill/>
        </p:spPr>
        <p:txBody>
          <a:bodyPr wrap="square" rtlCol="0">
            <a:spAutoFit/>
          </a:bodyPr>
          <a:lstStyle/>
          <a:p>
            <a:pPr marL="285750" indent="-285750">
              <a:buFontTx/>
              <a:buChar char="-"/>
            </a:pPr>
            <a:r>
              <a:rPr lang="en-US" sz="2000" dirty="0" smtClean="0"/>
              <a:t>DV: number of accurate trials per session</a:t>
            </a:r>
          </a:p>
          <a:p>
            <a:pPr marL="285750" indent="-285750">
              <a:buFontTx/>
              <a:buChar char="-"/>
            </a:pPr>
            <a:r>
              <a:rPr lang="en-US" sz="2000" dirty="0" smtClean="0"/>
              <a:t>Predictors: </a:t>
            </a:r>
            <a:r>
              <a:rPr lang="en-US" sz="2000" dirty="0" err="1" smtClean="0"/>
              <a:t>DECLcomp</a:t>
            </a:r>
            <a:r>
              <a:rPr lang="en-US" sz="2000" dirty="0" smtClean="0"/>
              <a:t>; </a:t>
            </a:r>
            <a:r>
              <a:rPr lang="en-US" sz="2000" dirty="0" err="1" smtClean="0"/>
              <a:t>PROCcomp</a:t>
            </a:r>
            <a:endParaRPr lang="en-US" sz="2000" dirty="0"/>
          </a:p>
        </p:txBody>
      </p:sp>
      <p:sp>
        <p:nvSpPr>
          <p:cNvPr id="6" name="TextBox 5"/>
          <p:cNvSpPr txBox="1"/>
          <p:nvPr/>
        </p:nvSpPr>
        <p:spPr>
          <a:xfrm>
            <a:off x="1475656" y="2492896"/>
            <a:ext cx="340658" cy="461665"/>
          </a:xfrm>
          <a:prstGeom prst="rect">
            <a:avLst/>
          </a:prstGeom>
          <a:noFill/>
        </p:spPr>
        <p:txBody>
          <a:bodyPr wrap="none" rtlCol="0">
            <a:spAutoFit/>
          </a:bodyPr>
          <a:lstStyle/>
          <a:p>
            <a:r>
              <a:rPr lang="en-US" sz="2400" b="1" dirty="0" smtClean="0"/>
              <a:t>1</a:t>
            </a:r>
            <a:endParaRPr lang="en-US" sz="2400" b="1" dirty="0"/>
          </a:p>
        </p:txBody>
      </p:sp>
      <p:graphicFrame>
        <p:nvGraphicFramePr>
          <p:cNvPr id="7" name="Content Placeholder 4"/>
          <p:cNvGraphicFramePr>
            <a:graphicFrameLocks noGrp="1"/>
          </p:cNvGraphicFramePr>
          <p:nvPr>
            <p:extLst>
              <p:ext uri="{D42A27DB-BD31-4B8C-83A1-F6EECF244321}">
                <p14:modId xmlns:p14="http://schemas.microsoft.com/office/powerpoint/2010/main" val="1702264673"/>
              </p:ext>
            </p:extLst>
          </p:nvPr>
        </p:nvGraphicFramePr>
        <p:xfrm>
          <a:off x="35496" y="2907184"/>
          <a:ext cx="3456385" cy="3806368"/>
        </p:xfrm>
        <a:graphic>
          <a:graphicData uri="http://schemas.openxmlformats.org/drawingml/2006/table">
            <a:tbl>
              <a:tblPr/>
              <a:tblGrid>
                <a:gridCol w="1319956"/>
                <a:gridCol w="632385"/>
                <a:gridCol w="752022"/>
                <a:gridCol w="752022"/>
              </a:tblGrid>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Variable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Declarative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2.74</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1.13</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.615*</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Procedural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.125</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.970</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.033</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11.56</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.913</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45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6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.387;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F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2,12)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3.16,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p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&lt;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sign.corrected</a:t>
                      </a:r>
                      <a:endPar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p</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&lt;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bootstrapped values</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8" name="Content Placeholder 4"/>
          <p:cNvGraphicFramePr>
            <a:graphicFrameLocks noGrp="1"/>
          </p:cNvGraphicFramePr>
          <p:nvPr>
            <p:extLst>
              <p:ext uri="{D42A27DB-BD31-4B8C-83A1-F6EECF244321}">
                <p14:modId xmlns:p14="http://schemas.microsoft.com/office/powerpoint/2010/main" val="3854034856"/>
              </p:ext>
            </p:extLst>
          </p:nvPr>
        </p:nvGraphicFramePr>
        <p:xfrm>
          <a:off x="3676719" y="2918624"/>
          <a:ext cx="2263432" cy="3318688"/>
        </p:xfrm>
        <a:graphic>
          <a:graphicData uri="http://schemas.openxmlformats.org/drawingml/2006/table">
            <a:tbl>
              <a:tblPr/>
              <a:tblGrid>
                <a:gridCol w="669978"/>
                <a:gridCol w="796727"/>
                <a:gridCol w="796727"/>
              </a:tblGrid>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Calibri" charset="0"/>
                          <a:ea typeface="ＭＳ Ｐゴシック" charset="0"/>
                          <a:cs typeface="ＭＳ Ｐゴシック" charset="0"/>
                        </a:rPr>
                        <a:t>β</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2.31</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.946</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.624</a:t>
                      </a:r>
                      <a:r>
                        <a:rPr kumimoji="0" lang="en-US" sz="1600" b="1" i="1" u="none" strike="noStrike" cap="none" normalizeH="0" baseline="30000" dirty="0" smtClean="0">
                          <a:ln>
                            <a:noFill/>
                          </a:ln>
                          <a:solidFill>
                            <a:schemeClr val="tx1"/>
                          </a:solidFill>
                          <a:effectLst/>
                          <a:latin typeface="ＭＳ ゴシック"/>
                          <a:ea typeface="ＭＳ ゴシック"/>
                          <a:cs typeface="ＭＳ ゴシック"/>
                        </a:rPr>
                        <a:t>*</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-.173</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.810</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.054</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16.69</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.763</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45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6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.378;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F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2,12)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3.03,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p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&lt;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.10</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9" name="TextBox 8"/>
          <p:cNvSpPr txBox="1"/>
          <p:nvPr/>
        </p:nvSpPr>
        <p:spPr>
          <a:xfrm>
            <a:off x="3799294" y="2492896"/>
            <a:ext cx="340658" cy="461665"/>
          </a:xfrm>
          <a:prstGeom prst="rect">
            <a:avLst/>
          </a:prstGeom>
          <a:noFill/>
        </p:spPr>
        <p:txBody>
          <a:bodyPr wrap="none" rtlCol="0">
            <a:spAutoFit/>
          </a:bodyPr>
          <a:lstStyle/>
          <a:p>
            <a:r>
              <a:rPr lang="en-US" sz="2400" b="1" dirty="0" smtClean="0"/>
              <a:t>2</a:t>
            </a:r>
            <a:endParaRPr lang="en-US" sz="2400" b="1" dirty="0"/>
          </a:p>
        </p:txBody>
      </p:sp>
    </p:spTree>
    <p:extLst>
      <p:ext uri="{BB962C8B-B14F-4D97-AF65-F5344CB8AC3E}">
        <p14:creationId xmlns:p14="http://schemas.microsoft.com/office/powerpoint/2010/main" val="31631670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20767372"/>
              </p:ext>
            </p:extLst>
          </p:nvPr>
        </p:nvGraphicFramePr>
        <p:xfrm>
          <a:off x="683568" y="1772816"/>
          <a:ext cx="7704856" cy="4442400"/>
        </p:xfrm>
        <a:graphic>
          <a:graphicData uri="http://schemas.openxmlformats.org/drawingml/2006/table">
            <a:tbl>
              <a:tblPr firstRow="1" bandRow="1">
                <a:tableStyleId>{5C22544A-7EE6-4342-B048-85BDC9FD1C3A}</a:tableStyleId>
              </a:tblPr>
              <a:tblGrid>
                <a:gridCol w="2133366"/>
                <a:gridCol w="1415512"/>
                <a:gridCol w="1107016"/>
                <a:gridCol w="1666593"/>
                <a:gridCol w="1382369"/>
              </a:tblGrid>
              <a:tr h="692684">
                <a:tc>
                  <a:txBody>
                    <a:bodyPr/>
                    <a:lstStyle/>
                    <a:p>
                      <a:pPr algn="ctr">
                        <a:lnSpc>
                          <a:spcPct val="150000"/>
                        </a:lnSpc>
                      </a:pPr>
                      <a:r>
                        <a:rPr lang="en-US" sz="2000" b="0" dirty="0" smtClean="0">
                          <a:solidFill>
                            <a:sysClr val="windowText" lastClr="000000"/>
                          </a:solidFill>
                        </a:rPr>
                        <a:t>Variable</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M</a:t>
                      </a: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SD</a:t>
                      </a:r>
                      <a:endParaRPr lang="en-US" sz="2000" b="0" i="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DECL</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PROC</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ACCprod1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3.96</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6.18</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endParaRPr lang="en-US" sz="2000" b="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r>
              <a:tr h="548802">
                <a:tc>
                  <a:txBody>
                    <a:bodyPr/>
                    <a:lstStyle/>
                    <a:p>
                      <a:pPr>
                        <a:lnSpc>
                          <a:spcPct val="150000"/>
                        </a:lnSpc>
                      </a:pPr>
                      <a:r>
                        <a:rPr lang="en-US" sz="2000" dirty="0" smtClean="0">
                          <a:solidFill>
                            <a:sysClr val="windowText" lastClr="000000"/>
                          </a:solidFill>
                        </a:rPr>
                        <a:t>ACCprod2</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11.01</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8.08</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ACCprod3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14.57</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7.01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ACCprod4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17.83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3.03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0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i="1" baseline="0" dirty="0" smtClean="0">
                          <a:solidFill>
                            <a:schemeClr val="tx1"/>
                          </a:solidFill>
                        </a:rPr>
                        <a:t>*p &lt; .05 – </a:t>
                      </a:r>
                      <a:r>
                        <a:rPr lang="en-US" sz="1600" i="0" baseline="0" dirty="0" smtClean="0">
                          <a:solidFill>
                            <a:schemeClr val="tx1"/>
                          </a:solidFill>
                        </a:rPr>
                        <a:t>significance corrected for multiple comparisons</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i="0" baseline="0" dirty="0" smtClean="0">
                          <a:solidFill>
                            <a:schemeClr val="tx1"/>
                          </a:solidFill>
                        </a:rPr>
                        <a:t>bootstrapped values</a:t>
                      </a:r>
                      <a:endParaRPr lang="en-US" sz="1600" i="1" dirty="0" smtClean="0">
                        <a:solidFill>
                          <a:schemeClr val="tx1"/>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1800" dirty="0"/>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22</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r>
              <a:rPr lang="en-US" sz="3600" dirty="0" smtClean="0">
                <a:latin typeface="+mj-lt"/>
                <a:ea typeface="ＭＳ Ｐゴシック" pitchFamily="34" charset="-128"/>
                <a:cs typeface="+mj-cs"/>
              </a:rPr>
              <a:t>Results</a:t>
            </a:r>
            <a:endParaRPr lang="en-US" sz="3600" dirty="0">
              <a:latin typeface="+mj-lt"/>
              <a:ea typeface="+mj-ea"/>
              <a:cs typeface="+mj-cs"/>
            </a:endParaRPr>
          </a:p>
        </p:txBody>
      </p:sp>
      <p:sp>
        <p:nvSpPr>
          <p:cNvPr id="11" name="Title 2"/>
          <p:cNvSpPr txBox="1">
            <a:spLocks/>
          </p:cNvSpPr>
          <p:nvPr/>
        </p:nvSpPr>
        <p:spPr>
          <a:xfrm>
            <a:off x="395536" y="116632"/>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D52B1E"/>
                </a:solidFill>
              </a:rPr>
              <a:t>Results: accuracy in production</a:t>
            </a:r>
            <a:endParaRPr lang="en-GB" dirty="0">
              <a:solidFill>
                <a:srgbClr val="D52B1E"/>
              </a:solidFill>
            </a:endParaRPr>
          </a:p>
        </p:txBody>
      </p:sp>
    </p:spTree>
    <p:extLst>
      <p:ext uri="{BB962C8B-B14F-4D97-AF65-F5344CB8AC3E}">
        <p14:creationId xmlns:p14="http://schemas.microsoft.com/office/powerpoint/2010/main" val="2330893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01666420"/>
              </p:ext>
            </p:extLst>
          </p:nvPr>
        </p:nvGraphicFramePr>
        <p:xfrm>
          <a:off x="683568" y="1772816"/>
          <a:ext cx="7704856" cy="4442400"/>
        </p:xfrm>
        <a:graphic>
          <a:graphicData uri="http://schemas.openxmlformats.org/drawingml/2006/table">
            <a:tbl>
              <a:tblPr firstRow="1" bandRow="1">
                <a:tableStyleId>{5C22544A-7EE6-4342-B048-85BDC9FD1C3A}</a:tableStyleId>
              </a:tblPr>
              <a:tblGrid>
                <a:gridCol w="2133366"/>
                <a:gridCol w="1415512"/>
                <a:gridCol w="1107016"/>
                <a:gridCol w="1666593"/>
                <a:gridCol w="1382369"/>
              </a:tblGrid>
              <a:tr h="692684">
                <a:tc>
                  <a:txBody>
                    <a:bodyPr/>
                    <a:lstStyle/>
                    <a:p>
                      <a:pPr algn="ctr">
                        <a:lnSpc>
                          <a:spcPct val="150000"/>
                        </a:lnSpc>
                      </a:pPr>
                      <a:r>
                        <a:rPr lang="en-US" sz="2000" b="0" dirty="0" smtClean="0">
                          <a:solidFill>
                            <a:sysClr val="windowText" lastClr="000000"/>
                          </a:solidFill>
                        </a:rPr>
                        <a:t>Variable</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M</a:t>
                      </a: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SD</a:t>
                      </a:r>
                      <a:endParaRPr lang="en-US" sz="2000" b="0" i="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DECL</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PROC</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ACCprod1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3.96</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6.18</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b="1" dirty="0" smtClean="0">
                          <a:solidFill>
                            <a:sysClr val="windowText" lastClr="000000"/>
                          </a:solidFill>
                        </a:rPr>
                        <a:t>.709*</a:t>
                      </a:r>
                      <a:endParaRPr lang="en-US" sz="2000" b="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.387</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r>
              <a:tr h="548802">
                <a:tc>
                  <a:txBody>
                    <a:bodyPr/>
                    <a:lstStyle/>
                    <a:p>
                      <a:pPr>
                        <a:lnSpc>
                          <a:spcPct val="150000"/>
                        </a:lnSpc>
                      </a:pPr>
                      <a:r>
                        <a:rPr lang="en-US" sz="2000" dirty="0" smtClean="0">
                          <a:solidFill>
                            <a:sysClr val="windowText" lastClr="000000"/>
                          </a:solidFill>
                        </a:rPr>
                        <a:t>ACCprod2</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11.01</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8.08</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.356</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.157</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ACCprod3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14.57</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7.01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.325</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.311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ACCprod4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17.83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3.03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.345</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.281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0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i="1" baseline="0" dirty="0" smtClean="0">
                          <a:solidFill>
                            <a:schemeClr val="tx1"/>
                          </a:solidFill>
                        </a:rPr>
                        <a:t>*p &lt; .05 – </a:t>
                      </a:r>
                      <a:r>
                        <a:rPr lang="en-US" sz="1600" i="0" baseline="0" dirty="0" smtClean="0">
                          <a:solidFill>
                            <a:schemeClr val="tx1"/>
                          </a:solidFill>
                        </a:rPr>
                        <a:t>significance corrected for multiple comparisons</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i="0" baseline="0" dirty="0" smtClean="0">
                          <a:solidFill>
                            <a:schemeClr val="tx1"/>
                          </a:solidFill>
                        </a:rPr>
                        <a:t>bootstrapped values</a:t>
                      </a:r>
                      <a:endParaRPr lang="en-US" sz="1600" i="1" dirty="0" smtClean="0">
                        <a:solidFill>
                          <a:schemeClr val="tx1"/>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1800" dirty="0"/>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23</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r>
              <a:rPr lang="en-US" sz="3600" dirty="0" smtClean="0">
                <a:latin typeface="+mj-lt"/>
                <a:ea typeface="ＭＳ Ｐゴシック" pitchFamily="34" charset="-128"/>
                <a:cs typeface="+mj-cs"/>
              </a:rPr>
              <a:t>Results</a:t>
            </a:r>
            <a:endParaRPr lang="en-US" sz="3600" dirty="0">
              <a:latin typeface="+mj-lt"/>
              <a:ea typeface="+mj-ea"/>
              <a:cs typeface="+mj-cs"/>
            </a:endParaRPr>
          </a:p>
        </p:txBody>
      </p:sp>
      <p:sp>
        <p:nvSpPr>
          <p:cNvPr id="11" name="Title 2"/>
          <p:cNvSpPr txBox="1">
            <a:spLocks/>
          </p:cNvSpPr>
          <p:nvPr/>
        </p:nvSpPr>
        <p:spPr>
          <a:xfrm>
            <a:off x="395536" y="116632"/>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D52B1E"/>
                </a:solidFill>
              </a:rPr>
              <a:t>Results: accuracy in production</a:t>
            </a:r>
            <a:endParaRPr lang="en-GB" dirty="0">
              <a:solidFill>
                <a:srgbClr val="D52B1E"/>
              </a:solidFill>
            </a:endParaRPr>
          </a:p>
        </p:txBody>
      </p:sp>
    </p:spTree>
    <p:extLst>
      <p:ext uri="{BB962C8B-B14F-4D97-AF65-F5344CB8AC3E}">
        <p14:creationId xmlns:p14="http://schemas.microsoft.com/office/powerpoint/2010/main" val="1193450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1700808"/>
            <a:ext cx="2237342" cy="1872208"/>
          </a:xfrm>
          <a:prstGeom prst="rect">
            <a:avLst/>
          </a:prstGeom>
        </p:spPr>
      </p:pic>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24</a:t>
            </a:fld>
            <a:endParaRPr lang="en-US" sz="1200" dirty="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endParaRPr lang="en-US" sz="3600" dirty="0">
              <a:latin typeface="+mj-lt"/>
              <a:ea typeface="+mj-ea"/>
              <a:cs typeface="+mj-cs"/>
            </a:endParaRPr>
          </a:p>
        </p:txBody>
      </p:sp>
      <p:sp>
        <p:nvSpPr>
          <p:cNvPr id="11" name="Title 2"/>
          <p:cNvSpPr txBox="1">
            <a:spLocks/>
          </p:cNvSpPr>
          <p:nvPr/>
        </p:nvSpPr>
        <p:spPr>
          <a:xfrm>
            <a:off x="323528" y="-99392"/>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D52B1E"/>
                </a:solidFill>
              </a:rPr>
              <a:t>Results: accuracy in </a:t>
            </a:r>
            <a:r>
              <a:rPr lang="en-GB" dirty="0" smtClean="0">
                <a:solidFill>
                  <a:srgbClr val="D52B1E"/>
                </a:solidFill>
              </a:rPr>
              <a:t>production</a:t>
            </a:r>
            <a:endParaRPr lang="en-GB" dirty="0">
              <a:solidFill>
                <a:srgbClr val="D52B1E"/>
              </a:solidFill>
            </a:endParaRPr>
          </a:p>
        </p:txBody>
      </p:sp>
      <p:sp>
        <p:nvSpPr>
          <p:cNvPr id="19" name="TextBox 18"/>
          <p:cNvSpPr txBox="1"/>
          <p:nvPr/>
        </p:nvSpPr>
        <p:spPr>
          <a:xfrm>
            <a:off x="35496" y="2031231"/>
            <a:ext cx="378679" cy="461665"/>
          </a:xfrm>
          <a:prstGeom prst="rect">
            <a:avLst/>
          </a:prstGeom>
          <a:noFill/>
        </p:spPr>
        <p:txBody>
          <a:bodyPr wrap="none" rtlCol="0">
            <a:spAutoFit/>
          </a:bodyPr>
          <a:lstStyle/>
          <a:p>
            <a:r>
              <a:rPr lang="en-US" sz="2400" b="1" dirty="0" smtClean="0"/>
              <a:t>D</a:t>
            </a:r>
            <a:endParaRPr lang="en-US" sz="2400" b="1" dirty="0"/>
          </a:p>
        </p:txBody>
      </p:sp>
      <p:sp>
        <p:nvSpPr>
          <p:cNvPr id="21" name="TextBox 20"/>
          <p:cNvSpPr txBox="1"/>
          <p:nvPr/>
        </p:nvSpPr>
        <p:spPr>
          <a:xfrm>
            <a:off x="35496" y="3873822"/>
            <a:ext cx="348473" cy="461665"/>
          </a:xfrm>
          <a:prstGeom prst="rect">
            <a:avLst/>
          </a:prstGeom>
          <a:noFill/>
        </p:spPr>
        <p:txBody>
          <a:bodyPr wrap="none" rtlCol="0">
            <a:spAutoFit/>
          </a:bodyPr>
          <a:lstStyle/>
          <a:p>
            <a:r>
              <a:rPr lang="en-US" sz="2400" b="1" dirty="0" smtClean="0"/>
              <a:t>P</a:t>
            </a:r>
            <a:endParaRPr lang="en-US" sz="2400" b="1" dirty="0"/>
          </a:p>
        </p:txBody>
      </p:sp>
      <p:sp>
        <p:nvSpPr>
          <p:cNvPr id="22" name="TextBox 21"/>
          <p:cNvSpPr txBox="1"/>
          <p:nvPr/>
        </p:nvSpPr>
        <p:spPr>
          <a:xfrm>
            <a:off x="1351022" y="5271591"/>
            <a:ext cx="340658" cy="461665"/>
          </a:xfrm>
          <a:prstGeom prst="rect">
            <a:avLst/>
          </a:prstGeom>
          <a:noFill/>
        </p:spPr>
        <p:txBody>
          <a:bodyPr wrap="none" rtlCol="0">
            <a:spAutoFit/>
          </a:bodyPr>
          <a:lstStyle/>
          <a:p>
            <a:r>
              <a:rPr lang="en-US" sz="2400" b="1" dirty="0" smtClean="0"/>
              <a:t>1</a:t>
            </a:r>
            <a:endParaRPr lang="en-US" sz="2400" b="1" dirty="0"/>
          </a:p>
        </p:txBody>
      </p:sp>
      <p:sp>
        <p:nvSpPr>
          <p:cNvPr id="23" name="TextBox 22"/>
          <p:cNvSpPr txBox="1"/>
          <p:nvPr/>
        </p:nvSpPr>
        <p:spPr>
          <a:xfrm>
            <a:off x="3583270" y="5271591"/>
            <a:ext cx="340658" cy="461665"/>
          </a:xfrm>
          <a:prstGeom prst="rect">
            <a:avLst/>
          </a:prstGeom>
          <a:noFill/>
        </p:spPr>
        <p:txBody>
          <a:bodyPr wrap="none" rtlCol="0">
            <a:spAutoFit/>
          </a:bodyPr>
          <a:lstStyle/>
          <a:p>
            <a:r>
              <a:rPr lang="en-US" sz="2400" b="1" dirty="0" smtClean="0"/>
              <a:t>2</a:t>
            </a:r>
            <a:endParaRPr lang="en-US" sz="2400" b="1" dirty="0"/>
          </a:p>
        </p:txBody>
      </p:sp>
      <p:sp>
        <p:nvSpPr>
          <p:cNvPr id="24" name="TextBox 23"/>
          <p:cNvSpPr txBox="1"/>
          <p:nvPr/>
        </p:nvSpPr>
        <p:spPr>
          <a:xfrm>
            <a:off x="5743510" y="5271591"/>
            <a:ext cx="340658" cy="461665"/>
          </a:xfrm>
          <a:prstGeom prst="rect">
            <a:avLst/>
          </a:prstGeom>
          <a:noFill/>
        </p:spPr>
        <p:txBody>
          <a:bodyPr wrap="none" rtlCol="0">
            <a:spAutoFit/>
          </a:bodyPr>
          <a:lstStyle/>
          <a:p>
            <a:r>
              <a:rPr lang="en-US" sz="2400" b="1" dirty="0" smtClean="0"/>
              <a:t>3</a:t>
            </a:r>
            <a:endParaRPr lang="en-US" sz="2400" b="1" dirty="0"/>
          </a:p>
        </p:txBody>
      </p:sp>
      <p:sp>
        <p:nvSpPr>
          <p:cNvPr id="25" name="TextBox 24"/>
          <p:cNvSpPr txBox="1"/>
          <p:nvPr/>
        </p:nvSpPr>
        <p:spPr>
          <a:xfrm>
            <a:off x="7668344" y="5271591"/>
            <a:ext cx="340658" cy="461665"/>
          </a:xfrm>
          <a:prstGeom prst="rect">
            <a:avLst/>
          </a:prstGeom>
          <a:noFill/>
        </p:spPr>
        <p:txBody>
          <a:bodyPr wrap="none" rtlCol="0">
            <a:spAutoFit/>
          </a:bodyPr>
          <a:lstStyle/>
          <a:p>
            <a:r>
              <a:rPr lang="en-US" sz="2400" b="1" dirty="0" smtClean="0"/>
              <a:t>4</a:t>
            </a:r>
            <a:endParaRPr lang="en-US" sz="2400" b="1" dirty="0"/>
          </a:p>
        </p:txBody>
      </p:sp>
      <p:sp>
        <p:nvSpPr>
          <p:cNvPr id="30" name="TextBox 29"/>
          <p:cNvSpPr txBox="1"/>
          <p:nvPr/>
        </p:nvSpPr>
        <p:spPr>
          <a:xfrm>
            <a:off x="611560" y="1772816"/>
            <a:ext cx="325730" cy="379591"/>
          </a:xfrm>
          <a:prstGeom prst="rect">
            <a:avLst/>
          </a:prstGeom>
          <a:noFill/>
        </p:spPr>
        <p:txBody>
          <a:bodyPr wrap="none" rtlCol="0">
            <a:spAutoFit/>
          </a:bodyPr>
          <a:lstStyle/>
          <a:p>
            <a:r>
              <a:rPr lang="en-US" sz="2800" b="1" baseline="30000" dirty="0" smtClean="0">
                <a:latin typeface="ＭＳ ゴシック"/>
                <a:ea typeface="ＭＳ ゴシック"/>
                <a:cs typeface="ＭＳ ゴシック"/>
              </a:rPr>
              <a:t>*</a:t>
            </a:r>
            <a:endParaRPr lang="en-US" sz="2800" dirty="0">
              <a:solidFill>
                <a:schemeClr val="tx2">
                  <a:lumMod val="50000"/>
                </a:schemeClr>
              </a:solidFill>
            </a:endParaRPr>
          </a:p>
        </p:txBody>
      </p:sp>
      <p:pic>
        <p:nvPicPr>
          <p:cNvPr id="4" name="Picture 3"/>
          <p:cNvPicPr>
            <a:picLocks noChangeAspect="1"/>
          </p:cNvPicPr>
          <p:nvPr/>
        </p:nvPicPr>
        <p:blipFill>
          <a:blip r:embed="rId4"/>
          <a:stretch>
            <a:fillRect/>
          </a:stretch>
        </p:blipFill>
        <p:spPr>
          <a:xfrm>
            <a:off x="323528" y="3557984"/>
            <a:ext cx="2255306" cy="1887240"/>
          </a:xfrm>
          <a:prstGeom prst="rect">
            <a:avLst/>
          </a:prstGeom>
        </p:spPr>
      </p:pic>
      <p:pic>
        <p:nvPicPr>
          <p:cNvPr id="6" name="Picture 5"/>
          <p:cNvPicPr>
            <a:picLocks noChangeAspect="1"/>
          </p:cNvPicPr>
          <p:nvPr/>
        </p:nvPicPr>
        <p:blipFill>
          <a:blip r:embed="rId5"/>
          <a:stretch>
            <a:fillRect/>
          </a:stretch>
        </p:blipFill>
        <p:spPr>
          <a:xfrm>
            <a:off x="2555776" y="1700808"/>
            <a:ext cx="2160240" cy="1887240"/>
          </a:xfrm>
          <a:prstGeom prst="rect">
            <a:avLst/>
          </a:prstGeom>
        </p:spPr>
      </p:pic>
      <p:pic>
        <p:nvPicPr>
          <p:cNvPr id="8" name="Picture 7"/>
          <p:cNvPicPr>
            <a:picLocks noChangeAspect="1"/>
          </p:cNvPicPr>
          <p:nvPr/>
        </p:nvPicPr>
        <p:blipFill>
          <a:blip r:embed="rId6"/>
          <a:stretch>
            <a:fillRect/>
          </a:stretch>
        </p:blipFill>
        <p:spPr>
          <a:xfrm>
            <a:off x="2515775" y="3573016"/>
            <a:ext cx="2200241" cy="1872208"/>
          </a:xfrm>
          <a:prstGeom prst="rect">
            <a:avLst/>
          </a:prstGeom>
        </p:spPr>
      </p:pic>
      <p:pic>
        <p:nvPicPr>
          <p:cNvPr id="9" name="Picture 8"/>
          <p:cNvPicPr>
            <a:picLocks noChangeAspect="1"/>
          </p:cNvPicPr>
          <p:nvPr/>
        </p:nvPicPr>
        <p:blipFill>
          <a:blip r:embed="rId7"/>
          <a:stretch>
            <a:fillRect/>
          </a:stretch>
        </p:blipFill>
        <p:spPr>
          <a:xfrm>
            <a:off x="4788024" y="1700808"/>
            <a:ext cx="2088232" cy="1876661"/>
          </a:xfrm>
          <a:prstGeom prst="rect">
            <a:avLst/>
          </a:prstGeom>
        </p:spPr>
      </p:pic>
      <p:pic>
        <p:nvPicPr>
          <p:cNvPr id="10" name="Picture 9"/>
          <p:cNvPicPr>
            <a:picLocks noChangeAspect="1"/>
          </p:cNvPicPr>
          <p:nvPr/>
        </p:nvPicPr>
        <p:blipFill>
          <a:blip r:embed="rId8"/>
          <a:stretch>
            <a:fillRect/>
          </a:stretch>
        </p:blipFill>
        <p:spPr>
          <a:xfrm>
            <a:off x="4788024" y="3573016"/>
            <a:ext cx="2083203" cy="1872208"/>
          </a:xfrm>
          <a:prstGeom prst="rect">
            <a:avLst/>
          </a:prstGeom>
        </p:spPr>
      </p:pic>
      <p:pic>
        <p:nvPicPr>
          <p:cNvPr id="13" name="Picture 12"/>
          <p:cNvPicPr>
            <a:picLocks noChangeAspect="1"/>
          </p:cNvPicPr>
          <p:nvPr/>
        </p:nvPicPr>
        <p:blipFill>
          <a:blip r:embed="rId9"/>
          <a:stretch>
            <a:fillRect/>
          </a:stretch>
        </p:blipFill>
        <p:spPr>
          <a:xfrm>
            <a:off x="6876256" y="1700808"/>
            <a:ext cx="2155211" cy="1872208"/>
          </a:xfrm>
          <a:prstGeom prst="rect">
            <a:avLst/>
          </a:prstGeom>
        </p:spPr>
      </p:pic>
      <p:pic>
        <p:nvPicPr>
          <p:cNvPr id="14" name="Picture 13"/>
          <p:cNvPicPr>
            <a:picLocks noChangeAspect="1"/>
          </p:cNvPicPr>
          <p:nvPr/>
        </p:nvPicPr>
        <p:blipFill>
          <a:blip r:embed="rId10"/>
          <a:stretch>
            <a:fillRect/>
          </a:stretch>
        </p:blipFill>
        <p:spPr>
          <a:xfrm>
            <a:off x="6876256" y="3573016"/>
            <a:ext cx="2111290" cy="1872208"/>
          </a:xfrm>
          <a:prstGeom prst="rect">
            <a:avLst/>
          </a:prstGeom>
        </p:spPr>
      </p:pic>
      <p:sp>
        <p:nvSpPr>
          <p:cNvPr id="40" name="TextBox 39"/>
          <p:cNvSpPr txBox="1"/>
          <p:nvPr/>
        </p:nvSpPr>
        <p:spPr>
          <a:xfrm>
            <a:off x="1547664" y="29249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.427</a:t>
            </a:r>
            <a:endParaRPr lang="en-US" dirty="0"/>
          </a:p>
        </p:txBody>
      </p:sp>
      <p:sp>
        <p:nvSpPr>
          <p:cNvPr id="49" name="TextBox 48"/>
          <p:cNvSpPr txBox="1"/>
          <p:nvPr/>
        </p:nvSpPr>
        <p:spPr>
          <a:xfrm>
            <a:off x="3699429" y="29249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.181</a:t>
            </a:r>
            <a:endParaRPr lang="en-US" dirty="0"/>
          </a:p>
        </p:txBody>
      </p:sp>
      <p:sp>
        <p:nvSpPr>
          <p:cNvPr id="50" name="TextBox 49"/>
          <p:cNvSpPr txBox="1"/>
          <p:nvPr/>
        </p:nvSpPr>
        <p:spPr>
          <a:xfrm>
            <a:off x="5859669" y="29249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.123</a:t>
            </a:r>
            <a:endParaRPr lang="en-US" dirty="0"/>
          </a:p>
        </p:txBody>
      </p:sp>
      <p:sp>
        <p:nvSpPr>
          <p:cNvPr id="51" name="TextBox 50"/>
          <p:cNvSpPr txBox="1"/>
          <p:nvPr/>
        </p:nvSpPr>
        <p:spPr>
          <a:xfrm>
            <a:off x="7964760" y="29249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.133</a:t>
            </a:r>
            <a:endParaRPr lang="en-US" dirty="0"/>
          </a:p>
        </p:txBody>
      </p:sp>
      <p:sp>
        <p:nvSpPr>
          <p:cNvPr id="52" name="TextBox 51"/>
          <p:cNvSpPr txBox="1"/>
          <p:nvPr/>
        </p:nvSpPr>
        <p:spPr>
          <a:xfrm>
            <a:off x="1539189" y="479715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.146</a:t>
            </a:r>
            <a:endParaRPr lang="en-US" dirty="0"/>
          </a:p>
        </p:txBody>
      </p:sp>
      <p:sp>
        <p:nvSpPr>
          <p:cNvPr id="53" name="TextBox 52"/>
          <p:cNvSpPr txBox="1"/>
          <p:nvPr/>
        </p:nvSpPr>
        <p:spPr>
          <a:xfrm>
            <a:off x="3699429" y="479715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.023</a:t>
            </a:r>
            <a:endParaRPr lang="en-US" dirty="0"/>
          </a:p>
        </p:txBody>
      </p:sp>
      <p:sp>
        <p:nvSpPr>
          <p:cNvPr id="54" name="TextBox 53"/>
          <p:cNvSpPr txBox="1"/>
          <p:nvPr/>
        </p:nvSpPr>
        <p:spPr>
          <a:xfrm>
            <a:off x="5859669" y="4787860"/>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.097</a:t>
            </a:r>
            <a:endParaRPr lang="en-US" dirty="0"/>
          </a:p>
        </p:txBody>
      </p:sp>
      <p:sp>
        <p:nvSpPr>
          <p:cNvPr id="55" name="TextBox 54"/>
          <p:cNvSpPr txBox="1"/>
          <p:nvPr/>
        </p:nvSpPr>
        <p:spPr>
          <a:xfrm>
            <a:off x="7964760" y="479715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.079</a:t>
            </a:r>
            <a:endParaRPr lang="en-US" dirty="0"/>
          </a:p>
        </p:txBody>
      </p:sp>
    </p:spTree>
    <p:extLst>
      <p:ext uri="{BB962C8B-B14F-4D97-AF65-F5344CB8AC3E}">
        <p14:creationId xmlns:p14="http://schemas.microsoft.com/office/powerpoint/2010/main" val="831029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Multiple regression model: accuracy in production</a:t>
            </a:r>
            <a:endParaRPr lang="en-GB" dirty="0"/>
          </a:p>
        </p:txBody>
      </p:sp>
      <p:sp>
        <p:nvSpPr>
          <p:cNvPr id="5" name="TextBox 4"/>
          <p:cNvSpPr txBox="1"/>
          <p:nvPr/>
        </p:nvSpPr>
        <p:spPr>
          <a:xfrm>
            <a:off x="395536" y="1700808"/>
            <a:ext cx="5184576" cy="707886"/>
          </a:xfrm>
          <a:prstGeom prst="rect">
            <a:avLst/>
          </a:prstGeom>
          <a:noFill/>
        </p:spPr>
        <p:txBody>
          <a:bodyPr wrap="square" rtlCol="0">
            <a:spAutoFit/>
          </a:bodyPr>
          <a:lstStyle/>
          <a:p>
            <a:pPr marL="285750" indent="-285750">
              <a:buFontTx/>
              <a:buChar char="-"/>
            </a:pPr>
            <a:r>
              <a:rPr lang="en-US" sz="2000" dirty="0" smtClean="0"/>
              <a:t>DV: number of accurate trials per session</a:t>
            </a:r>
          </a:p>
          <a:p>
            <a:pPr marL="285750" indent="-285750">
              <a:buFontTx/>
              <a:buChar char="-"/>
            </a:pPr>
            <a:r>
              <a:rPr lang="en-US" sz="2000" dirty="0" smtClean="0"/>
              <a:t>Predictors: </a:t>
            </a:r>
            <a:r>
              <a:rPr lang="en-US" sz="2000" dirty="0" err="1" smtClean="0"/>
              <a:t>DECLcomp</a:t>
            </a:r>
            <a:r>
              <a:rPr lang="en-US" sz="2000" dirty="0" smtClean="0"/>
              <a:t>; </a:t>
            </a:r>
            <a:r>
              <a:rPr lang="en-US" sz="2000" dirty="0" err="1" smtClean="0"/>
              <a:t>PROCcomp</a:t>
            </a:r>
            <a:endParaRPr lang="en-US" sz="2000" dirty="0"/>
          </a:p>
        </p:txBody>
      </p:sp>
      <p:sp>
        <p:nvSpPr>
          <p:cNvPr id="6" name="TextBox 5"/>
          <p:cNvSpPr txBox="1"/>
          <p:nvPr/>
        </p:nvSpPr>
        <p:spPr>
          <a:xfrm>
            <a:off x="2195736" y="2492896"/>
            <a:ext cx="340658" cy="461665"/>
          </a:xfrm>
          <a:prstGeom prst="rect">
            <a:avLst/>
          </a:prstGeom>
          <a:noFill/>
        </p:spPr>
        <p:txBody>
          <a:bodyPr wrap="none" rtlCol="0">
            <a:spAutoFit/>
          </a:bodyPr>
          <a:lstStyle/>
          <a:p>
            <a:r>
              <a:rPr lang="en-US" sz="2400" b="1" dirty="0" smtClean="0"/>
              <a:t>1</a:t>
            </a:r>
            <a:endParaRPr lang="en-US" sz="2400" b="1" dirty="0"/>
          </a:p>
        </p:txBody>
      </p:sp>
      <p:graphicFrame>
        <p:nvGraphicFramePr>
          <p:cNvPr id="7" name="Content Placeholder 4"/>
          <p:cNvGraphicFramePr>
            <a:graphicFrameLocks noGrp="1"/>
          </p:cNvGraphicFramePr>
          <p:nvPr>
            <p:extLst>
              <p:ext uri="{D42A27DB-BD31-4B8C-83A1-F6EECF244321}">
                <p14:modId xmlns:p14="http://schemas.microsoft.com/office/powerpoint/2010/main" val="3438974460"/>
              </p:ext>
            </p:extLst>
          </p:nvPr>
        </p:nvGraphicFramePr>
        <p:xfrm>
          <a:off x="755576" y="2892647"/>
          <a:ext cx="3456385" cy="3806368"/>
        </p:xfrm>
        <a:graphic>
          <a:graphicData uri="http://schemas.openxmlformats.org/drawingml/2006/table">
            <a:tbl>
              <a:tblPr/>
              <a:tblGrid>
                <a:gridCol w="1319956"/>
                <a:gridCol w="632385"/>
                <a:gridCol w="752022"/>
                <a:gridCol w="752022"/>
              </a:tblGrid>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Variable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Declarative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4.60</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1.49</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.660*</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Procedural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1.43</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1.27</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.241</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3.94</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1.20</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45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6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.562;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F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2,12)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6.42,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p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&lt;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sign.corrected</a:t>
                      </a:r>
                      <a:endPar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p</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&lt;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bootstrapped values</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956228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Summary: accuracy</a:t>
            </a:r>
            <a:endParaRPr lang="en-GB" dirty="0"/>
          </a:p>
        </p:txBody>
      </p:sp>
      <p:sp>
        <p:nvSpPr>
          <p:cNvPr id="3" name="Text Placeholder 2"/>
          <p:cNvSpPr>
            <a:spLocks noGrp="1"/>
          </p:cNvSpPr>
          <p:nvPr>
            <p:ph type="body" sz="quarter" idx="14"/>
          </p:nvPr>
        </p:nvSpPr>
        <p:spPr/>
        <p:txBody>
          <a:bodyPr/>
          <a:lstStyle/>
          <a:p>
            <a:r>
              <a:rPr lang="en-GB" dirty="0" smtClean="0"/>
              <a:t>Declarative learning ability predicts accuracy in comprehension and in production at early stages but not at later stages of practice </a:t>
            </a:r>
            <a:r>
              <a:rPr lang="en-GB" sz="1800" dirty="0" smtClean="0"/>
              <a:t>(similarly to what found for the grammaticality judgement tasks)</a:t>
            </a:r>
            <a:endParaRPr lang="en-GB" dirty="0" smtClean="0"/>
          </a:p>
          <a:p>
            <a:endParaRPr lang="en-GB" dirty="0" smtClean="0"/>
          </a:p>
          <a:p>
            <a:r>
              <a:rPr lang="en-GB" dirty="0" smtClean="0"/>
              <a:t>Procedural learning ability however does not predict accuracy in comprehension or production at any stage </a:t>
            </a:r>
            <a:r>
              <a:rPr lang="en-GB" sz="1800" dirty="0" smtClean="0"/>
              <a:t>(unlike what found for the grammaticality judgement tasks)</a:t>
            </a:r>
            <a:endParaRPr lang="en-GB" sz="1800" dirty="0"/>
          </a:p>
        </p:txBody>
      </p:sp>
    </p:spTree>
    <p:extLst>
      <p:ext uri="{BB962C8B-B14F-4D97-AF65-F5344CB8AC3E}">
        <p14:creationId xmlns:p14="http://schemas.microsoft.com/office/powerpoint/2010/main" val="4626834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Automatization</a:t>
            </a:r>
            <a:r>
              <a:rPr lang="en-GB" dirty="0" smtClean="0"/>
              <a:t> in the </a:t>
            </a:r>
            <a:r>
              <a:rPr lang="en-GB" dirty="0" err="1" smtClean="0"/>
              <a:t>Brocanto</a:t>
            </a:r>
            <a:r>
              <a:rPr lang="en-GB" dirty="0" smtClean="0"/>
              <a:t> paradigm</a:t>
            </a:r>
            <a:endParaRPr lang="en-GB" dirty="0"/>
          </a:p>
        </p:txBody>
      </p:sp>
      <p:sp>
        <p:nvSpPr>
          <p:cNvPr id="3" name="Text Placeholder 2"/>
          <p:cNvSpPr>
            <a:spLocks noGrp="1"/>
          </p:cNvSpPr>
          <p:nvPr>
            <p:ph type="body" sz="quarter" idx="14"/>
          </p:nvPr>
        </p:nvSpPr>
        <p:spPr/>
        <p:txBody>
          <a:bodyPr/>
          <a:lstStyle/>
          <a:p>
            <a:pPr marL="0" indent="0">
              <a:buNone/>
            </a:pPr>
            <a:r>
              <a:rPr lang="en-GB" i="1" dirty="0" smtClean="0"/>
              <a:t>Advantages:</a:t>
            </a:r>
          </a:p>
          <a:p>
            <a:pPr marL="0" indent="0">
              <a:buNone/>
            </a:pPr>
            <a:endParaRPr lang="en-GB" dirty="0"/>
          </a:p>
          <a:p>
            <a:pPr marL="0" indent="0">
              <a:buNone/>
            </a:pPr>
            <a:r>
              <a:rPr lang="en-GB" dirty="0" smtClean="0"/>
              <a:t>Investigating automatization in the processing of full meaningful sentences </a:t>
            </a:r>
            <a:r>
              <a:rPr lang="en-GB" sz="1800" dirty="0" smtClean="0"/>
              <a:t>(most previous studies focused on word learning)</a:t>
            </a:r>
          </a:p>
          <a:p>
            <a:pPr marL="0" indent="0">
              <a:buNone/>
            </a:pPr>
            <a:endParaRPr lang="en-GB" dirty="0"/>
          </a:p>
          <a:p>
            <a:pPr marL="0" indent="0">
              <a:buNone/>
            </a:pPr>
            <a:r>
              <a:rPr lang="en-GB" dirty="0" smtClean="0"/>
              <a:t>Deploying a limited linguistic system </a:t>
            </a:r>
            <a:r>
              <a:rPr lang="en-GB" sz="1800" dirty="0" smtClean="0"/>
              <a:t>(vs. investigating the automatization of complex natural language systems)</a:t>
            </a:r>
          </a:p>
          <a:p>
            <a:pPr marL="0" indent="0">
              <a:buNone/>
            </a:pPr>
            <a:endParaRPr lang="en-GB" dirty="0"/>
          </a:p>
          <a:p>
            <a:pPr marL="0" indent="0">
              <a:buNone/>
            </a:pPr>
            <a:r>
              <a:rPr lang="en-GB" dirty="0" smtClean="0"/>
              <a:t>The practice task and the task used to measure </a:t>
            </a:r>
            <a:r>
              <a:rPr lang="en-GB" dirty="0" err="1" smtClean="0"/>
              <a:t>automatization</a:t>
            </a:r>
            <a:r>
              <a:rPr lang="en-GB" dirty="0" smtClean="0"/>
              <a:t> are the same </a:t>
            </a:r>
            <a:r>
              <a:rPr lang="en-GB" sz="1600" dirty="0" smtClean="0"/>
              <a:t>(automatic performance does not easily transfer across contexts; </a:t>
            </a:r>
            <a:r>
              <a:rPr lang="en-GB" sz="1600" dirty="0" err="1" smtClean="0"/>
              <a:t>DeKeyser</a:t>
            </a:r>
            <a:r>
              <a:rPr lang="en-GB" sz="1600" dirty="0" smtClean="0"/>
              <a:t>, 1997)</a:t>
            </a:r>
          </a:p>
          <a:p>
            <a:pPr marL="0" indent="0">
              <a:buNone/>
            </a:pPr>
            <a:endParaRPr lang="en-GB" dirty="0" smtClean="0"/>
          </a:p>
          <a:p>
            <a:pPr marL="0" indent="0">
              <a:buNone/>
            </a:pPr>
            <a:endParaRPr lang="en-GB" dirty="0"/>
          </a:p>
          <a:p>
            <a:pPr marL="0" indent="0">
              <a:buNone/>
            </a:pPr>
            <a:r>
              <a:rPr lang="en-GB" dirty="0" smtClean="0"/>
              <a:t>	</a:t>
            </a:r>
          </a:p>
          <a:p>
            <a:pPr marL="0" indent="0">
              <a:buNone/>
            </a:pPr>
            <a:r>
              <a:rPr lang="en-GB" dirty="0" smtClean="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277043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6768752" cy="1152128"/>
          </a:xfrm>
        </p:spPr>
        <p:txBody>
          <a:bodyPr/>
          <a:lstStyle/>
          <a:p>
            <a:r>
              <a:rPr lang="en-GB" dirty="0" smtClean="0"/>
              <a:t>Study Design</a:t>
            </a:r>
            <a:endParaRPr lang="en-GB" dirty="0"/>
          </a:p>
        </p:txBody>
      </p:sp>
      <p:grpSp>
        <p:nvGrpSpPr>
          <p:cNvPr id="10" name="Group 9"/>
          <p:cNvGrpSpPr/>
          <p:nvPr/>
        </p:nvGrpSpPr>
        <p:grpSpPr>
          <a:xfrm>
            <a:off x="163671" y="1772816"/>
            <a:ext cx="2814186" cy="1224136"/>
            <a:chOff x="163671" y="1389559"/>
            <a:chExt cx="2814186" cy="1607393"/>
          </a:xfrm>
        </p:grpSpPr>
        <p:sp>
          <p:nvSpPr>
            <p:cNvPr id="5" name="Rounded Rectangle 5"/>
            <p:cNvSpPr/>
            <p:nvPr/>
          </p:nvSpPr>
          <p:spPr>
            <a:xfrm>
              <a:off x="163671" y="1389559"/>
              <a:ext cx="2814186" cy="16073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9"/>
            <p:cNvSpPr/>
            <p:nvPr/>
          </p:nvSpPr>
          <p:spPr>
            <a:xfrm>
              <a:off x="329664" y="1808784"/>
              <a:ext cx="2482200" cy="7329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(1) Cognitive </a:t>
              </a:r>
              <a:r>
                <a:rPr lang="en-GB" b="1" dirty="0">
                  <a:solidFill>
                    <a:schemeClr val="tx1"/>
                  </a:solidFill>
                </a:rPr>
                <a:t>M</a:t>
              </a:r>
              <a:r>
                <a:rPr lang="en-GB" b="1" dirty="0" smtClean="0">
                  <a:solidFill>
                    <a:schemeClr val="tx1"/>
                  </a:solidFill>
                </a:rPr>
                <a:t>easures</a:t>
              </a:r>
              <a:endParaRPr lang="en-GB" b="1" dirty="0">
                <a:solidFill>
                  <a:schemeClr val="tx1"/>
                </a:solidFill>
              </a:endParaRPr>
            </a:p>
          </p:txBody>
        </p:sp>
      </p:grpSp>
      <p:grpSp>
        <p:nvGrpSpPr>
          <p:cNvPr id="12" name="Group 11"/>
          <p:cNvGrpSpPr/>
          <p:nvPr/>
        </p:nvGrpSpPr>
        <p:grpSpPr>
          <a:xfrm>
            <a:off x="179512" y="4653136"/>
            <a:ext cx="2814186" cy="1296144"/>
            <a:chOff x="179512" y="5013176"/>
            <a:chExt cx="2814186" cy="1633516"/>
          </a:xfrm>
        </p:grpSpPr>
        <p:sp>
          <p:nvSpPr>
            <p:cNvPr id="25" name="Rounded Rectangle 6"/>
            <p:cNvSpPr/>
            <p:nvPr/>
          </p:nvSpPr>
          <p:spPr>
            <a:xfrm>
              <a:off x="179512"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9"/>
            <p:cNvSpPr/>
            <p:nvPr/>
          </p:nvSpPr>
          <p:spPr>
            <a:xfrm>
              <a:off x="323528"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(3) Gram. Judgement Task 1</a:t>
              </a:r>
              <a:endParaRPr lang="en-GB" b="1" dirty="0">
                <a:solidFill>
                  <a:schemeClr val="tx1"/>
                </a:solidFill>
              </a:endParaRPr>
            </a:p>
          </p:txBody>
        </p:sp>
      </p:grpSp>
      <p:grpSp>
        <p:nvGrpSpPr>
          <p:cNvPr id="15" name="Group 14"/>
          <p:cNvGrpSpPr/>
          <p:nvPr/>
        </p:nvGrpSpPr>
        <p:grpSpPr>
          <a:xfrm>
            <a:off x="3203848" y="5517232"/>
            <a:ext cx="2814186" cy="1224136"/>
            <a:chOff x="6228184" y="5013176"/>
            <a:chExt cx="2814186" cy="1633516"/>
          </a:xfrm>
        </p:grpSpPr>
        <p:sp>
          <p:nvSpPr>
            <p:cNvPr id="32" name="Rounded Rectangle 6"/>
            <p:cNvSpPr/>
            <p:nvPr/>
          </p:nvSpPr>
          <p:spPr>
            <a:xfrm>
              <a:off x="6228184"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19"/>
            <p:cNvSpPr/>
            <p:nvPr/>
          </p:nvSpPr>
          <p:spPr>
            <a:xfrm>
              <a:off x="6372200"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(7) </a:t>
              </a:r>
              <a:r>
                <a:rPr lang="en-GB" b="1" dirty="0">
                  <a:solidFill>
                    <a:schemeClr val="tx1"/>
                  </a:solidFill>
                </a:rPr>
                <a:t>Gram. Judgement Task 2</a:t>
              </a:r>
            </a:p>
          </p:txBody>
        </p:sp>
      </p:grpSp>
      <p:sp>
        <p:nvSpPr>
          <p:cNvPr id="3" name="TextBox 2"/>
          <p:cNvSpPr txBox="1"/>
          <p:nvPr/>
        </p:nvSpPr>
        <p:spPr>
          <a:xfrm>
            <a:off x="6228184" y="5261138"/>
            <a:ext cx="2943209" cy="400110"/>
          </a:xfrm>
          <a:prstGeom prst="rect">
            <a:avLst/>
          </a:prstGeom>
          <a:noFill/>
        </p:spPr>
        <p:txBody>
          <a:bodyPr wrap="none" rtlCol="0">
            <a:spAutoFit/>
          </a:bodyPr>
          <a:lstStyle/>
          <a:p>
            <a:r>
              <a:rPr lang="en-US" sz="2000" dirty="0" smtClean="0"/>
              <a:t>CB = comprehension block</a:t>
            </a:r>
            <a:endParaRPr lang="en-US" sz="2000" dirty="0"/>
          </a:p>
        </p:txBody>
      </p:sp>
      <p:grpSp>
        <p:nvGrpSpPr>
          <p:cNvPr id="7" name="Group 6"/>
          <p:cNvGrpSpPr/>
          <p:nvPr/>
        </p:nvGrpSpPr>
        <p:grpSpPr>
          <a:xfrm>
            <a:off x="3203848" y="1052736"/>
            <a:ext cx="2814186" cy="1224136"/>
            <a:chOff x="3203848" y="2204864"/>
            <a:chExt cx="2814186" cy="1633516"/>
          </a:xfrm>
        </p:grpSpPr>
        <p:sp>
          <p:nvSpPr>
            <p:cNvPr id="26" name="Rounded Rectangle 6"/>
            <p:cNvSpPr/>
            <p:nvPr/>
          </p:nvSpPr>
          <p:spPr>
            <a:xfrm>
              <a:off x="3203848" y="2204864"/>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385944" y="2420888"/>
              <a:ext cx="2482200" cy="1305436"/>
              <a:chOff x="3385944" y="2420888"/>
              <a:chExt cx="2482200" cy="1305436"/>
            </a:xfrm>
          </p:grpSpPr>
          <p:sp>
            <p:nvSpPr>
              <p:cNvPr id="27" name="Rounded Rectangle 16"/>
              <p:cNvSpPr/>
              <p:nvPr/>
            </p:nvSpPr>
            <p:spPr>
              <a:xfrm>
                <a:off x="3385944" y="2420888"/>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(4) Language Training and Practice</a:t>
                </a:r>
                <a:endParaRPr lang="en-GB" b="1" dirty="0">
                  <a:solidFill>
                    <a:schemeClr val="tx1"/>
                  </a:solidFill>
                </a:endParaRPr>
              </a:p>
            </p:txBody>
          </p:sp>
          <p:sp>
            <p:nvSpPr>
              <p:cNvPr id="34" name="TextBox 33"/>
              <p:cNvSpPr txBox="1"/>
              <p:nvPr/>
            </p:nvSpPr>
            <p:spPr>
              <a:xfrm>
                <a:off x="3779912" y="3356992"/>
                <a:ext cx="1650362" cy="369332"/>
              </a:xfrm>
              <a:prstGeom prst="rect">
                <a:avLst/>
              </a:prstGeom>
              <a:noFill/>
            </p:spPr>
            <p:txBody>
              <a:bodyPr wrap="none" rtlCol="0">
                <a:spAutoFit/>
              </a:bodyPr>
              <a:lstStyle/>
              <a:p>
                <a:r>
                  <a:rPr lang="en-US" dirty="0" smtClean="0"/>
                  <a:t>10 CBs + 10 PBs</a:t>
                </a:r>
                <a:endParaRPr lang="en-US" dirty="0"/>
              </a:p>
            </p:txBody>
          </p:sp>
        </p:grpSp>
      </p:grpSp>
      <p:grpSp>
        <p:nvGrpSpPr>
          <p:cNvPr id="9" name="Group 8"/>
          <p:cNvGrpSpPr/>
          <p:nvPr/>
        </p:nvGrpSpPr>
        <p:grpSpPr>
          <a:xfrm>
            <a:off x="3203848" y="2564904"/>
            <a:ext cx="2814186" cy="1224136"/>
            <a:chOff x="6228184" y="1340768"/>
            <a:chExt cx="2814186" cy="1633516"/>
          </a:xfrm>
        </p:grpSpPr>
        <p:sp>
          <p:nvSpPr>
            <p:cNvPr id="28" name="Rounded Rectangle 6"/>
            <p:cNvSpPr/>
            <p:nvPr/>
          </p:nvSpPr>
          <p:spPr>
            <a:xfrm>
              <a:off x="6228184" y="13407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16"/>
            <p:cNvSpPr/>
            <p:nvPr/>
          </p:nvSpPr>
          <p:spPr>
            <a:xfrm>
              <a:off x="6372200" y="15567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(5) Language Training and Practice</a:t>
              </a:r>
              <a:endParaRPr lang="en-GB" b="1" dirty="0">
                <a:solidFill>
                  <a:schemeClr val="tx1"/>
                </a:solidFill>
              </a:endParaRPr>
            </a:p>
          </p:txBody>
        </p:sp>
        <p:sp>
          <p:nvSpPr>
            <p:cNvPr id="35" name="TextBox 34"/>
            <p:cNvSpPr txBox="1"/>
            <p:nvPr/>
          </p:nvSpPr>
          <p:spPr>
            <a:xfrm>
              <a:off x="6804248" y="2492896"/>
              <a:ext cx="1650362" cy="369332"/>
            </a:xfrm>
            <a:prstGeom prst="rect">
              <a:avLst/>
            </a:prstGeom>
            <a:noFill/>
          </p:spPr>
          <p:txBody>
            <a:bodyPr wrap="none" rtlCol="0">
              <a:spAutoFit/>
            </a:bodyPr>
            <a:lstStyle/>
            <a:p>
              <a:r>
                <a:rPr lang="en-US" dirty="0" smtClean="0"/>
                <a:t>10 CBs + 10 PBs</a:t>
              </a:r>
              <a:endParaRPr lang="en-US" dirty="0"/>
            </a:p>
          </p:txBody>
        </p:sp>
      </p:grpSp>
      <p:grpSp>
        <p:nvGrpSpPr>
          <p:cNvPr id="14" name="Group 13"/>
          <p:cNvGrpSpPr/>
          <p:nvPr/>
        </p:nvGrpSpPr>
        <p:grpSpPr>
          <a:xfrm>
            <a:off x="3203848" y="4077072"/>
            <a:ext cx="2814186" cy="1296144"/>
            <a:chOff x="6228184" y="3140968"/>
            <a:chExt cx="2814186" cy="1633516"/>
          </a:xfrm>
        </p:grpSpPr>
        <p:sp>
          <p:nvSpPr>
            <p:cNvPr id="30" name="Rounded Rectangle 6"/>
            <p:cNvSpPr/>
            <p:nvPr/>
          </p:nvSpPr>
          <p:spPr>
            <a:xfrm>
              <a:off x="6228184"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16"/>
            <p:cNvSpPr/>
            <p:nvPr/>
          </p:nvSpPr>
          <p:spPr>
            <a:xfrm>
              <a:off x="6372200"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(6) Language Training and Practice</a:t>
              </a:r>
              <a:endParaRPr lang="en-GB" b="1" dirty="0">
                <a:solidFill>
                  <a:schemeClr val="tx1"/>
                </a:solidFill>
              </a:endParaRPr>
            </a:p>
          </p:txBody>
        </p:sp>
        <p:sp>
          <p:nvSpPr>
            <p:cNvPr id="36" name="TextBox 35"/>
            <p:cNvSpPr txBox="1"/>
            <p:nvPr/>
          </p:nvSpPr>
          <p:spPr>
            <a:xfrm>
              <a:off x="6804248" y="4293096"/>
              <a:ext cx="1650362" cy="369332"/>
            </a:xfrm>
            <a:prstGeom prst="rect">
              <a:avLst/>
            </a:prstGeom>
            <a:noFill/>
          </p:spPr>
          <p:txBody>
            <a:bodyPr wrap="none" rtlCol="0">
              <a:spAutoFit/>
            </a:bodyPr>
            <a:lstStyle/>
            <a:p>
              <a:r>
                <a:rPr lang="en-US" dirty="0" smtClean="0"/>
                <a:t>10 CBs + 10 PBs</a:t>
              </a:r>
              <a:endParaRPr lang="en-US" dirty="0"/>
            </a:p>
          </p:txBody>
        </p:sp>
      </p:grpSp>
      <p:sp>
        <p:nvSpPr>
          <p:cNvPr id="37" name="TextBox 36"/>
          <p:cNvSpPr txBox="1"/>
          <p:nvPr/>
        </p:nvSpPr>
        <p:spPr>
          <a:xfrm>
            <a:off x="6228184" y="5621178"/>
            <a:ext cx="2467342" cy="400110"/>
          </a:xfrm>
          <a:prstGeom prst="rect">
            <a:avLst/>
          </a:prstGeom>
          <a:noFill/>
        </p:spPr>
        <p:txBody>
          <a:bodyPr wrap="none" rtlCol="0">
            <a:spAutoFit/>
          </a:bodyPr>
          <a:lstStyle/>
          <a:p>
            <a:r>
              <a:rPr lang="en-US" sz="2000" dirty="0"/>
              <a:t>P</a:t>
            </a:r>
            <a:r>
              <a:rPr lang="en-US" sz="2000" dirty="0" smtClean="0"/>
              <a:t>B = production block</a:t>
            </a:r>
            <a:endParaRPr lang="en-US" sz="2000" dirty="0"/>
          </a:p>
        </p:txBody>
      </p:sp>
      <p:grpSp>
        <p:nvGrpSpPr>
          <p:cNvPr id="11" name="Group 10"/>
          <p:cNvGrpSpPr/>
          <p:nvPr/>
        </p:nvGrpSpPr>
        <p:grpSpPr>
          <a:xfrm>
            <a:off x="179512" y="3140968"/>
            <a:ext cx="2814186" cy="1224136"/>
            <a:chOff x="179512" y="3140968"/>
            <a:chExt cx="2814186" cy="1633516"/>
          </a:xfrm>
        </p:grpSpPr>
        <p:sp>
          <p:nvSpPr>
            <p:cNvPr id="6" name="Rounded Rectangle 6"/>
            <p:cNvSpPr/>
            <p:nvPr/>
          </p:nvSpPr>
          <p:spPr>
            <a:xfrm>
              <a:off x="179512"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6"/>
            <p:cNvSpPr/>
            <p:nvPr/>
          </p:nvSpPr>
          <p:spPr>
            <a:xfrm>
              <a:off x="323528"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(2) Language Training and Practice</a:t>
              </a:r>
              <a:endParaRPr lang="en-GB" b="1" dirty="0">
                <a:solidFill>
                  <a:schemeClr val="tx1"/>
                </a:solidFill>
              </a:endParaRPr>
            </a:p>
          </p:txBody>
        </p:sp>
        <p:sp>
          <p:nvSpPr>
            <p:cNvPr id="38" name="TextBox 37"/>
            <p:cNvSpPr txBox="1"/>
            <p:nvPr/>
          </p:nvSpPr>
          <p:spPr>
            <a:xfrm>
              <a:off x="851371" y="4293096"/>
              <a:ext cx="1416373" cy="369332"/>
            </a:xfrm>
            <a:prstGeom prst="rect">
              <a:avLst/>
            </a:prstGeom>
            <a:noFill/>
          </p:spPr>
          <p:txBody>
            <a:bodyPr wrap="none" rtlCol="0">
              <a:spAutoFit/>
            </a:bodyPr>
            <a:lstStyle/>
            <a:p>
              <a:r>
                <a:rPr lang="en-US" dirty="0" smtClean="0"/>
                <a:t>6 CBs + 6 PBs</a:t>
              </a:r>
              <a:endParaRPr lang="en-US" dirty="0"/>
            </a:p>
          </p:txBody>
        </p:sp>
      </p:grpSp>
      <p:sp>
        <p:nvSpPr>
          <p:cNvPr id="39" name="TextBox 38"/>
          <p:cNvSpPr txBox="1"/>
          <p:nvPr/>
        </p:nvSpPr>
        <p:spPr>
          <a:xfrm>
            <a:off x="6156176" y="1772816"/>
            <a:ext cx="2880320" cy="2308324"/>
          </a:xfrm>
          <a:prstGeom prst="rect">
            <a:avLst/>
          </a:prstGeom>
          <a:noFill/>
          <a:ln>
            <a:solidFill>
              <a:srgbClr val="D52B1E"/>
            </a:solidFill>
          </a:ln>
        </p:spPr>
        <p:txBody>
          <a:bodyPr wrap="square" rtlCol="0">
            <a:spAutoFit/>
          </a:bodyPr>
          <a:lstStyle/>
          <a:p>
            <a:r>
              <a:rPr lang="en-US" b="1" dirty="0"/>
              <a:t>This study</a:t>
            </a:r>
          </a:p>
          <a:p>
            <a:endParaRPr lang="en-US" dirty="0"/>
          </a:p>
          <a:p>
            <a:r>
              <a:rPr lang="en-US" dirty="0" smtClean="0"/>
              <a:t>RQ2: </a:t>
            </a:r>
            <a:endParaRPr lang="en-US" dirty="0"/>
          </a:p>
          <a:p>
            <a:endParaRPr lang="en-US" dirty="0"/>
          </a:p>
          <a:p>
            <a:r>
              <a:rPr lang="en-US" b="1" dirty="0"/>
              <a:t>Do declarative and/or procedural learning ability predict </a:t>
            </a:r>
            <a:r>
              <a:rPr lang="en-US" b="1" dirty="0" err="1" smtClean="0"/>
              <a:t>automatization</a:t>
            </a:r>
            <a:r>
              <a:rPr lang="en-US" b="1" dirty="0" smtClean="0"/>
              <a:t> at </a:t>
            </a:r>
            <a:r>
              <a:rPr lang="en-US" b="1" dirty="0"/>
              <a:t>any stage during practice?</a:t>
            </a:r>
          </a:p>
        </p:txBody>
      </p:sp>
    </p:spTree>
    <p:extLst>
      <p:ext uri="{BB962C8B-B14F-4D97-AF65-F5344CB8AC3E}">
        <p14:creationId xmlns:p14="http://schemas.microsoft.com/office/powerpoint/2010/main" val="1670937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Measure of </a:t>
            </a:r>
            <a:r>
              <a:rPr lang="en-GB" dirty="0" err="1" smtClean="0"/>
              <a:t>automatization</a:t>
            </a:r>
            <a:endParaRPr lang="en-GB" dirty="0"/>
          </a:p>
        </p:txBody>
      </p:sp>
      <p:sp>
        <p:nvSpPr>
          <p:cNvPr id="3" name="Text Placeholder 2"/>
          <p:cNvSpPr>
            <a:spLocks noGrp="1"/>
          </p:cNvSpPr>
          <p:nvPr>
            <p:ph type="body" sz="quarter" idx="14"/>
          </p:nvPr>
        </p:nvSpPr>
        <p:spPr/>
        <p:txBody>
          <a:bodyPr/>
          <a:lstStyle/>
          <a:p>
            <a:pPr marL="0" indent="0">
              <a:buNone/>
            </a:pPr>
            <a:r>
              <a:rPr lang="en-GB" dirty="0"/>
              <a:t>Performance is increasingly faster but also more </a:t>
            </a:r>
            <a:r>
              <a:rPr lang="en-GB" dirty="0" smtClean="0"/>
              <a:t>stable</a:t>
            </a:r>
          </a:p>
          <a:p>
            <a:pPr marL="0" indent="0">
              <a:buNone/>
            </a:pPr>
            <a:endParaRPr lang="en-GB" dirty="0"/>
          </a:p>
          <a:p>
            <a:pPr marL="0" indent="0">
              <a:buNone/>
            </a:pPr>
            <a:r>
              <a:rPr lang="en-GB" dirty="0" err="1" smtClean="0"/>
              <a:t>Automatization</a:t>
            </a:r>
            <a:r>
              <a:rPr lang="en-GB" dirty="0" smtClean="0"/>
              <a:t> operationalized as processing stability, a significant decrease of the ratio between </a:t>
            </a:r>
            <a:r>
              <a:rPr lang="en-GB" dirty="0" err="1" smtClean="0"/>
              <a:t>intraindividual</a:t>
            </a:r>
            <a:r>
              <a:rPr lang="en-GB" dirty="0" smtClean="0"/>
              <a:t> standard deviation and reaction time </a:t>
            </a:r>
            <a:r>
              <a:rPr lang="en-GB" sz="1600" dirty="0" smtClean="0"/>
              <a:t>(</a:t>
            </a:r>
            <a:r>
              <a:rPr lang="en-GB" sz="1600" dirty="0" err="1" smtClean="0"/>
              <a:t>Segalowitz</a:t>
            </a:r>
            <a:r>
              <a:rPr lang="en-GB" sz="1600" dirty="0" smtClean="0"/>
              <a:t> &amp; </a:t>
            </a:r>
            <a:r>
              <a:rPr lang="en-GB" sz="1600" dirty="0" err="1" smtClean="0"/>
              <a:t>Segalowitz</a:t>
            </a:r>
            <a:r>
              <a:rPr lang="en-GB" sz="1600" dirty="0" smtClean="0"/>
              <a:t>, 1993; </a:t>
            </a:r>
            <a:r>
              <a:rPr lang="en-GB" sz="1600" dirty="0" err="1" smtClean="0"/>
              <a:t>Segalowitz</a:t>
            </a:r>
            <a:r>
              <a:rPr lang="en-GB" sz="1600" dirty="0" smtClean="0"/>
              <a:t> 2010) </a:t>
            </a:r>
          </a:p>
          <a:p>
            <a:pPr marL="0" indent="0">
              <a:buNone/>
            </a:pPr>
            <a:endParaRPr lang="en-GB" dirty="0"/>
          </a:p>
          <a:p>
            <a:pPr marL="0" indent="0">
              <a:buNone/>
            </a:pPr>
            <a:r>
              <a:rPr lang="en-GB" dirty="0" smtClean="0"/>
              <a:t>Coefficient of variation (CV)</a:t>
            </a:r>
          </a:p>
          <a:p>
            <a:pPr marL="0" indent="0">
              <a:buNone/>
            </a:pPr>
            <a:r>
              <a:rPr lang="en-GB" dirty="0" smtClean="0"/>
              <a:t>CV = SD/RT </a:t>
            </a:r>
          </a:p>
          <a:p>
            <a:pPr marL="0" indent="0">
              <a:buNone/>
            </a:pPr>
            <a:endParaRPr lang="en-GB" dirty="0"/>
          </a:p>
          <a:p>
            <a:pPr marL="0" indent="0">
              <a:buNone/>
            </a:pPr>
            <a:r>
              <a:rPr lang="en-GB" dirty="0" smtClean="0"/>
              <a:t> </a:t>
            </a:r>
          </a:p>
          <a:p>
            <a:endParaRPr lang="en-GB" dirty="0"/>
          </a:p>
          <a:p>
            <a:endParaRPr lang="en-GB" dirty="0"/>
          </a:p>
          <a:p>
            <a:endParaRPr lang="en-GB" dirty="0"/>
          </a:p>
          <a:p>
            <a:endParaRPr lang="en-GB" dirty="0"/>
          </a:p>
        </p:txBody>
      </p:sp>
      <p:cxnSp>
        <p:nvCxnSpPr>
          <p:cNvPr id="5" name="Straight Arrow Connector 4"/>
          <p:cNvCxnSpPr/>
          <p:nvPr/>
        </p:nvCxnSpPr>
        <p:spPr>
          <a:xfrm>
            <a:off x="2123728" y="5013176"/>
            <a:ext cx="1368152" cy="0"/>
          </a:xfrm>
          <a:prstGeom prst="straightConnector1">
            <a:avLst/>
          </a:prstGeom>
          <a:ln>
            <a:solidFill>
              <a:srgbClr val="D52B1E"/>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123728" y="5013176"/>
            <a:ext cx="1368152" cy="792088"/>
          </a:xfrm>
          <a:prstGeom prst="straightConnector1">
            <a:avLst/>
          </a:prstGeom>
          <a:ln>
            <a:solidFill>
              <a:srgbClr val="D52B1E"/>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63888" y="4725144"/>
            <a:ext cx="1008112" cy="369332"/>
          </a:xfrm>
          <a:prstGeom prst="rect">
            <a:avLst/>
          </a:prstGeom>
          <a:noFill/>
        </p:spPr>
        <p:txBody>
          <a:bodyPr wrap="square" rtlCol="0">
            <a:spAutoFit/>
          </a:bodyPr>
          <a:lstStyle/>
          <a:p>
            <a:r>
              <a:rPr lang="en-US" dirty="0" smtClean="0"/>
              <a:t>Mean RT</a:t>
            </a:r>
            <a:endParaRPr lang="en-US" dirty="0"/>
          </a:p>
        </p:txBody>
      </p:sp>
      <p:sp>
        <p:nvSpPr>
          <p:cNvPr id="9" name="TextBox 8"/>
          <p:cNvSpPr txBox="1"/>
          <p:nvPr/>
        </p:nvSpPr>
        <p:spPr>
          <a:xfrm>
            <a:off x="3563888" y="5589240"/>
            <a:ext cx="1584176" cy="369332"/>
          </a:xfrm>
          <a:prstGeom prst="rect">
            <a:avLst/>
          </a:prstGeom>
          <a:noFill/>
        </p:spPr>
        <p:txBody>
          <a:bodyPr wrap="square" rtlCol="0">
            <a:spAutoFit/>
          </a:bodyPr>
          <a:lstStyle/>
          <a:p>
            <a:r>
              <a:rPr lang="en-US" dirty="0" smtClean="0"/>
              <a:t>Itemized RT</a:t>
            </a:r>
            <a:endParaRPr lang="en-US" dirty="0"/>
          </a:p>
        </p:txBody>
      </p:sp>
    </p:spTree>
    <p:extLst>
      <p:ext uri="{BB962C8B-B14F-4D97-AF65-F5344CB8AC3E}">
        <p14:creationId xmlns:p14="http://schemas.microsoft.com/office/powerpoint/2010/main" val="17298271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 this talk</a:t>
            </a:r>
            <a:endParaRPr lang="en-GB" dirty="0"/>
          </a:p>
        </p:txBody>
      </p:sp>
      <p:sp>
        <p:nvSpPr>
          <p:cNvPr id="3" name="Text Placeholder 2"/>
          <p:cNvSpPr>
            <a:spLocks noGrp="1"/>
          </p:cNvSpPr>
          <p:nvPr>
            <p:ph type="body" sz="quarter" idx="14"/>
          </p:nvPr>
        </p:nvSpPr>
        <p:spPr/>
        <p:txBody>
          <a:bodyPr/>
          <a:lstStyle/>
          <a:p>
            <a:r>
              <a:rPr lang="en-GB" dirty="0" smtClean="0"/>
              <a:t>A number of studies found evidence that long-term declarative and procedural memory play a role in L2 learning </a:t>
            </a:r>
            <a:r>
              <a:rPr lang="en-GB" sz="1800" dirty="0" smtClean="0"/>
              <a:t>(Antoniou et al., 2016; </a:t>
            </a:r>
            <a:r>
              <a:rPr lang="en-GB" sz="1800" dirty="0" err="1" smtClean="0"/>
              <a:t>Ettlinger</a:t>
            </a:r>
            <a:r>
              <a:rPr lang="en-GB" sz="1800" dirty="0" smtClean="0"/>
              <a:t>, </a:t>
            </a:r>
            <a:r>
              <a:rPr lang="en-GB" sz="1800" dirty="0" err="1" smtClean="0"/>
              <a:t>Bradlow</a:t>
            </a:r>
            <a:r>
              <a:rPr lang="en-GB" sz="1800" dirty="0" smtClean="0"/>
              <a:t>, &amp; Wong, 2009; Morgan-Short et al., 2014; Morgan-Short et al., 2015)</a:t>
            </a:r>
          </a:p>
          <a:p>
            <a:endParaRPr lang="en-GB" dirty="0" smtClean="0"/>
          </a:p>
          <a:p>
            <a:r>
              <a:rPr lang="en-GB" dirty="0" smtClean="0"/>
              <a:t>It is not clear </a:t>
            </a:r>
            <a:r>
              <a:rPr lang="en-GB" dirty="0"/>
              <a:t>how </a:t>
            </a:r>
            <a:r>
              <a:rPr lang="en-GB" dirty="0" smtClean="0"/>
              <a:t>these internal factors mediate </a:t>
            </a:r>
            <a:r>
              <a:rPr lang="en-GB" dirty="0"/>
              <a:t>practice, </a:t>
            </a:r>
            <a:r>
              <a:rPr lang="en-GB" dirty="0" smtClean="0"/>
              <a:t>e.g. </a:t>
            </a:r>
            <a:r>
              <a:rPr lang="en-GB" dirty="0"/>
              <a:t>affect the emergence of </a:t>
            </a:r>
            <a:r>
              <a:rPr lang="en-GB" dirty="0" err="1"/>
              <a:t>automatization</a:t>
            </a:r>
            <a:r>
              <a:rPr lang="en-GB" dirty="0"/>
              <a:t> phenomena in language comprehension and accuracy in comprehension and production</a:t>
            </a:r>
          </a:p>
          <a:p>
            <a:endParaRPr lang="en-GB" dirty="0"/>
          </a:p>
          <a:p>
            <a:r>
              <a:rPr lang="en-GB" dirty="0" smtClean="0"/>
              <a:t>Build </a:t>
            </a:r>
            <a:r>
              <a:rPr lang="en-GB" dirty="0"/>
              <a:t>on and extend the analysis of data already discussed in Morgan-Short et al. 2014</a:t>
            </a:r>
          </a:p>
          <a:p>
            <a:endParaRPr lang="en-GB" dirty="0"/>
          </a:p>
        </p:txBody>
      </p:sp>
    </p:spTree>
    <p:extLst>
      <p:ext uri="{BB962C8B-B14F-4D97-AF65-F5344CB8AC3E}">
        <p14:creationId xmlns:p14="http://schemas.microsoft.com/office/powerpoint/2010/main" val="21958137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4765186"/>
              </p:ext>
            </p:extLst>
          </p:nvPr>
        </p:nvGraphicFramePr>
        <p:xfrm>
          <a:off x="683568" y="1772816"/>
          <a:ext cx="7704856" cy="4442400"/>
        </p:xfrm>
        <a:graphic>
          <a:graphicData uri="http://schemas.openxmlformats.org/drawingml/2006/table">
            <a:tbl>
              <a:tblPr firstRow="1" bandRow="1">
                <a:tableStyleId>{5C22544A-7EE6-4342-B048-85BDC9FD1C3A}</a:tableStyleId>
              </a:tblPr>
              <a:tblGrid>
                <a:gridCol w="2133366"/>
                <a:gridCol w="1415512"/>
                <a:gridCol w="1107016"/>
                <a:gridCol w="1666593"/>
                <a:gridCol w="1382369"/>
              </a:tblGrid>
              <a:tr h="692684">
                <a:tc>
                  <a:txBody>
                    <a:bodyPr/>
                    <a:lstStyle/>
                    <a:p>
                      <a:pPr algn="ctr">
                        <a:lnSpc>
                          <a:spcPct val="150000"/>
                        </a:lnSpc>
                      </a:pPr>
                      <a:r>
                        <a:rPr lang="en-US" sz="2000" b="0" dirty="0" smtClean="0">
                          <a:solidFill>
                            <a:sysClr val="windowText" lastClr="000000"/>
                          </a:solidFill>
                        </a:rPr>
                        <a:t>Variable</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M</a:t>
                      </a: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SD</a:t>
                      </a:r>
                      <a:endParaRPr lang="en-US" sz="2000" b="0" i="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DECL</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PROC</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CV1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.72</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.12</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r>
              <a:tr h="548802">
                <a:tc>
                  <a:txBody>
                    <a:bodyPr/>
                    <a:lstStyle/>
                    <a:p>
                      <a:pPr>
                        <a:lnSpc>
                          <a:spcPct val="150000"/>
                        </a:lnSpc>
                      </a:pPr>
                      <a:r>
                        <a:rPr lang="en-US" sz="2000" dirty="0" smtClean="0">
                          <a:solidFill>
                            <a:sysClr val="windowText" lastClr="000000"/>
                          </a:solidFill>
                        </a:rPr>
                        <a:t>CV2</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.70</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.13</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b="1"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CV3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.66</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b="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CV4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.61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.15</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endParaRPr lang="en-US" sz="2000" b="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0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i="1" baseline="0" dirty="0" smtClean="0">
                          <a:solidFill>
                            <a:schemeClr val="tx1"/>
                          </a:solidFill>
                        </a:rPr>
                        <a:t>*p &lt; .05 – </a:t>
                      </a:r>
                      <a:r>
                        <a:rPr lang="en-US" sz="1600" i="0" baseline="0" dirty="0" smtClean="0">
                          <a:solidFill>
                            <a:schemeClr val="tx1"/>
                          </a:solidFill>
                        </a:rPr>
                        <a:t>significance corrected for multiple comparisons</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i="0" baseline="0" dirty="0" smtClean="0">
                          <a:solidFill>
                            <a:schemeClr val="tx1"/>
                          </a:solidFill>
                        </a:rPr>
                        <a:t>bootstrapped values</a:t>
                      </a:r>
                      <a:endParaRPr lang="en-US" sz="1600" i="1" dirty="0" smtClean="0">
                        <a:solidFill>
                          <a:schemeClr val="tx1"/>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1800" dirty="0"/>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30</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endParaRPr lang="en-US" sz="3600" dirty="0">
              <a:latin typeface="+mj-lt"/>
              <a:ea typeface="+mj-ea"/>
              <a:cs typeface="+mj-cs"/>
            </a:endParaRPr>
          </a:p>
        </p:txBody>
      </p:sp>
      <p:sp>
        <p:nvSpPr>
          <p:cNvPr id="11" name="Title 2"/>
          <p:cNvSpPr txBox="1">
            <a:spLocks/>
          </p:cNvSpPr>
          <p:nvPr/>
        </p:nvSpPr>
        <p:spPr>
          <a:xfrm>
            <a:off x="395536" y="548680"/>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D52B1E"/>
                </a:solidFill>
              </a:rPr>
              <a:t>Results</a:t>
            </a:r>
            <a:endParaRPr lang="en-GB" dirty="0">
              <a:solidFill>
                <a:srgbClr val="D52B1E"/>
              </a:solidFill>
            </a:endParaRPr>
          </a:p>
        </p:txBody>
      </p:sp>
    </p:spTree>
    <p:extLst>
      <p:ext uri="{BB962C8B-B14F-4D97-AF65-F5344CB8AC3E}">
        <p14:creationId xmlns:p14="http://schemas.microsoft.com/office/powerpoint/2010/main" val="1335450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57991903"/>
              </p:ext>
            </p:extLst>
          </p:nvPr>
        </p:nvGraphicFramePr>
        <p:xfrm>
          <a:off x="683568" y="1772816"/>
          <a:ext cx="7704856" cy="4442400"/>
        </p:xfrm>
        <a:graphic>
          <a:graphicData uri="http://schemas.openxmlformats.org/drawingml/2006/table">
            <a:tbl>
              <a:tblPr firstRow="1" bandRow="1">
                <a:tableStyleId>{5C22544A-7EE6-4342-B048-85BDC9FD1C3A}</a:tableStyleId>
              </a:tblPr>
              <a:tblGrid>
                <a:gridCol w="2133366"/>
                <a:gridCol w="1415512"/>
                <a:gridCol w="1107016"/>
                <a:gridCol w="1666593"/>
                <a:gridCol w="1382369"/>
              </a:tblGrid>
              <a:tr h="692684">
                <a:tc>
                  <a:txBody>
                    <a:bodyPr/>
                    <a:lstStyle/>
                    <a:p>
                      <a:pPr algn="ctr">
                        <a:lnSpc>
                          <a:spcPct val="150000"/>
                        </a:lnSpc>
                      </a:pPr>
                      <a:r>
                        <a:rPr lang="en-US" sz="2000" b="0" dirty="0" smtClean="0">
                          <a:solidFill>
                            <a:sysClr val="windowText" lastClr="000000"/>
                          </a:solidFill>
                        </a:rPr>
                        <a:t>Variable</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M</a:t>
                      </a: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SD</a:t>
                      </a:r>
                      <a:endParaRPr lang="en-US" sz="2000" b="0" i="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DECL</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err="1" smtClean="0">
                          <a:solidFill>
                            <a:sysClr val="windowText" lastClr="000000"/>
                          </a:solidFill>
                        </a:rPr>
                        <a:t>corr</a:t>
                      </a:r>
                      <a:r>
                        <a:rPr lang="en-US" sz="2000" b="0" dirty="0" smtClean="0">
                          <a:solidFill>
                            <a:sysClr val="windowText" lastClr="000000"/>
                          </a:solidFill>
                        </a:rPr>
                        <a:t> PROC</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CV1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.72</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.12</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.166</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-.328</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r>
              <a:tr h="548802">
                <a:tc>
                  <a:txBody>
                    <a:bodyPr/>
                    <a:lstStyle/>
                    <a:p>
                      <a:pPr>
                        <a:lnSpc>
                          <a:spcPct val="150000"/>
                        </a:lnSpc>
                      </a:pPr>
                      <a:r>
                        <a:rPr lang="en-US" sz="2000" dirty="0" smtClean="0">
                          <a:solidFill>
                            <a:sysClr val="windowText" lastClr="000000"/>
                          </a:solidFill>
                        </a:rPr>
                        <a:t>CV2</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.70</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.13</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-.489</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b="1" dirty="0" smtClean="0">
                          <a:solidFill>
                            <a:sysClr val="windowText" lastClr="000000"/>
                          </a:solidFill>
                        </a:rPr>
                        <a:t>-.708*</a:t>
                      </a:r>
                      <a:endParaRPr lang="en-US" sz="2000" b="1"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CV3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.66</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-.443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b="1" dirty="0" smtClean="0">
                          <a:solidFill>
                            <a:sysClr val="windowText" lastClr="000000"/>
                          </a:solidFill>
                        </a:rPr>
                        <a:t>-.686*</a:t>
                      </a:r>
                      <a:endParaRPr lang="en-US" sz="2000" b="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CV4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.61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.15</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-.483</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b="1" dirty="0" smtClean="0">
                          <a:solidFill>
                            <a:sysClr val="windowText" lastClr="000000"/>
                          </a:solidFill>
                        </a:rPr>
                        <a:t>-.689*</a:t>
                      </a:r>
                      <a:endParaRPr lang="en-US" sz="2000" b="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0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i="1" baseline="0" dirty="0" smtClean="0">
                          <a:solidFill>
                            <a:schemeClr val="tx1"/>
                          </a:solidFill>
                        </a:rPr>
                        <a:t>*p &lt; .05 – </a:t>
                      </a:r>
                      <a:r>
                        <a:rPr lang="en-US" sz="1600" i="0" baseline="0" dirty="0" smtClean="0">
                          <a:solidFill>
                            <a:schemeClr val="tx1"/>
                          </a:solidFill>
                        </a:rPr>
                        <a:t>significance corrected for multiple comparisons</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i="0" baseline="0" dirty="0" smtClean="0">
                          <a:solidFill>
                            <a:schemeClr val="tx1"/>
                          </a:solidFill>
                        </a:rPr>
                        <a:t>bootstrapped values</a:t>
                      </a:r>
                      <a:endParaRPr lang="en-US" sz="1600" i="1" dirty="0" smtClean="0">
                        <a:solidFill>
                          <a:schemeClr val="tx1"/>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1800" dirty="0"/>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31</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endParaRPr lang="en-US" sz="3600" dirty="0">
              <a:latin typeface="+mj-lt"/>
              <a:ea typeface="+mj-ea"/>
              <a:cs typeface="+mj-cs"/>
            </a:endParaRPr>
          </a:p>
        </p:txBody>
      </p:sp>
      <p:sp>
        <p:nvSpPr>
          <p:cNvPr id="11" name="Title 2"/>
          <p:cNvSpPr txBox="1">
            <a:spLocks/>
          </p:cNvSpPr>
          <p:nvPr/>
        </p:nvSpPr>
        <p:spPr>
          <a:xfrm>
            <a:off x="395536" y="548680"/>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D52B1E"/>
                </a:solidFill>
              </a:rPr>
              <a:t>Results</a:t>
            </a:r>
            <a:endParaRPr lang="en-GB" dirty="0">
              <a:solidFill>
                <a:srgbClr val="D52B1E"/>
              </a:solidFill>
            </a:endParaRPr>
          </a:p>
        </p:txBody>
      </p:sp>
    </p:spTree>
    <p:extLst>
      <p:ext uri="{BB962C8B-B14F-4D97-AF65-F5344CB8AC3E}">
        <p14:creationId xmlns:p14="http://schemas.microsoft.com/office/powerpoint/2010/main" val="2189507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23" name="Slide Number Placeholder 3"/>
          <p:cNvSpPr>
            <a:spLocks noGrp="1"/>
          </p:cNvSpPr>
          <p:nvPr>
            <p:ph type="sldNum" sz="quarter" idx="12"/>
          </p:nvPr>
        </p:nvSpPr>
        <p:spPr bwMode="auto">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32</a:t>
            </a:fld>
            <a:endParaRPr lang="en-US" sz="1200">
              <a:solidFill>
                <a:srgbClr val="898989"/>
              </a:solidFill>
            </a:endParaRPr>
          </a:p>
        </p:txBody>
      </p:sp>
      <p:sp>
        <p:nvSpPr>
          <p:cNvPr id="12" name="Title 1"/>
          <p:cNvSpPr txBox="1">
            <a:spLocks/>
          </p:cNvSpPr>
          <p:nvPr/>
        </p:nvSpPr>
        <p:spPr bwMode="auto">
          <a:xfrm>
            <a:off x="-180528" y="-891480"/>
            <a:ext cx="8686800" cy="1143000"/>
          </a:xfrm>
          <a:prstGeom prst="rect">
            <a:avLst/>
          </a:prstGeom>
          <a:noFill/>
          <a:ln w="9525">
            <a:noFill/>
            <a:miter lim="800000"/>
            <a:headEnd/>
            <a:tailEnd/>
          </a:ln>
        </p:spPr>
        <p:txBody>
          <a:bodyPr anchor="ctr"/>
          <a:lstStyle/>
          <a:p>
            <a:pPr algn="ctr" eaLnBrk="0" hangingPunct="0">
              <a:defRPr/>
            </a:pPr>
            <a:endParaRPr lang="en-US" sz="3600" dirty="0">
              <a:latin typeface="+mj-lt"/>
              <a:ea typeface="+mj-ea"/>
              <a:cs typeface="+mj-cs"/>
            </a:endParaRPr>
          </a:p>
        </p:txBody>
      </p:sp>
      <p:sp>
        <p:nvSpPr>
          <p:cNvPr id="11" name="Title 2"/>
          <p:cNvSpPr txBox="1">
            <a:spLocks/>
          </p:cNvSpPr>
          <p:nvPr/>
        </p:nvSpPr>
        <p:spPr>
          <a:xfrm>
            <a:off x="323528" y="-99392"/>
            <a:ext cx="6768752"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D52B1E"/>
                </a:solidFill>
              </a:rPr>
              <a:t>Results: </a:t>
            </a:r>
            <a:r>
              <a:rPr lang="en-GB" dirty="0" err="1" smtClean="0">
                <a:solidFill>
                  <a:srgbClr val="D52B1E"/>
                </a:solidFill>
              </a:rPr>
              <a:t>automatization</a:t>
            </a:r>
            <a:endParaRPr lang="en-GB" dirty="0">
              <a:solidFill>
                <a:srgbClr val="D52B1E"/>
              </a:solidFill>
            </a:endParaRPr>
          </a:p>
        </p:txBody>
      </p:sp>
      <p:grpSp>
        <p:nvGrpSpPr>
          <p:cNvPr id="4" name="Group 3"/>
          <p:cNvGrpSpPr/>
          <p:nvPr/>
        </p:nvGrpSpPr>
        <p:grpSpPr>
          <a:xfrm>
            <a:off x="165082" y="1844824"/>
            <a:ext cx="8727398" cy="4062065"/>
            <a:chOff x="107504" y="980728"/>
            <a:chExt cx="8727398" cy="4062065"/>
          </a:xfrm>
        </p:grpSpPr>
        <p:pic>
          <p:nvPicPr>
            <p:cNvPr id="8" name="Picture 7"/>
            <p:cNvPicPr>
              <a:picLocks noChangeAspect="1"/>
            </p:cNvPicPr>
            <p:nvPr/>
          </p:nvPicPr>
          <p:blipFill>
            <a:blip r:embed="rId3"/>
            <a:stretch>
              <a:fillRect/>
            </a:stretch>
          </p:blipFill>
          <p:spPr>
            <a:xfrm>
              <a:off x="395536" y="980728"/>
              <a:ext cx="2304256" cy="1852796"/>
            </a:xfrm>
            <a:prstGeom prst="rect">
              <a:avLst/>
            </a:prstGeom>
          </p:spPr>
        </p:pic>
        <p:pic>
          <p:nvPicPr>
            <p:cNvPr id="9" name="Picture 8"/>
            <p:cNvPicPr>
              <a:picLocks noChangeAspect="1"/>
            </p:cNvPicPr>
            <p:nvPr/>
          </p:nvPicPr>
          <p:blipFill>
            <a:blip r:embed="rId4"/>
            <a:stretch>
              <a:fillRect/>
            </a:stretch>
          </p:blipFill>
          <p:spPr>
            <a:xfrm>
              <a:off x="395536" y="2852936"/>
              <a:ext cx="1944216" cy="1800200"/>
            </a:xfrm>
            <a:prstGeom prst="rect">
              <a:avLst/>
            </a:prstGeom>
          </p:spPr>
        </p:pic>
        <p:pic>
          <p:nvPicPr>
            <p:cNvPr id="10" name="Picture 9"/>
            <p:cNvPicPr>
              <a:picLocks noChangeAspect="1"/>
            </p:cNvPicPr>
            <p:nvPr/>
          </p:nvPicPr>
          <p:blipFill>
            <a:blip r:embed="rId5"/>
            <a:stretch>
              <a:fillRect/>
            </a:stretch>
          </p:blipFill>
          <p:spPr>
            <a:xfrm>
              <a:off x="2339752" y="980729"/>
              <a:ext cx="2088232" cy="1800199"/>
            </a:xfrm>
            <a:prstGeom prst="rect">
              <a:avLst/>
            </a:prstGeom>
          </p:spPr>
        </p:pic>
        <p:pic>
          <p:nvPicPr>
            <p:cNvPr id="13" name="Picture 12"/>
            <p:cNvPicPr>
              <a:picLocks noChangeAspect="1"/>
            </p:cNvPicPr>
            <p:nvPr/>
          </p:nvPicPr>
          <p:blipFill>
            <a:blip r:embed="rId6"/>
            <a:stretch>
              <a:fillRect/>
            </a:stretch>
          </p:blipFill>
          <p:spPr>
            <a:xfrm>
              <a:off x="2339753" y="2852936"/>
              <a:ext cx="2088232" cy="1800200"/>
            </a:xfrm>
            <a:prstGeom prst="rect">
              <a:avLst/>
            </a:prstGeom>
          </p:spPr>
        </p:pic>
        <p:pic>
          <p:nvPicPr>
            <p:cNvPr id="14" name="Picture 13"/>
            <p:cNvPicPr>
              <a:picLocks noChangeAspect="1"/>
            </p:cNvPicPr>
            <p:nvPr/>
          </p:nvPicPr>
          <p:blipFill>
            <a:blip r:embed="rId7"/>
            <a:stretch>
              <a:fillRect/>
            </a:stretch>
          </p:blipFill>
          <p:spPr>
            <a:xfrm>
              <a:off x="4427985" y="980728"/>
              <a:ext cx="2160240" cy="1800200"/>
            </a:xfrm>
            <a:prstGeom prst="rect">
              <a:avLst/>
            </a:prstGeom>
          </p:spPr>
        </p:pic>
        <p:pic>
          <p:nvPicPr>
            <p:cNvPr id="15" name="Picture 14"/>
            <p:cNvPicPr>
              <a:picLocks noChangeAspect="1"/>
            </p:cNvPicPr>
            <p:nvPr/>
          </p:nvPicPr>
          <p:blipFill>
            <a:blip r:embed="rId8"/>
            <a:stretch>
              <a:fillRect/>
            </a:stretch>
          </p:blipFill>
          <p:spPr>
            <a:xfrm>
              <a:off x="4427984" y="2852936"/>
              <a:ext cx="2160240" cy="1800200"/>
            </a:xfrm>
            <a:prstGeom prst="rect">
              <a:avLst/>
            </a:prstGeom>
          </p:spPr>
        </p:pic>
        <p:pic>
          <p:nvPicPr>
            <p:cNvPr id="16" name="Picture 15"/>
            <p:cNvPicPr>
              <a:picLocks noChangeAspect="1"/>
            </p:cNvPicPr>
            <p:nvPr/>
          </p:nvPicPr>
          <p:blipFill>
            <a:blip r:embed="rId9"/>
            <a:stretch>
              <a:fillRect/>
            </a:stretch>
          </p:blipFill>
          <p:spPr>
            <a:xfrm>
              <a:off x="6588224" y="980728"/>
              <a:ext cx="2246678" cy="1800200"/>
            </a:xfrm>
            <a:prstGeom prst="rect">
              <a:avLst/>
            </a:prstGeom>
          </p:spPr>
        </p:pic>
        <p:pic>
          <p:nvPicPr>
            <p:cNvPr id="17" name="Picture 16"/>
            <p:cNvPicPr>
              <a:picLocks noChangeAspect="1"/>
            </p:cNvPicPr>
            <p:nvPr/>
          </p:nvPicPr>
          <p:blipFill>
            <a:blip r:embed="rId10"/>
            <a:stretch>
              <a:fillRect/>
            </a:stretch>
          </p:blipFill>
          <p:spPr>
            <a:xfrm>
              <a:off x="6588224" y="2852936"/>
              <a:ext cx="2232248" cy="1800200"/>
            </a:xfrm>
            <a:prstGeom prst="rect">
              <a:avLst/>
            </a:prstGeom>
          </p:spPr>
        </p:pic>
        <p:sp>
          <p:nvSpPr>
            <p:cNvPr id="19" name="TextBox 18"/>
            <p:cNvSpPr txBox="1"/>
            <p:nvPr/>
          </p:nvSpPr>
          <p:spPr>
            <a:xfrm>
              <a:off x="107504" y="1484784"/>
              <a:ext cx="378679" cy="461665"/>
            </a:xfrm>
            <a:prstGeom prst="rect">
              <a:avLst/>
            </a:prstGeom>
            <a:noFill/>
          </p:spPr>
          <p:txBody>
            <a:bodyPr wrap="none" rtlCol="0">
              <a:spAutoFit/>
            </a:bodyPr>
            <a:lstStyle/>
            <a:p>
              <a:r>
                <a:rPr lang="en-US" sz="2400" b="1" dirty="0" smtClean="0"/>
                <a:t>D</a:t>
              </a:r>
              <a:endParaRPr lang="en-US" sz="2400" b="1" dirty="0"/>
            </a:p>
          </p:txBody>
        </p:sp>
        <p:sp>
          <p:nvSpPr>
            <p:cNvPr id="21" name="TextBox 20"/>
            <p:cNvSpPr txBox="1"/>
            <p:nvPr/>
          </p:nvSpPr>
          <p:spPr>
            <a:xfrm>
              <a:off x="107504" y="3327375"/>
              <a:ext cx="348473" cy="461665"/>
            </a:xfrm>
            <a:prstGeom prst="rect">
              <a:avLst/>
            </a:prstGeom>
            <a:noFill/>
          </p:spPr>
          <p:txBody>
            <a:bodyPr wrap="none" rtlCol="0">
              <a:spAutoFit/>
            </a:bodyPr>
            <a:lstStyle/>
            <a:p>
              <a:r>
                <a:rPr lang="en-US" sz="2400" b="1" dirty="0" smtClean="0"/>
                <a:t>P</a:t>
              </a:r>
              <a:endParaRPr lang="en-US" sz="2400" b="1" dirty="0"/>
            </a:p>
          </p:txBody>
        </p:sp>
        <p:sp>
          <p:nvSpPr>
            <p:cNvPr id="22" name="TextBox 21"/>
            <p:cNvSpPr txBox="1"/>
            <p:nvPr/>
          </p:nvSpPr>
          <p:spPr>
            <a:xfrm>
              <a:off x="1313001" y="4581128"/>
              <a:ext cx="340658" cy="461665"/>
            </a:xfrm>
            <a:prstGeom prst="rect">
              <a:avLst/>
            </a:prstGeom>
            <a:noFill/>
          </p:spPr>
          <p:txBody>
            <a:bodyPr wrap="none" rtlCol="0">
              <a:spAutoFit/>
            </a:bodyPr>
            <a:lstStyle/>
            <a:p>
              <a:r>
                <a:rPr lang="en-US" sz="2400" b="1" dirty="0" smtClean="0"/>
                <a:t>1</a:t>
              </a:r>
              <a:endParaRPr lang="en-US" sz="2400" b="1" dirty="0"/>
            </a:p>
          </p:txBody>
        </p:sp>
        <p:sp>
          <p:nvSpPr>
            <p:cNvPr id="23" name="TextBox 22"/>
            <p:cNvSpPr txBox="1"/>
            <p:nvPr/>
          </p:nvSpPr>
          <p:spPr>
            <a:xfrm>
              <a:off x="3275856" y="4581128"/>
              <a:ext cx="340658" cy="461665"/>
            </a:xfrm>
            <a:prstGeom prst="rect">
              <a:avLst/>
            </a:prstGeom>
            <a:noFill/>
          </p:spPr>
          <p:txBody>
            <a:bodyPr wrap="none" rtlCol="0">
              <a:spAutoFit/>
            </a:bodyPr>
            <a:lstStyle/>
            <a:p>
              <a:r>
                <a:rPr lang="en-US" sz="2400" b="1" dirty="0" smtClean="0"/>
                <a:t>2</a:t>
              </a:r>
              <a:endParaRPr lang="en-US" sz="2400" b="1" dirty="0"/>
            </a:p>
          </p:txBody>
        </p:sp>
        <p:sp>
          <p:nvSpPr>
            <p:cNvPr id="24" name="TextBox 23"/>
            <p:cNvSpPr txBox="1"/>
            <p:nvPr/>
          </p:nvSpPr>
          <p:spPr>
            <a:xfrm>
              <a:off x="5455478" y="4581128"/>
              <a:ext cx="340658" cy="461665"/>
            </a:xfrm>
            <a:prstGeom prst="rect">
              <a:avLst/>
            </a:prstGeom>
            <a:noFill/>
          </p:spPr>
          <p:txBody>
            <a:bodyPr wrap="none" rtlCol="0">
              <a:spAutoFit/>
            </a:bodyPr>
            <a:lstStyle/>
            <a:p>
              <a:r>
                <a:rPr lang="en-US" sz="2400" b="1" dirty="0" smtClean="0"/>
                <a:t>3</a:t>
              </a:r>
              <a:endParaRPr lang="en-US" sz="2400" b="1" dirty="0"/>
            </a:p>
          </p:txBody>
        </p:sp>
        <p:sp>
          <p:nvSpPr>
            <p:cNvPr id="25" name="TextBox 24"/>
            <p:cNvSpPr txBox="1"/>
            <p:nvPr/>
          </p:nvSpPr>
          <p:spPr>
            <a:xfrm>
              <a:off x="7668344" y="4581128"/>
              <a:ext cx="340658" cy="461665"/>
            </a:xfrm>
            <a:prstGeom prst="rect">
              <a:avLst/>
            </a:prstGeom>
            <a:noFill/>
          </p:spPr>
          <p:txBody>
            <a:bodyPr wrap="none" rtlCol="0">
              <a:spAutoFit/>
            </a:bodyPr>
            <a:lstStyle/>
            <a:p>
              <a:r>
                <a:rPr lang="en-US" sz="2400" b="1" dirty="0" smtClean="0"/>
                <a:t>4</a:t>
              </a:r>
              <a:endParaRPr lang="en-US" sz="2400" b="1" dirty="0"/>
            </a:p>
          </p:txBody>
        </p:sp>
        <p:sp>
          <p:nvSpPr>
            <p:cNvPr id="20" name="TextBox 19"/>
            <p:cNvSpPr txBox="1"/>
            <p:nvPr/>
          </p:nvSpPr>
          <p:spPr>
            <a:xfrm>
              <a:off x="2627784" y="3861048"/>
              <a:ext cx="363501" cy="523220"/>
            </a:xfrm>
            <a:prstGeom prst="rect">
              <a:avLst/>
            </a:prstGeom>
            <a:noFill/>
          </p:spPr>
          <p:txBody>
            <a:bodyPr wrap="none" rtlCol="0">
              <a:spAutoFit/>
            </a:bodyPr>
            <a:lstStyle/>
            <a:p>
              <a:r>
                <a:rPr lang="en-US" sz="2800" dirty="0" smtClean="0">
                  <a:solidFill>
                    <a:schemeClr val="tx2">
                      <a:lumMod val="50000"/>
                    </a:schemeClr>
                  </a:solidFill>
                </a:rPr>
                <a:t>*</a:t>
              </a:r>
              <a:endParaRPr lang="en-US" sz="2800" dirty="0">
                <a:solidFill>
                  <a:schemeClr val="tx2">
                    <a:lumMod val="50000"/>
                  </a:schemeClr>
                </a:solidFill>
              </a:endParaRPr>
            </a:p>
          </p:txBody>
        </p:sp>
        <p:sp>
          <p:nvSpPr>
            <p:cNvPr id="27" name="TextBox 26"/>
            <p:cNvSpPr txBox="1"/>
            <p:nvPr/>
          </p:nvSpPr>
          <p:spPr>
            <a:xfrm>
              <a:off x="4716016" y="3861048"/>
              <a:ext cx="371885" cy="531604"/>
            </a:xfrm>
            <a:prstGeom prst="rect">
              <a:avLst/>
            </a:prstGeom>
            <a:noFill/>
          </p:spPr>
          <p:txBody>
            <a:bodyPr wrap="square" rtlCol="0">
              <a:spAutoFit/>
            </a:bodyPr>
            <a:lstStyle/>
            <a:p>
              <a:r>
                <a:rPr lang="en-US" sz="2800" dirty="0" smtClean="0">
                  <a:solidFill>
                    <a:schemeClr val="tx2">
                      <a:lumMod val="50000"/>
                    </a:schemeClr>
                  </a:solidFill>
                </a:rPr>
                <a:t>*</a:t>
              </a:r>
              <a:endParaRPr lang="en-US" sz="2800" dirty="0">
                <a:solidFill>
                  <a:schemeClr val="tx2">
                    <a:lumMod val="50000"/>
                  </a:schemeClr>
                </a:solidFill>
              </a:endParaRPr>
            </a:p>
          </p:txBody>
        </p:sp>
        <p:sp>
          <p:nvSpPr>
            <p:cNvPr id="28" name="TextBox 27"/>
            <p:cNvSpPr txBox="1"/>
            <p:nvPr/>
          </p:nvSpPr>
          <p:spPr>
            <a:xfrm>
              <a:off x="6876256" y="3861048"/>
              <a:ext cx="363501" cy="523220"/>
            </a:xfrm>
            <a:prstGeom prst="rect">
              <a:avLst/>
            </a:prstGeom>
            <a:noFill/>
          </p:spPr>
          <p:txBody>
            <a:bodyPr wrap="none" rtlCol="0">
              <a:spAutoFit/>
            </a:bodyPr>
            <a:lstStyle/>
            <a:p>
              <a:r>
                <a:rPr lang="en-US" sz="2800" dirty="0" smtClean="0">
                  <a:solidFill>
                    <a:schemeClr val="tx2">
                      <a:lumMod val="50000"/>
                    </a:schemeClr>
                  </a:solidFill>
                </a:rPr>
                <a:t>*</a:t>
              </a:r>
              <a:endParaRPr lang="en-US" sz="2800" dirty="0">
                <a:solidFill>
                  <a:schemeClr val="tx2">
                    <a:lumMod val="50000"/>
                  </a:schemeClr>
                </a:solidFill>
              </a:endParaRPr>
            </a:p>
          </p:txBody>
        </p:sp>
        <p:sp>
          <p:nvSpPr>
            <p:cNvPr id="2" name="TextBox 1"/>
            <p:cNvSpPr txBox="1"/>
            <p:nvPr/>
          </p:nvSpPr>
          <p:spPr>
            <a:xfrm>
              <a:off x="1283052" y="1043444"/>
              <a:ext cx="1056700" cy="369332"/>
            </a:xfrm>
            <a:prstGeom prst="rect">
              <a:avLst/>
            </a:prstGeom>
            <a:noFill/>
          </p:spPr>
          <p:txBody>
            <a:bodyPr wrap="none" rtlCol="0">
              <a:spAutoFit/>
            </a:bodyPr>
            <a:lstStyle/>
            <a:p>
              <a:r>
                <a:rPr lang="en-US" dirty="0" smtClean="0"/>
                <a:t>R</a:t>
              </a:r>
              <a:r>
                <a:rPr lang="en-US" baseline="30000" dirty="0" smtClean="0"/>
                <a:t>2</a:t>
              </a:r>
              <a:r>
                <a:rPr lang="en-US" dirty="0" smtClean="0"/>
                <a:t> = .004</a:t>
              </a:r>
              <a:endParaRPr lang="en-US" dirty="0"/>
            </a:p>
          </p:txBody>
        </p:sp>
        <p:sp>
          <p:nvSpPr>
            <p:cNvPr id="29" name="TextBox 28"/>
            <p:cNvSpPr txBox="1"/>
            <p:nvPr/>
          </p:nvSpPr>
          <p:spPr>
            <a:xfrm>
              <a:off x="1259632" y="2924944"/>
              <a:ext cx="1018227" cy="369332"/>
            </a:xfrm>
            <a:prstGeom prst="rect">
              <a:avLst/>
            </a:prstGeom>
            <a:noFill/>
          </p:spPr>
          <p:txBody>
            <a:bodyPr wrap="none" rtlCol="0">
              <a:spAutoFit/>
            </a:bodyPr>
            <a:lstStyle/>
            <a:p>
              <a:r>
                <a:rPr lang="en-US" dirty="0" smtClean="0"/>
                <a:t>R</a:t>
              </a:r>
              <a:r>
                <a:rPr lang="en-US" baseline="30000" dirty="0" smtClean="0"/>
                <a:t>2</a:t>
              </a:r>
              <a:r>
                <a:rPr lang="en-US" dirty="0" smtClean="0"/>
                <a:t> = .104</a:t>
              </a:r>
              <a:endParaRPr lang="en-US" dirty="0"/>
            </a:p>
          </p:txBody>
        </p:sp>
        <p:sp>
          <p:nvSpPr>
            <p:cNvPr id="30" name="TextBox 29"/>
            <p:cNvSpPr txBox="1"/>
            <p:nvPr/>
          </p:nvSpPr>
          <p:spPr>
            <a:xfrm>
              <a:off x="3299276" y="10434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.260</a:t>
              </a:r>
              <a:endParaRPr lang="en-US" dirty="0"/>
            </a:p>
          </p:txBody>
        </p:sp>
        <p:sp>
          <p:nvSpPr>
            <p:cNvPr id="31" name="TextBox 30"/>
            <p:cNvSpPr txBox="1"/>
            <p:nvPr/>
          </p:nvSpPr>
          <p:spPr>
            <a:xfrm>
              <a:off x="3347864" y="29249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.491</a:t>
              </a:r>
              <a:endParaRPr lang="en-US" dirty="0"/>
            </a:p>
          </p:txBody>
        </p:sp>
        <p:sp>
          <p:nvSpPr>
            <p:cNvPr id="32" name="TextBox 31"/>
            <p:cNvSpPr txBox="1"/>
            <p:nvPr/>
          </p:nvSpPr>
          <p:spPr>
            <a:xfrm>
              <a:off x="5508104" y="10434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.165</a:t>
              </a:r>
              <a:endParaRPr lang="en-US" dirty="0"/>
            </a:p>
          </p:txBody>
        </p:sp>
        <p:sp>
          <p:nvSpPr>
            <p:cNvPr id="33" name="TextBox 32"/>
            <p:cNvSpPr txBox="1"/>
            <p:nvPr/>
          </p:nvSpPr>
          <p:spPr>
            <a:xfrm>
              <a:off x="5499629" y="29249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.457</a:t>
              </a:r>
              <a:endParaRPr lang="en-US" dirty="0"/>
            </a:p>
          </p:txBody>
        </p:sp>
        <p:sp>
          <p:nvSpPr>
            <p:cNvPr id="34" name="TextBox 33"/>
            <p:cNvSpPr txBox="1"/>
            <p:nvPr/>
          </p:nvSpPr>
          <p:spPr>
            <a:xfrm>
              <a:off x="7740352" y="1043444"/>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.132</a:t>
              </a:r>
              <a:endParaRPr lang="en-US" dirty="0"/>
            </a:p>
          </p:txBody>
        </p:sp>
        <p:sp>
          <p:nvSpPr>
            <p:cNvPr id="35" name="TextBox 34"/>
            <p:cNvSpPr txBox="1"/>
            <p:nvPr/>
          </p:nvSpPr>
          <p:spPr>
            <a:xfrm>
              <a:off x="7691764" y="2915652"/>
              <a:ext cx="1016587" cy="369332"/>
            </a:xfrm>
            <a:prstGeom prst="rect">
              <a:avLst/>
            </a:prstGeom>
            <a:noFill/>
          </p:spPr>
          <p:txBody>
            <a:bodyPr wrap="none" rtlCol="0">
              <a:spAutoFit/>
            </a:bodyPr>
            <a:lstStyle/>
            <a:p>
              <a:r>
                <a:rPr lang="en-US" dirty="0" smtClean="0"/>
                <a:t>R</a:t>
              </a:r>
              <a:r>
                <a:rPr lang="en-US" baseline="30000" dirty="0" smtClean="0"/>
                <a:t>2</a:t>
              </a:r>
              <a:r>
                <a:rPr lang="en-US" dirty="0" smtClean="0"/>
                <a:t> = .475</a:t>
              </a:r>
              <a:endParaRPr lang="en-US" dirty="0"/>
            </a:p>
          </p:txBody>
        </p:sp>
      </p:grpSp>
    </p:spTree>
    <p:extLst>
      <p:ext uri="{BB962C8B-B14F-4D97-AF65-F5344CB8AC3E}">
        <p14:creationId xmlns:p14="http://schemas.microsoft.com/office/powerpoint/2010/main" val="1444482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Multiple regression model</a:t>
            </a:r>
            <a:endParaRPr lang="en-GB" dirty="0"/>
          </a:p>
        </p:txBody>
      </p:sp>
      <p:sp>
        <p:nvSpPr>
          <p:cNvPr id="5" name="TextBox 4"/>
          <p:cNvSpPr txBox="1"/>
          <p:nvPr/>
        </p:nvSpPr>
        <p:spPr>
          <a:xfrm>
            <a:off x="395536" y="1700808"/>
            <a:ext cx="5184576" cy="707886"/>
          </a:xfrm>
          <a:prstGeom prst="rect">
            <a:avLst/>
          </a:prstGeom>
          <a:noFill/>
        </p:spPr>
        <p:txBody>
          <a:bodyPr wrap="square" rtlCol="0">
            <a:spAutoFit/>
          </a:bodyPr>
          <a:lstStyle/>
          <a:p>
            <a:pPr marL="285750" indent="-285750">
              <a:buFontTx/>
              <a:buChar char="-"/>
            </a:pPr>
            <a:r>
              <a:rPr lang="en-US" sz="2000" dirty="0" smtClean="0"/>
              <a:t>DV: mean CV per session</a:t>
            </a:r>
          </a:p>
          <a:p>
            <a:pPr marL="285750" indent="-285750">
              <a:buFontTx/>
              <a:buChar char="-"/>
            </a:pPr>
            <a:r>
              <a:rPr lang="en-US" sz="2000" dirty="0" smtClean="0"/>
              <a:t>Predictors: </a:t>
            </a:r>
            <a:r>
              <a:rPr lang="en-US" sz="2000" dirty="0" err="1" smtClean="0"/>
              <a:t>DECLcomp</a:t>
            </a:r>
            <a:r>
              <a:rPr lang="en-US" sz="2000" dirty="0" smtClean="0"/>
              <a:t>; </a:t>
            </a:r>
            <a:r>
              <a:rPr lang="en-US" sz="2000" dirty="0" err="1" smtClean="0"/>
              <a:t>PROCcomp</a:t>
            </a:r>
            <a:endParaRPr lang="en-US" sz="2000" dirty="0"/>
          </a:p>
        </p:txBody>
      </p:sp>
      <p:sp>
        <p:nvSpPr>
          <p:cNvPr id="6" name="TextBox 5"/>
          <p:cNvSpPr txBox="1"/>
          <p:nvPr/>
        </p:nvSpPr>
        <p:spPr>
          <a:xfrm>
            <a:off x="1495038" y="2492896"/>
            <a:ext cx="340658" cy="461665"/>
          </a:xfrm>
          <a:prstGeom prst="rect">
            <a:avLst/>
          </a:prstGeom>
          <a:noFill/>
        </p:spPr>
        <p:txBody>
          <a:bodyPr wrap="none" rtlCol="0">
            <a:spAutoFit/>
          </a:bodyPr>
          <a:lstStyle/>
          <a:p>
            <a:r>
              <a:rPr lang="en-US" sz="2400" b="1" dirty="0" smtClean="0"/>
              <a:t>2</a:t>
            </a:r>
            <a:endParaRPr lang="en-US" sz="2400" b="1" dirty="0"/>
          </a:p>
        </p:txBody>
      </p:sp>
      <p:graphicFrame>
        <p:nvGraphicFramePr>
          <p:cNvPr id="7" name="Content Placeholder 4"/>
          <p:cNvGraphicFramePr>
            <a:graphicFrameLocks noGrp="1"/>
          </p:cNvGraphicFramePr>
          <p:nvPr>
            <p:extLst>
              <p:ext uri="{D42A27DB-BD31-4B8C-83A1-F6EECF244321}">
                <p14:modId xmlns:p14="http://schemas.microsoft.com/office/powerpoint/2010/main" val="833377942"/>
              </p:ext>
            </p:extLst>
          </p:nvPr>
        </p:nvGraphicFramePr>
        <p:xfrm>
          <a:off x="35496" y="2892647"/>
          <a:ext cx="3456385" cy="4050208"/>
        </p:xfrm>
        <a:graphic>
          <a:graphicData uri="http://schemas.openxmlformats.org/drawingml/2006/table">
            <a:tbl>
              <a:tblPr/>
              <a:tblGrid>
                <a:gridCol w="1319956"/>
                <a:gridCol w="632385"/>
                <a:gridCol w="752022"/>
                <a:gridCol w="752022"/>
              </a:tblGrid>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Variable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Declarative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-.059</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032</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-.370</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Procedural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-.085</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027</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622*</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charset="0"/>
                          <a:ea typeface="ＭＳ Ｐゴシック" charset="0"/>
                          <a:cs typeface="ＭＳ Ｐゴシック"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.707</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.026</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45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6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.622;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F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2,12)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8.21,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p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&lt;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sign. corrected</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*p &lt; .</a:t>
                      </a: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bootstrapped values</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8" name="Content Placeholder 4"/>
          <p:cNvGraphicFramePr>
            <a:graphicFrameLocks noGrp="1"/>
          </p:cNvGraphicFramePr>
          <p:nvPr>
            <p:extLst>
              <p:ext uri="{D42A27DB-BD31-4B8C-83A1-F6EECF244321}">
                <p14:modId xmlns:p14="http://schemas.microsoft.com/office/powerpoint/2010/main" val="3384877871"/>
              </p:ext>
            </p:extLst>
          </p:nvPr>
        </p:nvGraphicFramePr>
        <p:xfrm>
          <a:off x="3676719" y="2924944"/>
          <a:ext cx="2047409" cy="3318688"/>
        </p:xfrm>
        <a:graphic>
          <a:graphicData uri="http://schemas.openxmlformats.org/drawingml/2006/table">
            <a:tbl>
              <a:tblPr/>
              <a:tblGrid>
                <a:gridCol w="606035"/>
                <a:gridCol w="720687"/>
                <a:gridCol w="720687"/>
              </a:tblGrid>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-.054</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034</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-.336</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-.085</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027</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604*</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.654</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.028</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45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6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.565;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F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2,12)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6.48,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p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&lt; .05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9" name="TextBox 8"/>
          <p:cNvSpPr txBox="1"/>
          <p:nvPr/>
        </p:nvSpPr>
        <p:spPr>
          <a:xfrm>
            <a:off x="3799294" y="2492896"/>
            <a:ext cx="340658" cy="461665"/>
          </a:xfrm>
          <a:prstGeom prst="rect">
            <a:avLst/>
          </a:prstGeom>
          <a:noFill/>
        </p:spPr>
        <p:txBody>
          <a:bodyPr wrap="none" rtlCol="0">
            <a:spAutoFit/>
          </a:bodyPr>
          <a:lstStyle/>
          <a:p>
            <a:r>
              <a:rPr lang="en-US" sz="2400" b="1" dirty="0" smtClean="0"/>
              <a:t>3</a:t>
            </a:r>
            <a:endParaRPr lang="en-US" sz="2400" b="1" dirty="0"/>
          </a:p>
        </p:txBody>
      </p:sp>
      <p:graphicFrame>
        <p:nvGraphicFramePr>
          <p:cNvPr id="10" name="Content Placeholder 4"/>
          <p:cNvGraphicFramePr>
            <a:graphicFrameLocks noGrp="1"/>
          </p:cNvGraphicFramePr>
          <p:nvPr>
            <p:extLst>
              <p:ext uri="{D42A27DB-BD31-4B8C-83A1-F6EECF244321}">
                <p14:modId xmlns:p14="http://schemas.microsoft.com/office/powerpoint/2010/main" val="2495156246"/>
              </p:ext>
            </p:extLst>
          </p:nvPr>
        </p:nvGraphicFramePr>
        <p:xfrm>
          <a:off x="5836959" y="2924944"/>
          <a:ext cx="2047409" cy="3318688"/>
        </p:xfrm>
        <a:graphic>
          <a:graphicData uri="http://schemas.openxmlformats.org/drawingml/2006/table">
            <a:tbl>
              <a:tblPr/>
              <a:tblGrid>
                <a:gridCol w="606035"/>
                <a:gridCol w="720687"/>
                <a:gridCol w="720687"/>
              </a:tblGrid>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-.056</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036</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-.345</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-.082</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029</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611*</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29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.603</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.029</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45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6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.588;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F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2,12)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6.41,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charset="0"/>
                          <a:ea typeface="ＭＳ Ｐゴシック" charset="0"/>
                          <a:cs typeface="ＭＳ Ｐゴシック" charset="0"/>
                        </a:rPr>
                        <a:t>p </a:t>
                      </a:r>
                      <a:r>
                        <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rPr>
                        <a:t>&lt; .05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1" name="TextBox 10"/>
          <p:cNvSpPr txBox="1"/>
          <p:nvPr/>
        </p:nvSpPr>
        <p:spPr>
          <a:xfrm>
            <a:off x="5959534" y="2492896"/>
            <a:ext cx="340658" cy="461665"/>
          </a:xfrm>
          <a:prstGeom prst="rect">
            <a:avLst/>
          </a:prstGeom>
          <a:noFill/>
        </p:spPr>
        <p:txBody>
          <a:bodyPr wrap="none" rtlCol="0">
            <a:spAutoFit/>
          </a:bodyPr>
          <a:lstStyle/>
          <a:p>
            <a:r>
              <a:rPr lang="en-US" sz="2400" b="1" dirty="0" smtClean="0"/>
              <a:t>4</a:t>
            </a:r>
            <a:endParaRPr lang="en-US" sz="2400" b="1" dirty="0"/>
          </a:p>
        </p:txBody>
      </p:sp>
    </p:spTree>
    <p:extLst>
      <p:ext uri="{BB962C8B-B14F-4D97-AF65-F5344CB8AC3E}">
        <p14:creationId xmlns:p14="http://schemas.microsoft.com/office/powerpoint/2010/main" val="285798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Summary: </a:t>
            </a:r>
            <a:r>
              <a:rPr lang="en-GB" dirty="0" err="1" smtClean="0"/>
              <a:t>automatization</a:t>
            </a:r>
            <a:endParaRPr lang="en-GB" dirty="0"/>
          </a:p>
        </p:txBody>
      </p:sp>
      <p:sp>
        <p:nvSpPr>
          <p:cNvPr id="3" name="Text Placeholder 2"/>
          <p:cNvSpPr>
            <a:spLocks noGrp="1"/>
          </p:cNvSpPr>
          <p:nvPr>
            <p:ph type="body" sz="quarter" idx="14"/>
          </p:nvPr>
        </p:nvSpPr>
        <p:spPr>
          <a:xfrm>
            <a:off x="395288" y="1844675"/>
            <a:ext cx="8281168" cy="5013325"/>
          </a:xfrm>
        </p:spPr>
        <p:txBody>
          <a:bodyPr/>
          <a:lstStyle/>
          <a:p>
            <a:r>
              <a:rPr lang="en-GB" dirty="0"/>
              <a:t>Declarative learning ability does not predict </a:t>
            </a:r>
            <a:r>
              <a:rPr lang="en-GB" dirty="0" err="1"/>
              <a:t>automatization</a:t>
            </a:r>
            <a:r>
              <a:rPr lang="en-GB" dirty="0"/>
              <a:t> at any stage </a:t>
            </a:r>
            <a:r>
              <a:rPr lang="en-GB" sz="1800" dirty="0"/>
              <a:t>(although it probably also plays a role) </a:t>
            </a:r>
            <a:r>
              <a:rPr lang="en-GB" dirty="0"/>
              <a:t> </a:t>
            </a:r>
          </a:p>
          <a:p>
            <a:endParaRPr lang="en-GB" dirty="0" smtClean="0"/>
          </a:p>
          <a:p>
            <a:r>
              <a:rPr lang="en-GB" dirty="0" smtClean="0"/>
              <a:t>Procedural learning ability is a significant predictor of automatized language processing from relatively early on in training (session 2)</a:t>
            </a:r>
          </a:p>
          <a:p>
            <a:endParaRPr lang="en-GB" dirty="0"/>
          </a:p>
        </p:txBody>
      </p:sp>
    </p:spTree>
    <p:extLst>
      <p:ext uri="{BB962C8B-B14F-4D97-AF65-F5344CB8AC3E}">
        <p14:creationId xmlns:p14="http://schemas.microsoft.com/office/powerpoint/2010/main" val="35955846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Conclusions</a:t>
            </a:r>
            <a:endParaRPr lang="en-GB" dirty="0"/>
          </a:p>
        </p:txBody>
      </p:sp>
      <p:sp>
        <p:nvSpPr>
          <p:cNvPr id="3" name="Text Placeholder 2"/>
          <p:cNvSpPr>
            <a:spLocks noGrp="1"/>
          </p:cNvSpPr>
          <p:nvPr>
            <p:ph type="body" sz="quarter" idx="14"/>
          </p:nvPr>
        </p:nvSpPr>
        <p:spPr/>
        <p:txBody>
          <a:bodyPr/>
          <a:lstStyle/>
          <a:p>
            <a:r>
              <a:rPr lang="en-GB" dirty="0" smtClean="0"/>
              <a:t>Evidence that long-term memory plays a role in language learning from the earliest stages of practice</a:t>
            </a:r>
          </a:p>
          <a:p>
            <a:endParaRPr lang="en-GB" dirty="0"/>
          </a:p>
          <a:p>
            <a:r>
              <a:rPr lang="en-GB" dirty="0" smtClean="0"/>
              <a:t>The declarative long-term memory system plays a role in accurate performance (at early stages of practice)</a:t>
            </a:r>
          </a:p>
          <a:p>
            <a:endParaRPr lang="en-GB" dirty="0"/>
          </a:p>
          <a:p>
            <a:r>
              <a:rPr lang="en-GB" dirty="0" smtClean="0"/>
              <a:t>The procedural long-term memory system mediates </a:t>
            </a:r>
            <a:r>
              <a:rPr lang="en-GB" dirty="0" err="1" smtClean="0"/>
              <a:t>automatization</a:t>
            </a:r>
            <a:r>
              <a:rPr lang="en-GB" dirty="0" smtClean="0"/>
              <a:t> of performance </a:t>
            </a:r>
          </a:p>
          <a:p>
            <a:endParaRPr lang="en-GB" dirty="0"/>
          </a:p>
          <a:p>
            <a:endParaRPr lang="en-GB" dirty="0"/>
          </a:p>
        </p:txBody>
      </p:sp>
    </p:spTree>
    <p:extLst>
      <p:ext uri="{BB962C8B-B14F-4D97-AF65-F5344CB8AC3E}">
        <p14:creationId xmlns:p14="http://schemas.microsoft.com/office/powerpoint/2010/main" val="368647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Further developments/questions</a:t>
            </a:r>
            <a:endParaRPr lang="en-GB" dirty="0"/>
          </a:p>
        </p:txBody>
      </p:sp>
      <p:sp>
        <p:nvSpPr>
          <p:cNvPr id="3" name="Text Placeholder 2"/>
          <p:cNvSpPr>
            <a:spLocks noGrp="1"/>
          </p:cNvSpPr>
          <p:nvPr>
            <p:ph type="body" sz="quarter" idx="14"/>
          </p:nvPr>
        </p:nvSpPr>
        <p:spPr>
          <a:xfrm>
            <a:off x="323528" y="1196752"/>
            <a:ext cx="8748712" cy="5184874"/>
          </a:xfrm>
        </p:spPr>
        <p:txBody>
          <a:bodyPr/>
          <a:lstStyle/>
          <a:p>
            <a:pPr marL="0" indent="0">
              <a:buNone/>
            </a:pPr>
            <a:endParaRPr lang="en-GB" dirty="0" smtClean="0"/>
          </a:p>
          <a:p>
            <a:pPr marL="0" indent="0">
              <a:buNone/>
            </a:pPr>
            <a:r>
              <a:rPr lang="en-GB" dirty="0" smtClean="0"/>
              <a:t>Further investigation of the role of declarative learning ability and other cognitive factors in automatization (e.g. working memory, executive function)</a:t>
            </a:r>
          </a:p>
          <a:p>
            <a:pPr marL="0" indent="0">
              <a:buNone/>
            </a:pPr>
            <a:endParaRPr lang="en-GB" dirty="0" smtClean="0"/>
          </a:p>
          <a:p>
            <a:pPr marL="0" indent="0">
              <a:buNone/>
            </a:pPr>
            <a:r>
              <a:rPr lang="en-GB" dirty="0" smtClean="0"/>
              <a:t>Replication of a similar experimental design with more participants</a:t>
            </a:r>
          </a:p>
          <a:p>
            <a:pPr marL="0" indent="0">
              <a:buNone/>
            </a:pPr>
            <a:endParaRPr lang="en-GB" dirty="0"/>
          </a:p>
          <a:p>
            <a:pPr marL="0" indent="0">
              <a:buNone/>
            </a:pPr>
            <a:r>
              <a:rPr lang="en-GB" dirty="0" smtClean="0"/>
              <a:t>Use of a repeated-measures analysis that accounts for random effects (e.g. mixed-effects model)</a:t>
            </a:r>
          </a:p>
          <a:p>
            <a:pPr marL="0" indent="0">
              <a:buNone/>
            </a:pPr>
            <a:endParaRPr lang="en-GB" dirty="0" smtClean="0"/>
          </a:p>
          <a:p>
            <a:pPr marL="0" indent="0">
              <a:buNone/>
            </a:pPr>
            <a:r>
              <a:rPr lang="en-GB" smtClean="0"/>
              <a:t>Investigate automatization of sequences not processed for meaning and see how it compares to automatization of sentences processed in context/which cognitive measures predict it.</a:t>
            </a:r>
            <a:endParaRPr lang="en-GB" dirty="0"/>
          </a:p>
        </p:txBody>
      </p:sp>
    </p:spTree>
    <p:extLst>
      <p:ext uri="{BB962C8B-B14F-4D97-AF65-F5344CB8AC3E}">
        <p14:creationId xmlns:p14="http://schemas.microsoft.com/office/powerpoint/2010/main" val="36864784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95288" y="980729"/>
            <a:ext cx="8425184" cy="5616922"/>
          </a:xfrm>
        </p:spPr>
        <p:txBody>
          <a:bodyPr/>
          <a:lstStyle/>
          <a:p>
            <a:pPr marL="0" indent="0">
              <a:buNone/>
            </a:pPr>
            <a:endParaRPr lang="en-GB" sz="1800" dirty="0" smtClean="0">
              <a:solidFill>
                <a:srgbClr val="B5121B"/>
              </a:solidFill>
            </a:endParaRPr>
          </a:p>
          <a:p>
            <a:pPr marL="0" indent="0">
              <a:buNone/>
            </a:pPr>
            <a:endParaRPr lang="en-GB" sz="1800" dirty="0">
              <a:solidFill>
                <a:srgbClr val="B5121B"/>
              </a:solidFill>
            </a:endParaRPr>
          </a:p>
          <a:p>
            <a:pPr marL="0" indent="0" algn="ctr">
              <a:buNone/>
            </a:pPr>
            <a:endParaRPr lang="en-GB" sz="4000" dirty="0" smtClean="0">
              <a:solidFill>
                <a:srgbClr val="B5121B"/>
              </a:solidFill>
            </a:endParaRPr>
          </a:p>
          <a:p>
            <a:pPr marL="0" indent="0" algn="ctr">
              <a:buNone/>
            </a:pPr>
            <a:endParaRPr lang="en-GB" sz="4000" dirty="0">
              <a:solidFill>
                <a:srgbClr val="B5121B"/>
              </a:solidFill>
            </a:endParaRPr>
          </a:p>
          <a:p>
            <a:pPr marL="0" indent="0" algn="ctr">
              <a:buNone/>
            </a:pPr>
            <a:endParaRPr lang="en-GB" sz="4000" dirty="0" smtClean="0">
              <a:solidFill>
                <a:srgbClr val="B5121B"/>
              </a:solidFill>
            </a:endParaRPr>
          </a:p>
          <a:p>
            <a:pPr marL="0" indent="0">
              <a:buNone/>
            </a:pPr>
            <a:endParaRPr lang="en-GB" sz="1800" dirty="0" smtClean="0">
              <a:solidFill>
                <a:srgbClr val="B5121B"/>
              </a:solidFill>
            </a:endParaRPr>
          </a:p>
          <a:p>
            <a:pPr marL="0" indent="0" algn="ctr">
              <a:buNone/>
            </a:pPr>
            <a:r>
              <a:rPr lang="en-GB" sz="1800" smtClean="0">
                <a:solidFill>
                  <a:srgbClr val="B5121B"/>
                </a:solidFill>
              </a:rPr>
              <a:t>Special thanks to:</a:t>
            </a:r>
            <a:endParaRPr lang="en-GB" sz="1800" dirty="0">
              <a:solidFill>
                <a:srgbClr val="B5121B"/>
              </a:solidFill>
            </a:endParaRPr>
          </a:p>
          <a:p>
            <a:pPr marL="0" indent="0" algn="ctr">
              <a:buNone/>
            </a:pPr>
            <a:r>
              <a:rPr lang="en-GB" sz="1800" smtClean="0">
                <a:solidFill>
                  <a:srgbClr val="B5121B"/>
                </a:solidFill>
              </a:rPr>
              <a:t>Mandy </a:t>
            </a:r>
            <a:r>
              <a:rPr lang="en-GB" sz="1800" dirty="0" err="1">
                <a:solidFill>
                  <a:srgbClr val="B5121B"/>
                </a:solidFill>
              </a:rPr>
              <a:t>Faretta-Stutenberg</a:t>
            </a:r>
            <a:r>
              <a:rPr lang="en-GB" sz="1800" dirty="0">
                <a:solidFill>
                  <a:srgbClr val="B5121B"/>
                </a:solidFill>
              </a:rPr>
              <a:t> (Northern Illinois </a:t>
            </a:r>
            <a:r>
              <a:rPr lang="en-GB" sz="1800">
                <a:solidFill>
                  <a:srgbClr val="B5121B"/>
                </a:solidFill>
              </a:rPr>
              <a:t>University</a:t>
            </a:r>
            <a:r>
              <a:rPr lang="en-GB" sz="1800" smtClean="0">
                <a:solidFill>
                  <a:srgbClr val="B5121B"/>
                </a:solidFill>
              </a:rPr>
              <a:t>)</a:t>
            </a:r>
          </a:p>
          <a:p>
            <a:pPr marL="0" indent="0" algn="ctr">
              <a:buNone/>
            </a:pPr>
            <a:r>
              <a:rPr lang="en-GB" sz="1800">
                <a:solidFill>
                  <a:srgbClr val="B5121B"/>
                </a:solidFill>
              </a:rPr>
              <a:t>Kate Brill-Schuetz (University of Illinois, Chicago</a:t>
            </a:r>
            <a:r>
              <a:rPr lang="en-GB" sz="1800" smtClean="0">
                <a:solidFill>
                  <a:srgbClr val="B5121B"/>
                </a:solidFill>
              </a:rPr>
              <a:t>)</a:t>
            </a:r>
            <a:endParaRPr lang="en-GB" sz="1800" dirty="0">
              <a:solidFill>
                <a:srgbClr val="B5121B"/>
              </a:solidFill>
            </a:endParaRPr>
          </a:p>
          <a:p>
            <a:pPr marL="0" indent="0" algn="ctr">
              <a:buNone/>
            </a:pPr>
            <a:endParaRPr lang="en-GB" dirty="0" smtClean="0">
              <a:solidFill>
                <a:srgbClr val="B5121B"/>
              </a:solidFill>
            </a:endParaRPr>
          </a:p>
          <a:p>
            <a:pPr marL="0" indent="0" algn="ctr">
              <a:buNone/>
            </a:pPr>
            <a:r>
              <a:rPr lang="en-GB" dirty="0" smtClean="0">
                <a:solidFill>
                  <a:srgbClr val="B5121B"/>
                </a:solidFill>
              </a:rPr>
              <a:t>references available upon request</a:t>
            </a:r>
          </a:p>
          <a:p>
            <a:pPr marL="0" indent="0" algn="ctr">
              <a:buNone/>
            </a:pPr>
            <a:r>
              <a:rPr lang="en-GB" sz="2800" dirty="0" err="1" smtClean="0">
                <a:solidFill>
                  <a:srgbClr val="B5121B"/>
                </a:solidFill>
              </a:rPr>
              <a:t>d.pilimoss@lancaster.ac.uk</a:t>
            </a:r>
            <a:endParaRPr lang="en-GB" sz="2800" dirty="0" smtClean="0">
              <a:solidFill>
                <a:srgbClr val="B5121B"/>
              </a:solidFill>
            </a:endParaRPr>
          </a:p>
          <a:p>
            <a:pPr marL="0" indent="0" algn="ctr">
              <a:buNone/>
            </a:pPr>
            <a:endParaRPr lang="en-GB" sz="4000" dirty="0">
              <a:solidFill>
                <a:srgbClr val="B5121B"/>
              </a:solidFill>
            </a:endParaRPr>
          </a:p>
        </p:txBody>
      </p:sp>
      <p:pic>
        <p:nvPicPr>
          <p:cNvPr id="2" name="Picture 1" descr="cogsl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772816"/>
            <a:ext cx="2481995" cy="1007616"/>
          </a:xfrm>
          <a:prstGeom prst="rect">
            <a:avLst/>
          </a:prstGeom>
        </p:spPr>
      </p:pic>
      <p:pic>
        <p:nvPicPr>
          <p:cNvPr id="4" name="Picture 3" descr="LancasterNew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772816"/>
            <a:ext cx="2140850" cy="1322421"/>
          </a:xfrm>
          <a:prstGeom prst="rect">
            <a:avLst/>
          </a:prstGeom>
        </p:spPr>
      </p:pic>
      <p:sp>
        <p:nvSpPr>
          <p:cNvPr id="5" name="TextBox 4"/>
          <p:cNvSpPr txBox="1"/>
          <p:nvPr/>
        </p:nvSpPr>
        <p:spPr>
          <a:xfrm>
            <a:off x="1408031" y="2924944"/>
            <a:ext cx="2227865" cy="646331"/>
          </a:xfrm>
          <a:prstGeom prst="rect">
            <a:avLst/>
          </a:prstGeom>
          <a:noFill/>
        </p:spPr>
        <p:txBody>
          <a:bodyPr wrap="square" rtlCol="0">
            <a:spAutoFit/>
          </a:bodyPr>
          <a:lstStyle/>
          <a:p>
            <a:pPr algn="ctr"/>
            <a:r>
              <a:rPr lang="en-US" dirty="0" smtClean="0"/>
              <a:t>Diana </a:t>
            </a:r>
            <a:r>
              <a:rPr lang="en-US" dirty="0" err="1" smtClean="0"/>
              <a:t>Pili</a:t>
            </a:r>
            <a:r>
              <a:rPr lang="en-US" dirty="0" smtClean="0"/>
              <a:t>-Moss</a:t>
            </a:r>
          </a:p>
          <a:p>
            <a:pPr algn="ctr"/>
            <a:r>
              <a:rPr lang="en-US" dirty="0" smtClean="0"/>
              <a:t>Lancaster University</a:t>
            </a:r>
            <a:endParaRPr lang="en-US" dirty="0"/>
          </a:p>
        </p:txBody>
      </p:sp>
      <p:sp>
        <p:nvSpPr>
          <p:cNvPr id="6" name="TextBox 5"/>
          <p:cNvSpPr txBox="1"/>
          <p:nvPr/>
        </p:nvSpPr>
        <p:spPr>
          <a:xfrm>
            <a:off x="5292080" y="2924944"/>
            <a:ext cx="2959614" cy="646331"/>
          </a:xfrm>
          <a:prstGeom prst="rect">
            <a:avLst/>
          </a:prstGeom>
          <a:noFill/>
        </p:spPr>
        <p:txBody>
          <a:bodyPr wrap="none" rtlCol="0">
            <a:spAutoFit/>
          </a:bodyPr>
          <a:lstStyle/>
          <a:p>
            <a:pPr algn="ctr"/>
            <a:r>
              <a:rPr lang="en-US" dirty="0" smtClean="0"/>
              <a:t>Kara Morgan-Short</a:t>
            </a:r>
          </a:p>
          <a:p>
            <a:pPr algn="ctr"/>
            <a:r>
              <a:rPr lang="en-US" dirty="0" smtClean="0"/>
              <a:t>University of Illinois (Chicago)</a:t>
            </a:r>
            <a:endParaRPr lang="en-US" dirty="0"/>
          </a:p>
        </p:txBody>
      </p:sp>
      <p:sp>
        <p:nvSpPr>
          <p:cNvPr id="8" name="TextBox 7"/>
          <p:cNvSpPr txBox="1"/>
          <p:nvPr/>
        </p:nvSpPr>
        <p:spPr>
          <a:xfrm>
            <a:off x="3042350" y="548680"/>
            <a:ext cx="3041818" cy="830997"/>
          </a:xfrm>
          <a:prstGeom prst="rect">
            <a:avLst/>
          </a:prstGeom>
          <a:noFill/>
        </p:spPr>
        <p:txBody>
          <a:bodyPr wrap="none" rtlCol="0">
            <a:spAutoFit/>
          </a:bodyPr>
          <a:lstStyle/>
          <a:p>
            <a:pPr algn="ctr"/>
            <a:r>
              <a:rPr lang="en-GB" sz="4800" b="1" dirty="0">
                <a:solidFill>
                  <a:srgbClr val="B5121B"/>
                </a:solidFill>
              </a:rPr>
              <a:t>Thank you!</a:t>
            </a:r>
          </a:p>
        </p:txBody>
      </p:sp>
    </p:spTree>
    <p:extLst>
      <p:ext uri="{BB962C8B-B14F-4D97-AF65-F5344CB8AC3E}">
        <p14:creationId xmlns:p14="http://schemas.microsoft.com/office/powerpoint/2010/main" val="36864784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78297"/>
            <a:ext cx="8136904" cy="1010543"/>
          </a:xfrm>
        </p:spPr>
        <p:txBody>
          <a:bodyPr/>
          <a:lstStyle/>
          <a:p>
            <a:r>
              <a:rPr lang="en-GB" dirty="0" smtClean="0"/>
              <a:t>Additional slides</a:t>
            </a:r>
            <a:endParaRPr lang="en-GB" dirty="0"/>
          </a:p>
        </p:txBody>
      </p:sp>
    </p:spTree>
    <p:extLst>
      <p:ext uri="{BB962C8B-B14F-4D97-AF65-F5344CB8AC3E}">
        <p14:creationId xmlns:p14="http://schemas.microsoft.com/office/powerpoint/2010/main" val="13651975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RTs cleaning procedure</a:t>
            </a:r>
            <a:endParaRPr lang="en-GB" dirty="0"/>
          </a:p>
        </p:txBody>
      </p:sp>
      <p:sp>
        <p:nvSpPr>
          <p:cNvPr id="2" name="Subtitle 1"/>
          <p:cNvSpPr>
            <a:spLocks noGrp="1"/>
          </p:cNvSpPr>
          <p:nvPr>
            <p:ph type="body" sz="quarter" idx="14"/>
          </p:nvPr>
        </p:nvSpPr>
        <p:spPr>
          <a:prstGeom prst="rect">
            <a:avLst/>
          </a:prstGeom>
        </p:spPr>
        <p:txBody>
          <a:bodyPr/>
          <a:lstStyle/>
          <a:p>
            <a:pPr>
              <a:buFontTx/>
              <a:buChar char="-"/>
            </a:pPr>
            <a:r>
              <a:rPr lang="en-GB" dirty="0" smtClean="0"/>
              <a:t>only </a:t>
            </a:r>
            <a:r>
              <a:rPr lang="en-GB" dirty="0"/>
              <a:t>correct RTs are considered (84% of the whole data)</a:t>
            </a:r>
          </a:p>
          <a:p>
            <a:pPr>
              <a:buFontTx/>
              <a:buChar char="-"/>
            </a:pPr>
            <a:r>
              <a:rPr lang="en-GB" dirty="0"/>
              <a:t>RTs are further cleaned calculating means </a:t>
            </a:r>
            <a:r>
              <a:rPr lang="en-GB" dirty="0" smtClean="0"/>
              <a:t>in intervals of six </a:t>
            </a:r>
            <a:r>
              <a:rPr lang="en-GB" dirty="0"/>
              <a:t>consecutive blocks and accepting trials that are +/-2SDs from the mean</a:t>
            </a:r>
          </a:p>
          <a:p>
            <a:pPr>
              <a:buFontTx/>
              <a:buChar char="-"/>
            </a:pPr>
            <a:r>
              <a:rPr lang="en-GB" dirty="0"/>
              <a:t>the first block (block 1) is omitted (training effect)</a:t>
            </a:r>
          </a:p>
          <a:p>
            <a:pPr>
              <a:buFontTx/>
              <a:buChar char="-"/>
            </a:pPr>
            <a:r>
              <a:rPr lang="en-GB" dirty="0"/>
              <a:t>In total the cleaning procedure leads to the exclusion of 6% of the correct RTs from the analysis</a:t>
            </a:r>
          </a:p>
        </p:txBody>
      </p:sp>
    </p:spTree>
    <p:extLst>
      <p:ext uri="{BB962C8B-B14F-4D97-AF65-F5344CB8AC3E}">
        <p14:creationId xmlns:p14="http://schemas.microsoft.com/office/powerpoint/2010/main" val="42392810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6768752" cy="1152128"/>
          </a:xfrm>
        </p:spPr>
        <p:txBody>
          <a:bodyPr/>
          <a:lstStyle/>
          <a:p>
            <a:r>
              <a:rPr lang="en-GB" dirty="0"/>
              <a:t>Morgan-Short et al. (2014</a:t>
            </a:r>
            <a:r>
              <a:rPr lang="en-GB" dirty="0" smtClean="0"/>
              <a:t>)</a:t>
            </a:r>
            <a:endParaRPr lang="en-GB" dirty="0"/>
          </a:p>
        </p:txBody>
      </p:sp>
      <p:sp>
        <p:nvSpPr>
          <p:cNvPr id="3" name="Text Placeholder 2"/>
          <p:cNvSpPr>
            <a:spLocks noGrp="1"/>
          </p:cNvSpPr>
          <p:nvPr>
            <p:ph type="body" sz="quarter" idx="14"/>
          </p:nvPr>
        </p:nvSpPr>
        <p:spPr>
          <a:xfrm>
            <a:off x="395536" y="1268760"/>
            <a:ext cx="8425184" cy="5040559"/>
          </a:xfrm>
        </p:spPr>
        <p:txBody>
          <a:bodyPr/>
          <a:lstStyle/>
          <a:p>
            <a:endParaRPr lang="en-GB" sz="2000" dirty="0" smtClean="0"/>
          </a:p>
          <a:p>
            <a:endParaRPr lang="en-GB" sz="2000" dirty="0"/>
          </a:p>
          <a:p>
            <a:r>
              <a:rPr lang="en-GB" dirty="0" smtClean="0"/>
              <a:t>Investigated whether declarative and procedural memory predicted L2 learning ability at low and/or high levels of language proficiency</a:t>
            </a:r>
            <a:endParaRPr lang="en-GB" dirty="0"/>
          </a:p>
          <a:p>
            <a:endParaRPr lang="en-GB" dirty="0" smtClean="0"/>
          </a:p>
          <a:p>
            <a:r>
              <a:rPr lang="en-GB" dirty="0" smtClean="0"/>
              <a:t>Trained 14 </a:t>
            </a:r>
            <a:r>
              <a:rPr lang="en-GB" dirty="0"/>
              <a:t>adults </a:t>
            </a:r>
            <a:r>
              <a:rPr lang="en-GB" dirty="0" smtClean="0"/>
              <a:t>(</a:t>
            </a:r>
            <a:r>
              <a:rPr lang="en-GB" i="1" dirty="0" smtClean="0"/>
              <a:t>M</a:t>
            </a:r>
            <a:r>
              <a:rPr lang="en-GB" dirty="0" smtClean="0"/>
              <a:t> = 22.21) in </a:t>
            </a:r>
            <a:r>
              <a:rPr lang="en-GB" dirty="0"/>
              <a:t>the artificial language </a:t>
            </a:r>
            <a:r>
              <a:rPr lang="en-GB" dirty="0" smtClean="0"/>
              <a:t>Brocanto2 </a:t>
            </a:r>
            <a:r>
              <a:rPr lang="en-GB" dirty="0"/>
              <a:t>over </a:t>
            </a:r>
            <a:r>
              <a:rPr lang="en-GB" dirty="0" smtClean="0"/>
              <a:t>a two</a:t>
            </a:r>
            <a:r>
              <a:rPr lang="en-GB" dirty="0"/>
              <a:t>-week </a:t>
            </a:r>
            <a:r>
              <a:rPr lang="en-GB" dirty="0" smtClean="0"/>
              <a:t>period using aural language stimuli in the context of a computer game </a:t>
            </a:r>
            <a:endParaRPr lang="en-GB" dirty="0"/>
          </a:p>
          <a:p>
            <a:pPr marL="0" indent="0">
              <a:buNone/>
            </a:pPr>
            <a:r>
              <a:rPr lang="en-GB" dirty="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653660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524000"/>
          <a:ext cx="6429374" cy="2149475"/>
        </p:xfrm>
        <a:graphic>
          <a:graphicData uri="http://schemas.openxmlformats.org/drawingml/2006/table">
            <a:tbl>
              <a:tblPr firstRow="1" bandRow="1">
                <a:tableStyleId>{5C22544A-7EE6-4342-B048-85BDC9FD1C3A}</a:tableStyleId>
              </a:tblPr>
              <a:tblGrid>
                <a:gridCol w="1328212"/>
                <a:gridCol w="881284"/>
                <a:gridCol w="689217"/>
                <a:gridCol w="1037604"/>
                <a:gridCol w="860649"/>
                <a:gridCol w="816204"/>
                <a:gridCol w="816204"/>
              </a:tblGrid>
              <a:tr h="548802">
                <a:tc>
                  <a:txBody>
                    <a:bodyPr/>
                    <a:lstStyle/>
                    <a:p>
                      <a:pPr algn="ctr">
                        <a:lnSpc>
                          <a:spcPct val="150000"/>
                        </a:lnSpc>
                      </a:pPr>
                      <a:r>
                        <a:rPr lang="en-US" sz="2000" b="0" dirty="0" smtClean="0">
                          <a:solidFill>
                            <a:sysClr val="windowText" lastClr="000000"/>
                          </a:solidFill>
                        </a:rPr>
                        <a:t>Variable</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M</a:t>
                      </a: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i="1" dirty="0" smtClean="0">
                          <a:solidFill>
                            <a:sysClr val="windowText" lastClr="000000"/>
                          </a:solidFill>
                        </a:rPr>
                        <a:t>SD</a:t>
                      </a:r>
                      <a:endParaRPr lang="en-US" sz="2000" b="0" i="1"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smtClean="0">
                          <a:solidFill>
                            <a:sysClr val="windowText" lastClr="000000"/>
                          </a:solidFill>
                        </a:rPr>
                        <a:t>MLAT-V</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smtClean="0">
                          <a:solidFill>
                            <a:sysClr val="windowText" lastClr="000000"/>
                          </a:solidFill>
                        </a:rPr>
                        <a:t>CVMT</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smtClean="0">
                          <a:solidFill>
                            <a:sysClr val="windowText" lastClr="000000"/>
                          </a:solidFill>
                        </a:rPr>
                        <a:t>TOL</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2000" b="0" dirty="0" smtClean="0">
                          <a:solidFill>
                            <a:sysClr val="windowText" lastClr="000000"/>
                          </a:solidFill>
                        </a:rPr>
                        <a:t>WPT</a:t>
                      </a:r>
                      <a:endParaRPr lang="en-US" sz="2000" b="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02">
                <a:tc>
                  <a:txBody>
                    <a:bodyPr/>
                    <a:lstStyle/>
                    <a:p>
                      <a:pPr>
                        <a:lnSpc>
                          <a:spcPct val="150000"/>
                        </a:lnSpc>
                      </a:pPr>
                      <a:r>
                        <a:rPr lang="en-US" sz="2000" dirty="0" smtClean="0">
                          <a:solidFill>
                            <a:sysClr val="windowText" lastClr="000000"/>
                          </a:solidFill>
                        </a:rPr>
                        <a:t>GJT</a:t>
                      </a:r>
                      <a:r>
                        <a:rPr lang="en-US" sz="2000" baseline="0" dirty="0" smtClean="0">
                          <a:solidFill>
                            <a:sysClr val="windowText" lastClr="000000"/>
                          </a:solidFill>
                        </a:rPr>
                        <a:t> </a:t>
                      </a:r>
                      <a:r>
                        <a:rPr lang="en-US" sz="2000" dirty="0" smtClean="0">
                          <a:solidFill>
                            <a:sysClr val="windowText" lastClr="000000"/>
                          </a:solidFill>
                        </a:rPr>
                        <a:t>Low</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   .29</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.24</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baseline="0" dirty="0" smtClean="0">
                          <a:solidFill>
                            <a:sysClr val="windowText" lastClr="000000"/>
                          </a:solidFill>
                        </a:rPr>
                        <a:t> </a:t>
                      </a:r>
                      <a:r>
                        <a:rPr lang="en-US" sz="2000" dirty="0" smtClean="0">
                          <a:solidFill>
                            <a:sysClr val="windowText" lastClr="000000"/>
                          </a:solidFill>
                        </a:rPr>
                        <a:t>.620*</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.497^</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.187</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c>
                  <a:txBody>
                    <a:bodyPr/>
                    <a:lstStyle/>
                    <a:p>
                      <a:pPr algn="l">
                        <a:lnSpc>
                          <a:spcPct val="150000"/>
                        </a:lnSpc>
                      </a:pPr>
                      <a:r>
                        <a:rPr lang="en-US" sz="2000" dirty="0" smtClean="0">
                          <a:solidFill>
                            <a:sysClr val="windowText" lastClr="000000"/>
                          </a:solidFill>
                        </a:rPr>
                        <a:t>.281</a:t>
                      </a:r>
                      <a:endParaRPr lang="en-US" sz="2000" dirty="0">
                        <a:solidFill>
                          <a:sysClr val="windowText" lastClr="000000"/>
                        </a:solidFill>
                      </a:endParaRPr>
                    </a:p>
                  </a:txBody>
                  <a:tcPr marL="91430" marR="91430" marT="45734" marB="45734">
                    <a:lnT w="12700" cap="flat" cmpd="sng" algn="ctr">
                      <a:solidFill>
                        <a:schemeClr val="tx1"/>
                      </a:solidFill>
                      <a:prstDash val="solid"/>
                      <a:round/>
                      <a:headEnd type="none" w="med" len="med"/>
                      <a:tailEnd type="none" w="med" len="med"/>
                    </a:lnT>
                    <a:noFill/>
                  </a:tcPr>
                </a:tc>
              </a:tr>
              <a:tr h="548802">
                <a:tc>
                  <a:txBody>
                    <a:bodyPr/>
                    <a:lstStyle/>
                    <a:p>
                      <a:pPr>
                        <a:lnSpc>
                          <a:spcPct val="150000"/>
                        </a:lnSpc>
                      </a:pPr>
                      <a:r>
                        <a:rPr lang="en-US" sz="2000" dirty="0" smtClean="0">
                          <a:solidFill>
                            <a:sysClr val="windowText" lastClr="000000"/>
                          </a:solidFill>
                        </a:rPr>
                        <a:t>GJT</a:t>
                      </a:r>
                      <a:r>
                        <a:rPr lang="en-US" sz="2000" baseline="0" dirty="0" smtClean="0">
                          <a:solidFill>
                            <a:sysClr val="windowText" lastClr="000000"/>
                          </a:solidFill>
                        </a:rPr>
                        <a:t> </a:t>
                      </a:r>
                      <a:r>
                        <a:rPr lang="en-US" sz="2000" dirty="0" smtClean="0">
                          <a:solidFill>
                            <a:sysClr val="windowText" lastClr="000000"/>
                          </a:solidFill>
                        </a:rPr>
                        <a:t>High</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   .54</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.15</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-.053  </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.420  </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.588*</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US" sz="2000" dirty="0" smtClean="0">
                          <a:solidFill>
                            <a:sysClr val="windowText" lastClr="000000"/>
                          </a:solidFill>
                        </a:rPr>
                        <a:t>.557*</a:t>
                      </a:r>
                      <a:endParaRPr lang="en-US" sz="2000" dirty="0">
                        <a:solidFill>
                          <a:sysClr val="windowText" lastClr="000000"/>
                        </a:solidFill>
                      </a:endParaRPr>
                    </a:p>
                  </a:txBody>
                  <a:tcPr marL="91430" marR="91430" marT="45734" marB="45734">
                    <a:lnB w="12700" cap="flat" cmpd="sng" algn="ctr">
                      <a:solidFill>
                        <a:schemeClr val="tx1"/>
                      </a:solidFill>
                      <a:prstDash val="solid"/>
                      <a:round/>
                      <a:headEnd type="none" w="med" len="med"/>
                      <a:tailEnd type="none" w="med" len="med"/>
                    </a:lnB>
                    <a:noFill/>
                  </a:tcPr>
                </a:tc>
              </a:tr>
              <a:tr h="5030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i="1" baseline="0" dirty="0" smtClean="0">
                          <a:solidFill>
                            <a:schemeClr val="tx1"/>
                          </a:solidFill>
                        </a:rPr>
                        <a:t>*p &lt; .05</a:t>
                      </a:r>
                      <a:endParaRPr lang="en-US" sz="1600" i="1" dirty="0" smtClean="0">
                        <a:solidFill>
                          <a:schemeClr val="tx1"/>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1800" dirty="0"/>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endParaRPr lang="en-US" sz="1800" dirty="0">
                        <a:solidFill>
                          <a:sysClr val="windowText" lastClr="000000"/>
                        </a:solidFill>
                      </a:endParaRPr>
                    </a:p>
                  </a:txBody>
                  <a:tcPr marL="91430" marR="91430" marT="45734" marB="45734">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123" name="Slide Number Placeholder 3"/>
          <p:cNvSpPr>
            <a:spLocks noGrp="1"/>
          </p:cNvSpPr>
          <p:nvPr>
            <p:ph type="sldNum" sz="quarter" idx="4294967295"/>
          </p:nvPr>
        </p:nvSpPr>
        <p:spPr bwMode="auto">
          <a:xfrm>
            <a:off x="7010400" y="6356350"/>
            <a:ext cx="2133600" cy="365125"/>
          </a:xfrm>
          <a:prstGeom prst="rect">
            <a:avLst/>
          </a:prstGeom>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73C8AC-38BD-A44E-9A61-6EA4E9A23115}" type="slidenum">
              <a:rPr lang="en-US" sz="1200">
                <a:solidFill>
                  <a:srgbClr val="898989"/>
                </a:solidFill>
              </a:rPr>
              <a:pPr eaLnBrk="1" hangingPunct="1"/>
              <a:t>40</a:t>
            </a:fld>
            <a:endParaRPr lang="en-US" sz="1200">
              <a:solidFill>
                <a:srgbClr val="898989"/>
              </a:solidFill>
            </a:endParaRPr>
          </a:p>
        </p:txBody>
      </p:sp>
      <p:sp>
        <p:nvSpPr>
          <p:cNvPr id="6" name="Rectangle 5"/>
          <p:cNvSpPr/>
          <p:nvPr/>
        </p:nvSpPr>
        <p:spPr>
          <a:xfrm>
            <a:off x="4114800" y="2171700"/>
            <a:ext cx="464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962400" y="2692400"/>
            <a:ext cx="464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191000" y="2190750"/>
            <a:ext cx="1828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956300" y="2743200"/>
            <a:ext cx="1828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itle 1"/>
          <p:cNvSpPr txBox="1">
            <a:spLocks/>
          </p:cNvSpPr>
          <p:nvPr/>
        </p:nvSpPr>
        <p:spPr bwMode="auto">
          <a:xfrm>
            <a:off x="457200" y="274638"/>
            <a:ext cx="8686800" cy="1143000"/>
          </a:xfrm>
          <a:prstGeom prst="rect">
            <a:avLst/>
          </a:prstGeom>
          <a:noFill/>
          <a:ln w="9525">
            <a:noFill/>
            <a:miter lim="800000"/>
            <a:headEnd/>
            <a:tailEnd/>
          </a:ln>
        </p:spPr>
        <p:txBody>
          <a:bodyPr anchor="ctr"/>
          <a:lstStyle/>
          <a:p>
            <a:pPr algn="ctr" eaLnBrk="0" hangingPunct="0">
              <a:defRPr/>
            </a:pPr>
            <a:r>
              <a:rPr lang="en-US" sz="3600" dirty="0" smtClean="0">
                <a:latin typeface="+mj-lt"/>
                <a:ea typeface="ＭＳ Ｐゴシック" pitchFamily="34" charset="-128"/>
                <a:cs typeface="+mj-cs"/>
              </a:rPr>
              <a:t>Results</a:t>
            </a:r>
            <a:endParaRPr lang="en-US" sz="3600" dirty="0">
              <a:latin typeface="+mj-lt"/>
              <a:ea typeface="+mj-ea"/>
              <a:cs typeface="+mj-cs"/>
            </a:endParaRPr>
          </a:p>
        </p:txBody>
      </p:sp>
      <p:graphicFrame>
        <p:nvGraphicFramePr>
          <p:cNvPr id="14" name="Table 13"/>
          <p:cNvGraphicFramePr>
            <a:graphicFrameLocks noGrp="1"/>
          </p:cNvGraphicFramePr>
          <p:nvPr/>
        </p:nvGraphicFramePr>
        <p:xfrm>
          <a:off x="2590800" y="4343400"/>
          <a:ext cx="6178549" cy="2286000"/>
        </p:xfrm>
        <a:graphic>
          <a:graphicData uri="http://schemas.openxmlformats.org/drawingml/2006/table">
            <a:tbl>
              <a:tblPr/>
              <a:tblGrid>
                <a:gridCol w="1416025"/>
                <a:gridCol w="515022"/>
                <a:gridCol w="643618"/>
                <a:gridCol w="548680"/>
                <a:gridCol w="643618"/>
                <a:gridCol w="643618"/>
                <a:gridCol w="548680"/>
                <a:gridCol w="648065"/>
                <a:gridCol w="571223"/>
              </a:tblGrid>
              <a:tr h="457200">
                <a:tc>
                  <a:txBody>
                    <a:bodyPr/>
                    <a:lstStyle/>
                    <a:p>
                      <a:pPr marL="0" marR="0">
                        <a:lnSpc>
                          <a:spcPct val="150000"/>
                        </a:lnSpc>
                        <a:spcBef>
                          <a:spcPts val="0"/>
                        </a:spcBef>
                        <a:spcAft>
                          <a:spcPts val="0"/>
                        </a:spcAft>
                      </a:pPr>
                      <a:endParaRPr lang="en-US" sz="2000" dirty="0">
                        <a:latin typeface="+mj-lt"/>
                        <a:ea typeface="Times New Roman"/>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50000"/>
                        </a:lnSpc>
                        <a:spcBef>
                          <a:spcPts val="0"/>
                        </a:spcBef>
                        <a:spcAft>
                          <a:spcPts val="0"/>
                        </a:spcAft>
                      </a:pPr>
                      <a:r>
                        <a:rPr lang="en-US" sz="2000" dirty="0">
                          <a:latin typeface="+mj-lt"/>
                          <a:ea typeface="Times New Roman"/>
                          <a:cs typeface="Times New Roman"/>
                        </a:rPr>
                        <a:t>Accuracy</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50000"/>
                        </a:lnSpc>
                        <a:spcBef>
                          <a:spcPts val="0"/>
                        </a:spcBef>
                        <a:spcAft>
                          <a:spcPts val="0"/>
                        </a:spcAft>
                      </a:pP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50000"/>
                        </a:lnSpc>
                        <a:spcBef>
                          <a:spcPts val="0"/>
                        </a:spcBef>
                        <a:spcAft>
                          <a:spcPts val="0"/>
                        </a:spcAft>
                      </a:pPr>
                      <a:r>
                        <a:rPr lang="en-US" sz="2000" i="1" dirty="0">
                          <a:latin typeface="+mj-lt"/>
                          <a:ea typeface="Times New Roman"/>
                          <a:cs typeface="Times New Roman"/>
                        </a:rPr>
                        <a:t>d'</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50000"/>
                        </a:lnSpc>
                        <a:spcBef>
                          <a:spcPts val="0"/>
                        </a:spcBef>
                        <a:spcAft>
                          <a:spcPts val="0"/>
                        </a:spcAft>
                      </a:pP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50000"/>
                        </a:lnSpc>
                        <a:spcBef>
                          <a:spcPts val="0"/>
                        </a:spcBef>
                        <a:spcAft>
                          <a:spcPts val="0"/>
                        </a:spcAft>
                      </a:pPr>
                      <a:r>
                        <a:rPr lang="en-US" sz="2000" i="1">
                          <a:latin typeface="+mj-lt"/>
                          <a:ea typeface="Times New Roman"/>
                          <a:cs typeface="Times New Roman"/>
                        </a:rPr>
                        <a:t>d'log10</a:t>
                      </a:r>
                      <a:endParaRPr lang="en-US" sz="200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nSpc>
                          <a:spcPct val="150000"/>
                        </a:lnSpc>
                        <a:spcBef>
                          <a:spcPts val="0"/>
                        </a:spcBef>
                        <a:spcAft>
                          <a:spcPts val="0"/>
                        </a:spcAft>
                      </a:pPr>
                      <a:r>
                        <a:rPr lang="en-US" sz="2000" dirty="0">
                          <a:latin typeface="+mj-lt"/>
                          <a:ea typeface="Times New Roman"/>
                          <a:cs typeface="Times New Roman"/>
                        </a:rPr>
                        <a:t>Assessment</a:t>
                      </a:r>
                      <a:endParaRPr lang="en-US" sz="2000" dirty="0">
                        <a:latin typeface="+mj-lt"/>
                        <a:ea typeface="Cambria"/>
                        <a:cs typeface="Times New Roman"/>
                      </a:endParaRPr>
                    </a:p>
                  </a:txBody>
                  <a:tcPr marL="68585" marR="685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i="1" dirty="0">
                          <a:latin typeface="+mj-lt"/>
                          <a:ea typeface="Times New Roman"/>
                          <a:cs typeface="Times New Roman"/>
                        </a:rPr>
                        <a:t>M</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i="1" dirty="0">
                          <a:latin typeface="+mj-lt"/>
                          <a:ea typeface="Times New Roman"/>
                          <a:cs typeface="Times New Roman"/>
                        </a:rPr>
                        <a:t>SD</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latin typeface="+mj-lt"/>
                        <a:ea typeface="Cambria"/>
                        <a:cs typeface="Times New Roman"/>
                      </a:endParaRPr>
                    </a:p>
                  </a:txBody>
                  <a:tcPr marL="68585" marR="685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i="1" dirty="0">
                          <a:latin typeface="+mj-lt"/>
                          <a:ea typeface="Times New Roman"/>
                          <a:cs typeface="Times New Roman"/>
                        </a:rPr>
                        <a:t>M</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i="1" dirty="0">
                          <a:latin typeface="+mj-lt"/>
                          <a:ea typeface="Times New Roman"/>
                          <a:cs typeface="Times New Roman"/>
                        </a:rPr>
                        <a:t>SD</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a:latin typeface="+mj-lt"/>
                        <a:ea typeface="Cambria"/>
                        <a:cs typeface="Times New Roman"/>
                      </a:endParaRPr>
                    </a:p>
                  </a:txBody>
                  <a:tcPr marL="68585" marR="685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i="1" dirty="0">
                          <a:latin typeface="+mj-lt"/>
                          <a:ea typeface="Times New Roman"/>
                          <a:cs typeface="Times New Roman"/>
                        </a:rPr>
                        <a:t>M</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i="1" dirty="0">
                          <a:latin typeface="+mj-lt"/>
                          <a:ea typeface="Times New Roman"/>
                          <a:cs typeface="Times New Roman"/>
                        </a:rPr>
                        <a:t>SD</a:t>
                      </a: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2000" dirty="0" smtClean="0">
                          <a:latin typeface="+mj-lt"/>
                          <a:ea typeface="Times New Roman"/>
                          <a:cs typeface="Times New Roman"/>
                        </a:rPr>
                        <a:t>GJT</a:t>
                      </a:r>
                      <a:r>
                        <a:rPr lang="en-US" sz="2000" baseline="0" dirty="0" smtClean="0">
                          <a:latin typeface="+mj-lt"/>
                          <a:ea typeface="Times New Roman"/>
                          <a:cs typeface="Times New Roman"/>
                        </a:rPr>
                        <a:t> Low</a:t>
                      </a:r>
                      <a:endParaRPr lang="en-US" sz="2000" dirty="0">
                        <a:latin typeface="+mj-lt"/>
                        <a:ea typeface="Cambria"/>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69</a:t>
                      </a:r>
                      <a:endParaRPr lang="en-US" sz="2000" dirty="0">
                        <a:latin typeface="+mj-lt"/>
                        <a:ea typeface="Cambria"/>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16</a:t>
                      </a:r>
                      <a:endParaRPr lang="en-US" sz="2000" dirty="0">
                        <a:latin typeface="+mj-lt"/>
                        <a:ea typeface="Cambria"/>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endParaRPr lang="en-US" sz="2000" dirty="0">
                        <a:latin typeface="+mj-lt"/>
                        <a:ea typeface="Times New Roman"/>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000" dirty="0" smtClean="0">
                          <a:latin typeface="+mj-lt"/>
                          <a:ea typeface="Times New Roman"/>
                          <a:cs typeface="Times New Roman"/>
                        </a:rPr>
                        <a:t>1.26</a:t>
                      </a:r>
                      <a:endParaRPr lang="en-US" sz="2000" dirty="0">
                        <a:latin typeface="+mj-lt"/>
                        <a:ea typeface="Cambria"/>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000" dirty="0" smtClean="0">
                          <a:latin typeface="+mj-lt"/>
                          <a:ea typeface="Times New Roman"/>
                          <a:cs typeface="Times New Roman"/>
                        </a:rPr>
                        <a:t>1.37</a:t>
                      </a:r>
                      <a:endParaRPr lang="en-US" sz="2000" dirty="0">
                        <a:latin typeface="+mj-lt"/>
                        <a:ea typeface="Cambria"/>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endParaRPr lang="en-US" sz="2000" dirty="0">
                        <a:latin typeface="+mj-lt"/>
                        <a:ea typeface="Times New Roman"/>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29</a:t>
                      </a:r>
                      <a:endParaRPr lang="en-US" sz="2000" dirty="0">
                        <a:latin typeface="+mj-lt"/>
                        <a:ea typeface="Cambria"/>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24</a:t>
                      </a:r>
                      <a:endParaRPr lang="en-US" sz="2000" dirty="0">
                        <a:latin typeface="+mj-lt"/>
                        <a:ea typeface="Cambria"/>
                        <a:cs typeface="Times New Roman"/>
                      </a:endParaRPr>
                    </a:p>
                  </a:txBody>
                  <a:tcPr marL="68585" marR="68585"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150000"/>
                        </a:lnSpc>
                        <a:spcBef>
                          <a:spcPts val="0"/>
                        </a:spcBef>
                        <a:spcAft>
                          <a:spcPts val="0"/>
                        </a:spcAft>
                      </a:pPr>
                      <a:r>
                        <a:rPr lang="en-US" sz="2000" dirty="0" smtClean="0">
                          <a:latin typeface="+mj-lt"/>
                          <a:ea typeface="Times New Roman"/>
                          <a:cs typeface="Times New Roman"/>
                        </a:rPr>
                        <a:t>GJT</a:t>
                      </a:r>
                      <a:r>
                        <a:rPr lang="en-US" sz="2000" baseline="0" dirty="0" smtClean="0">
                          <a:latin typeface="+mj-lt"/>
                          <a:ea typeface="Times New Roman"/>
                          <a:cs typeface="Times New Roman"/>
                        </a:rPr>
                        <a:t> High</a:t>
                      </a:r>
                      <a:endParaRPr lang="en-US" sz="2000" dirty="0">
                        <a:latin typeface="+mj-lt"/>
                        <a:ea typeface="Cambria"/>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86</a:t>
                      </a:r>
                      <a:endParaRPr lang="en-US" sz="2000" dirty="0">
                        <a:latin typeface="+mj-lt"/>
                        <a:ea typeface="Cambria"/>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11</a:t>
                      </a:r>
                      <a:endParaRPr lang="en-US" sz="2000" dirty="0">
                        <a:latin typeface="+mj-lt"/>
                        <a:ea typeface="Cambria"/>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latin typeface="+mj-lt"/>
                        <a:ea typeface="Times New Roman"/>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smtClean="0">
                          <a:latin typeface="+mj-lt"/>
                          <a:ea typeface="Times New Roman"/>
                          <a:cs typeface="Times New Roman"/>
                        </a:rPr>
                        <a:t>2.62</a:t>
                      </a:r>
                      <a:endParaRPr lang="en-US" sz="2000" dirty="0">
                        <a:latin typeface="+mj-lt"/>
                        <a:ea typeface="Cambria"/>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smtClean="0">
                          <a:latin typeface="+mj-lt"/>
                          <a:ea typeface="Times New Roman"/>
                          <a:cs typeface="Times New Roman"/>
                        </a:rPr>
                        <a:t>1.07</a:t>
                      </a:r>
                      <a:endParaRPr lang="en-US" sz="2000" dirty="0">
                        <a:latin typeface="+mj-lt"/>
                        <a:ea typeface="Cambria"/>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latin typeface="+mj-lt"/>
                        <a:ea typeface="Times New Roman"/>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54</a:t>
                      </a:r>
                      <a:endParaRPr lang="en-US" sz="2000" dirty="0">
                        <a:latin typeface="+mj-lt"/>
                        <a:ea typeface="Cambria"/>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mj-lt"/>
                          <a:ea typeface="Times New Roman"/>
                          <a:cs typeface="Times New Roman"/>
                        </a:rPr>
                        <a:t>.</a:t>
                      </a:r>
                      <a:r>
                        <a:rPr lang="en-US" sz="2000" dirty="0" smtClean="0">
                          <a:latin typeface="+mj-lt"/>
                          <a:ea typeface="Times New Roman"/>
                          <a:cs typeface="Times New Roman"/>
                        </a:rPr>
                        <a:t>15</a:t>
                      </a:r>
                      <a:endParaRPr lang="en-US" sz="2000" dirty="0">
                        <a:latin typeface="+mj-lt"/>
                        <a:ea typeface="Cambria"/>
                        <a:cs typeface="Times New Roman"/>
                      </a:endParaRPr>
                    </a:p>
                  </a:txBody>
                  <a:tcPr marL="68585" marR="68585" marT="0" marB="0" anchor="ctr">
                    <a:lnL>
                      <a:noFill/>
                    </a:lnL>
                    <a:lnR>
                      <a:noFill/>
                    </a:lnR>
                    <a:lnT>
                      <a:noFill/>
                    </a:lnT>
                    <a:lnB w="12700" cap="flat" cmpd="sng" algn="ctr">
                      <a:solidFill>
                        <a:srgbClr val="000000"/>
                      </a:solidFill>
                      <a:prstDash val="solid"/>
                      <a:round/>
                      <a:headEnd type="none" w="med" len="med"/>
                      <a:tailEnd type="none" w="med" len="med"/>
                    </a:lnB>
                  </a:tcPr>
                </a:tc>
              </a:tr>
              <a:tr h="0">
                <a:tc gridSpan="9">
                  <a:txBody>
                    <a:bodyPr/>
                    <a:lstStyle/>
                    <a:p>
                      <a:pPr marL="0" marR="0">
                        <a:lnSpc>
                          <a:spcPct val="150000"/>
                        </a:lnSpc>
                        <a:spcBef>
                          <a:spcPts val="0"/>
                        </a:spcBef>
                        <a:spcAft>
                          <a:spcPts val="0"/>
                        </a:spcAft>
                      </a:pPr>
                      <a:endParaRPr lang="en-US" sz="2000" dirty="0">
                        <a:latin typeface="+mj-lt"/>
                        <a:ea typeface="Cambria"/>
                        <a:cs typeface="Times New Roman"/>
                      </a:endParaRPr>
                    </a:p>
                  </a:txBody>
                  <a:tcPr marL="68585" marR="6858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cxnSp>
        <p:nvCxnSpPr>
          <p:cNvPr id="17" name="Straight Arrow Connector 16"/>
          <p:cNvCxnSpPr/>
          <p:nvPr/>
        </p:nvCxnSpPr>
        <p:spPr>
          <a:xfrm>
            <a:off x="3200400" y="2743200"/>
            <a:ext cx="990600" cy="1524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8809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autoUpdateAnimBg="0"/>
      <p:bldP spid="1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4"/>
          <p:cNvSpPr>
            <a:spLocks noGrp="1"/>
          </p:cNvSpPr>
          <p:nvPr>
            <p:ph type="ctrTitle"/>
          </p:nvPr>
        </p:nvSpPr>
        <p:spPr/>
        <p:txBody>
          <a:bodyPr/>
          <a:lstStyle/>
          <a:p>
            <a:r>
              <a:rPr lang="en-US" sz="3600" dirty="0" smtClean="0">
                <a:latin typeface="Calibri" charset="0"/>
                <a:cs typeface="ＭＳ Ｐゴシック" charset="0"/>
              </a:rPr>
              <a:t>Results</a:t>
            </a:r>
            <a:endParaRPr lang="en-US" sz="3600" dirty="0">
              <a:latin typeface="Calibri" charset="0"/>
            </a:endParaRPr>
          </a:p>
        </p:txBody>
      </p:sp>
      <p:sp>
        <p:nvSpPr>
          <p:cNvPr id="39939" name="Content Placeholder 5"/>
          <p:cNvSpPr>
            <a:spLocks noGrp="1"/>
          </p:cNvSpPr>
          <p:nvPr>
            <p:ph idx="4294967295"/>
          </p:nvPr>
        </p:nvSpPr>
        <p:spPr>
          <a:xfrm>
            <a:off x="0" y="1600200"/>
            <a:ext cx="8229600" cy="4525963"/>
          </a:xfrm>
          <a:prstGeom prst="rect">
            <a:avLst/>
          </a:prstGeom>
        </p:spPr>
        <p:txBody>
          <a:bodyPr/>
          <a:lstStyle/>
          <a:p>
            <a:pPr eaLnBrk="1" hangingPunct="1"/>
            <a:r>
              <a:rPr lang="en-US">
                <a:latin typeface="Calibri" charset="0"/>
                <a:cs typeface="ＭＳ Ｐゴシック" charset="0"/>
              </a:rPr>
              <a:t>Multiple regression model </a:t>
            </a:r>
          </a:p>
          <a:p>
            <a:pPr lvl="1" eaLnBrk="1" hangingPunct="1"/>
            <a:r>
              <a:rPr lang="en-US" sz="2400">
                <a:latin typeface="Calibri" charset="0"/>
                <a:cs typeface="ＭＳ Ｐゴシック" charset="0"/>
              </a:rPr>
              <a:t>DV: d’</a:t>
            </a:r>
            <a:r>
              <a:rPr lang="en-US" sz="2400" baseline="-25000">
                <a:latin typeface="Calibri" charset="0"/>
                <a:cs typeface="ＭＳ Ｐゴシック" charset="0"/>
              </a:rPr>
              <a:t>log10</a:t>
            </a:r>
            <a:r>
              <a:rPr lang="en-US" sz="2400">
                <a:latin typeface="Calibri" charset="0"/>
                <a:cs typeface="ＭＳ Ｐゴシック" charset="0"/>
              </a:rPr>
              <a:t> at GJT Low</a:t>
            </a:r>
          </a:p>
          <a:p>
            <a:pPr lvl="1" eaLnBrk="1" hangingPunct="1"/>
            <a:r>
              <a:rPr lang="en-US" sz="2400">
                <a:latin typeface="Calibri" charset="0"/>
                <a:cs typeface="ＭＳ Ｐゴシック" charset="0"/>
              </a:rPr>
              <a:t>Predictors: Declarative &amp; Procedural composites</a:t>
            </a:r>
          </a:p>
        </p:txBody>
      </p:sp>
      <p:sp>
        <p:nvSpPr>
          <p:cNvPr id="46084" name="Slide Number Placeholder 3"/>
          <p:cNvSpPr>
            <a:spLocks noGrp="1"/>
          </p:cNvSpPr>
          <p:nvPr>
            <p:ph type="sldNum" sz="quarter" idx="4294967295"/>
          </p:nvPr>
        </p:nvSpPr>
        <p:spPr bwMode="auto">
          <a:xfrm>
            <a:off x="7010400" y="6356350"/>
            <a:ext cx="2133600" cy="365125"/>
          </a:xfrm>
          <a:prstGeom prst="rect">
            <a:avLst/>
          </a:prstGeom>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CD870AD6-C12C-E748-9E9C-47807F41EFF2}" type="slidenum">
              <a:rPr lang="en-US" sz="1200">
                <a:solidFill>
                  <a:srgbClr val="898989"/>
                </a:solidFill>
              </a:rPr>
              <a:pPr eaLnBrk="1" hangingPunct="1"/>
              <a:t>41</a:t>
            </a:fld>
            <a:endParaRPr lang="en-US" sz="1200">
              <a:solidFill>
                <a:srgbClr val="898989"/>
              </a:solidFill>
            </a:endParaRPr>
          </a:p>
        </p:txBody>
      </p:sp>
      <p:graphicFrame>
        <p:nvGraphicFramePr>
          <p:cNvPr id="7" name="Content Placeholder 4"/>
          <p:cNvGraphicFramePr>
            <a:graphicFrameLocks noGrp="1"/>
          </p:cNvGraphicFramePr>
          <p:nvPr/>
        </p:nvGraphicFramePr>
        <p:xfrm>
          <a:off x="4926013" y="3840163"/>
          <a:ext cx="4038600" cy="2028825"/>
        </p:xfrm>
        <a:graphic>
          <a:graphicData uri="http://schemas.openxmlformats.org/drawingml/2006/table">
            <a:tbl>
              <a:tblPr/>
              <a:tblGrid>
                <a:gridCol w="1600200"/>
                <a:gridCol w="731837"/>
                <a:gridCol w="879475"/>
                <a:gridCol w="827088"/>
              </a:tblGrid>
              <a:tr h="136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Variable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Declarative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.198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  .711*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Procedural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.118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.292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5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 .556;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F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(2, 11) = 6.27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&lt; .05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&lt; .05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Oval 7"/>
          <p:cNvSpPr/>
          <p:nvPr/>
        </p:nvSpPr>
        <p:spPr>
          <a:xfrm>
            <a:off x="4800600" y="4137025"/>
            <a:ext cx="4191000" cy="48895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3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3189560"/>
            <a:ext cx="4564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3140968"/>
            <a:ext cx="45640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92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8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383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4"/>
          <p:cNvSpPr>
            <a:spLocks noGrp="1"/>
          </p:cNvSpPr>
          <p:nvPr>
            <p:ph type="ctrTitle"/>
          </p:nvPr>
        </p:nvSpPr>
        <p:spPr/>
        <p:txBody>
          <a:bodyPr/>
          <a:lstStyle/>
          <a:p>
            <a:r>
              <a:rPr lang="en-US" sz="3600" dirty="0" smtClean="0">
                <a:latin typeface="Calibri" charset="0"/>
                <a:cs typeface="ＭＳ Ｐゴシック" charset="0"/>
              </a:rPr>
              <a:t>Results</a:t>
            </a:r>
            <a:endParaRPr lang="en-US" sz="3600" dirty="0">
              <a:latin typeface="Calibri" charset="0"/>
            </a:endParaRPr>
          </a:p>
        </p:txBody>
      </p:sp>
      <p:sp>
        <p:nvSpPr>
          <p:cNvPr id="40963" name="Content Placeholder 5"/>
          <p:cNvSpPr>
            <a:spLocks noGrp="1"/>
          </p:cNvSpPr>
          <p:nvPr>
            <p:ph idx="4294967295"/>
          </p:nvPr>
        </p:nvSpPr>
        <p:spPr>
          <a:xfrm>
            <a:off x="0" y="1600200"/>
            <a:ext cx="8229600" cy="4525963"/>
          </a:xfrm>
          <a:prstGeom prst="rect">
            <a:avLst/>
          </a:prstGeom>
        </p:spPr>
        <p:txBody>
          <a:bodyPr/>
          <a:lstStyle/>
          <a:p>
            <a:pPr eaLnBrk="1" hangingPunct="1"/>
            <a:r>
              <a:rPr lang="en-US" dirty="0">
                <a:latin typeface="Calibri" charset="0"/>
                <a:cs typeface="ＭＳ Ｐゴシック" charset="0"/>
              </a:rPr>
              <a:t>Multiple regression model </a:t>
            </a:r>
          </a:p>
          <a:p>
            <a:pPr lvl="1" eaLnBrk="1" hangingPunct="1"/>
            <a:r>
              <a:rPr lang="en-US" sz="2400" dirty="0">
                <a:latin typeface="Calibri" charset="0"/>
                <a:cs typeface="ＭＳ Ｐゴシック" charset="0"/>
              </a:rPr>
              <a:t>DV: d’</a:t>
            </a:r>
            <a:r>
              <a:rPr lang="en-US" sz="2400" baseline="-25000" dirty="0">
                <a:latin typeface="Calibri" charset="0"/>
                <a:cs typeface="ＭＳ Ｐゴシック" charset="0"/>
              </a:rPr>
              <a:t>log10</a:t>
            </a:r>
            <a:r>
              <a:rPr lang="en-US" sz="2400" dirty="0">
                <a:latin typeface="Calibri" charset="0"/>
                <a:cs typeface="ＭＳ Ｐゴシック" charset="0"/>
              </a:rPr>
              <a:t> at GJT High </a:t>
            </a:r>
          </a:p>
          <a:p>
            <a:pPr lvl="1" eaLnBrk="1" hangingPunct="1"/>
            <a:r>
              <a:rPr lang="en-US" sz="2400" dirty="0">
                <a:latin typeface="Calibri" charset="0"/>
                <a:cs typeface="ＭＳ Ｐゴシック" charset="0"/>
              </a:rPr>
              <a:t>Predictors: Declarative &amp; Procedural composites</a:t>
            </a:r>
          </a:p>
        </p:txBody>
      </p:sp>
      <p:sp>
        <p:nvSpPr>
          <p:cNvPr id="47108" name="Slide Number Placeholder 3"/>
          <p:cNvSpPr>
            <a:spLocks noGrp="1"/>
          </p:cNvSpPr>
          <p:nvPr>
            <p:ph type="sldNum" sz="quarter" idx="4294967295"/>
          </p:nvPr>
        </p:nvSpPr>
        <p:spPr bwMode="auto">
          <a:xfrm>
            <a:off x="7010400" y="6356350"/>
            <a:ext cx="2133600" cy="365125"/>
          </a:xfrm>
          <a:prstGeom prst="rect">
            <a:avLst/>
          </a:prstGeom>
          <a:ln>
            <a:miter lim="800000"/>
            <a:headEnd/>
            <a:tailEnd/>
          </a:ln>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0B05E6F7-50FE-EA4E-A9A5-C9F151FCFAEF}" type="slidenum">
              <a:rPr lang="en-US" sz="1200">
                <a:solidFill>
                  <a:srgbClr val="898989"/>
                </a:solidFill>
              </a:rPr>
              <a:pPr eaLnBrk="1" hangingPunct="1"/>
              <a:t>42</a:t>
            </a:fld>
            <a:endParaRPr lang="en-US" sz="1200">
              <a:solidFill>
                <a:srgbClr val="898989"/>
              </a:solidFill>
            </a:endParaRPr>
          </a:p>
        </p:txBody>
      </p:sp>
      <p:graphicFrame>
        <p:nvGraphicFramePr>
          <p:cNvPr id="7" name="Content Placeholder 4"/>
          <p:cNvGraphicFramePr>
            <a:graphicFrameLocks noGrp="1"/>
          </p:cNvGraphicFramePr>
          <p:nvPr/>
        </p:nvGraphicFramePr>
        <p:xfrm>
          <a:off x="228600" y="3733800"/>
          <a:ext cx="3810000" cy="2028825"/>
        </p:xfrm>
        <a:graphic>
          <a:graphicData uri="http://schemas.openxmlformats.org/drawingml/2006/table">
            <a:tbl>
              <a:tblPr/>
              <a:tblGrid>
                <a:gridCol w="1428750"/>
                <a:gridCol w="704850"/>
                <a:gridCol w="838200"/>
                <a:gridCol w="838200"/>
              </a:tblGrid>
              <a:tr h="136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Variable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Calibri" charset="0"/>
                          <a:ea typeface="ＭＳ Ｐゴシック" charset="0"/>
                          <a:cs typeface="ＭＳ Ｐゴシック" charset="0"/>
                        </a:rPr>
                        <a:t>SEB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Calibri" charset="0"/>
                          <a:ea typeface="ＭＳ Ｐゴシック" charset="0"/>
                          <a:cs typeface="ＭＳ Ｐゴシック" charset="0"/>
                        </a:rPr>
                        <a:t>β</a:t>
                      </a: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Declarative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Procedural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.036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-.661*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.529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charset="0"/>
                          <a:ea typeface="ＭＳ Ｐゴシック" charset="0"/>
                          <a:cs typeface="ＭＳ Ｐゴシック" charset="0"/>
                        </a:rPr>
                        <a:t>.934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Note.  R</a:t>
                      </a:r>
                      <a:r>
                        <a:rPr kumimoji="0" lang="en-US" sz="1500" b="0" i="1" u="none" strike="noStrike" cap="none" normalizeH="0" baseline="30000" dirty="0">
                          <a:ln>
                            <a:noFill/>
                          </a:ln>
                          <a:solidFill>
                            <a:schemeClr val="tx1"/>
                          </a:solidFill>
                          <a:effectLst/>
                          <a:latin typeface="Calibri" charset="0"/>
                          <a:ea typeface="ＭＳ Ｐゴシック" charset="0"/>
                          <a:cs typeface="ＭＳ Ｐゴシック" charset="0"/>
                        </a:rPr>
                        <a:t>2</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 .459;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F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(2,11) = 4.25, </a:t>
                      </a: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a:t>
                      </a:r>
                      <a:r>
                        <a:rPr kumimoji="0" lang="en-US" sz="1500" b="0" i="0" u="none" strike="noStrike" cap="none" normalizeH="0" baseline="0" dirty="0">
                          <a:ln>
                            <a:noFill/>
                          </a:ln>
                          <a:solidFill>
                            <a:schemeClr val="tx1"/>
                          </a:solidFill>
                          <a:effectLst/>
                          <a:latin typeface="Calibri" charset="0"/>
                          <a:ea typeface="ＭＳ Ｐゴシック" charset="0"/>
                          <a:cs typeface="ＭＳ Ｐゴシック" charset="0"/>
                        </a:rPr>
                        <a:t>&lt; .05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Calibri" charset="0"/>
                          <a:ea typeface="ＭＳ Ｐゴシック" charset="0"/>
                          <a:cs typeface="ＭＳ Ｐゴシック" charset="0"/>
                        </a:rPr>
                        <a:t>*p &lt; .05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 name="Oval 10"/>
          <p:cNvSpPr/>
          <p:nvPr/>
        </p:nvSpPr>
        <p:spPr>
          <a:xfrm>
            <a:off x="0" y="4389438"/>
            <a:ext cx="4191000" cy="48736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5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924944"/>
            <a:ext cx="4564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00400"/>
            <a:ext cx="4564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9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485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This study-</a:t>
            </a:r>
            <a:br>
              <a:rPr lang="en-GB" dirty="0" smtClean="0"/>
            </a:br>
            <a:r>
              <a:rPr lang="en-GB" dirty="0" smtClean="0"/>
              <a:t>Research Questions (2)</a:t>
            </a:r>
            <a:endParaRPr lang="en-GB" dirty="0"/>
          </a:p>
        </p:txBody>
      </p:sp>
      <p:sp>
        <p:nvSpPr>
          <p:cNvPr id="3" name="Text Placeholder 2"/>
          <p:cNvSpPr>
            <a:spLocks noGrp="1"/>
          </p:cNvSpPr>
          <p:nvPr>
            <p:ph type="body" sz="quarter" idx="14"/>
          </p:nvPr>
        </p:nvSpPr>
        <p:spPr/>
        <p:txBody>
          <a:bodyPr/>
          <a:lstStyle/>
          <a:p>
            <a:pPr marL="0" indent="0">
              <a:buNone/>
            </a:pPr>
            <a:r>
              <a:rPr lang="en-GB" dirty="0" smtClean="0"/>
              <a:t>RQ3a: 	Is there a relationship between declarative learning ability 	and </a:t>
            </a:r>
            <a:r>
              <a:rPr lang="en-GB" dirty="0" err="1" smtClean="0"/>
              <a:t>automatization</a:t>
            </a:r>
            <a:r>
              <a:rPr lang="en-GB" dirty="0" smtClean="0"/>
              <a:t> at different stages of practice?</a:t>
            </a:r>
          </a:p>
          <a:p>
            <a:pPr marL="0" indent="0">
              <a:buNone/>
            </a:pPr>
            <a:endParaRPr lang="en-GB" dirty="0" smtClean="0"/>
          </a:p>
          <a:p>
            <a:pPr marL="0" indent="0">
              <a:buNone/>
            </a:pPr>
            <a:r>
              <a:rPr lang="en-GB" dirty="0" smtClean="0"/>
              <a:t>RQ3b:	Is </a:t>
            </a:r>
            <a:r>
              <a:rPr lang="en-GB" dirty="0"/>
              <a:t>there a relationship between </a:t>
            </a:r>
            <a:r>
              <a:rPr lang="en-GB" dirty="0" smtClean="0"/>
              <a:t>procedural </a:t>
            </a:r>
            <a:r>
              <a:rPr lang="en-GB" dirty="0"/>
              <a:t>learning ability </a:t>
            </a:r>
            <a:r>
              <a:rPr lang="en-GB" dirty="0" smtClean="0"/>
              <a:t>	and </a:t>
            </a:r>
            <a:r>
              <a:rPr lang="en-GB" dirty="0" err="1" smtClean="0"/>
              <a:t>automatization</a:t>
            </a:r>
            <a:r>
              <a:rPr lang="en-GB" dirty="0" smtClean="0"/>
              <a:t> at different stages </a:t>
            </a:r>
            <a:r>
              <a:rPr lang="en-GB" dirty="0"/>
              <a:t>of </a:t>
            </a:r>
            <a:r>
              <a:rPr lang="en-GB" dirty="0" smtClean="0"/>
              <a:t>practice?</a:t>
            </a:r>
          </a:p>
          <a:p>
            <a:pPr marL="0" indent="0">
              <a:buNone/>
            </a:pPr>
            <a:endParaRPr lang="en-GB" dirty="0"/>
          </a:p>
          <a:p>
            <a:pPr marL="0" indent="0">
              <a:buNone/>
            </a:pPr>
            <a:r>
              <a:rPr lang="en-GB" dirty="0" smtClean="0"/>
              <a:t>RQ4: 	Will declarative and procedural learning ability predict 	</a:t>
            </a:r>
            <a:r>
              <a:rPr lang="en-GB" dirty="0" err="1" smtClean="0"/>
              <a:t>automatization</a:t>
            </a:r>
            <a:r>
              <a:rPr lang="en-GB" dirty="0" smtClean="0"/>
              <a:t> at different stages of practice?</a:t>
            </a:r>
            <a:endParaRPr lang="en-GB" dirty="0"/>
          </a:p>
          <a:p>
            <a:pPr marL="0" indent="0">
              <a:buNone/>
            </a:pPr>
            <a:endParaRPr lang="en-GB" dirty="0" smtClean="0"/>
          </a:p>
          <a:p>
            <a:pPr marL="0" indent="0">
              <a:buNone/>
            </a:pPr>
            <a:endParaRPr lang="en-GB" dirty="0" smtClean="0"/>
          </a:p>
          <a:p>
            <a:pPr marL="0" indent="0">
              <a:buNone/>
            </a:pPr>
            <a:r>
              <a:rPr lang="en-GB" dirty="0" smtClean="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1473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Automatization</a:t>
            </a:r>
            <a:endParaRPr lang="en-GB" dirty="0"/>
          </a:p>
        </p:txBody>
      </p:sp>
      <p:sp>
        <p:nvSpPr>
          <p:cNvPr id="3" name="Text Placeholder 2"/>
          <p:cNvSpPr>
            <a:spLocks noGrp="1"/>
          </p:cNvSpPr>
          <p:nvPr>
            <p:ph type="body" sz="quarter" idx="14"/>
          </p:nvPr>
        </p:nvSpPr>
        <p:spPr/>
        <p:txBody>
          <a:bodyPr/>
          <a:lstStyle/>
          <a:p>
            <a:r>
              <a:rPr lang="en-GB" dirty="0" smtClean="0"/>
              <a:t>4 training and practice sessions</a:t>
            </a:r>
          </a:p>
          <a:p>
            <a:endParaRPr lang="en-GB" dirty="0" smtClean="0"/>
          </a:p>
          <a:p>
            <a:r>
              <a:rPr lang="en-GB" dirty="0" smtClean="0"/>
              <a:t>Composite measures of declarative and procedural learning ability</a:t>
            </a:r>
          </a:p>
          <a:p>
            <a:endParaRPr lang="en-GB" dirty="0"/>
          </a:p>
          <a:p>
            <a:r>
              <a:rPr lang="en-GB" dirty="0" smtClean="0"/>
              <a:t>we looked at accuracy from comprehension and RTs of those responses </a:t>
            </a:r>
            <a:r>
              <a:rPr lang="en-GB" sz="1800" dirty="0" smtClean="0"/>
              <a:t>(unlike Morgan-Short et al., 2014) </a:t>
            </a:r>
          </a:p>
          <a:p>
            <a:endParaRPr lang="en-GB" dirty="0"/>
          </a:p>
          <a:p>
            <a:r>
              <a:rPr lang="en-GB" dirty="0" smtClean="0"/>
              <a:t>DV: mean CV per session</a:t>
            </a:r>
            <a:endParaRPr lang="en-GB" dirty="0"/>
          </a:p>
          <a:p>
            <a:pPr marL="0" indent="0">
              <a:buNone/>
            </a:pPr>
            <a:endParaRPr lang="en-GB" dirty="0" smtClean="0"/>
          </a:p>
          <a:p>
            <a:pPr marL="0" indent="0">
              <a:buNone/>
            </a:pPr>
            <a:endParaRPr lang="en-GB" dirty="0" smtClean="0"/>
          </a:p>
          <a:p>
            <a:pPr marL="0" indent="0">
              <a:buNone/>
            </a:pPr>
            <a:r>
              <a:rPr lang="en-GB" dirty="0" smtClean="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9056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CV variation</a:t>
            </a:r>
            <a:endParaRPr lang="en-GB" dirty="0"/>
          </a:p>
        </p:txBody>
      </p:sp>
      <p:sp>
        <p:nvSpPr>
          <p:cNvPr id="2" name="Subtitle 1"/>
          <p:cNvSpPr>
            <a:spLocks noGrp="1"/>
          </p:cNvSpPr>
          <p:nvPr>
            <p:ph type="body" sz="quarter" idx="14"/>
          </p:nvPr>
        </p:nvSpPr>
        <p:spPr>
          <a:prstGeom prst="rect">
            <a:avLst/>
          </a:prstGeom>
        </p:spPr>
        <p:txBody>
          <a:bodyPr/>
          <a:lstStyle/>
          <a:p>
            <a:pPr>
              <a:buFontTx/>
              <a:buChar char="-"/>
            </a:pPr>
            <a:r>
              <a:rPr lang="en-GB" dirty="0" smtClean="0"/>
              <a:t>The CV decreases overall between session 1 (</a:t>
            </a:r>
            <a:r>
              <a:rPr lang="en-GB" i="1" dirty="0" smtClean="0"/>
              <a:t>M</a:t>
            </a:r>
            <a:r>
              <a:rPr lang="en-GB" dirty="0" smtClean="0"/>
              <a:t> = .72) and session 4 (</a:t>
            </a:r>
            <a:r>
              <a:rPr lang="en-GB" i="1" dirty="0" smtClean="0"/>
              <a:t>M</a:t>
            </a:r>
            <a:r>
              <a:rPr lang="en-GB" dirty="0" smtClean="0"/>
              <a:t> = .61)</a:t>
            </a:r>
          </a:p>
          <a:p>
            <a:pPr marL="0" indent="0">
              <a:buNone/>
            </a:pPr>
            <a:r>
              <a:rPr lang="en-GB" dirty="0" smtClean="0"/>
              <a:t>     </a:t>
            </a:r>
            <a:r>
              <a:rPr lang="en-GB" i="1" dirty="0" smtClean="0"/>
              <a:t>t</a:t>
            </a:r>
            <a:r>
              <a:rPr lang="en-GB" dirty="0" smtClean="0"/>
              <a:t>(12) = 2.17, </a:t>
            </a:r>
            <a:r>
              <a:rPr lang="en-GB" i="1" dirty="0" smtClean="0"/>
              <a:t>p</a:t>
            </a:r>
            <a:r>
              <a:rPr lang="en-GB" dirty="0" smtClean="0"/>
              <a:t> = .050</a:t>
            </a:r>
            <a:endParaRPr lang="en-GB" dirty="0"/>
          </a:p>
          <a:p>
            <a:pPr>
              <a:buFontTx/>
              <a:buChar char="-"/>
            </a:pPr>
            <a:endParaRPr lang="en-GB" dirty="0" smtClean="0"/>
          </a:p>
          <a:p>
            <a:pPr>
              <a:buFontTx/>
              <a:buChar char="-"/>
            </a:pPr>
            <a:r>
              <a:rPr lang="en-GB" dirty="0" smtClean="0"/>
              <a:t>Overall there is a positive and significant relationship between CV and mean RT </a:t>
            </a:r>
          </a:p>
          <a:p>
            <a:pPr>
              <a:buFontTx/>
              <a:buChar char="-"/>
            </a:pPr>
            <a:r>
              <a:rPr lang="en-GB" i="1" dirty="0" smtClean="0"/>
              <a:t>r</a:t>
            </a:r>
            <a:r>
              <a:rPr lang="en-GB" dirty="0" smtClean="0"/>
              <a:t> = .476, </a:t>
            </a:r>
            <a:r>
              <a:rPr lang="en-GB" i="1" dirty="0" smtClean="0"/>
              <a:t>p</a:t>
            </a:r>
            <a:r>
              <a:rPr lang="en-GB" dirty="0" smtClean="0"/>
              <a:t> = .004</a:t>
            </a:r>
          </a:p>
          <a:p>
            <a:pPr>
              <a:buFontTx/>
              <a:buChar char="-"/>
            </a:pPr>
            <a:endParaRPr lang="en-GB" dirty="0" smtClean="0"/>
          </a:p>
          <a:p>
            <a:pPr>
              <a:buFontTx/>
              <a:buChar char="-"/>
            </a:pPr>
            <a:endParaRPr lang="en-GB" dirty="0"/>
          </a:p>
          <a:p>
            <a:pPr>
              <a:buFontTx/>
              <a:buChar char="-"/>
            </a:pPr>
            <a:endParaRPr lang="en-GB" dirty="0"/>
          </a:p>
        </p:txBody>
      </p:sp>
    </p:spTree>
    <p:extLst>
      <p:ext uri="{BB962C8B-B14F-4D97-AF65-F5344CB8AC3E}">
        <p14:creationId xmlns:p14="http://schemas.microsoft.com/office/powerpoint/2010/main" val="17766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706090"/>
          </a:xfrm>
        </p:spPr>
        <p:txBody>
          <a:bodyPr/>
          <a:lstStyle/>
          <a:p>
            <a:r>
              <a:rPr lang="en-US" sz="3600" dirty="0" smtClean="0">
                <a:latin typeface="Calibri" charset="0"/>
              </a:rPr>
              <a:t>CV/RT correlation</a:t>
            </a:r>
            <a:endParaRPr lang="en-US" sz="3600" dirty="0">
              <a:latin typeface="Calibri"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472880290"/>
              </p:ext>
            </p:extLst>
          </p:nvPr>
        </p:nvGraphicFramePr>
        <p:xfrm>
          <a:off x="1907704" y="1340768"/>
          <a:ext cx="5616624" cy="5400600"/>
        </p:xfrm>
        <a:graphic>
          <a:graphicData uri="http://schemas.openxmlformats.org/presentationml/2006/ole">
            <mc:AlternateContent xmlns:mc="http://schemas.openxmlformats.org/markup-compatibility/2006">
              <mc:Choice xmlns:v="urn:schemas-microsoft-com:vml" Requires="v">
                <p:oleObj spid="_x0000_s2068" name="Acrobat Document" r:id="rId4" imgW="3428665" imgH="3428717" progId="AcroExch.Document.DC">
                  <p:embed/>
                </p:oleObj>
              </mc:Choice>
              <mc:Fallback>
                <p:oleObj name="Acrobat Document" r:id="rId4" imgW="3428665" imgH="3428717" progId="AcroExch.Document.DC">
                  <p:embed/>
                  <p:pic>
                    <p:nvPicPr>
                      <p:cNvPr id="0" name=""/>
                      <p:cNvPicPr/>
                      <p:nvPr/>
                    </p:nvPicPr>
                    <p:blipFill>
                      <a:blip r:embed="rId5"/>
                      <a:stretch>
                        <a:fillRect/>
                      </a:stretch>
                    </p:blipFill>
                    <p:spPr>
                      <a:xfrm>
                        <a:off x="1907704" y="1340768"/>
                        <a:ext cx="5616624" cy="5400600"/>
                      </a:xfrm>
                      <a:prstGeom prst="rect">
                        <a:avLst/>
                      </a:prstGeom>
                    </p:spPr>
                  </p:pic>
                </p:oleObj>
              </mc:Fallback>
            </mc:AlternateContent>
          </a:graphicData>
        </a:graphic>
      </p:graphicFrame>
      <p:sp>
        <p:nvSpPr>
          <p:cNvPr id="3" name="Rectangle 2"/>
          <p:cNvSpPr/>
          <p:nvPr/>
        </p:nvSpPr>
        <p:spPr>
          <a:xfrm>
            <a:off x="6732240" y="2636912"/>
            <a:ext cx="1152128" cy="25922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841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This study-</a:t>
            </a:r>
            <a:br>
              <a:rPr lang="en-GB" dirty="0" smtClean="0"/>
            </a:br>
            <a:r>
              <a:rPr lang="en-GB" dirty="0" smtClean="0"/>
              <a:t>Research Questions (1)</a:t>
            </a:r>
            <a:endParaRPr lang="en-GB" dirty="0"/>
          </a:p>
        </p:txBody>
      </p:sp>
      <p:sp>
        <p:nvSpPr>
          <p:cNvPr id="3" name="Text Placeholder 2"/>
          <p:cNvSpPr>
            <a:spLocks noGrp="1"/>
          </p:cNvSpPr>
          <p:nvPr>
            <p:ph type="body" sz="quarter" idx="14"/>
          </p:nvPr>
        </p:nvSpPr>
        <p:spPr/>
        <p:txBody>
          <a:bodyPr/>
          <a:lstStyle/>
          <a:p>
            <a:pPr marL="0" indent="0">
              <a:buNone/>
            </a:pPr>
            <a:r>
              <a:rPr lang="en-GB" dirty="0" smtClean="0"/>
              <a:t>RQ1a: 	Is there a relationship between declarative learning ability 	and accuracy in comprehension/production at different 	stages of practice?</a:t>
            </a:r>
          </a:p>
          <a:p>
            <a:pPr marL="0" indent="0">
              <a:buNone/>
            </a:pPr>
            <a:endParaRPr lang="en-GB" dirty="0" smtClean="0"/>
          </a:p>
          <a:p>
            <a:pPr marL="0" indent="0">
              <a:buNone/>
            </a:pPr>
            <a:r>
              <a:rPr lang="en-GB" dirty="0" smtClean="0"/>
              <a:t>RQ1b:	Is </a:t>
            </a:r>
            <a:r>
              <a:rPr lang="en-GB" dirty="0"/>
              <a:t>there a relationship between </a:t>
            </a:r>
            <a:r>
              <a:rPr lang="en-GB" dirty="0" smtClean="0"/>
              <a:t>procedural </a:t>
            </a:r>
            <a:r>
              <a:rPr lang="en-GB" dirty="0"/>
              <a:t>learning ability </a:t>
            </a:r>
            <a:r>
              <a:rPr lang="en-GB" dirty="0" smtClean="0"/>
              <a:t>	and accuracy in comprehension/production at different 	stages </a:t>
            </a:r>
            <a:r>
              <a:rPr lang="en-GB" dirty="0"/>
              <a:t>of </a:t>
            </a:r>
            <a:r>
              <a:rPr lang="en-GB" dirty="0" smtClean="0"/>
              <a:t>practice?</a:t>
            </a:r>
          </a:p>
          <a:p>
            <a:pPr marL="0" indent="0">
              <a:buNone/>
            </a:pPr>
            <a:endParaRPr lang="en-GB" dirty="0"/>
          </a:p>
          <a:p>
            <a:pPr marL="0" indent="0">
              <a:buNone/>
            </a:pPr>
            <a:r>
              <a:rPr lang="en-GB" dirty="0" smtClean="0"/>
              <a:t>RQ2: 	Will declarative and procedural learning ability predict 	accuracy in comprehension/production at different stages 	of practice?</a:t>
            </a:r>
            <a:endParaRPr lang="en-GB" dirty="0"/>
          </a:p>
          <a:p>
            <a:pPr marL="0" indent="0">
              <a:buNone/>
            </a:pPr>
            <a:endParaRPr lang="en-GB" dirty="0" smtClean="0"/>
          </a:p>
          <a:p>
            <a:pPr marL="0" indent="0">
              <a:buNone/>
            </a:pPr>
            <a:endParaRPr lang="en-GB" dirty="0" smtClean="0"/>
          </a:p>
          <a:p>
            <a:pPr marL="0" indent="0">
              <a:buNone/>
            </a:pPr>
            <a:r>
              <a:rPr lang="en-GB" dirty="0" smtClean="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8552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Accuracy in comprehension/production</a:t>
            </a:r>
            <a:endParaRPr lang="en-GB" dirty="0"/>
          </a:p>
        </p:txBody>
      </p:sp>
      <p:sp>
        <p:nvSpPr>
          <p:cNvPr id="3" name="Text Placeholder 2"/>
          <p:cNvSpPr>
            <a:spLocks noGrp="1"/>
          </p:cNvSpPr>
          <p:nvPr>
            <p:ph type="body" sz="quarter" idx="14"/>
          </p:nvPr>
        </p:nvSpPr>
        <p:spPr/>
        <p:txBody>
          <a:bodyPr/>
          <a:lstStyle/>
          <a:p>
            <a:r>
              <a:rPr lang="en-GB" dirty="0" smtClean="0"/>
              <a:t>4 training and practice sessions</a:t>
            </a:r>
          </a:p>
          <a:p>
            <a:endParaRPr lang="en-GB" dirty="0" smtClean="0"/>
          </a:p>
          <a:p>
            <a:endParaRPr lang="en-GB" dirty="0"/>
          </a:p>
          <a:p>
            <a:endParaRPr lang="en-GB" dirty="0" smtClean="0"/>
          </a:p>
          <a:p>
            <a:r>
              <a:rPr lang="en-GB" dirty="0" smtClean="0"/>
              <a:t>Composite measures of declarative and procedural learning ability</a:t>
            </a:r>
          </a:p>
          <a:p>
            <a:endParaRPr lang="en-GB" dirty="0"/>
          </a:p>
          <a:p>
            <a:endParaRPr lang="en-GB" dirty="0" smtClean="0"/>
          </a:p>
          <a:p>
            <a:endParaRPr lang="en-GB" dirty="0" smtClean="0"/>
          </a:p>
          <a:p>
            <a:r>
              <a:rPr lang="en-GB" dirty="0" smtClean="0"/>
              <a:t>DV: number of correct trials per session</a:t>
            </a:r>
            <a:endParaRPr lang="en-GB" dirty="0"/>
          </a:p>
          <a:p>
            <a:pPr marL="0" indent="0">
              <a:buNone/>
            </a:pPr>
            <a:endParaRPr lang="en-GB" dirty="0" smtClean="0"/>
          </a:p>
          <a:p>
            <a:pPr marL="0" indent="0">
              <a:buNone/>
            </a:pPr>
            <a:endParaRPr lang="en-GB" dirty="0" smtClean="0"/>
          </a:p>
          <a:p>
            <a:pPr marL="0" indent="0">
              <a:buNone/>
            </a:pPr>
            <a:r>
              <a:rPr lang="en-GB" dirty="0" smtClean="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9109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p:cNvPr>
          <p:cNvGraphicFramePr>
            <a:graphicFrameLocks/>
          </p:cNvGraphicFramePr>
          <p:nvPr>
            <p:extLst/>
          </p:nvPr>
        </p:nvGraphicFramePr>
        <p:xfrm>
          <a:off x="0" y="96078"/>
          <a:ext cx="9105900" cy="1524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p:cNvPr>
          <p:cNvGraphicFramePr>
            <a:graphicFrameLocks/>
          </p:cNvGraphicFramePr>
          <p:nvPr>
            <p:extLst/>
          </p:nvPr>
        </p:nvGraphicFramePr>
        <p:xfrm>
          <a:off x="-38099" y="1509096"/>
          <a:ext cx="9143999" cy="16697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76823" y="2506392"/>
            <a:ext cx="415498" cy="369332"/>
          </a:xfrm>
          <a:prstGeom prst="rect">
            <a:avLst/>
          </a:prstGeom>
          <a:noFill/>
        </p:spPr>
        <p:txBody>
          <a:bodyPr wrap="none" rtlCol="0">
            <a:spAutoFit/>
          </a:bodyPr>
          <a:lstStyle/>
          <a:p>
            <a:r>
              <a:rPr lang="en-GB" dirty="0"/>
              <a:t>**</a:t>
            </a:r>
          </a:p>
        </p:txBody>
      </p:sp>
      <p:sp>
        <p:nvSpPr>
          <p:cNvPr id="8" name="Right Brace 7"/>
          <p:cNvSpPr/>
          <p:nvPr/>
        </p:nvSpPr>
        <p:spPr>
          <a:xfrm rot="5400000">
            <a:off x="5758068" y="801765"/>
            <a:ext cx="53009" cy="390939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aphicFrame>
        <p:nvGraphicFramePr>
          <p:cNvPr id="9" name="Chart 8">
            <a:extLst/>
          </p:cNvPr>
          <p:cNvGraphicFramePr>
            <a:graphicFrameLocks/>
          </p:cNvGraphicFramePr>
          <p:nvPr>
            <p:extLst/>
          </p:nvPr>
        </p:nvGraphicFramePr>
        <p:xfrm>
          <a:off x="0" y="3099288"/>
          <a:ext cx="9105900" cy="171125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a:off x="8348870" y="2373872"/>
            <a:ext cx="0" cy="238536"/>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13" name="Chart 12">
            <a:extLst/>
          </p:cNvPr>
          <p:cNvGraphicFramePr>
            <a:graphicFrameLocks/>
          </p:cNvGraphicFramePr>
          <p:nvPr>
            <p:extLst/>
          </p:nvPr>
        </p:nvGraphicFramePr>
        <p:xfrm>
          <a:off x="38100" y="4658076"/>
          <a:ext cx="9105900" cy="21601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03375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6768752" cy="1152128"/>
          </a:xfrm>
        </p:spPr>
        <p:txBody>
          <a:bodyPr/>
          <a:lstStyle/>
          <a:p>
            <a:r>
              <a:rPr lang="en-GB" dirty="0" smtClean="0"/>
              <a:t>Study Design</a:t>
            </a:r>
            <a:endParaRPr lang="en-GB" dirty="0"/>
          </a:p>
        </p:txBody>
      </p:sp>
      <p:grpSp>
        <p:nvGrpSpPr>
          <p:cNvPr id="10" name="Group 9"/>
          <p:cNvGrpSpPr/>
          <p:nvPr/>
        </p:nvGrpSpPr>
        <p:grpSpPr>
          <a:xfrm>
            <a:off x="163671" y="1772816"/>
            <a:ext cx="2814186" cy="1224136"/>
            <a:chOff x="163671" y="1389559"/>
            <a:chExt cx="2814186" cy="1607393"/>
          </a:xfrm>
        </p:grpSpPr>
        <p:sp>
          <p:nvSpPr>
            <p:cNvPr id="5" name="Rounded Rectangle 5"/>
            <p:cNvSpPr/>
            <p:nvPr/>
          </p:nvSpPr>
          <p:spPr>
            <a:xfrm>
              <a:off x="163671" y="1389559"/>
              <a:ext cx="2814186" cy="16073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9"/>
            <p:cNvSpPr/>
            <p:nvPr/>
          </p:nvSpPr>
          <p:spPr>
            <a:xfrm>
              <a:off x="329664" y="1808784"/>
              <a:ext cx="2482200" cy="7329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(1) Cognitive </a:t>
              </a:r>
              <a:r>
                <a:rPr lang="en-GB" b="1" dirty="0">
                  <a:solidFill>
                    <a:schemeClr val="tx1"/>
                  </a:solidFill>
                </a:rPr>
                <a:t>M</a:t>
              </a:r>
              <a:r>
                <a:rPr lang="en-GB" b="1" dirty="0" smtClean="0">
                  <a:solidFill>
                    <a:schemeClr val="tx1"/>
                  </a:solidFill>
                </a:rPr>
                <a:t>easures</a:t>
              </a:r>
              <a:endParaRPr lang="en-GB" b="1" dirty="0">
                <a:solidFill>
                  <a:schemeClr val="tx1"/>
                </a:solidFill>
              </a:endParaRPr>
            </a:p>
          </p:txBody>
        </p:sp>
      </p:grpSp>
      <p:grpSp>
        <p:nvGrpSpPr>
          <p:cNvPr id="12" name="Group 11"/>
          <p:cNvGrpSpPr/>
          <p:nvPr/>
        </p:nvGrpSpPr>
        <p:grpSpPr>
          <a:xfrm>
            <a:off x="179512" y="4653136"/>
            <a:ext cx="2814186" cy="1296144"/>
            <a:chOff x="179512" y="5013176"/>
            <a:chExt cx="2814186" cy="1633516"/>
          </a:xfrm>
        </p:grpSpPr>
        <p:sp>
          <p:nvSpPr>
            <p:cNvPr id="25" name="Rounded Rectangle 6"/>
            <p:cNvSpPr/>
            <p:nvPr/>
          </p:nvSpPr>
          <p:spPr>
            <a:xfrm>
              <a:off x="179512"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9"/>
            <p:cNvSpPr/>
            <p:nvPr/>
          </p:nvSpPr>
          <p:spPr>
            <a:xfrm>
              <a:off x="323528"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(3) Gram. Judgement Task 1</a:t>
              </a:r>
              <a:endParaRPr lang="en-GB" b="1" dirty="0">
                <a:solidFill>
                  <a:schemeClr val="tx1"/>
                </a:solidFill>
              </a:endParaRPr>
            </a:p>
          </p:txBody>
        </p:sp>
      </p:grpSp>
      <p:grpSp>
        <p:nvGrpSpPr>
          <p:cNvPr id="15" name="Group 14"/>
          <p:cNvGrpSpPr/>
          <p:nvPr/>
        </p:nvGrpSpPr>
        <p:grpSpPr>
          <a:xfrm>
            <a:off x="3203848" y="5517232"/>
            <a:ext cx="2814186" cy="1224136"/>
            <a:chOff x="6228184" y="5013176"/>
            <a:chExt cx="2814186" cy="1633516"/>
          </a:xfrm>
        </p:grpSpPr>
        <p:sp>
          <p:nvSpPr>
            <p:cNvPr id="32" name="Rounded Rectangle 6"/>
            <p:cNvSpPr/>
            <p:nvPr/>
          </p:nvSpPr>
          <p:spPr>
            <a:xfrm>
              <a:off x="6228184" y="5013176"/>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19"/>
            <p:cNvSpPr/>
            <p:nvPr/>
          </p:nvSpPr>
          <p:spPr>
            <a:xfrm>
              <a:off x="6372200" y="5445224"/>
              <a:ext cx="2482200" cy="747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(7) </a:t>
              </a:r>
              <a:r>
                <a:rPr lang="en-GB" b="1" dirty="0">
                  <a:solidFill>
                    <a:schemeClr val="tx1"/>
                  </a:solidFill>
                </a:rPr>
                <a:t>Gram. Judgement Task 2</a:t>
              </a:r>
            </a:p>
          </p:txBody>
        </p:sp>
      </p:grpSp>
      <p:sp>
        <p:nvSpPr>
          <p:cNvPr id="3" name="TextBox 2"/>
          <p:cNvSpPr txBox="1"/>
          <p:nvPr/>
        </p:nvSpPr>
        <p:spPr>
          <a:xfrm>
            <a:off x="6228184" y="5261138"/>
            <a:ext cx="2943209" cy="400110"/>
          </a:xfrm>
          <a:prstGeom prst="rect">
            <a:avLst/>
          </a:prstGeom>
          <a:noFill/>
        </p:spPr>
        <p:txBody>
          <a:bodyPr wrap="none" rtlCol="0">
            <a:spAutoFit/>
          </a:bodyPr>
          <a:lstStyle/>
          <a:p>
            <a:r>
              <a:rPr lang="en-US" sz="2000" dirty="0" smtClean="0"/>
              <a:t>CB = comprehension block</a:t>
            </a:r>
            <a:endParaRPr lang="en-US" sz="2000" dirty="0"/>
          </a:p>
        </p:txBody>
      </p:sp>
      <p:grpSp>
        <p:nvGrpSpPr>
          <p:cNvPr id="7" name="Group 6"/>
          <p:cNvGrpSpPr/>
          <p:nvPr/>
        </p:nvGrpSpPr>
        <p:grpSpPr>
          <a:xfrm>
            <a:off x="3203848" y="1052736"/>
            <a:ext cx="2814186" cy="1224136"/>
            <a:chOff x="3203848" y="2204864"/>
            <a:chExt cx="2814186" cy="1633516"/>
          </a:xfrm>
        </p:grpSpPr>
        <p:sp>
          <p:nvSpPr>
            <p:cNvPr id="26" name="Rounded Rectangle 6"/>
            <p:cNvSpPr/>
            <p:nvPr/>
          </p:nvSpPr>
          <p:spPr>
            <a:xfrm>
              <a:off x="3203848" y="2204864"/>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385944" y="2420888"/>
              <a:ext cx="2482200" cy="1305436"/>
              <a:chOff x="3385944" y="2420888"/>
              <a:chExt cx="2482200" cy="1305436"/>
            </a:xfrm>
          </p:grpSpPr>
          <p:sp>
            <p:nvSpPr>
              <p:cNvPr id="27" name="Rounded Rectangle 16"/>
              <p:cNvSpPr/>
              <p:nvPr/>
            </p:nvSpPr>
            <p:spPr>
              <a:xfrm>
                <a:off x="3385944" y="2420888"/>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(4) Language Training and Practice</a:t>
                </a:r>
                <a:endParaRPr lang="en-GB" b="1" dirty="0">
                  <a:solidFill>
                    <a:schemeClr val="tx1"/>
                  </a:solidFill>
                </a:endParaRPr>
              </a:p>
            </p:txBody>
          </p:sp>
          <p:sp>
            <p:nvSpPr>
              <p:cNvPr id="34" name="TextBox 33"/>
              <p:cNvSpPr txBox="1"/>
              <p:nvPr/>
            </p:nvSpPr>
            <p:spPr>
              <a:xfrm>
                <a:off x="3779912" y="3356992"/>
                <a:ext cx="1650362" cy="369332"/>
              </a:xfrm>
              <a:prstGeom prst="rect">
                <a:avLst/>
              </a:prstGeom>
              <a:noFill/>
            </p:spPr>
            <p:txBody>
              <a:bodyPr wrap="none" rtlCol="0">
                <a:spAutoFit/>
              </a:bodyPr>
              <a:lstStyle/>
              <a:p>
                <a:r>
                  <a:rPr lang="en-US" dirty="0" smtClean="0"/>
                  <a:t>10 CBs + 10 PBs</a:t>
                </a:r>
                <a:endParaRPr lang="en-US" dirty="0"/>
              </a:p>
            </p:txBody>
          </p:sp>
        </p:grpSp>
      </p:grpSp>
      <p:grpSp>
        <p:nvGrpSpPr>
          <p:cNvPr id="9" name="Group 8"/>
          <p:cNvGrpSpPr/>
          <p:nvPr/>
        </p:nvGrpSpPr>
        <p:grpSpPr>
          <a:xfrm>
            <a:off x="3203848" y="2564904"/>
            <a:ext cx="2814186" cy="1224136"/>
            <a:chOff x="6228184" y="1340768"/>
            <a:chExt cx="2814186" cy="1633516"/>
          </a:xfrm>
        </p:grpSpPr>
        <p:sp>
          <p:nvSpPr>
            <p:cNvPr id="28" name="Rounded Rectangle 6"/>
            <p:cNvSpPr/>
            <p:nvPr/>
          </p:nvSpPr>
          <p:spPr>
            <a:xfrm>
              <a:off x="6228184" y="13407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16"/>
            <p:cNvSpPr/>
            <p:nvPr/>
          </p:nvSpPr>
          <p:spPr>
            <a:xfrm>
              <a:off x="6372200" y="15567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(5) Language Training and Practice</a:t>
              </a:r>
              <a:endParaRPr lang="en-GB" b="1" dirty="0">
                <a:solidFill>
                  <a:schemeClr val="tx1"/>
                </a:solidFill>
              </a:endParaRPr>
            </a:p>
          </p:txBody>
        </p:sp>
        <p:sp>
          <p:nvSpPr>
            <p:cNvPr id="35" name="TextBox 34"/>
            <p:cNvSpPr txBox="1"/>
            <p:nvPr/>
          </p:nvSpPr>
          <p:spPr>
            <a:xfrm>
              <a:off x="6804248" y="2492896"/>
              <a:ext cx="1650362" cy="369332"/>
            </a:xfrm>
            <a:prstGeom prst="rect">
              <a:avLst/>
            </a:prstGeom>
            <a:noFill/>
          </p:spPr>
          <p:txBody>
            <a:bodyPr wrap="none" rtlCol="0">
              <a:spAutoFit/>
            </a:bodyPr>
            <a:lstStyle/>
            <a:p>
              <a:r>
                <a:rPr lang="en-US" dirty="0" smtClean="0"/>
                <a:t>10 CBs + 10 PBs</a:t>
              </a:r>
              <a:endParaRPr lang="en-US" dirty="0"/>
            </a:p>
          </p:txBody>
        </p:sp>
      </p:grpSp>
      <p:grpSp>
        <p:nvGrpSpPr>
          <p:cNvPr id="14" name="Group 13"/>
          <p:cNvGrpSpPr/>
          <p:nvPr/>
        </p:nvGrpSpPr>
        <p:grpSpPr>
          <a:xfrm>
            <a:off x="3203848" y="4077072"/>
            <a:ext cx="2814186" cy="1296144"/>
            <a:chOff x="6228184" y="3140968"/>
            <a:chExt cx="2814186" cy="1633516"/>
          </a:xfrm>
        </p:grpSpPr>
        <p:sp>
          <p:nvSpPr>
            <p:cNvPr id="30" name="Rounded Rectangle 6"/>
            <p:cNvSpPr/>
            <p:nvPr/>
          </p:nvSpPr>
          <p:spPr>
            <a:xfrm>
              <a:off x="6228184"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16"/>
            <p:cNvSpPr/>
            <p:nvPr/>
          </p:nvSpPr>
          <p:spPr>
            <a:xfrm>
              <a:off x="6372200"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(6) Language Training and Practice</a:t>
              </a:r>
              <a:endParaRPr lang="en-GB" b="1" dirty="0">
                <a:solidFill>
                  <a:schemeClr val="tx1"/>
                </a:solidFill>
              </a:endParaRPr>
            </a:p>
          </p:txBody>
        </p:sp>
        <p:sp>
          <p:nvSpPr>
            <p:cNvPr id="36" name="TextBox 35"/>
            <p:cNvSpPr txBox="1"/>
            <p:nvPr/>
          </p:nvSpPr>
          <p:spPr>
            <a:xfrm>
              <a:off x="6804248" y="4293096"/>
              <a:ext cx="1650362" cy="369332"/>
            </a:xfrm>
            <a:prstGeom prst="rect">
              <a:avLst/>
            </a:prstGeom>
            <a:noFill/>
          </p:spPr>
          <p:txBody>
            <a:bodyPr wrap="none" rtlCol="0">
              <a:spAutoFit/>
            </a:bodyPr>
            <a:lstStyle/>
            <a:p>
              <a:r>
                <a:rPr lang="en-US" dirty="0" smtClean="0"/>
                <a:t>10 CBs + 10 PBs</a:t>
              </a:r>
              <a:endParaRPr lang="en-US" dirty="0"/>
            </a:p>
          </p:txBody>
        </p:sp>
      </p:grpSp>
      <p:sp>
        <p:nvSpPr>
          <p:cNvPr id="37" name="TextBox 36"/>
          <p:cNvSpPr txBox="1"/>
          <p:nvPr/>
        </p:nvSpPr>
        <p:spPr>
          <a:xfrm>
            <a:off x="6228184" y="5621178"/>
            <a:ext cx="2467342" cy="400110"/>
          </a:xfrm>
          <a:prstGeom prst="rect">
            <a:avLst/>
          </a:prstGeom>
          <a:noFill/>
        </p:spPr>
        <p:txBody>
          <a:bodyPr wrap="none" rtlCol="0">
            <a:spAutoFit/>
          </a:bodyPr>
          <a:lstStyle/>
          <a:p>
            <a:r>
              <a:rPr lang="en-US" sz="2000" dirty="0"/>
              <a:t>P</a:t>
            </a:r>
            <a:r>
              <a:rPr lang="en-US" sz="2000" dirty="0" smtClean="0"/>
              <a:t>B = production block</a:t>
            </a:r>
            <a:endParaRPr lang="en-US" sz="2000" dirty="0"/>
          </a:p>
        </p:txBody>
      </p:sp>
      <p:grpSp>
        <p:nvGrpSpPr>
          <p:cNvPr id="11" name="Group 10"/>
          <p:cNvGrpSpPr/>
          <p:nvPr/>
        </p:nvGrpSpPr>
        <p:grpSpPr>
          <a:xfrm>
            <a:off x="179512" y="3140968"/>
            <a:ext cx="2814186" cy="1224136"/>
            <a:chOff x="179512" y="3140968"/>
            <a:chExt cx="2814186" cy="1633516"/>
          </a:xfrm>
        </p:grpSpPr>
        <p:sp>
          <p:nvSpPr>
            <p:cNvPr id="6" name="Rounded Rectangle 6"/>
            <p:cNvSpPr/>
            <p:nvPr/>
          </p:nvSpPr>
          <p:spPr>
            <a:xfrm>
              <a:off x="179512" y="3140968"/>
              <a:ext cx="2814186" cy="1633516"/>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6"/>
            <p:cNvSpPr/>
            <p:nvPr/>
          </p:nvSpPr>
          <p:spPr>
            <a:xfrm>
              <a:off x="323528" y="3356992"/>
              <a:ext cx="2482200" cy="747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(2) Language Training and Practice</a:t>
              </a:r>
              <a:endParaRPr lang="en-GB" b="1" dirty="0">
                <a:solidFill>
                  <a:schemeClr val="tx1"/>
                </a:solidFill>
              </a:endParaRPr>
            </a:p>
          </p:txBody>
        </p:sp>
        <p:sp>
          <p:nvSpPr>
            <p:cNvPr id="38" name="TextBox 37"/>
            <p:cNvSpPr txBox="1"/>
            <p:nvPr/>
          </p:nvSpPr>
          <p:spPr>
            <a:xfrm>
              <a:off x="851371" y="4293096"/>
              <a:ext cx="1416373" cy="369332"/>
            </a:xfrm>
            <a:prstGeom prst="rect">
              <a:avLst/>
            </a:prstGeom>
            <a:noFill/>
          </p:spPr>
          <p:txBody>
            <a:bodyPr wrap="none" rtlCol="0">
              <a:spAutoFit/>
            </a:bodyPr>
            <a:lstStyle/>
            <a:p>
              <a:r>
                <a:rPr lang="en-US" dirty="0" smtClean="0"/>
                <a:t>6 CBs + 6 PBs</a:t>
              </a:r>
              <a:endParaRPr lang="en-US" dirty="0"/>
            </a:p>
          </p:txBody>
        </p:sp>
      </p:grpSp>
      <p:sp>
        <p:nvSpPr>
          <p:cNvPr id="39" name="TextBox 38"/>
          <p:cNvSpPr txBox="1"/>
          <p:nvPr/>
        </p:nvSpPr>
        <p:spPr>
          <a:xfrm>
            <a:off x="6156176" y="1772816"/>
            <a:ext cx="2880320" cy="2585323"/>
          </a:xfrm>
          <a:prstGeom prst="rect">
            <a:avLst/>
          </a:prstGeom>
          <a:noFill/>
          <a:ln>
            <a:solidFill>
              <a:srgbClr val="D52B1E"/>
            </a:solidFill>
          </a:ln>
        </p:spPr>
        <p:txBody>
          <a:bodyPr wrap="square" rtlCol="0">
            <a:spAutoFit/>
          </a:bodyPr>
          <a:lstStyle/>
          <a:p>
            <a:r>
              <a:rPr lang="en-US" dirty="0" smtClean="0"/>
              <a:t>Vocabulary and game moves trained previously.</a:t>
            </a:r>
          </a:p>
          <a:p>
            <a:endParaRPr lang="en-US" dirty="0" smtClean="0"/>
          </a:p>
          <a:p>
            <a:r>
              <a:rPr lang="en-US" dirty="0"/>
              <a:t>Vocabulary training: 4 token symbols, how to say ‘round’/</a:t>
            </a:r>
          </a:p>
          <a:p>
            <a:r>
              <a:rPr lang="en-US" dirty="0"/>
              <a:t>‘square’, name of the 4 moves and 2 possible </a:t>
            </a:r>
            <a:r>
              <a:rPr lang="en-US" dirty="0" smtClean="0"/>
              <a:t>directions, one article</a:t>
            </a:r>
            <a:endParaRPr lang="en-US" dirty="0"/>
          </a:p>
          <a:p>
            <a:endParaRPr lang="en-US" dirty="0" smtClean="0"/>
          </a:p>
        </p:txBody>
      </p:sp>
    </p:spTree>
    <p:extLst>
      <p:ext uri="{BB962C8B-B14F-4D97-AF65-F5344CB8AC3E}">
        <p14:creationId xmlns:p14="http://schemas.microsoft.com/office/powerpoint/2010/main" val="3637306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Cognitive Measures</a:t>
            </a:r>
            <a:endParaRPr lang="en-GB" dirty="0"/>
          </a:p>
        </p:txBody>
      </p:sp>
      <p:sp>
        <p:nvSpPr>
          <p:cNvPr id="3" name="Text Placeholder 2"/>
          <p:cNvSpPr>
            <a:spLocks noGrp="1"/>
          </p:cNvSpPr>
          <p:nvPr>
            <p:ph type="body" sz="quarter" idx="14"/>
          </p:nvPr>
        </p:nvSpPr>
        <p:spPr/>
        <p:txBody>
          <a:bodyPr/>
          <a:lstStyle/>
          <a:p>
            <a:pPr marL="0" indent="0">
              <a:buNone/>
            </a:pPr>
            <a:endParaRPr lang="en-GB" dirty="0"/>
          </a:p>
          <a:p>
            <a:pPr marL="0" indent="0">
              <a:buNone/>
            </a:pPr>
            <a:r>
              <a:rPr lang="en-GB" dirty="0"/>
              <a:t> </a:t>
            </a:r>
          </a:p>
          <a:p>
            <a:endParaRPr lang="en-GB" dirty="0"/>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197660318"/>
              </p:ext>
            </p:extLst>
          </p:nvPr>
        </p:nvGraphicFramePr>
        <p:xfrm>
          <a:off x="683568" y="2780928"/>
          <a:ext cx="7560840" cy="2592288"/>
        </p:xfrm>
        <a:graphic>
          <a:graphicData uri="http://schemas.openxmlformats.org/drawingml/2006/table">
            <a:tbl>
              <a:tblPr firstRow="1" bandRow="1">
                <a:tableStyleId>{0505E3EF-67EA-436B-97B2-0124C06EBD24}</a:tableStyleId>
              </a:tblPr>
              <a:tblGrid>
                <a:gridCol w="2520280"/>
                <a:gridCol w="2520280"/>
                <a:gridCol w="2520280"/>
              </a:tblGrid>
              <a:tr h="1296144">
                <a:tc>
                  <a:txBody>
                    <a:bodyPr/>
                    <a:lstStyle/>
                    <a:p>
                      <a:r>
                        <a:rPr lang="en-US" b="1" dirty="0" smtClean="0"/>
                        <a:t>Declarative</a:t>
                      </a:r>
                      <a:r>
                        <a:rPr lang="en-US" b="1" baseline="0" dirty="0" smtClean="0"/>
                        <a:t> learning ability</a:t>
                      </a:r>
                      <a:endParaRPr lang="en-US" b="1" dirty="0"/>
                    </a:p>
                  </a:txBody>
                  <a:tcPr>
                    <a:noFill/>
                  </a:tcPr>
                </a:tc>
                <a:tc>
                  <a:txBody>
                    <a:bodyPr/>
                    <a:lstStyle/>
                    <a:p>
                      <a:r>
                        <a:rPr lang="en-US" dirty="0" smtClean="0"/>
                        <a:t>MLAT (part V); </a:t>
                      </a:r>
                      <a:r>
                        <a:rPr lang="en-US" sz="1400" b="0" dirty="0" err="1" smtClean="0"/>
                        <a:t>Carrol</a:t>
                      </a:r>
                      <a:r>
                        <a:rPr lang="en-US" sz="1400" b="0" dirty="0" smtClean="0"/>
                        <a:t> &amp; </a:t>
                      </a:r>
                      <a:r>
                        <a:rPr lang="en-US" sz="1400" b="0" dirty="0" err="1" smtClean="0"/>
                        <a:t>Sapon</a:t>
                      </a:r>
                      <a:r>
                        <a:rPr lang="en-US" sz="1400" b="0" dirty="0" smtClean="0"/>
                        <a:t>, 1959</a:t>
                      </a:r>
                      <a:endParaRPr lang="en-US" sz="1400" b="0" dirty="0"/>
                    </a:p>
                  </a:txBody>
                  <a:tcPr/>
                </a:tc>
                <a:tc>
                  <a:txBody>
                    <a:bodyPr/>
                    <a:lstStyle/>
                    <a:p>
                      <a:r>
                        <a:rPr lang="en-US" dirty="0" smtClean="0"/>
                        <a:t>Continuous Visual</a:t>
                      </a:r>
                      <a:r>
                        <a:rPr lang="en-US" baseline="0" dirty="0" smtClean="0"/>
                        <a:t> Memory Task; </a:t>
                      </a:r>
                      <a:r>
                        <a:rPr lang="en-US" sz="1400" b="0" baseline="0" dirty="0" smtClean="0"/>
                        <a:t>Trahan &amp; </a:t>
                      </a:r>
                      <a:r>
                        <a:rPr lang="en-US" sz="1400" b="0" baseline="0" dirty="0" err="1" smtClean="0"/>
                        <a:t>Larrabee</a:t>
                      </a:r>
                      <a:r>
                        <a:rPr lang="en-US" sz="1400" b="0" baseline="0" dirty="0" smtClean="0"/>
                        <a:t>, 1988 </a:t>
                      </a:r>
                      <a:endParaRPr lang="en-US" sz="1400" b="0" dirty="0"/>
                    </a:p>
                  </a:txBody>
                  <a:tcPr/>
                </a:tc>
              </a:tr>
              <a:tr h="1296144">
                <a:tc>
                  <a:txBody>
                    <a:bodyPr/>
                    <a:lstStyle/>
                    <a:p>
                      <a:r>
                        <a:rPr lang="en-US" b="1" dirty="0" smtClean="0"/>
                        <a:t>Procedural learning ability</a:t>
                      </a:r>
                      <a:endParaRPr lang="en-US" b="1" dirty="0"/>
                    </a:p>
                  </a:txBody>
                  <a:tcPr>
                    <a:noFill/>
                  </a:tcPr>
                </a:tc>
                <a:tc>
                  <a:txBody>
                    <a:bodyPr/>
                    <a:lstStyle/>
                    <a:p>
                      <a:r>
                        <a:rPr lang="en-US" b="1" dirty="0" smtClean="0"/>
                        <a:t>Tower of London; </a:t>
                      </a:r>
                      <a:r>
                        <a:rPr lang="en-US" sz="1400" b="0" dirty="0" err="1" smtClean="0"/>
                        <a:t>Kaller</a:t>
                      </a:r>
                      <a:r>
                        <a:rPr lang="en-US" sz="1400" b="0" dirty="0" smtClean="0"/>
                        <a:t> et al. 2012</a:t>
                      </a:r>
                      <a:endParaRPr lang="en-US" sz="1800" b="0" dirty="0" smtClean="0"/>
                    </a:p>
                  </a:txBody>
                  <a:tcPr/>
                </a:tc>
                <a:tc>
                  <a:txBody>
                    <a:bodyPr/>
                    <a:lstStyle/>
                    <a:p>
                      <a:r>
                        <a:rPr lang="en-US" b="1" dirty="0" smtClean="0"/>
                        <a:t>Weather Prediction Task; </a:t>
                      </a:r>
                      <a:r>
                        <a:rPr lang="en-US" sz="1400" b="0" dirty="0" err="1" smtClean="0"/>
                        <a:t>Foerde</a:t>
                      </a:r>
                      <a:r>
                        <a:rPr lang="en-US" sz="1400" b="0" dirty="0" smtClean="0"/>
                        <a:t> et al. 2006</a:t>
                      </a:r>
                      <a:endParaRPr lang="en-US" sz="1400" b="0" dirty="0"/>
                    </a:p>
                  </a:txBody>
                  <a:tcPr/>
                </a:tc>
              </a:tr>
            </a:tbl>
          </a:graphicData>
        </a:graphic>
      </p:graphicFrame>
      <p:sp>
        <p:nvSpPr>
          <p:cNvPr id="4" name="TextBox 3"/>
          <p:cNvSpPr txBox="1"/>
          <p:nvPr/>
        </p:nvSpPr>
        <p:spPr>
          <a:xfrm>
            <a:off x="3203848" y="2411596"/>
            <a:ext cx="5040560" cy="369332"/>
          </a:xfrm>
          <a:prstGeom prst="rect">
            <a:avLst/>
          </a:prstGeom>
          <a:noFill/>
          <a:ln>
            <a:solidFill>
              <a:srgbClr val="D52B1E"/>
            </a:solidFill>
          </a:ln>
        </p:spPr>
        <p:txBody>
          <a:bodyPr wrap="square" rtlCol="0">
            <a:spAutoFit/>
          </a:bodyPr>
          <a:lstStyle/>
          <a:p>
            <a:pPr algn="ctr"/>
            <a:r>
              <a:rPr lang="en-US" dirty="0" smtClean="0"/>
              <a:t>Declarative composite score</a:t>
            </a:r>
            <a:endParaRPr lang="en-US" dirty="0"/>
          </a:p>
        </p:txBody>
      </p:sp>
      <p:sp>
        <p:nvSpPr>
          <p:cNvPr id="9" name="TextBox 8"/>
          <p:cNvSpPr txBox="1"/>
          <p:nvPr/>
        </p:nvSpPr>
        <p:spPr>
          <a:xfrm>
            <a:off x="3203848" y="5373216"/>
            <a:ext cx="5040560" cy="369332"/>
          </a:xfrm>
          <a:prstGeom prst="rect">
            <a:avLst/>
          </a:prstGeom>
          <a:noFill/>
          <a:ln>
            <a:solidFill>
              <a:srgbClr val="D52B1E"/>
            </a:solidFill>
          </a:ln>
        </p:spPr>
        <p:txBody>
          <a:bodyPr wrap="square" rtlCol="0">
            <a:spAutoFit/>
          </a:bodyPr>
          <a:lstStyle/>
          <a:p>
            <a:pPr algn="ctr"/>
            <a:r>
              <a:rPr lang="en-US" dirty="0" smtClean="0"/>
              <a:t>Procedural composite score</a:t>
            </a:r>
            <a:endParaRPr lang="en-US" dirty="0"/>
          </a:p>
        </p:txBody>
      </p:sp>
    </p:spTree>
    <p:extLst>
      <p:ext uri="{BB962C8B-B14F-4D97-AF65-F5344CB8AC3E}">
        <p14:creationId xmlns:p14="http://schemas.microsoft.com/office/powerpoint/2010/main" val="34070052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0" indent="0">
              <a:buNone/>
            </a:pPr>
            <a:endParaRPr lang="en-GB" dirty="0"/>
          </a:p>
          <a:p>
            <a:pPr marL="0" indent="0">
              <a:buNone/>
            </a:pPr>
            <a:r>
              <a:rPr lang="en-GB" dirty="0"/>
              <a:t> </a:t>
            </a:r>
          </a:p>
          <a:p>
            <a:endParaRPr lang="en-GB" dirty="0"/>
          </a:p>
          <a:p>
            <a:endParaRPr lang="en-GB" dirty="0"/>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03623115"/>
              </p:ext>
            </p:extLst>
          </p:nvPr>
        </p:nvGraphicFramePr>
        <p:xfrm>
          <a:off x="683568" y="2780928"/>
          <a:ext cx="7560839" cy="1811639"/>
        </p:xfrm>
        <a:graphic>
          <a:graphicData uri="http://schemas.openxmlformats.org/drawingml/2006/table">
            <a:tbl>
              <a:tblPr firstRow="1" bandRow="1">
                <a:tableStyleId>{0505E3EF-67EA-436B-97B2-0124C06EBD24}</a:tableStyleId>
              </a:tblPr>
              <a:tblGrid>
                <a:gridCol w="864096"/>
                <a:gridCol w="1080120"/>
                <a:gridCol w="2664296"/>
                <a:gridCol w="2952327"/>
              </a:tblGrid>
              <a:tr h="576064">
                <a:tc>
                  <a:txBody>
                    <a:bodyPr/>
                    <a:lstStyle/>
                    <a:p>
                      <a:r>
                        <a:rPr lang="en-US" sz="1400" b="1" dirty="0" smtClean="0"/>
                        <a:t>Children</a:t>
                      </a:r>
                      <a:endParaRPr lang="en-US" sz="1400" b="1" dirty="0"/>
                    </a:p>
                  </a:txBody>
                  <a:tcPr>
                    <a:noFill/>
                  </a:tcPr>
                </a:tc>
                <a:tc rowSpan="2">
                  <a:txBody>
                    <a:bodyPr/>
                    <a:lstStyle/>
                    <a:p>
                      <a:r>
                        <a:rPr lang="en-US" sz="1400" b="1" dirty="0" smtClean="0"/>
                        <a:t>Declarative</a:t>
                      </a:r>
                      <a:r>
                        <a:rPr lang="en-US" sz="1400" b="1" baseline="0" dirty="0" smtClean="0"/>
                        <a:t> learning </a:t>
                      </a:r>
                      <a:endParaRPr lang="en-US" sz="1400" b="1" baseline="0" dirty="0" smtClean="0"/>
                    </a:p>
                    <a:p>
                      <a:r>
                        <a:rPr lang="en-US" sz="1400" b="1" baseline="0" dirty="0" smtClean="0"/>
                        <a:t>ability</a:t>
                      </a:r>
                      <a:endParaRPr lang="en-US" sz="1400" b="1" dirty="0"/>
                    </a:p>
                  </a:txBody>
                  <a:tcPr>
                    <a:noFill/>
                  </a:tcPr>
                </a:tc>
                <a:tc>
                  <a:txBody>
                    <a:bodyPr/>
                    <a:lstStyle/>
                    <a:p>
                      <a:r>
                        <a:rPr lang="en-US" sz="1400" b="0" dirty="0" smtClean="0"/>
                        <a:t>Short Story Reca</a:t>
                      </a:r>
                      <a:r>
                        <a:rPr lang="en-US" sz="1200" b="0" dirty="0" smtClean="0"/>
                        <a:t>ll (</a:t>
                      </a:r>
                      <a:r>
                        <a:rPr lang="en-US" sz="1200" b="0" dirty="0" err="1" smtClean="0"/>
                        <a:t>Vicari</a:t>
                      </a:r>
                      <a:r>
                        <a:rPr lang="en-US" sz="1200" b="0" dirty="0" smtClean="0"/>
                        <a:t>, 2007)</a:t>
                      </a:r>
                      <a:endParaRPr lang="en-US" sz="1200" b="0" dirty="0"/>
                    </a:p>
                  </a:txBody>
                  <a:tcPr/>
                </a:tc>
                <a:tc>
                  <a:txBody>
                    <a:bodyPr/>
                    <a:lstStyle/>
                    <a:p>
                      <a:r>
                        <a:rPr lang="en-US" sz="1400" b="0" dirty="0" smtClean="0"/>
                        <a:t>Visual-Spatial</a:t>
                      </a:r>
                      <a:r>
                        <a:rPr lang="en-US" sz="1400" b="0" baseline="0" dirty="0" smtClean="0"/>
                        <a:t> Recall </a:t>
                      </a:r>
                      <a:r>
                        <a:rPr lang="en-US" sz="1200" b="0" baseline="0" dirty="0" smtClean="0"/>
                        <a:t>(</a:t>
                      </a:r>
                      <a:r>
                        <a:rPr lang="en-US" sz="1200" b="0" baseline="0" dirty="0" err="1" smtClean="0"/>
                        <a:t>Vicari</a:t>
                      </a:r>
                      <a:r>
                        <a:rPr lang="en-US" sz="1200" b="0" baseline="0" dirty="0" smtClean="0"/>
                        <a:t>, 2007)</a:t>
                      </a:r>
                      <a:endParaRPr lang="en-US" sz="1200" b="0" dirty="0"/>
                    </a:p>
                  </a:txBody>
                  <a:tcPr/>
                </a:tc>
              </a:tr>
              <a:tr h="504056">
                <a:tc>
                  <a:txBody>
                    <a:bodyPr/>
                    <a:lstStyle/>
                    <a:p>
                      <a:r>
                        <a:rPr lang="en-US" sz="1400" b="1" dirty="0" smtClean="0"/>
                        <a:t>Adults</a:t>
                      </a:r>
                      <a:endParaRPr lang="en-US" sz="1400" b="1" dirty="0"/>
                    </a:p>
                  </a:txBody>
                  <a:tcPr>
                    <a:noFill/>
                  </a:tcPr>
                </a:tc>
                <a:tc vMerge="1">
                  <a:txBody>
                    <a:bodyPr/>
                    <a:lstStyle/>
                    <a:p>
                      <a:endParaRPr lang="en-US" b="1" dirty="0"/>
                    </a:p>
                  </a:txBody>
                  <a:tcPr>
                    <a:noFill/>
                  </a:tcPr>
                </a:tc>
                <a:tc>
                  <a:txBody>
                    <a:bodyPr/>
                    <a:lstStyle/>
                    <a:p>
                      <a:r>
                        <a:rPr lang="en-US" sz="1400" b="0" dirty="0" smtClean="0"/>
                        <a:t>Short Story Recall </a:t>
                      </a:r>
                      <a:r>
                        <a:rPr lang="en-US" sz="1200" b="0" dirty="0" smtClean="0"/>
                        <a:t>(</a:t>
                      </a:r>
                      <a:r>
                        <a:rPr lang="en-US" sz="1200" b="0" dirty="0" err="1" smtClean="0"/>
                        <a:t>Mapelli</a:t>
                      </a:r>
                      <a:r>
                        <a:rPr lang="en-US" sz="1200" b="0" dirty="0" smtClean="0"/>
                        <a:t> et al., 2011)</a:t>
                      </a:r>
                      <a:endParaRPr lang="en-US" sz="1200" b="0" dirty="0"/>
                    </a:p>
                  </a:txBody>
                  <a:tcPr/>
                </a:tc>
                <a:tc>
                  <a:txBody>
                    <a:bodyPr/>
                    <a:lstStyle/>
                    <a:p>
                      <a:r>
                        <a:rPr lang="en-US" sz="1400" b="0" dirty="0" smtClean="0"/>
                        <a:t>Rey-</a:t>
                      </a:r>
                      <a:r>
                        <a:rPr lang="en-US" sz="1400" b="0" dirty="0" err="1" smtClean="0"/>
                        <a:t>Osterrieth</a:t>
                      </a:r>
                      <a:r>
                        <a:rPr lang="en-US" sz="1400" b="0" dirty="0" smtClean="0"/>
                        <a:t> Complex Figure </a:t>
                      </a:r>
                      <a:r>
                        <a:rPr lang="en-US" sz="1200" b="0" dirty="0" smtClean="0"/>
                        <a:t>(</a:t>
                      </a:r>
                      <a:r>
                        <a:rPr lang="en-US" sz="1200" b="0" dirty="0" err="1" smtClean="0"/>
                        <a:t>Caffarra</a:t>
                      </a:r>
                      <a:r>
                        <a:rPr lang="en-US" sz="1200" b="0" baseline="0" dirty="0" smtClean="0"/>
                        <a:t> et al., 2002)</a:t>
                      </a:r>
                      <a:endParaRPr lang="en-US" sz="1200" b="0" dirty="0"/>
                    </a:p>
                  </a:txBody>
                  <a:tcPr/>
                </a:tc>
              </a:tr>
              <a:tr h="576064">
                <a:tc>
                  <a:txBody>
                    <a:bodyPr/>
                    <a:lstStyle/>
                    <a:p>
                      <a:r>
                        <a:rPr lang="en-US" sz="1400" b="1" dirty="0" smtClean="0"/>
                        <a:t>Children/Adults</a:t>
                      </a:r>
                      <a:endParaRPr lang="en-US" sz="1400" b="1" dirty="0"/>
                    </a:p>
                  </a:txBody>
                  <a:tcPr>
                    <a:noFill/>
                  </a:tcPr>
                </a:tc>
                <a:tc>
                  <a:txBody>
                    <a:bodyPr/>
                    <a:lstStyle/>
                    <a:p>
                      <a:r>
                        <a:rPr lang="en-US" sz="1400" b="1" dirty="0" smtClean="0"/>
                        <a:t>Procedural learning </a:t>
                      </a:r>
                      <a:endParaRPr lang="en-US" sz="1400" b="1" dirty="0" smtClean="0"/>
                    </a:p>
                    <a:p>
                      <a:r>
                        <a:rPr lang="en-US" sz="1400" b="1" dirty="0" smtClean="0"/>
                        <a:t>ability</a:t>
                      </a:r>
                      <a:endParaRPr lang="en-US" sz="1400" b="1" dirty="0"/>
                    </a:p>
                  </a:txBody>
                  <a:tcPr>
                    <a:noFill/>
                  </a:tcPr>
                </a:tc>
                <a:tc>
                  <a:txBody>
                    <a:bodyPr/>
                    <a:lstStyle/>
                    <a:p>
                      <a:r>
                        <a:rPr lang="en-US" sz="1400" b="0" dirty="0" smtClean="0"/>
                        <a:t>ASRT Task </a:t>
                      </a:r>
                      <a:r>
                        <a:rPr lang="en-US" sz="1200" b="0" dirty="0" smtClean="0"/>
                        <a:t>(</a:t>
                      </a:r>
                      <a:r>
                        <a:rPr lang="en-US" sz="1200" b="0" dirty="0" err="1" smtClean="0"/>
                        <a:t>Hedenius</a:t>
                      </a:r>
                      <a:r>
                        <a:rPr lang="en-US" sz="1200" b="0" dirty="0" smtClean="0"/>
                        <a:t>, 2013; </a:t>
                      </a:r>
                      <a:r>
                        <a:rPr lang="en-US" sz="1200" b="0" dirty="0" err="1" smtClean="0"/>
                        <a:t>Lum</a:t>
                      </a:r>
                      <a:r>
                        <a:rPr lang="en-US" sz="1200" b="0" dirty="0" smtClean="0"/>
                        <a:t> et al., 2010)</a:t>
                      </a:r>
                      <a:r>
                        <a:rPr lang="en-US" sz="1400" b="0" dirty="0" smtClean="0"/>
                        <a:t> – accuracy score</a:t>
                      </a:r>
                      <a:endParaRPr lang="en-US" sz="1400" b="0" dirty="0" smtClean="0"/>
                    </a:p>
                  </a:txBody>
                  <a:tcPr/>
                </a:tc>
                <a:tc>
                  <a:txBody>
                    <a:bodyPr/>
                    <a:lstStyle/>
                    <a:p>
                      <a:r>
                        <a:rPr lang="en-US" sz="1400" b="0" dirty="0" smtClean="0"/>
                        <a:t>ASRT Task </a:t>
                      </a:r>
                      <a:r>
                        <a:rPr lang="en-US" sz="1200" b="0" dirty="0" smtClean="0"/>
                        <a:t>(</a:t>
                      </a:r>
                      <a:r>
                        <a:rPr lang="en-US" sz="1200" b="0" dirty="0" err="1" smtClean="0"/>
                        <a:t>Hedenius</a:t>
                      </a:r>
                      <a:r>
                        <a:rPr lang="en-US" sz="1200" b="0" dirty="0" smtClean="0"/>
                        <a:t>, 2013; </a:t>
                      </a:r>
                      <a:r>
                        <a:rPr lang="en-US" sz="1200" b="0" dirty="0" err="1" smtClean="0"/>
                        <a:t>Lum</a:t>
                      </a:r>
                      <a:r>
                        <a:rPr lang="en-US" sz="1200" b="0" dirty="0" smtClean="0"/>
                        <a:t> et al., 2010)</a:t>
                      </a:r>
                      <a:r>
                        <a:rPr lang="en-US" sz="1400" b="0" dirty="0" smtClean="0"/>
                        <a:t> – RT score</a:t>
                      </a:r>
                      <a:endParaRPr lang="en-US" sz="1400" b="0" dirty="0" smtClean="0"/>
                    </a:p>
                  </a:txBody>
                  <a:tcPr/>
                </a:tc>
              </a:tr>
            </a:tbl>
          </a:graphicData>
        </a:graphic>
      </p:graphicFrame>
      <p:sp>
        <p:nvSpPr>
          <p:cNvPr id="9" name="TextBox 8"/>
          <p:cNvSpPr txBox="1"/>
          <p:nvPr/>
        </p:nvSpPr>
        <p:spPr>
          <a:xfrm>
            <a:off x="2627784" y="4653136"/>
            <a:ext cx="5616624" cy="369332"/>
          </a:xfrm>
          <a:prstGeom prst="rect">
            <a:avLst/>
          </a:prstGeom>
          <a:noFill/>
          <a:ln>
            <a:solidFill>
              <a:srgbClr val="D52B1E"/>
            </a:solidFill>
          </a:ln>
        </p:spPr>
        <p:txBody>
          <a:bodyPr wrap="square" rtlCol="0">
            <a:spAutoFit/>
          </a:bodyPr>
          <a:lstStyle/>
          <a:p>
            <a:pPr algn="ctr"/>
            <a:r>
              <a:rPr lang="en-US" dirty="0" smtClean="0"/>
              <a:t>Procedural composite score</a:t>
            </a:r>
            <a:endParaRPr lang="en-US" dirty="0"/>
          </a:p>
        </p:txBody>
      </p:sp>
      <p:sp>
        <p:nvSpPr>
          <p:cNvPr id="6" name="TextBox 5"/>
          <p:cNvSpPr txBox="1"/>
          <p:nvPr/>
        </p:nvSpPr>
        <p:spPr>
          <a:xfrm>
            <a:off x="7730067" y="6028267"/>
            <a:ext cx="184666" cy="369332"/>
          </a:xfrm>
          <a:prstGeom prst="rect">
            <a:avLst/>
          </a:prstGeom>
          <a:noFill/>
        </p:spPr>
        <p:txBody>
          <a:bodyPr wrap="none" rtlCol="0">
            <a:spAutoFit/>
          </a:bodyPr>
          <a:lstStyle/>
          <a:p>
            <a:endParaRPr lang="en-US" dirty="0"/>
          </a:p>
        </p:txBody>
      </p:sp>
      <p:sp>
        <p:nvSpPr>
          <p:cNvPr id="8" name="TextBox 7"/>
          <p:cNvSpPr txBox="1"/>
          <p:nvPr/>
        </p:nvSpPr>
        <p:spPr>
          <a:xfrm>
            <a:off x="2627784" y="2348880"/>
            <a:ext cx="5616624" cy="369332"/>
          </a:xfrm>
          <a:prstGeom prst="rect">
            <a:avLst/>
          </a:prstGeom>
          <a:noFill/>
          <a:ln>
            <a:solidFill>
              <a:srgbClr val="D52B1E"/>
            </a:solidFill>
          </a:ln>
        </p:spPr>
        <p:txBody>
          <a:bodyPr wrap="square" rtlCol="0">
            <a:spAutoFit/>
          </a:bodyPr>
          <a:lstStyle/>
          <a:p>
            <a:pPr algn="ctr"/>
            <a:r>
              <a:rPr lang="en-US" dirty="0" smtClean="0"/>
              <a:t>Declarative </a:t>
            </a:r>
            <a:r>
              <a:rPr lang="en-US" dirty="0" smtClean="0"/>
              <a:t>composite score</a:t>
            </a:r>
            <a:endParaRPr lang="en-US" dirty="0"/>
          </a:p>
        </p:txBody>
      </p:sp>
    </p:spTree>
    <p:extLst>
      <p:ext uri="{BB962C8B-B14F-4D97-AF65-F5344CB8AC3E}">
        <p14:creationId xmlns:p14="http://schemas.microsoft.com/office/powerpoint/2010/main" val="36731267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6563072" cy="1143000"/>
          </a:xfrm>
        </p:spPr>
        <p:txBody>
          <a:bodyPr/>
          <a:lstStyle/>
          <a:p>
            <a:r>
              <a:rPr lang="en-US" sz="3600" dirty="0">
                <a:latin typeface="Calibri" charset="0"/>
              </a:rPr>
              <a:t>Modern Language Aptitude Test – </a:t>
            </a:r>
            <a:br>
              <a:rPr lang="en-US" sz="3600" dirty="0">
                <a:latin typeface="Calibri" charset="0"/>
              </a:rPr>
            </a:br>
            <a:r>
              <a:rPr lang="en-US" sz="3600" dirty="0">
                <a:latin typeface="Calibri" charset="0"/>
              </a:rPr>
              <a:t>Section V(MLAT-V)</a:t>
            </a:r>
          </a:p>
        </p:txBody>
      </p:sp>
      <p:pic>
        <p:nvPicPr>
          <p:cNvPr id="33796" name="Content Placeholder 3" descr="mlat.tiff">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72816"/>
            <a:ext cx="6415608" cy="481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270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9552" y="274638"/>
            <a:ext cx="6552728" cy="1210146"/>
          </a:xfrm>
        </p:spPr>
        <p:txBody>
          <a:bodyPr/>
          <a:lstStyle/>
          <a:p>
            <a:r>
              <a:rPr lang="en-US" sz="3600" dirty="0">
                <a:latin typeface="Calibri" charset="0"/>
              </a:rPr>
              <a:t>Continuous Visual Memory Test (CVMT)</a:t>
            </a:r>
          </a:p>
        </p:txBody>
      </p:sp>
      <p:pic>
        <p:nvPicPr>
          <p:cNvPr id="6" name="Content Placeholder 5" descr="cvmt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772816"/>
            <a:ext cx="3811389" cy="406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126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5620</Words>
  <Application>Microsoft Macintosh PowerPoint</Application>
  <PresentationFormat>On-screen Show (4:3)</PresentationFormat>
  <Paragraphs>1008</Paragraphs>
  <Slides>49</Slides>
  <Notes>48</Notes>
  <HiddenSlides>7</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2" baseType="lpstr">
      <vt:lpstr>Office Theme</vt:lpstr>
      <vt:lpstr>Slide 2: Text Only</vt:lpstr>
      <vt:lpstr>Acrobat Document</vt:lpstr>
      <vt:lpstr>Contributions of declarative and procedural memory to second language development </vt:lpstr>
      <vt:lpstr>Internal factors mediating artificial language learning</vt:lpstr>
      <vt:lpstr>In this talk</vt:lpstr>
      <vt:lpstr>Morgan-Short et al. (2014)</vt:lpstr>
      <vt:lpstr>Study Design</vt:lpstr>
      <vt:lpstr>Cognitive Measures</vt:lpstr>
      <vt:lpstr>PowerPoint Presentation</vt:lpstr>
      <vt:lpstr>Modern Language Aptitude Test –  Section V(MLAT-V)</vt:lpstr>
      <vt:lpstr>Continuous Visual Memory Test (CVMT)</vt:lpstr>
      <vt:lpstr>Tower of London task (TOL)</vt:lpstr>
      <vt:lpstr>Weather Prediction Task  (WPT)</vt:lpstr>
      <vt:lpstr>Study Design</vt:lpstr>
      <vt:lpstr>PowerPoint Presentation</vt:lpstr>
      <vt:lpstr>PowerPoint Presentation</vt:lpstr>
      <vt:lpstr>Study Design</vt:lpstr>
      <vt:lpstr>Results</vt:lpstr>
      <vt:lpstr>Study Design</vt:lpstr>
      <vt:lpstr>PowerPoint Presentation</vt:lpstr>
      <vt:lpstr>PowerPoint Presentation</vt:lpstr>
      <vt:lpstr>PowerPoint Presentation</vt:lpstr>
      <vt:lpstr>Multiple regression model: accuracy in comprehension</vt:lpstr>
      <vt:lpstr>PowerPoint Presentation</vt:lpstr>
      <vt:lpstr>PowerPoint Presentation</vt:lpstr>
      <vt:lpstr>PowerPoint Presentation</vt:lpstr>
      <vt:lpstr>Multiple regression model: accuracy in production</vt:lpstr>
      <vt:lpstr>Summary: accuracy</vt:lpstr>
      <vt:lpstr>Automatization in the Brocanto paradigm</vt:lpstr>
      <vt:lpstr>Study Design</vt:lpstr>
      <vt:lpstr>Measure of automatization</vt:lpstr>
      <vt:lpstr>PowerPoint Presentation</vt:lpstr>
      <vt:lpstr>PowerPoint Presentation</vt:lpstr>
      <vt:lpstr>PowerPoint Presentation</vt:lpstr>
      <vt:lpstr>Multiple regression model</vt:lpstr>
      <vt:lpstr>Summary: automatization</vt:lpstr>
      <vt:lpstr>Conclusions</vt:lpstr>
      <vt:lpstr>Further developments/questions</vt:lpstr>
      <vt:lpstr>PowerPoint Presentation</vt:lpstr>
      <vt:lpstr>Additional slides</vt:lpstr>
      <vt:lpstr>RTs cleaning procedure</vt:lpstr>
      <vt:lpstr>PowerPoint Presentation</vt:lpstr>
      <vt:lpstr>Results</vt:lpstr>
      <vt:lpstr>Results</vt:lpstr>
      <vt:lpstr>This study- Research Questions (2)</vt:lpstr>
      <vt:lpstr>Automatization</vt:lpstr>
      <vt:lpstr>CV variation</vt:lpstr>
      <vt:lpstr>CV/RT correlation</vt:lpstr>
      <vt:lpstr>This study- Research Questions (1)</vt:lpstr>
      <vt:lpstr>Accuracy in comprehension/production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wendy.gallagher</dc:creator>
  <cp:lastModifiedBy>user</cp:lastModifiedBy>
  <cp:revision>236</cp:revision>
  <dcterms:created xsi:type="dcterms:W3CDTF">2011-10-31T13:04:17Z</dcterms:created>
  <dcterms:modified xsi:type="dcterms:W3CDTF">2018-07-16T18:59:49Z</dcterms:modified>
</cp:coreProperties>
</file>