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42803763" cy="302752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B20E10"/>
    <a:srgbClr val="538EC3"/>
    <a:srgbClr val="B6DF89"/>
    <a:srgbClr val="0000FF"/>
    <a:srgbClr val="247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63" autoAdjust="0"/>
    <p:restoredTop sz="94660"/>
  </p:normalViewPr>
  <p:slideViewPr>
    <p:cSldViewPr snapToGrid="0">
      <p:cViewPr varScale="1">
        <p:scale>
          <a:sx n="30" d="100"/>
          <a:sy n="30" d="100"/>
        </p:scale>
        <p:origin x="13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0A3B-FC2B-4B4B-9D2D-D29EA2830416}" type="datetimeFigureOut">
              <a:rPr lang="en-GB" smtClean="0"/>
              <a:t>03/12/2019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810-5223-4A2B-A177-DC3F5E709F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76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0A3B-FC2B-4B4B-9D2D-D29EA2830416}" type="datetimeFigureOut">
              <a:rPr lang="en-GB" smtClean="0"/>
              <a:t>03/12/2019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810-5223-4A2B-A177-DC3F5E709F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972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0A3B-FC2B-4B4B-9D2D-D29EA2830416}" type="datetimeFigureOut">
              <a:rPr lang="en-GB" smtClean="0"/>
              <a:t>03/12/2019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810-5223-4A2B-A177-DC3F5E709F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699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0A3B-FC2B-4B4B-9D2D-D29EA2830416}" type="datetimeFigureOut">
              <a:rPr lang="en-GB" smtClean="0"/>
              <a:t>03/12/2019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810-5223-4A2B-A177-DC3F5E709F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57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0A3B-FC2B-4B4B-9D2D-D29EA2830416}" type="datetimeFigureOut">
              <a:rPr lang="en-GB" smtClean="0"/>
              <a:t>03/12/2019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810-5223-4A2B-A177-DC3F5E709F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5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0A3B-FC2B-4B4B-9D2D-D29EA2830416}" type="datetimeFigureOut">
              <a:rPr lang="en-GB" smtClean="0"/>
              <a:t>03/12/2019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810-5223-4A2B-A177-DC3F5E709F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65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0A3B-FC2B-4B4B-9D2D-D29EA2830416}" type="datetimeFigureOut">
              <a:rPr lang="en-GB" smtClean="0"/>
              <a:t>03/12/2019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810-5223-4A2B-A177-DC3F5E709F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23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0A3B-FC2B-4B4B-9D2D-D29EA2830416}" type="datetimeFigureOut">
              <a:rPr lang="en-GB" smtClean="0"/>
              <a:t>03/12/2019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810-5223-4A2B-A177-DC3F5E709F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90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0A3B-FC2B-4B4B-9D2D-D29EA2830416}" type="datetimeFigureOut">
              <a:rPr lang="en-GB" smtClean="0"/>
              <a:t>03/12/2019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810-5223-4A2B-A177-DC3F5E709F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2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0A3B-FC2B-4B4B-9D2D-D29EA2830416}" type="datetimeFigureOut">
              <a:rPr lang="en-GB" smtClean="0"/>
              <a:t>03/12/2019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810-5223-4A2B-A177-DC3F5E709F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36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80A3B-FC2B-4B4B-9D2D-D29EA2830416}" type="datetimeFigureOut">
              <a:rPr lang="en-GB" smtClean="0"/>
              <a:t>03/12/2019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77810-5223-4A2B-A177-DC3F5E709F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54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80A3B-FC2B-4B4B-9D2D-D29EA2830416}" type="datetimeFigureOut">
              <a:rPr lang="en-GB" smtClean="0"/>
              <a:t>03/12/2019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77810-5223-4A2B-A177-DC3F5E709F1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13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71623" y="842031"/>
            <a:ext cx="13311963" cy="734628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54257" y="988119"/>
            <a:ext cx="127825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Trebuchet MS" panose="020B0603020202020204" pitchFamily="34" charset="0"/>
              </a:rPr>
              <a:t>Hybrid Magnetospheric Modelling at the Outer Planets using Python</a:t>
            </a:r>
            <a:endParaRPr lang="en-GB" sz="8000" dirty="0"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4257" y="4856963"/>
            <a:ext cx="12967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Trebuchet MS" panose="020B0603020202020204" pitchFamily="34" charset="0"/>
              </a:rPr>
              <a:t>Josh Wiggs </a:t>
            </a:r>
            <a:r>
              <a:rPr lang="en-US" sz="5400" dirty="0" smtClean="0">
                <a:latin typeface="Trebuchet MS" panose="020B0603020202020204" pitchFamily="34" charset="0"/>
              </a:rPr>
              <a:t>&amp; Chris Arridge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4257" y="5970286"/>
            <a:ext cx="125161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rebuchet MS" panose="020B0603020202020204" pitchFamily="34" charset="0"/>
              </a:rPr>
              <a:t>j.wiggs@lancaster.ac.uk</a:t>
            </a:r>
          </a:p>
          <a:p>
            <a:r>
              <a:rPr lang="en-US" sz="3600" dirty="0">
                <a:latin typeface="Trebuchet MS" panose="020B0603020202020204" pitchFamily="34" charset="0"/>
              </a:rPr>
              <a:t>Department of Physics, Lancaster University, </a:t>
            </a:r>
            <a:endParaRPr lang="en-US" sz="3600" dirty="0" smtClean="0">
              <a:latin typeface="Trebuchet MS" panose="020B0603020202020204" pitchFamily="34" charset="0"/>
            </a:endParaRPr>
          </a:p>
          <a:p>
            <a:r>
              <a:rPr lang="en-US" sz="3600" dirty="0" smtClean="0">
                <a:latin typeface="Trebuchet MS" panose="020B0603020202020204" pitchFamily="34" charset="0"/>
              </a:rPr>
              <a:t>Lancaster</a:t>
            </a:r>
            <a:r>
              <a:rPr lang="en-US" sz="3600" dirty="0">
                <a:latin typeface="Trebuchet MS" panose="020B0603020202020204" pitchFamily="34" charset="0"/>
              </a:rPr>
              <a:t>, LA1 4YB, UK</a:t>
            </a:r>
            <a:endParaRPr lang="en-GB" sz="3600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56326" y="8766972"/>
            <a:ext cx="13311963" cy="177311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87808" y="26933797"/>
            <a:ext cx="13048997" cy="263691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846984" y="887202"/>
            <a:ext cx="13188206" cy="180461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Rounded Rectangle 29"/>
          <p:cNvSpPr/>
          <p:nvPr/>
        </p:nvSpPr>
        <p:spPr>
          <a:xfrm>
            <a:off x="14846984" y="19512033"/>
            <a:ext cx="13188206" cy="1005868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ounded Rectangle 37"/>
          <p:cNvSpPr/>
          <p:nvPr/>
        </p:nvSpPr>
        <p:spPr>
          <a:xfrm>
            <a:off x="29100259" y="757618"/>
            <a:ext cx="13170282" cy="2220745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29656869" y="2187926"/>
            <a:ext cx="117245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rebuchet MS" panose="020B0603020202020204" pitchFamily="34" charset="0"/>
            </a:endParaRPr>
          </a:p>
          <a:p>
            <a:endParaRPr lang="en-GB" sz="2800" dirty="0"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9326" y="20373392"/>
            <a:ext cx="12887291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rebuchet MS" panose="020B0603020202020204" pitchFamily="34" charset="0"/>
              </a:rPr>
              <a:t>We are particularly interested in the simulation of </a:t>
            </a:r>
            <a:r>
              <a:rPr lang="en-GB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plasma convection </a:t>
            </a:r>
            <a:r>
              <a:rPr lang="en-GB" sz="2800" dirty="0">
                <a:latin typeface="Trebuchet MS" panose="020B0603020202020204" pitchFamily="34" charset="0"/>
              </a:rPr>
              <a:t>from </a:t>
            </a:r>
            <a:r>
              <a:rPr lang="en-GB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Jupiter’s plasma torus </a:t>
            </a:r>
            <a:r>
              <a:rPr lang="en-GB" sz="2800" dirty="0">
                <a:latin typeface="Trebuchet MS" panose="020B0603020202020204" pitchFamily="34" charset="0"/>
              </a:rPr>
              <a:t>radially outwards. This convecting plasma is theorised to undergo the </a:t>
            </a:r>
            <a:r>
              <a:rPr lang="en-GB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radial interchange instability</a:t>
            </a:r>
            <a:r>
              <a:rPr lang="en-GB" sz="2800" dirty="0">
                <a:latin typeface="Trebuchet MS" panose="020B0603020202020204" pitchFamily="34" charset="0"/>
              </a:rPr>
              <a:t>.  Interchange motions occur </a:t>
            </a:r>
            <a:r>
              <a:rPr lang="en-GB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between</a:t>
            </a:r>
            <a:r>
              <a:rPr lang="en-GB" sz="28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magnetic flux tubes </a:t>
            </a:r>
            <a:r>
              <a:rPr lang="en-GB" sz="2800" dirty="0">
                <a:latin typeface="Trebuchet MS" panose="020B0603020202020204" pitchFamily="34" charset="0"/>
              </a:rPr>
              <a:t>and are responsible for the bulk transport of plasma from Io into the inner &amp; middle </a:t>
            </a:r>
            <a:r>
              <a:rPr lang="en-GB" sz="2800" dirty="0" smtClean="0">
                <a:latin typeface="Trebuchet MS" panose="020B0603020202020204" pitchFamily="34" charset="0"/>
              </a:rPr>
              <a:t>magnetosphere</a:t>
            </a:r>
            <a:r>
              <a:rPr lang="en-GB" sz="2800" baseline="30000" dirty="0" smtClean="0">
                <a:latin typeface="Trebuchet MS" panose="020B0603020202020204" pitchFamily="34" charset="0"/>
              </a:rPr>
              <a:t>3</a:t>
            </a:r>
            <a:r>
              <a:rPr lang="en-GB" sz="2800" baseline="30000" dirty="0" smtClean="0">
                <a:latin typeface="Trebuchet MS" panose="020B0603020202020204" pitchFamily="34" charset="0"/>
              </a:rPr>
              <a:t>,4</a:t>
            </a:r>
            <a:r>
              <a:rPr lang="en-GB" sz="2800" dirty="0" smtClean="0">
                <a:latin typeface="Trebuchet MS" panose="020B0603020202020204" pitchFamily="34" charset="0"/>
              </a:rPr>
              <a:t>. </a:t>
            </a:r>
            <a:r>
              <a:rPr lang="en-GB" sz="2800" dirty="0">
                <a:latin typeface="Trebuchet MS" panose="020B0603020202020204" pitchFamily="34" charset="0"/>
              </a:rPr>
              <a:t>It is therefore necessary to examine the plasma at the </a:t>
            </a:r>
            <a:r>
              <a:rPr lang="en-GB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ion-inertial scale </a:t>
            </a:r>
            <a:r>
              <a:rPr lang="en-GB" sz="2800" dirty="0">
                <a:latin typeface="Trebuchet MS" panose="020B0603020202020204" pitchFamily="34" charset="0"/>
              </a:rPr>
              <a:t>in order capture the motion of particles between flux tubes whilst maintaining the computational capacity to resolve length scales on the order of the planetary radii</a:t>
            </a:r>
            <a:r>
              <a:rPr lang="en-GB" sz="2800" dirty="0" smtClean="0">
                <a:latin typeface="Trebuchet MS" panose="020B0603020202020204" pitchFamily="34" charset="0"/>
              </a:rPr>
              <a:t>.</a:t>
            </a:r>
          </a:p>
          <a:p>
            <a:endParaRPr lang="en-GB" sz="2800" dirty="0" smtClean="0">
              <a:latin typeface="Trebuchet MS" panose="020B0603020202020204" pitchFamily="34" charset="0"/>
            </a:endParaRPr>
          </a:p>
          <a:p>
            <a:r>
              <a:rPr lang="en-GB" sz="2800" dirty="0" smtClean="0">
                <a:latin typeface="Trebuchet MS" panose="020B0603020202020204" pitchFamily="34" charset="0"/>
              </a:rPr>
              <a:t>Our aim is to produce a hybrid plasma model capable of </a:t>
            </a:r>
            <a:r>
              <a:rPr lang="en-GB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reproducing </a:t>
            </a:r>
            <a:r>
              <a:rPr lang="en-GB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radial outflows </a:t>
            </a:r>
            <a:r>
              <a:rPr lang="en-GB" sz="2800" dirty="0" smtClean="0">
                <a:latin typeface="Trebuchet MS" panose="020B0603020202020204" pitchFamily="34" charset="0"/>
              </a:rPr>
              <a:t>from </a:t>
            </a:r>
            <a:r>
              <a:rPr lang="en-GB" sz="2800" dirty="0" smtClean="0">
                <a:latin typeface="Trebuchet MS" panose="020B0603020202020204" pitchFamily="34" charset="0"/>
              </a:rPr>
              <a:t>Io’s torus into the </a:t>
            </a:r>
            <a:r>
              <a:rPr lang="en-GB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middle magnetosphere</a:t>
            </a:r>
            <a:r>
              <a:rPr lang="en-GB" sz="2800" dirty="0" smtClean="0">
                <a:latin typeface="Trebuchet MS" panose="020B0603020202020204" pitchFamily="34" charset="0"/>
              </a:rPr>
              <a:t> </a:t>
            </a:r>
            <a:r>
              <a:rPr lang="en-GB" sz="2800" dirty="0" smtClean="0">
                <a:latin typeface="Trebuchet MS" panose="020B0603020202020204" pitchFamily="34" charset="0"/>
              </a:rPr>
              <a:t>over multiple</a:t>
            </a:r>
            <a:r>
              <a:rPr lang="en-GB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 </a:t>
            </a:r>
            <a:r>
              <a:rPr lang="en-GB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planetary rotations</a:t>
            </a:r>
            <a:r>
              <a:rPr lang="en-GB" sz="2800" dirty="0" smtClean="0">
                <a:latin typeface="Trebuchet MS" panose="020B0603020202020204" pitchFamily="34" charset="0"/>
              </a:rPr>
              <a:t>. The </a:t>
            </a:r>
            <a:r>
              <a:rPr lang="en-GB" sz="2800" dirty="0" smtClean="0">
                <a:latin typeface="Trebuchet MS" panose="020B0603020202020204" pitchFamily="34" charset="0"/>
              </a:rPr>
              <a:t>2D magnetosphere </a:t>
            </a:r>
            <a:r>
              <a:rPr lang="en-GB" sz="2800" dirty="0" smtClean="0">
                <a:latin typeface="Trebuchet MS" panose="020B0603020202020204" pitchFamily="34" charset="0"/>
              </a:rPr>
              <a:t>will be </a:t>
            </a:r>
            <a:r>
              <a:rPr lang="en-GB" sz="2800" dirty="0">
                <a:latin typeface="Trebuchet MS" panose="020B0603020202020204" pitchFamily="34" charset="0"/>
              </a:rPr>
              <a:t>coupled to </a:t>
            </a:r>
            <a:r>
              <a:rPr lang="en-GB" sz="2800" dirty="0">
                <a:latin typeface="Trebuchet MS" panose="020B0603020202020204" pitchFamily="34" charset="0"/>
              </a:rPr>
              <a:t>the </a:t>
            </a:r>
            <a:r>
              <a:rPr lang="en-GB" sz="2800" dirty="0" smtClean="0">
                <a:latin typeface="Trebuchet MS" panose="020B0603020202020204" pitchFamily="34" charset="0"/>
              </a:rPr>
              <a:t>Ionosphere</a:t>
            </a:r>
            <a:endParaRPr lang="en-GB" sz="2800" dirty="0">
              <a:latin typeface="Trebuchet MS" panose="020B0603020202020204" pitchFamily="34" charset="0"/>
            </a:endParaRPr>
          </a:p>
          <a:p>
            <a:endParaRPr lang="en-GB" sz="2800" dirty="0" smtClean="0">
              <a:latin typeface="Trebuchet MS" panose="020B0603020202020204" pitchFamily="34" charset="0"/>
            </a:endParaRPr>
          </a:p>
          <a:p>
            <a:endParaRPr lang="en-GB" sz="2800" dirty="0">
              <a:latin typeface="Trebuchet MS" panose="020B0603020202020204" pitchFamily="34" charset="0"/>
            </a:endParaRPr>
          </a:p>
          <a:p>
            <a:endParaRPr lang="en-GB" sz="2800" dirty="0"/>
          </a:p>
          <a:p>
            <a:endParaRPr lang="en-GB" sz="2800" dirty="0">
              <a:latin typeface="Trebuchet MS" panose="020B0603020202020204" pitchFamily="34" charset="0"/>
            </a:endParaRP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714394" y="8938425"/>
            <a:ext cx="13331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rebuchet MS" panose="020B0603020202020204" pitchFamily="34" charset="0"/>
              </a:rPr>
              <a:t>1. Why Model Magnetospheres?</a:t>
            </a:r>
            <a:endParaRPr lang="en-GB" sz="5400" dirty="0">
              <a:latin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4621" y="19808847"/>
            <a:ext cx="4066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latin typeface="Trebuchet MS" panose="020B0603020202020204" pitchFamily="34" charset="0"/>
              </a:rPr>
              <a:t>Credit</a:t>
            </a:r>
            <a:r>
              <a:rPr lang="en-GB" sz="2000" i="1" dirty="0">
                <a:latin typeface="Trebuchet MS" panose="020B0603020202020204" pitchFamily="34" charset="0"/>
              </a:rPr>
              <a:t>: </a:t>
            </a:r>
            <a:r>
              <a:rPr lang="en-GB" sz="2000" i="1" dirty="0" smtClean="0">
                <a:latin typeface="Trebuchet MS" panose="020B0603020202020204" pitchFamily="34" charset="0"/>
              </a:rPr>
              <a:t>F. </a:t>
            </a:r>
            <a:r>
              <a:rPr lang="en-GB" sz="2000" i="1" dirty="0">
                <a:latin typeface="Trebuchet MS" panose="020B0603020202020204" pitchFamily="34" charset="0"/>
              </a:rPr>
              <a:t>Bagenal &amp; </a:t>
            </a:r>
            <a:r>
              <a:rPr lang="en-GB" sz="2000" i="1" dirty="0" smtClean="0">
                <a:latin typeface="Trebuchet MS" panose="020B0603020202020204" pitchFamily="34" charset="0"/>
              </a:rPr>
              <a:t>S. </a:t>
            </a:r>
            <a:r>
              <a:rPr lang="en-GB" sz="2000" i="1" dirty="0">
                <a:latin typeface="Trebuchet MS" panose="020B0603020202020204" pitchFamily="34" charset="0"/>
              </a:rPr>
              <a:t>Bartlett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3858" y="9963961"/>
            <a:ext cx="1297275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rebuchet MS" panose="020B0603020202020204" pitchFamily="34" charset="0"/>
              </a:rPr>
              <a:t>It is important to understand </a:t>
            </a:r>
            <a:r>
              <a:rPr lang="en-GB" sz="2800" dirty="0" smtClean="0">
                <a:latin typeface="Trebuchet MS" panose="020B0603020202020204" pitchFamily="34" charset="0"/>
              </a:rPr>
              <a:t>how magnetospheres function </a:t>
            </a:r>
            <a:r>
              <a:rPr lang="en-GB" sz="2800" dirty="0">
                <a:latin typeface="Trebuchet MS" panose="020B0603020202020204" pitchFamily="34" charset="0"/>
              </a:rPr>
              <a:t>and how </a:t>
            </a:r>
            <a:r>
              <a:rPr lang="en-GB" sz="2800" dirty="0" smtClean="0">
                <a:latin typeface="Trebuchet MS" panose="020B0603020202020204" pitchFamily="34" charset="0"/>
              </a:rPr>
              <a:t>they </a:t>
            </a:r>
            <a:r>
              <a:rPr lang="en-GB" sz="2800" dirty="0">
                <a:latin typeface="Trebuchet MS" panose="020B0603020202020204" pitchFamily="34" charset="0"/>
              </a:rPr>
              <a:t>respond to external </a:t>
            </a:r>
            <a:r>
              <a:rPr lang="en-GB" sz="2800" dirty="0" smtClean="0">
                <a:latin typeface="Trebuchet MS" panose="020B0603020202020204" pitchFamily="34" charset="0"/>
              </a:rPr>
              <a:t>forces. </a:t>
            </a:r>
            <a:r>
              <a:rPr lang="en-GB" sz="2800" dirty="0">
                <a:latin typeface="Trebuchet MS" panose="020B0603020202020204" pitchFamily="34" charset="0"/>
              </a:rPr>
              <a:t>O</a:t>
            </a:r>
            <a:r>
              <a:rPr lang="en-GB" sz="2800" dirty="0" smtClean="0">
                <a:latin typeface="Trebuchet MS" panose="020B0603020202020204" pitchFamily="34" charset="0"/>
              </a:rPr>
              <a:t>btaining </a:t>
            </a:r>
            <a:r>
              <a:rPr lang="en-GB" sz="2800" dirty="0">
                <a:latin typeface="Trebuchet MS" panose="020B0603020202020204" pitchFamily="34" charset="0"/>
              </a:rPr>
              <a:t>an </a:t>
            </a:r>
            <a:r>
              <a:rPr lang="en-GB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exact solution </a:t>
            </a:r>
            <a:r>
              <a:rPr lang="en-GB" sz="2800" dirty="0">
                <a:latin typeface="Trebuchet MS" panose="020B0603020202020204" pitchFamily="34" charset="0"/>
              </a:rPr>
              <a:t>to the governing equations </a:t>
            </a:r>
            <a:r>
              <a:rPr lang="en-GB" sz="2800" dirty="0" smtClean="0">
                <a:latin typeface="Trebuchet MS" panose="020B0603020202020204" pitchFamily="34" charset="0"/>
              </a:rPr>
              <a:t>is </a:t>
            </a:r>
            <a:r>
              <a:rPr lang="en-GB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very difficult</a:t>
            </a:r>
            <a:r>
              <a:rPr lang="en-GB" sz="2800" dirty="0">
                <a:latin typeface="Trebuchet MS" panose="020B0603020202020204" pitchFamily="34" charset="0"/>
              </a:rPr>
              <a:t>, this means it is necessary to construct a </a:t>
            </a:r>
            <a:r>
              <a:rPr lang="en-GB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simplified model</a:t>
            </a:r>
            <a:r>
              <a:rPr lang="en-GB" sz="2800" baseline="30000" dirty="0">
                <a:latin typeface="Trebuchet MS" panose="020B0603020202020204" pitchFamily="34" charset="0"/>
              </a:rPr>
              <a:t>1</a:t>
            </a:r>
            <a:r>
              <a:rPr lang="en-GB" sz="2800" dirty="0">
                <a:latin typeface="Trebuchet MS" panose="020B0603020202020204" pitchFamily="34" charset="0"/>
              </a:rPr>
              <a:t>. </a:t>
            </a:r>
            <a:endParaRPr lang="en-GB" sz="2800" dirty="0" smtClean="0">
              <a:latin typeface="Trebuchet MS" panose="020B0603020202020204" pitchFamily="34" charset="0"/>
            </a:endParaRPr>
          </a:p>
          <a:p>
            <a:endParaRPr lang="en-GB" sz="2800" dirty="0">
              <a:latin typeface="Trebuchet MS" panose="020B0603020202020204" pitchFamily="34" charset="0"/>
            </a:endParaRPr>
          </a:p>
          <a:p>
            <a:r>
              <a:rPr lang="en-GB" sz="2800" dirty="0">
                <a:latin typeface="Trebuchet MS" panose="020B0603020202020204" pitchFamily="34" charset="0"/>
              </a:rPr>
              <a:t>Jupiter’s magnetosphere differs significantly from the Earth’s. The main physical factors for this are</a:t>
            </a:r>
            <a:r>
              <a:rPr lang="en-GB" sz="2800" dirty="0" smtClean="0">
                <a:latin typeface="Trebuchet MS" panose="020B0603020202020204" pitchFamily="34" charset="0"/>
              </a:rPr>
              <a:t>:</a:t>
            </a:r>
            <a:endParaRPr lang="en-GB" sz="2800" dirty="0"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Trebuchet MS" panose="020B0603020202020204" pitchFamily="34" charset="0"/>
              </a:rPr>
              <a:t>Jupiter’s </a:t>
            </a:r>
            <a:r>
              <a:rPr lang="en-GB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magnetic field </a:t>
            </a:r>
            <a:r>
              <a:rPr lang="en-GB" sz="2800" dirty="0">
                <a:latin typeface="Trebuchet MS" panose="020B0603020202020204" pitchFamily="34" charset="0"/>
              </a:rPr>
              <a:t>is </a:t>
            </a:r>
            <a:r>
              <a:rPr lang="en-GB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~14 </a:t>
            </a:r>
            <a:r>
              <a:rPr lang="en-GB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times </a:t>
            </a:r>
            <a:r>
              <a:rPr lang="en-GB" sz="2800" dirty="0">
                <a:latin typeface="Trebuchet MS" panose="020B0603020202020204" pitchFamily="34" charset="0"/>
              </a:rPr>
              <a:t>greater in </a:t>
            </a:r>
            <a:r>
              <a:rPr lang="en-GB" sz="2800" dirty="0" smtClean="0">
                <a:latin typeface="Trebuchet MS" panose="020B0603020202020204" pitchFamily="34" charset="0"/>
              </a:rPr>
              <a:t>magnitude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rebuchet MS" panose="020B0603020202020204" pitchFamily="34" charset="0"/>
              </a:rPr>
              <a:t>The </a:t>
            </a:r>
            <a:r>
              <a:rPr lang="en-GB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planetary spin </a:t>
            </a:r>
            <a:r>
              <a:rPr lang="en-GB" sz="2800" dirty="0">
                <a:latin typeface="Trebuchet MS" panose="020B0603020202020204" pitchFamily="34" charset="0"/>
              </a:rPr>
              <a:t>rate is much greater </a:t>
            </a:r>
            <a:r>
              <a:rPr lang="en-GB" sz="2800" dirty="0" smtClean="0">
                <a:latin typeface="Trebuchet MS" panose="020B0603020202020204" pitchFamily="34" charset="0"/>
              </a:rPr>
              <a:t>at </a:t>
            </a:r>
            <a:r>
              <a:rPr lang="en-GB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~10 hours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rebuchet MS" panose="020B0603020202020204" pitchFamily="34" charset="0"/>
              </a:rPr>
              <a:t>The </a:t>
            </a:r>
            <a:r>
              <a:rPr lang="en-GB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volcanic moon Io </a:t>
            </a:r>
            <a:r>
              <a:rPr lang="en-GB" sz="2800" dirty="0">
                <a:latin typeface="Trebuchet MS" panose="020B0603020202020204" pitchFamily="34" charset="0"/>
              </a:rPr>
              <a:t>ejects </a:t>
            </a:r>
            <a:r>
              <a:rPr lang="en-GB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1000 kgs</a:t>
            </a:r>
            <a:r>
              <a:rPr lang="en-GB" sz="2800" baseline="30000" dirty="0">
                <a:solidFill>
                  <a:srgbClr val="B20E10"/>
                </a:solidFill>
                <a:latin typeface="Trebuchet MS" panose="020B0603020202020204" pitchFamily="34" charset="0"/>
              </a:rPr>
              <a:t>-1</a:t>
            </a:r>
            <a:r>
              <a:rPr lang="en-GB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 </a:t>
            </a:r>
            <a:r>
              <a:rPr lang="en-GB" sz="2800" dirty="0">
                <a:latin typeface="Trebuchet MS" panose="020B0603020202020204" pitchFamily="34" charset="0"/>
              </a:rPr>
              <a:t>of plasma into the magnetosphere loading it and creating the </a:t>
            </a:r>
            <a:r>
              <a:rPr lang="en-GB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plasma torus</a:t>
            </a:r>
          </a:p>
          <a:p>
            <a:endParaRPr lang="en-GB" sz="2800" dirty="0" smtClean="0">
              <a:latin typeface="Trebuchet MS" panose="020B0603020202020204" pitchFamily="34" charset="0"/>
            </a:endParaRPr>
          </a:p>
          <a:p>
            <a:endParaRPr lang="en-GB" sz="2800" dirty="0">
              <a:latin typeface="Trebuchet MS" panose="020B0603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856832" y="5970286"/>
            <a:ext cx="1230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7809" y="26933797"/>
            <a:ext cx="109018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>
                <a:latin typeface="Trebuchet MS" panose="020B0603020202020204" pitchFamily="34" charset="0"/>
              </a:rPr>
              <a:t>V</a:t>
            </a:r>
            <a:r>
              <a:rPr lang="en-GB" dirty="0">
                <a:latin typeface="Trebuchet MS" panose="020B0603020202020204" pitchFamily="34" charset="0"/>
              </a:rPr>
              <a:t>. M. Vasyliunas. </a:t>
            </a:r>
            <a:r>
              <a:rPr lang="en-GB" dirty="0" smtClean="0">
                <a:latin typeface="Trebuchet MS" panose="020B0603020202020204" pitchFamily="34" charset="0"/>
              </a:rPr>
              <a:t>1970. In </a:t>
            </a:r>
            <a:r>
              <a:rPr lang="en-GB" dirty="0">
                <a:latin typeface="Trebuchet MS" panose="020B0603020202020204" pitchFamily="34" charset="0"/>
              </a:rPr>
              <a:t>Particles and Fields in the Magnetosphere. B. M. McCormac (Springer, Dordrecht</a:t>
            </a:r>
            <a:r>
              <a:rPr lang="en-GB" dirty="0" smtClean="0">
                <a:latin typeface="Trebuchet MS" panose="020B0603020202020204" pitchFamily="34" charset="0"/>
              </a:rPr>
              <a:t>).</a:t>
            </a:r>
          </a:p>
          <a:p>
            <a:pPr marL="342900" indent="-342900">
              <a:buFontTx/>
              <a:buAutoNum type="arabicPeriod"/>
            </a:pPr>
            <a:r>
              <a:rPr lang="en-GB" dirty="0">
                <a:latin typeface="Trebuchet MS" panose="020B0603020202020204" pitchFamily="34" charset="0"/>
              </a:rPr>
              <a:t>X. Liu, T. W. Hill, R. A. Wolf, et al. 2010. J. </a:t>
            </a:r>
            <a:r>
              <a:rPr lang="en-GB" dirty="0" err="1">
                <a:latin typeface="Trebuchet MS" panose="020B0603020202020204" pitchFamily="34" charset="0"/>
              </a:rPr>
              <a:t>Geophys</a:t>
            </a:r>
            <a:r>
              <a:rPr lang="en-GB" dirty="0">
                <a:latin typeface="Trebuchet MS" panose="020B0603020202020204" pitchFamily="34" charset="0"/>
              </a:rPr>
              <a:t>. Res., 115, </a:t>
            </a:r>
            <a:r>
              <a:rPr lang="en-GB" dirty="0" smtClean="0">
                <a:latin typeface="Trebuchet MS" panose="020B0603020202020204" pitchFamily="34" charset="0"/>
              </a:rPr>
              <a:t>A12254</a:t>
            </a:r>
          </a:p>
          <a:p>
            <a:pPr marL="342900" indent="-342900">
              <a:buAutoNum type="arabicPeriod"/>
            </a:pPr>
            <a:r>
              <a:rPr lang="en-US" dirty="0">
                <a:latin typeface="Trebuchet MS" panose="020B0603020202020204" pitchFamily="34" charset="0"/>
              </a:rPr>
              <a:t>Southwood, D. J., &amp; Kivelson, M. G. 1987, J. Geophys. Res., 92, </a:t>
            </a:r>
            <a:r>
              <a:rPr lang="en-US" dirty="0" smtClean="0">
                <a:latin typeface="Trebuchet MS" panose="020B0603020202020204" pitchFamily="34" charset="0"/>
              </a:rPr>
              <a:t>109</a:t>
            </a:r>
          </a:p>
          <a:p>
            <a:pPr marL="342900" indent="-342900">
              <a:buAutoNum type="arabicPeriod"/>
            </a:pPr>
            <a:r>
              <a:rPr lang="en-US" dirty="0">
                <a:latin typeface="Trebuchet MS" panose="020B0603020202020204" pitchFamily="34" charset="0"/>
              </a:rPr>
              <a:t>Southwood, D. J., &amp; Kivelson, M. G. 1989, J. Geophys. Res., 99, </a:t>
            </a:r>
            <a:r>
              <a:rPr lang="en-US" dirty="0" smtClean="0">
                <a:latin typeface="Trebuchet MS" panose="020B0603020202020204" pitchFamily="34" charset="0"/>
              </a:rPr>
              <a:t>299</a:t>
            </a:r>
          </a:p>
          <a:p>
            <a:pPr marL="342900" indent="-342900">
              <a:buAutoNum type="arabicPeriod"/>
            </a:pPr>
            <a:r>
              <a:rPr lang="en-US" dirty="0" err="1">
                <a:latin typeface="Trebuchet MS" panose="020B0603020202020204" pitchFamily="34" charset="0"/>
              </a:rPr>
              <a:t>Winske</a:t>
            </a:r>
            <a:r>
              <a:rPr lang="en-US" dirty="0">
                <a:latin typeface="Trebuchet MS" panose="020B0603020202020204" pitchFamily="34" charset="0"/>
              </a:rPr>
              <a:t>, D., Yin, L., </a:t>
            </a:r>
            <a:r>
              <a:rPr lang="en-US" dirty="0" err="1">
                <a:latin typeface="Trebuchet MS" panose="020B0603020202020204" pitchFamily="34" charset="0"/>
              </a:rPr>
              <a:t>Omidi</a:t>
            </a:r>
            <a:r>
              <a:rPr lang="en-US" dirty="0">
                <a:latin typeface="Trebuchet MS" panose="020B0603020202020204" pitchFamily="34" charset="0"/>
              </a:rPr>
              <a:t>, N., et al. 2003. In Space Plasma Simulation, ed. J. </a:t>
            </a:r>
            <a:r>
              <a:rPr lang="en-US" dirty="0" err="1" smtClean="0">
                <a:latin typeface="Trebuchet MS" panose="020B0603020202020204" pitchFamily="34" charset="0"/>
              </a:rPr>
              <a:t>Büchner</a:t>
            </a:r>
            <a:r>
              <a:rPr lang="en-US" dirty="0">
                <a:latin typeface="Trebuchet MS" panose="020B0603020202020204" pitchFamily="34" charset="0"/>
              </a:rPr>
              <a:t>, C. T. Dum, &amp; M. </a:t>
            </a:r>
            <a:r>
              <a:rPr lang="en-US" dirty="0" err="1">
                <a:latin typeface="Trebuchet MS" panose="020B0603020202020204" pitchFamily="34" charset="0"/>
              </a:rPr>
              <a:t>Scholer</a:t>
            </a:r>
            <a:r>
              <a:rPr lang="en-US" dirty="0">
                <a:latin typeface="Trebuchet MS" panose="020B0603020202020204" pitchFamily="34" charset="0"/>
              </a:rPr>
              <a:t> (Springer, Berlin), </a:t>
            </a:r>
            <a:r>
              <a:rPr lang="en-US" dirty="0" smtClean="0">
                <a:latin typeface="Trebuchet MS" panose="020B0603020202020204" pitchFamily="34" charset="0"/>
              </a:rPr>
              <a:t>136</a:t>
            </a:r>
          </a:p>
          <a:p>
            <a:pPr marL="342900" indent="-342900">
              <a:buAutoNum type="arabicPeriod"/>
            </a:pPr>
            <a:r>
              <a:rPr lang="en-US" dirty="0" err="1">
                <a:latin typeface="Trebuchet MS" panose="020B0603020202020204" pitchFamily="34" charset="0"/>
              </a:rPr>
              <a:t>Bagdonat</a:t>
            </a:r>
            <a:r>
              <a:rPr lang="en-US" dirty="0">
                <a:latin typeface="Trebuchet MS" panose="020B0603020202020204" pitchFamily="34" charset="0"/>
              </a:rPr>
              <a:t>, T. 2004, PhD Thesis, University of </a:t>
            </a:r>
            <a:r>
              <a:rPr lang="en-US" dirty="0" err="1" smtClean="0">
                <a:latin typeface="Trebuchet MS" panose="020B0603020202020204" pitchFamily="34" charset="0"/>
              </a:rPr>
              <a:t>Braunschweig</a:t>
            </a:r>
            <a:endParaRPr lang="en-US" dirty="0" smtClean="0">
              <a:latin typeface="Trebuchet MS" panose="020B0603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Trebuchet MS" panose="020B0603020202020204" pitchFamily="34" charset="0"/>
              </a:rPr>
              <a:t>Decyk</a:t>
            </a:r>
            <a:r>
              <a:rPr lang="en-US" dirty="0" smtClean="0">
                <a:latin typeface="Trebuchet MS" panose="020B0603020202020204" pitchFamily="34" charset="0"/>
              </a:rPr>
              <a:t>, V. K., &amp; Singh, T. V. 2014, </a:t>
            </a:r>
            <a:r>
              <a:rPr lang="en-US" dirty="0" err="1" smtClean="0">
                <a:latin typeface="Trebuchet MS" panose="020B0603020202020204" pitchFamily="34" charset="0"/>
              </a:rPr>
              <a:t>Comput</a:t>
            </a:r>
            <a:r>
              <a:rPr lang="en-US" dirty="0" smtClean="0">
                <a:latin typeface="Trebuchet MS" panose="020B0603020202020204" pitchFamily="34" charset="0"/>
              </a:rPr>
              <a:t>. Phys., 185, 708 </a:t>
            </a:r>
          </a:p>
          <a:p>
            <a:pPr marL="342900" indent="-342900">
              <a:buAutoNum type="arabicPeriod"/>
            </a:pPr>
            <a:endParaRPr lang="en-GB" dirty="0">
              <a:latin typeface="Trebuchet MS" panose="020B0603020202020204" pitchFamily="34" charset="0"/>
            </a:endParaRPr>
          </a:p>
          <a:p>
            <a:endParaRPr lang="en-GB" dirty="0"/>
          </a:p>
        </p:txBody>
      </p:sp>
      <p:sp>
        <p:nvSpPr>
          <p:cNvPr id="54" name="TextBox 53"/>
          <p:cNvSpPr txBox="1"/>
          <p:nvPr/>
        </p:nvSpPr>
        <p:spPr>
          <a:xfrm>
            <a:off x="14993513" y="1027645"/>
            <a:ext cx="13121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rebuchet MS" panose="020B0603020202020204" pitchFamily="34" charset="0"/>
              </a:rPr>
              <a:t>2</a:t>
            </a:r>
            <a:r>
              <a:rPr lang="en-US" sz="5400" dirty="0" smtClean="0">
                <a:latin typeface="Trebuchet MS" panose="020B0603020202020204" pitchFamily="34" charset="0"/>
              </a:rPr>
              <a:t>. How to Model the Jovian Magnetosphere</a:t>
            </a:r>
            <a:endParaRPr lang="en-GB" sz="54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https://yt3.ggpht.com/a/AGF-l794g_57SlzckdwlNY4r2Bt47pZ7r4owkOcDqw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1966" y="28112167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4861433" y="19802910"/>
            <a:ext cx="13159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rebuchet MS" panose="020B0603020202020204" pitchFamily="34" charset="0"/>
              </a:rPr>
              <a:t>3. Model Performance</a:t>
            </a:r>
            <a:endParaRPr lang="en-GB" sz="5400" dirty="0">
              <a:latin typeface="Trebuchet MS" panose="020B0603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327924" y="853905"/>
            <a:ext cx="11053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rebuchet MS" panose="020B0603020202020204" pitchFamily="34" charset="0"/>
              </a:rPr>
              <a:t>4</a:t>
            </a:r>
            <a:r>
              <a:rPr lang="en-US" sz="5400" dirty="0" smtClean="0">
                <a:latin typeface="Trebuchet MS" panose="020B0603020202020204" pitchFamily="34" charset="0"/>
              </a:rPr>
              <a:t>. Initial Results</a:t>
            </a:r>
            <a:endParaRPr lang="en-GB" sz="5400" dirty="0">
              <a:latin typeface="Trebuchet MS" panose="020B0603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417" y="28090802"/>
            <a:ext cx="1440000" cy="144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" t="591"/>
          <a:stretch/>
        </p:blipFill>
        <p:spPr>
          <a:xfrm>
            <a:off x="1085968" y="15011903"/>
            <a:ext cx="6268522" cy="469299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5171676" y="27348742"/>
            <a:ext cx="68940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Trebuchet MS" panose="020B0603020202020204" pitchFamily="34" charset="0"/>
              </a:rPr>
              <a:t>Test System Specs:</a:t>
            </a:r>
          </a:p>
          <a:p>
            <a:r>
              <a:rPr lang="en-GB" sz="2000" dirty="0" smtClean="0">
                <a:latin typeface="Trebuchet MS" panose="020B0603020202020204" pitchFamily="34" charset="0"/>
              </a:rPr>
              <a:t>CPU</a:t>
            </a:r>
            <a:r>
              <a:rPr lang="en-GB" sz="2000" dirty="0">
                <a:latin typeface="Trebuchet MS" panose="020B0603020202020204" pitchFamily="34" charset="0"/>
              </a:rPr>
              <a:t>: Intel® Xeon® Processor E3-1271 </a:t>
            </a:r>
            <a:r>
              <a:rPr lang="en-GB" sz="2000" dirty="0" smtClean="0">
                <a:latin typeface="Trebuchet MS" panose="020B0603020202020204" pitchFamily="34" charset="0"/>
              </a:rPr>
              <a:t>v3 (@ </a:t>
            </a:r>
            <a:r>
              <a:rPr lang="en-GB" sz="2000" dirty="0" smtClean="0">
                <a:latin typeface="Trebuchet MS" panose="020B0603020202020204" pitchFamily="34" charset="0"/>
              </a:rPr>
              <a:t>3.60GHz)</a:t>
            </a:r>
            <a:endParaRPr lang="en-GB" sz="2000" dirty="0" smtClean="0">
              <a:latin typeface="Trebuchet MS" panose="020B0603020202020204" pitchFamily="34" charset="0"/>
            </a:endParaRPr>
          </a:p>
          <a:p>
            <a:r>
              <a:rPr lang="en-GB" sz="2000" dirty="0" smtClean="0">
                <a:latin typeface="Trebuchet MS" panose="020B0603020202020204" pitchFamily="34" charset="0"/>
              </a:rPr>
              <a:t>Memory: 32Gb Samsung DDR3 (@ 1600 MHz)</a:t>
            </a:r>
          </a:p>
          <a:p>
            <a:r>
              <a:rPr lang="en-GB" sz="2000" dirty="0" smtClean="0">
                <a:latin typeface="Trebuchet MS" panose="020B0603020202020204" pitchFamily="34" charset="0"/>
              </a:rPr>
              <a:t>Software: Python 3.7.3 / </a:t>
            </a:r>
            <a:r>
              <a:rPr lang="en-GB" sz="2000" dirty="0" err="1" smtClean="0">
                <a:latin typeface="Trebuchet MS" panose="020B0603020202020204" pitchFamily="34" charset="0"/>
              </a:rPr>
              <a:t>Numpy</a:t>
            </a:r>
            <a:r>
              <a:rPr lang="en-GB" sz="2000" dirty="0" smtClean="0">
                <a:latin typeface="Trebuchet MS" panose="020B0603020202020204" pitchFamily="34" charset="0"/>
              </a:rPr>
              <a:t> 1.17.0</a:t>
            </a:r>
            <a:endParaRPr lang="en-GB" sz="2000" dirty="0">
              <a:latin typeface="Trebuchet MS" panose="020B0603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014784" y="3082448"/>
            <a:ext cx="85580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rebuchet MS" panose="020B0603020202020204" pitchFamily="34" charset="0"/>
              </a:rPr>
              <a:t>We have been developing a </a:t>
            </a:r>
            <a:r>
              <a:rPr lang="en-US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2.5D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hybrid </a:t>
            </a:r>
            <a:r>
              <a:rPr lang="en-US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kinetic-ion, fluid-electron</a:t>
            </a:r>
            <a:r>
              <a:rPr lang="en-US" sz="2800" dirty="0">
                <a:latin typeface="Trebuchet MS" panose="020B0603020202020204" pitchFamily="34" charset="0"/>
              </a:rPr>
              <a:t> model. The </a:t>
            </a:r>
            <a:r>
              <a:rPr lang="en-US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ions</a:t>
            </a:r>
            <a:r>
              <a:rPr lang="en-US" sz="2800" dirty="0">
                <a:latin typeface="Trebuchet MS" panose="020B0603020202020204" pitchFamily="34" charset="0"/>
              </a:rPr>
              <a:t> are modelled using a </a:t>
            </a:r>
            <a:r>
              <a:rPr lang="en-US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Particle-In-Cell (PIC) </a:t>
            </a:r>
            <a:r>
              <a:rPr lang="en-US" sz="2800" dirty="0">
                <a:latin typeface="Trebuchet MS" panose="020B0603020202020204" pitchFamily="34" charset="0"/>
              </a:rPr>
              <a:t>description and the </a:t>
            </a:r>
            <a:r>
              <a:rPr lang="en-US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electrons</a:t>
            </a:r>
            <a:r>
              <a:rPr lang="en-US" sz="2800" dirty="0">
                <a:latin typeface="Trebuchet MS" panose="020B0603020202020204" pitchFamily="34" charset="0"/>
              </a:rPr>
              <a:t> are a </a:t>
            </a:r>
            <a:r>
              <a:rPr lang="en-US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neutralising magnetohydrodynamic (MHD) </a:t>
            </a:r>
            <a:r>
              <a:rPr lang="en-US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fluid</a:t>
            </a:r>
            <a:r>
              <a:rPr lang="en-US" sz="2800" baseline="30000" dirty="0" smtClean="0">
                <a:latin typeface="Trebuchet MS" panose="020B0603020202020204" pitchFamily="34" charset="0"/>
              </a:rPr>
              <a:t>5,6</a:t>
            </a:r>
            <a:r>
              <a:rPr lang="en-GB" sz="2800" dirty="0" smtClean="0">
                <a:latin typeface="Trebuchet MS" panose="020B0603020202020204" pitchFamily="34" charset="0"/>
              </a:rPr>
              <a:t>. </a:t>
            </a:r>
            <a:r>
              <a:rPr lang="en-GB" sz="2800" dirty="0" smtClean="0">
                <a:latin typeface="Trebuchet MS" panose="020B0603020202020204" pitchFamily="34" charset="0"/>
              </a:rPr>
              <a:t>A </a:t>
            </a:r>
            <a:r>
              <a:rPr lang="en-GB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Cartesian</a:t>
            </a:r>
            <a:r>
              <a:rPr lang="en-GB" sz="2800" dirty="0" smtClean="0">
                <a:latin typeface="Trebuchet MS" panose="020B0603020202020204" pitchFamily="34" charset="0"/>
              </a:rPr>
              <a:t> grid is overlaid across the simulation region on the vertex's of which the </a:t>
            </a:r>
            <a:r>
              <a:rPr lang="en-GB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electromagnetic (EM) fields </a:t>
            </a:r>
            <a:r>
              <a:rPr lang="en-GB" sz="2800" dirty="0" smtClean="0">
                <a:latin typeface="Trebuchet MS" panose="020B0603020202020204" pitchFamily="34" charset="0"/>
              </a:rPr>
              <a:t>are calculated.</a:t>
            </a:r>
            <a:endParaRPr lang="en-GB" sz="28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9310637" y="9505716"/>
            <a:ext cx="8071640" cy="1937482"/>
            <a:chOff x="19727658" y="7386781"/>
            <a:chExt cx="8071640" cy="193748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74140" y="8418791"/>
              <a:ext cx="1180537" cy="86475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460" y="7445437"/>
              <a:ext cx="7903898" cy="917740"/>
            </a:xfrm>
            <a:prstGeom prst="rect">
              <a:avLst/>
            </a:prstGeom>
          </p:spPr>
        </p:pic>
        <p:sp>
          <p:nvSpPr>
            <p:cNvPr id="108" name="Rectangle 107"/>
            <p:cNvSpPr/>
            <p:nvPr/>
          </p:nvSpPr>
          <p:spPr>
            <a:xfrm>
              <a:off x="19727658" y="7386781"/>
              <a:ext cx="8071640" cy="1937482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9394259" y="14662763"/>
            <a:ext cx="3063241" cy="928314"/>
            <a:chOff x="24491041" y="14111991"/>
            <a:chExt cx="3063241" cy="92831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86534" y="14147261"/>
              <a:ext cx="2879306" cy="851559"/>
            </a:xfrm>
            <a:prstGeom prst="rect">
              <a:avLst/>
            </a:prstGeom>
          </p:spPr>
        </p:pic>
        <p:sp>
          <p:nvSpPr>
            <p:cNvPr id="110" name="Rectangle 109"/>
            <p:cNvSpPr/>
            <p:nvPr/>
          </p:nvSpPr>
          <p:spPr>
            <a:xfrm>
              <a:off x="24491041" y="14111991"/>
              <a:ext cx="3063241" cy="928314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9394259" y="16782803"/>
            <a:ext cx="8166413" cy="1098854"/>
            <a:chOff x="19538112" y="16088361"/>
            <a:chExt cx="8166413" cy="109885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8268" y="16125032"/>
              <a:ext cx="8073025" cy="1010960"/>
            </a:xfrm>
            <a:prstGeom prst="rect">
              <a:avLst/>
            </a:prstGeom>
          </p:spPr>
        </p:pic>
        <p:sp>
          <p:nvSpPr>
            <p:cNvPr id="112" name="Rectangle 111"/>
            <p:cNvSpPr/>
            <p:nvPr/>
          </p:nvSpPr>
          <p:spPr>
            <a:xfrm>
              <a:off x="19538112" y="16088361"/>
              <a:ext cx="8166413" cy="1098854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1953" b="-638"/>
          <a:stretch/>
        </p:blipFill>
        <p:spPr>
          <a:xfrm>
            <a:off x="30598230" y="5401231"/>
            <a:ext cx="5152678" cy="44170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6"/>
          <a:stretch/>
        </p:blipFill>
        <p:spPr>
          <a:xfrm>
            <a:off x="35750908" y="5421704"/>
            <a:ext cx="5051824" cy="4389129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19394259" y="12346737"/>
            <a:ext cx="3063241" cy="928314"/>
            <a:chOff x="20648326" y="14196908"/>
            <a:chExt cx="3063241" cy="928314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612" y="14273916"/>
              <a:ext cx="2891326" cy="821746"/>
            </a:xfrm>
            <a:prstGeom prst="rect">
              <a:avLst/>
            </a:prstGeom>
          </p:spPr>
        </p:pic>
        <p:sp>
          <p:nvSpPr>
            <p:cNvPr id="88" name="Rectangle 87"/>
            <p:cNvSpPr/>
            <p:nvPr/>
          </p:nvSpPr>
          <p:spPr>
            <a:xfrm>
              <a:off x="20648326" y="14196908"/>
              <a:ext cx="3063241" cy="928314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5152377" y="20991072"/>
            <a:ext cx="127853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rebuchet MS" panose="020B0603020202020204" pitchFamily="34" charset="0"/>
              </a:rPr>
              <a:t>A series of performance tests on the current version of the </a:t>
            </a:r>
            <a:r>
              <a:rPr lang="en-GB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hybrid model </a:t>
            </a:r>
            <a:r>
              <a:rPr lang="en-GB" sz="2800" dirty="0" smtClean="0">
                <a:latin typeface="Trebuchet MS" panose="020B0603020202020204" pitchFamily="34" charset="0"/>
              </a:rPr>
              <a:t>were carried out. </a:t>
            </a:r>
            <a:r>
              <a:rPr lang="en-GB" sz="2800" dirty="0" smtClean="0">
                <a:latin typeface="Trebuchet MS" panose="020B0603020202020204" pitchFamily="34" charset="0"/>
              </a:rPr>
              <a:t>A 10x10m surface was constructed with a </a:t>
            </a:r>
            <a:r>
              <a:rPr lang="en-GB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51x51 grid</a:t>
            </a:r>
            <a:r>
              <a:rPr lang="en-GB" sz="2800" dirty="0" smtClean="0">
                <a:latin typeface="Trebuchet MS" panose="020B0603020202020204" pitchFamily="34" charset="0"/>
              </a:rPr>
              <a:t>. It was determined as the number of particles increased:</a:t>
            </a:r>
          </a:p>
          <a:p>
            <a:endParaRPr lang="en-GB" sz="2800" dirty="0" smtClean="0">
              <a:latin typeface="Trebuchet MS" panose="020B0603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rebuchet MS" panose="020B0603020202020204" pitchFamily="34" charset="0"/>
              </a:rPr>
              <a:t>The</a:t>
            </a:r>
            <a:r>
              <a:rPr lang="en-GB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time taken to complete one time step </a:t>
            </a:r>
            <a:r>
              <a:rPr lang="en-GB" sz="2800" dirty="0" smtClean="0">
                <a:latin typeface="Trebuchet MS" panose="020B0603020202020204" pitchFamily="34" charset="0"/>
              </a:rPr>
              <a:t>increases linearly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rebuchet MS" panose="020B0603020202020204" pitchFamily="34" charset="0"/>
              </a:rPr>
              <a:t>The </a:t>
            </a:r>
            <a:r>
              <a:rPr lang="en-GB" sz="2800" b="1" dirty="0" smtClean="0">
                <a:solidFill>
                  <a:srgbClr val="247AB6"/>
                </a:solidFill>
                <a:latin typeface="Trebuchet MS" panose="020B0603020202020204" pitchFamily="34" charset="0"/>
              </a:rPr>
              <a:t>time taken to computed each particle’s motion </a:t>
            </a:r>
            <a:r>
              <a:rPr lang="en-GB" sz="2800" dirty="0" smtClean="0">
                <a:latin typeface="Trebuchet MS" panose="020B0603020202020204" pitchFamily="34" charset="0"/>
              </a:rPr>
              <a:t>decreases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 smtClean="0">
              <a:latin typeface="Trebuchet MS" panose="020B0603020202020204" pitchFamily="34" charset="0"/>
            </a:endParaRPr>
          </a:p>
          <a:p>
            <a:r>
              <a:rPr lang="en-GB" sz="2800" dirty="0" smtClean="0">
                <a:latin typeface="Trebuchet MS" panose="020B0603020202020204" pitchFamily="34" charset="0"/>
              </a:rPr>
              <a:t>Once particle</a:t>
            </a:r>
            <a:r>
              <a:rPr lang="en-GB" sz="2800" dirty="0">
                <a:latin typeface="Trebuchet MS" panose="020B0603020202020204" pitchFamily="34" charset="0"/>
              </a:rPr>
              <a:t> operations dominate </a:t>
            </a:r>
            <a:r>
              <a:rPr lang="en-GB" sz="2800" dirty="0" smtClean="0">
                <a:latin typeface="Trebuchet MS" panose="020B0603020202020204" pitchFamily="34" charset="0"/>
              </a:rPr>
              <a:t>the </a:t>
            </a:r>
            <a:r>
              <a:rPr lang="en-GB" sz="2800" dirty="0">
                <a:latin typeface="Trebuchet MS" panose="020B0603020202020204" pitchFamily="34" charset="0"/>
              </a:rPr>
              <a:t>run time the time per particle becomes constant at </a:t>
            </a:r>
            <a:r>
              <a:rPr lang="en-GB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47</a:t>
            </a:r>
            <a:r>
              <a:rPr lang="el-GR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μ</a:t>
            </a:r>
            <a:r>
              <a:rPr lang="en-US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s</a:t>
            </a:r>
            <a:r>
              <a:rPr lang="en-US" sz="2800" dirty="0">
                <a:latin typeface="Trebuchet MS" panose="020B0603020202020204" pitchFamily="34" charset="0"/>
              </a:rPr>
              <a:t>.</a:t>
            </a:r>
            <a:r>
              <a:rPr lang="en-GB" sz="2800" dirty="0">
                <a:latin typeface="Trebuchet MS" panose="020B0603020202020204" pitchFamily="34" charset="0"/>
              </a:rPr>
              <a:t> </a:t>
            </a:r>
            <a:r>
              <a:rPr lang="en-GB" sz="2800" dirty="0" smtClean="0">
                <a:latin typeface="Trebuchet MS" panose="020B0603020202020204" pitchFamily="34" charset="0"/>
              </a:rPr>
              <a:t>Compared to the particle operation time of a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152576" y="24801190"/>
            <a:ext cx="71885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rebuchet MS" panose="020B0603020202020204" pitchFamily="34" charset="0"/>
              </a:rPr>
              <a:t>h</a:t>
            </a:r>
            <a:r>
              <a:rPr lang="en-GB" sz="2800" dirty="0" smtClean="0">
                <a:latin typeface="Trebuchet MS" panose="020B0603020202020204" pitchFamily="34" charset="0"/>
              </a:rPr>
              <a:t>ighly </a:t>
            </a:r>
            <a:r>
              <a:rPr lang="en-GB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optimised PIC </a:t>
            </a:r>
            <a:r>
              <a:rPr lang="en-GB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model</a:t>
            </a:r>
            <a:r>
              <a:rPr lang="en-GB" sz="2800" baseline="30000" dirty="0">
                <a:latin typeface="Trebuchet MS" panose="020B0603020202020204" pitchFamily="34" charset="0"/>
              </a:rPr>
              <a:t>7</a:t>
            </a:r>
            <a:r>
              <a:rPr lang="en-GB" sz="2800" dirty="0" smtClean="0">
                <a:latin typeface="Trebuchet MS" panose="020B0603020202020204" pitchFamily="34" charset="0"/>
              </a:rPr>
              <a:t> </a:t>
            </a:r>
            <a:r>
              <a:rPr lang="en-GB" sz="2800" dirty="0" smtClean="0">
                <a:latin typeface="Trebuchet MS" panose="020B0603020202020204" pitchFamily="34" charset="0"/>
              </a:rPr>
              <a:t>it is approximately </a:t>
            </a:r>
            <a:r>
              <a:rPr lang="en-GB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2 orders greater</a:t>
            </a:r>
            <a:r>
              <a:rPr lang="en-GB" sz="2800" dirty="0" smtClean="0">
                <a:latin typeface="Trebuchet MS" panose="020B0603020202020204" pitchFamily="34" charset="0"/>
              </a:rPr>
              <a:t>, emphasising the need for optimisation.</a:t>
            </a:r>
            <a:endParaRPr lang="en-GB" sz="2800" dirty="0">
              <a:latin typeface="Trebuchet MS" panose="020B0603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482342" y="2718989"/>
            <a:ext cx="1256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rebuchet MS" panose="020B0603020202020204" pitchFamily="34" charset="0"/>
              </a:rPr>
              <a:t>A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30s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ray-trace </a:t>
            </a:r>
            <a:r>
              <a:rPr lang="en-US" sz="2800" dirty="0">
                <a:latin typeface="Trebuchet MS" panose="020B0603020202020204" pitchFamily="34" charset="0"/>
              </a:rPr>
              <a:t>of </a:t>
            </a:r>
            <a:r>
              <a:rPr lang="en-US" sz="2800" dirty="0" smtClean="0">
                <a:latin typeface="Trebuchet MS" panose="020B0603020202020204" pitchFamily="34" charset="0"/>
              </a:rPr>
              <a:t>a </a:t>
            </a:r>
            <a:r>
              <a:rPr lang="en-US" sz="2800" dirty="0">
                <a:latin typeface="Trebuchet MS" panose="020B0603020202020204" pitchFamily="34" charset="0"/>
              </a:rPr>
              <a:t>proton’s </a:t>
            </a:r>
            <a:r>
              <a:rPr lang="en-US" sz="2800" dirty="0" smtClean="0">
                <a:latin typeface="Trebuchet MS" panose="020B0603020202020204" pitchFamily="34" charset="0"/>
              </a:rPr>
              <a:t>path is shown. </a:t>
            </a:r>
            <a:r>
              <a:rPr lang="en-US" sz="2800" dirty="0">
                <a:latin typeface="Trebuchet MS" panose="020B0603020202020204" pitchFamily="34" charset="0"/>
              </a:rPr>
              <a:t>The region through which the particle travels contains a uniform magnetic field of </a:t>
            </a:r>
            <a:r>
              <a:rPr lang="en-US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1nT</a:t>
            </a:r>
            <a:r>
              <a:rPr lang="en-US" sz="2800" dirty="0">
                <a:latin typeface="Trebuchet MS" panose="020B0603020202020204" pitchFamily="34" charset="0"/>
              </a:rPr>
              <a:t>. Comparing </a:t>
            </a:r>
            <a:r>
              <a:rPr lang="en-US" sz="2800" dirty="0" smtClean="0">
                <a:latin typeface="Trebuchet MS" panose="020B0603020202020204" pitchFamily="34" charset="0"/>
              </a:rPr>
              <a:t>theoretical values </a:t>
            </a:r>
            <a:r>
              <a:rPr lang="en-US" sz="2800" dirty="0">
                <a:latin typeface="Trebuchet MS" panose="020B0603020202020204" pitchFamily="34" charset="0"/>
              </a:rPr>
              <a:t>to the results finds </a:t>
            </a:r>
            <a:r>
              <a:rPr lang="en-US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close agreement </a:t>
            </a:r>
            <a:r>
              <a:rPr lang="en-US" sz="2800" dirty="0">
                <a:latin typeface="Trebuchet MS" panose="020B0603020202020204" pitchFamily="34" charset="0"/>
              </a:rPr>
              <a:t>between those </a:t>
            </a:r>
            <a:r>
              <a:rPr lang="en-US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calculated</a:t>
            </a:r>
            <a:r>
              <a:rPr lang="en-US" sz="2800" dirty="0">
                <a:latin typeface="Trebuchet MS" panose="020B0603020202020204" pitchFamily="34" charset="0"/>
              </a:rPr>
              <a:t> and those </a:t>
            </a:r>
            <a:r>
              <a:rPr lang="en-US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observed</a:t>
            </a:r>
            <a:r>
              <a:rPr lang="en-US" sz="2800" dirty="0">
                <a:latin typeface="Trebuchet MS" panose="020B0603020202020204" pitchFamily="34" charset="0"/>
              </a:rPr>
              <a:t> in the model. The ion’s </a:t>
            </a:r>
            <a:r>
              <a:rPr lang="en-US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guiding centre drifts </a:t>
            </a:r>
            <a:r>
              <a:rPr lang="en-US" sz="2800" dirty="0">
                <a:latin typeface="Trebuchet MS" panose="020B0603020202020204" pitchFamily="34" charset="0"/>
              </a:rPr>
              <a:t>along its initial velocity vector, gyrating perfectly circularly in velocity space</a:t>
            </a:r>
            <a:r>
              <a:rPr lang="en-US" sz="2800" dirty="0" smtClean="0">
                <a:latin typeface="Trebuchet MS" panose="020B0603020202020204" pitchFamily="34" charset="0"/>
              </a:rPr>
              <a:t>.</a:t>
            </a:r>
            <a:endParaRPr lang="en-GB" sz="2800" dirty="0" smtClean="0">
              <a:latin typeface="Trebuchet MS" panose="020B0603020202020204" pitchFamily="34" charset="0"/>
            </a:endParaRPr>
          </a:p>
          <a:p>
            <a:endParaRPr lang="en-GB" sz="2800" dirty="0">
              <a:latin typeface="Trebuchet MS" panose="020B0603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524580" y="18561450"/>
            <a:ext cx="87020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rebuchet MS" panose="020B0603020202020204" pitchFamily="34" charset="0"/>
              </a:rPr>
              <a:t>By </a:t>
            </a:r>
            <a:r>
              <a:rPr lang="en-GB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turning off </a:t>
            </a:r>
            <a:r>
              <a:rPr lang="en-GB" sz="2800" dirty="0" smtClean="0">
                <a:latin typeface="Trebuchet MS" panose="020B0603020202020204" pitchFamily="34" charset="0"/>
              </a:rPr>
              <a:t>the </a:t>
            </a:r>
            <a:r>
              <a:rPr lang="en-GB" sz="2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EM fields </a:t>
            </a:r>
            <a:r>
              <a:rPr lang="en-GB" sz="2800" dirty="0" smtClean="0">
                <a:latin typeface="Trebuchet MS" panose="020B0603020202020204" pitchFamily="34" charset="0"/>
              </a:rPr>
              <a:t>it is possible to </a:t>
            </a:r>
            <a:r>
              <a:rPr lang="en-GB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directly observe</a:t>
            </a:r>
            <a:r>
              <a:rPr lang="en-GB" sz="2800" dirty="0" smtClean="0">
                <a:latin typeface="Trebuchet MS" panose="020B0603020202020204" pitchFamily="34" charset="0"/>
              </a:rPr>
              <a:t> </a:t>
            </a:r>
            <a:r>
              <a:rPr lang="en-GB" sz="2800" dirty="0">
                <a:latin typeface="Trebuchet MS" panose="020B0603020202020204" pitchFamily="34" charset="0"/>
              </a:rPr>
              <a:t>the effects </a:t>
            </a:r>
            <a:r>
              <a:rPr lang="en-GB" sz="2800" dirty="0" smtClean="0">
                <a:latin typeface="Trebuchet MS" panose="020B0603020202020204" pitchFamily="34" charset="0"/>
              </a:rPr>
              <a:t>of </a:t>
            </a:r>
            <a:r>
              <a:rPr lang="en-GB" sz="2800" dirty="0">
                <a:latin typeface="Trebuchet MS" panose="020B0603020202020204" pitchFamily="34" charset="0"/>
              </a:rPr>
              <a:t>the </a:t>
            </a:r>
            <a:r>
              <a:rPr lang="en-GB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C</a:t>
            </a:r>
            <a:r>
              <a:rPr lang="en-GB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entrifugal</a:t>
            </a:r>
            <a:r>
              <a:rPr lang="en-GB" sz="2800" dirty="0" smtClean="0">
                <a:latin typeface="Trebuchet MS" panose="020B0603020202020204" pitchFamily="34" charset="0"/>
              </a:rPr>
              <a:t> </a:t>
            </a:r>
            <a:r>
              <a:rPr lang="en-GB" sz="2800" dirty="0" smtClean="0">
                <a:latin typeface="Trebuchet MS" panose="020B0603020202020204" pitchFamily="34" charset="0"/>
              </a:rPr>
              <a:t>and </a:t>
            </a:r>
            <a:r>
              <a:rPr lang="en-GB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Coriolis </a:t>
            </a:r>
            <a:r>
              <a:rPr lang="en-GB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pseudo-forces</a:t>
            </a:r>
            <a:r>
              <a:rPr lang="en-GB" sz="2800" dirty="0">
                <a:latin typeface="Trebuchet MS" panose="020B0603020202020204" pitchFamily="34" charset="0"/>
              </a:rPr>
              <a:t>.  Examining the path of a single </a:t>
            </a:r>
            <a:r>
              <a:rPr lang="en-GB" sz="2800" dirty="0" smtClean="0">
                <a:latin typeface="Trebuchet MS" panose="020B0603020202020204" pitchFamily="34" charset="0"/>
              </a:rPr>
              <a:t>ion </a:t>
            </a:r>
            <a:r>
              <a:rPr lang="en-GB" sz="2800" dirty="0">
                <a:latin typeface="Trebuchet MS" panose="020B0603020202020204" pitchFamily="34" charset="0"/>
              </a:rPr>
              <a:t>over </a:t>
            </a:r>
            <a:r>
              <a:rPr lang="en-GB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3 hours </a:t>
            </a:r>
            <a:r>
              <a:rPr lang="en-GB" sz="2800" dirty="0">
                <a:latin typeface="Trebuchet MS" panose="020B0603020202020204" pitchFamily="34" charset="0"/>
              </a:rPr>
              <a:t>reveals it moving </a:t>
            </a:r>
            <a:r>
              <a:rPr lang="en-GB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radially outwards</a:t>
            </a:r>
            <a:r>
              <a:rPr lang="en-GB" sz="2800" dirty="0">
                <a:latin typeface="Trebuchet MS" panose="020B0603020202020204" pitchFamily="34" charset="0"/>
              </a:rPr>
              <a:t> with a </a:t>
            </a:r>
            <a:r>
              <a:rPr lang="en-GB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small deflection </a:t>
            </a:r>
            <a:r>
              <a:rPr lang="en-GB" sz="2800" dirty="0">
                <a:latin typeface="Trebuchet MS" panose="020B0603020202020204" pitchFamily="34" charset="0"/>
              </a:rPr>
              <a:t>in the </a:t>
            </a:r>
            <a:r>
              <a:rPr lang="en-GB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azimuthal </a:t>
            </a:r>
            <a:r>
              <a:rPr lang="en-GB" sz="2800" dirty="0">
                <a:latin typeface="Trebuchet MS" panose="020B0603020202020204" pitchFamily="34" charset="0"/>
              </a:rPr>
              <a:t>direction. It is initialised with a position that would be expected to be within Io’s plasma tours.</a:t>
            </a:r>
            <a:endParaRPr lang="en-GB" sz="2800" dirty="0">
              <a:solidFill>
                <a:srgbClr val="B20E10"/>
              </a:solidFill>
            </a:endParaRPr>
          </a:p>
          <a:p>
            <a:r>
              <a:rPr lang="en-GB" sz="2800" dirty="0" smtClean="0">
                <a:latin typeface="Trebuchet MS" panose="020B0603020202020204" pitchFamily="34" charset="0"/>
              </a:rPr>
              <a:t> </a:t>
            </a:r>
            <a:endParaRPr lang="en-GB" sz="2800" dirty="0">
              <a:latin typeface="Trebuchet MS" panose="020B0603020202020204" pitchFamily="34" charset="0"/>
            </a:endParaRP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8516" y="28130714"/>
            <a:ext cx="9052025" cy="1440000"/>
          </a:xfrm>
          <a:prstGeom prst="rect">
            <a:avLst/>
          </a:prstGeom>
        </p:spPr>
      </p:pic>
      <p:sp>
        <p:nvSpPr>
          <p:cNvPr id="102" name="Rounded Rectangle 101"/>
          <p:cNvSpPr/>
          <p:nvPr/>
        </p:nvSpPr>
        <p:spPr>
          <a:xfrm>
            <a:off x="29100259" y="23543726"/>
            <a:ext cx="13170282" cy="428765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" name="TextBox 102"/>
          <p:cNvSpPr txBox="1"/>
          <p:nvPr/>
        </p:nvSpPr>
        <p:spPr>
          <a:xfrm>
            <a:off x="29147041" y="23680403"/>
            <a:ext cx="1312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rebuchet MS" panose="020B0603020202020204" pitchFamily="34" charset="0"/>
              </a:rPr>
              <a:t>5</a:t>
            </a:r>
            <a:r>
              <a:rPr lang="en-US" sz="5400" dirty="0" smtClean="0">
                <a:latin typeface="Trebuchet MS" panose="020B0603020202020204" pitchFamily="34" charset="0"/>
              </a:rPr>
              <a:t>. Future Work</a:t>
            </a:r>
            <a:endParaRPr lang="en-GB" sz="5400" dirty="0">
              <a:latin typeface="Trebuchet MS" panose="020B0603020202020204" pitchFamily="34" charset="0"/>
            </a:endParaRP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716" y="18236604"/>
            <a:ext cx="3548180" cy="4334632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29589859" y="24817800"/>
            <a:ext cx="122351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rebuchet MS" panose="020B0603020202020204" pitchFamily="34" charset="0"/>
              </a:rPr>
              <a:t>Optimise memory usage by model to reduce </a:t>
            </a:r>
            <a:r>
              <a:rPr lang="en-GB" sz="2800" dirty="0" smtClean="0">
                <a:latin typeface="Trebuchet MS" panose="020B0603020202020204" pitchFamily="34" charset="0"/>
              </a:rPr>
              <a:t>computational </a:t>
            </a:r>
            <a:r>
              <a:rPr lang="en-GB" sz="2800" dirty="0" smtClean="0">
                <a:latin typeface="Trebuchet MS" panose="020B0603020202020204" pitchFamily="34" charset="0"/>
              </a:rPr>
              <a:t>time per particle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rebuchet MS" panose="020B0603020202020204" pitchFamily="34" charset="0"/>
              </a:rPr>
              <a:t>Parallelise code to decrease overall run time of simulations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rebuchet MS" panose="020B0603020202020204" pitchFamily="34" charset="0"/>
              </a:rPr>
              <a:t>Couple magnetosphere described by model to </a:t>
            </a:r>
            <a:r>
              <a:rPr lang="en-GB" sz="2800" dirty="0" smtClean="0">
                <a:latin typeface="Trebuchet MS" panose="020B0603020202020204" pitchFamily="34" charset="0"/>
              </a:rPr>
              <a:t>a </a:t>
            </a:r>
            <a:r>
              <a:rPr lang="en-GB" sz="2800" dirty="0" smtClean="0">
                <a:latin typeface="Trebuchet MS" panose="020B0603020202020204" pitchFamily="34" charset="0"/>
              </a:rPr>
              <a:t>Ionosphere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rebuchet MS" panose="020B0603020202020204" pitchFamily="34" charset="0"/>
              </a:rPr>
              <a:t>Alter background fields, initial conditions and boundary conditions to Jovian values </a:t>
            </a:r>
            <a:endParaRPr lang="en-GB" sz="2800" dirty="0">
              <a:latin typeface="Trebuchet MS" panose="020B0603020202020204" pitchFamily="34" charset="0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383" y="9995958"/>
            <a:ext cx="7401185" cy="7846232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7901794" y="19808847"/>
            <a:ext cx="387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 smtClean="0">
                <a:latin typeface="Trebuchet MS" panose="020B0603020202020204" pitchFamily="34" charset="0"/>
              </a:rPr>
              <a:t>Liu et al, 2010</a:t>
            </a:r>
            <a:endParaRPr lang="en-GB" sz="2000" i="1" dirty="0">
              <a:latin typeface="Trebuchet MS" panose="020B0603020202020204" pitchFamily="34" charset="0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36" y="14865202"/>
            <a:ext cx="5288100" cy="4943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281" y="26972162"/>
            <a:ext cx="2057888" cy="2558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4513" y="25041996"/>
            <a:ext cx="5852172" cy="43891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68891" y="8320309"/>
            <a:ext cx="2008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rebuchet MS" panose="020B0603020202020204" pitchFamily="34" charset="0"/>
              </a:rPr>
              <a:t>Radii: </a:t>
            </a:r>
            <a:r>
              <a:rPr lang="en-GB" sz="24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~0.2m</a:t>
            </a:r>
          </a:p>
          <a:p>
            <a:r>
              <a:rPr lang="en-GB" sz="2400" dirty="0" smtClean="0">
                <a:latin typeface="Trebuchet MS" panose="020B0603020202020204" pitchFamily="34" charset="0"/>
              </a:rPr>
              <a:t>Period:</a:t>
            </a:r>
            <a:r>
              <a:rPr lang="en-GB" sz="24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 ~6.5s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63508" y="11205929"/>
            <a:ext cx="55073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rebuchet MS" panose="020B0603020202020204" pitchFamily="34" charset="0"/>
              </a:rPr>
              <a:t>Ions </a:t>
            </a:r>
            <a:r>
              <a:rPr lang="en-US" sz="2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diffuse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>
                <a:latin typeface="Trebuchet MS" panose="020B0603020202020204" pitchFamily="34" charset="0"/>
              </a:rPr>
              <a:t>from an </a:t>
            </a:r>
            <a:r>
              <a:rPr lang="en-US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initially compressed</a:t>
            </a:r>
            <a:r>
              <a:rPr lang="en-US" sz="2800" dirty="0">
                <a:latin typeface="Trebuchet MS" panose="020B0603020202020204" pitchFamily="34" charset="0"/>
              </a:rPr>
              <a:t> distribution to occupy all space available. </a:t>
            </a:r>
            <a:r>
              <a:rPr lang="en-US" sz="2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400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particles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>
                <a:latin typeface="Trebuchet MS" panose="020B0603020202020204" pitchFamily="34" charset="0"/>
              </a:rPr>
              <a:t>(in </a:t>
            </a:r>
            <a:r>
              <a:rPr lang="en-US" sz="2800" dirty="0">
                <a:solidFill>
                  <a:srgbClr val="0000FF"/>
                </a:solidFill>
                <a:latin typeface="Trebuchet MS" panose="020B0603020202020204" pitchFamily="34" charset="0"/>
              </a:rPr>
              <a:t>blue</a:t>
            </a:r>
            <a:r>
              <a:rPr lang="en-US" sz="2800" dirty="0">
                <a:latin typeface="Trebuchet MS" panose="020B0603020202020204" pitchFamily="34" charset="0"/>
              </a:rPr>
              <a:t>) were </a:t>
            </a:r>
            <a:r>
              <a:rPr lang="en-US" sz="2800" dirty="0" smtClean="0">
                <a:latin typeface="Trebuchet MS" panose="020B0603020202020204" pitchFamily="34" charset="0"/>
              </a:rPr>
              <a:t>initialised </a:t>
            </a:r>
            <a:r>
              <a:rPr lang="en-US" sz="2800" dirty="0" smtClean="0">
                <a:latin typeface="Trebuchet MS" panose="020B0603020202020204" pitchFamily="34" charset="0"/>
              </a:rPr>
              <a:t>in </a:t>
            </a:r>
            <a:r>
              <a:rPr lang="en-US" sz="2800" dirty="0">
                <a:latin typeface="Trebuchet MS" panose="020B0603020202020204" pitchFamily="34" charset="0"/>
              </a:rPr>
              <a:t>a </a:t>
            </a:r>
            <a:r>
              <a:rPr lang="en-US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1x1m </a:t>
            </a:r>
            <a:r>
              <a:rPr lang="en-US" sz="2800" dirty="0">
                <a:latin typeface="Trebuchet MS" panose="020B0603020202020204" pitchFamily="34" charset="0"/>
              </a:rPr>
              <a:t>area at the centre of the model. The particle positions on </a:t>
            </a:r>
            <a:r>
              <a:rPr lang="en-US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each second </a:t>
            </a:r>
            <a:r>
              <a:rPr lang="en-US" sz="2800" dirty="0">
                <a:latin typeface="Trebuchet MS" panose="020B0603020202020204" pitchFamily="34" charset="0"/>
              </a:rPr>
              <a:t>are plotted over a diffusive fluid model of the same region. It is seen that the </a:t>
            </a:r>
            <a:r>
              <a:rPr lang="en-US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particle distribution matches </a:t>
            </a:r>
            <a:r>
              <a:rPr lang="en-US" sz="2800" dirty="0">
                <a:latin typeface="Trebuchet MS" panose="020B0603020202020204" pitchFamily="34" charset="0"/>
              </a:rPr>
              <a:t>well with the </a:t>
            </a:r>
            <a:r>
              <a:rPr lang="en-US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contours</a:t>
            </a:r>
            <a:r>
              <a:rPr lang="en-US" sz="2800" dirty="0">
                <a:latin typeface="Trebuchet MS" panose="020B0603020202020204" pitchFamily="34" charset="0"/>
              </a:rPr>
              <a:t> of the fluid.</a:t>
            </a:r>
            <a:endParaRPr lang="en-GB" sz="2800" dirty="0">
              <a:latin typeface="Trebuchet MS" panose="020B0603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482342" y="1926646"/>
            <a:ext cx="5027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rebuchet MS" panose="020B0603020202020204" pitchFamily="34" charset="0"/>
              </a:rPr>
              <a:t>4.1 Ion Gyro-Motions</a:t>
            </a:r>
            <a:endParaRPr lang="en-GB" sz="3600" dirty="0">
              <a:latin typeface="Trebuchet MS" panose="020B0603020202020204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6563508" y="10154847"/>
            <a:ext cx="5027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rebuchet MS" panose="020B0603020202020204" pitchFamily="34" charset="0"/>
              </a:rPr>
              <a:t>4.2 Diffusion</a:t>
            </a:r>
            <a:endParaRPr lang="en-GB" sz="3600" dirty="0">
              <a:latin typeface="Trebuchet MS" panose="020B0603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9545671" y="17931025"/>
            <a:ext cx="5027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rebuchet MS" panose="020B0603020202020204" pitchFamily="34" charset="0"/>
              </a:rPr>
              <a:t>4.3 Rotational Motions</a:t>
            </a:r>
            <a:endParaRPr lang="en-GB" sz="3600" dirty="0">
              <a:latin typeface="Trebuchet MS" panose="020B0603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925055" y="3872186"/>
            <a:ext cx="27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7F7F7F"/>
                </a:solidFill>
                <a:latin typeface="Trebuchet MS" panose="020B0603020202020204" pitchFamily="34" charset="0"/>
              </a:rPr>
              <a:t>A</a:t>
            </a:r>
            <a:endParaRPr lang="en-GB" sz="2800" dirty="0">
              <a:solidFill>
                <a:srgbClr val="7F7F7F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3518979" y="2880281"/>
            <a:ext cx="4756049" cy="3166564"/>
            <a:chOff x="23518979" y="2880281"/>
            <a:chExt cx="4756049" cy="3166564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4293008" y="3061307"/>
              <a:ext cx="0" cy="298553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5730489" y="3061307"/>
              <a:ext cx="0" cy="298553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7167971" y="3061307"/>
              <a:ext cx="0" cy="2985538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3518979" y="3393033"/>
              <a:ext cx="420186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3518979" y="4498788"/>
              <a:ext cx="420186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3518979" y="5604543"/>
              <a:ext cx="420186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5730489" y="4450684"/>
              <a:ext cx="663453" cy="311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i,j</a:t>
              </a:r>
              <a:endParaRPr lang="en-GB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7167971" y="4450684"/>
              <a:ext cx="1107057" cy="567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i+1,j</a:t>
              </a:r>
              <a:endParaRPr lang="en-GB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730489" y="2880281"/>
              <a:ext cx="995180" cy="567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i,j+1</a:t>
              </a:r>
              <a:endParaRPr lang="en-GB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730489" y="3800353"/>
              <a:ext cx="774030" cy="698435"/>
            </a:xfrm>
            <a:prstGeom prst="rect">
              <a:avLst/>
            </a:prstGeom>
            <a:noFill/>
            <a:ln w="28575">
              <a:solidFill>
                <a:srgbClr val="7F7F7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27124889" y="3344930"/>
              <a:ext cx="94627" cy="94627"/>
            </a:xfrm>
            <a:prstGeom prst="ellipse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7155818" y="2966378"/>
              <a:ext cx="274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rgbClr val="7F7F7F"/>
                  </a:solidFill>
                  <a:latin typeface="Trebuchet MS" panose="020B0603020202020204" pitchFamily="34" charset="0"/>
                </a:rPr>
                <a:t>A</a:t>
              </a:r>
              <a:endParaRPr lang="en-GB" sz="2800" dirty="0">
                <a:solidFill>
                  <a:srgbClr val="7F7F7F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53" name="Straight Arrow Connector 52"/>
            <p:cNvCxnSpPr>
              <a:stCxn id="47" idx="3"/>
              <a:endCxn id="35" idx="3"/>
            </p:cNvCxnSpPr>
            <p:nvPr/>
          </p:nvCxnSpPr>
          <p:spPr>
            <a:xfrm flipV="1">
              <a:off x="26426331" y="3425699"/>
              <a:ext cx="712416" cy="455743"/>
            </a:xfrm>
            <a:prstGeom prst="straightConnector1">
              <a:avLst/>
            </a:prstGeom>
            <a:ln w="28575">
              <a:solidFill>
                <a:srgbClr val="7F7F7F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26393944" y="3692678"/>
              <a:ext cx="221151" cy="22115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D52B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24" name="Straight Arrow Connector 123"/>
          <p:cNvCxnSpPr>
            <a:endCxn id="104" idx="1"/>
          </p:cNvCxnSpPr>
          <p:nvPr/>
        </p:nvCxnSpPr>
        <p:spPr>
          <a:xfrm>
            <a:off x="15256042" y="10473527"/>
            <a:ext cx="403913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5659955" y="7626972"/>
            <a:ext cx="3246247" cy="11487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Initial &amp; boundary conditions</a:t>
            </a:r>
            <a:endParaRPr lang="en-GB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5659953" y="14552548"/>
            <a:ext cx="3246247" cy="11487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Update magnetic field</a:t>
            </a:r>
            <a:endParaRPr lang="en-GB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5659955" y="12178184"/>
            <a:ext cx="3246247" cy="132262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Interpolate particle parameters </a:t>
            </a:r>
            <a:endParaRPr lang="en-GB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7" name="Straight Arrow Connector 96"/>
          <p:cNvCxnSpPr>
            <a:endCxn id="104" idx="0"/>
          </p:cNvCxnSpPr>
          <p:nvPr/>
        </p:nvCxnSpPr>
        <p:spPr>
          <a:xfrm>
            <a:off x="17283078" y="8775717"/>
            <a:ext cx="1" cy="10364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/>
          <p:cNvSpPr/>
          <p:nvPr/>
        </p:nvSpPr>
        <p:spPr>
          <a:xfrm>
            <a:off x="15659955" y="9812214"/>
            <a:ext cx="3246247" cy="1322627"/>
          </a:xfrm>
          <a:prstGeom prst="roundRect">
            <a:avLst/>
          </a:prstGeom>
          <a:solidFill>
            <a:srgbClr val="B6DF89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Update particle positions &amp; velocities</a:t>
            </a:r>
            <a:endParaRPr lang="en-GB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17283077" y="11141687"/>
            <a:ext cx="1" cy="10364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17283077" y="13507657"/>
            <a:ext cx="1" cy="10364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17283076" y="15721956"/>
            <a:ext cx="1" cy="103649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ounded Rectangle 115"/>
          <p:cNvSpPr/>
          <p:nvPr/>
        </p:nvSpPr>
        <p:spPr>
          <a:xfrm>
            <a:off x="15659953" y="16770558"/>
            <a:ext cx="3246247" cy="114874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Calculate electric field</a:t>
            </a:r>
            <a:endParaRPr lang="en-GB" sz="28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20" name="Elbow Connector 119"/>
          <p:cNvCxnSpPr>
            <a:stCxn id="116" idx="1"/>
          </p:cNvCxnSpPr>
          <p:nvPr/>
        </p:nvCxnSpPr>
        <p:spPr>
          <a:xfrm rot="10800000">
            <a:off x="15269341" y="10443633"/>
            <a:ext cx="390612" cy="6901298"/>
          </a:xfrm>
          <a:prstGeom prst="bentConnector2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5032298" y="13809864"/>
            <a:ext cx="5471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Trebuchet MS" panose="020B0603020202020204" pitchFamily="34" charset="0"/>
              </a:rPr>
              <a:t>Δ</a:t>
            </a:r>
            <a:r>
              <a:rPr lang="en-US" sz="2800" dirty="0" smtClean="0">
                <a:latin typeface="Trebuchet MS" panose="020B0603020202020204" pitchFamily="34" charset="0"/>
              </a:rPr>
              <a:t>t</a:t>
            </a:r>
            <a:endParaRPr lang="en-GB" sz="2800" dirty="0">
              <a:latin typeface="Trebuchet MS" panose="020B0603020202020204" pitchFamily="34" charset="0"/>
            </a:endParaRPr>
          </a:p>
        </p:txBody>
      </p:sp>
      <p:sp>
        <p:nvSpPr>
          <p:cNvPr id="1024" name="TextBox 1023"/>
          <p:cNvSpPr txBox="1"/>
          <p:nvPr/>
        </p:nvSpPr>
        <p:spPr>
          <a:xfrm>
            <a:off x="19431142" y="8269215"/>
            <a:ext cx="8643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Ions</a:t>
            </a:r>
            <a:r>
              <a:rPr lang="en-US" sz="2800" dirty="0">
                <a:latin typeface="Trebuchet MS" panose="020B0603020202020204" pitchFamily="34" charset="0"/>
              </a:rPr>
              <a:t> are pushed </a:t>
            </a:r>
            <a:r>
              <a:rPr lang="en-US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numerically</a:t>
            </a:r>
            <a:r>
              <a:rPr lang="en-US" sz="2800" dirty="0">
                <a:latin typeface="Trebuchet MS" panose="020B0603020202020204" pitchFamily="34" charset="0"/>
              </a:rPr>
              <a:t> considering the </a:t>
            </a:r>
            <a:r>
              <a:rPr lang="en-US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Electromagnetic</a:t>
            </a:r>
            <a:r>
              <a:rPr lang="en-US" sz="2800" dirty="0">
                <a:latin typeface="Trebuchet MS" panose="020B0603020202020204" pitchFamily="34" charset="0"/>
              </a:rPr>
              <a:t>,</a:t>
            </a:r>
            <a:r>
              <a:rPr lang="en-US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Coriolis </a:t>
            </a:r>
            <a:r>
              <a:rPr lang="en-US" sz="2800" dirty="0">
                <a:latin typeface="Trebuchet MS" panose="020B0603020202020204" pitchFamily="34" charset="0"/>
              </a:rPr>
              <a:t>and </a:t>
            </a:r>
            <a:r>
              <a:rPr lang="en-US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Centrifugal</a:t>
            </a:r>
            <a:r>
              <a:rPr lang="en-US" sz="2800" dirty="0" smtClean="0">
                <a:latin typeface="Trebuchet MS" panose="020B0603020202020204" pitchFamily="34" charset="0"/>
              </a:rPr>
              <a:t> </a:t>
            </a:r>
            <a:r>
              <a:rPr lang="en-US" sz="2800" dirty="0">
                <a:latin typeface="Trebuchet MS" panose="020B0603020202020204" pitchFamily="34" charset="0"/>
              </a:rPr>
              <a:t>forces</a:t>
            </a:r>
            <a:endParaRPr lang="en-GB" sz="2800" dirty="0">
              <a:latin typeface="Trebuchet MS" panose="020B0603020202020204" pitchFamily="34" charset="0"/>
            </a:endParaRPr>
          </a:p>
        </p:txBody>
      </p:sp>
      <p:sp>
        <p:nvSpPr>
          <p:cNvPr id="1042" name="TextBox 1041"/>
          <p:cNvSpPr txBox="1"/>
          <p:nvPr/>
        </p:nvSpPr>
        <p:spPr>
          <a:xfrm>
            <a:off x="22619559" y="11955280"/>
            <a:ext cx="5442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Parameters</a:t>
            </a:r>
            <a:r>
              <a:rPr lang="en-US" sz="2800" dirty="0" smtClean="0">
                <a:latin typeface="Trebuchet MS" panose="020B0603020202020204" pitchFamily="34" charset="0"/>
              </a:rPr>
              <a:t> are </a:t>
            </a:r>
            <a:r>
              <a:rPr lang="en-US" sz="2800" dirty="0">
                <a:latin typeface="Trebuchet MS" panose="020B0603020202020204" pitchFamily="34" charset="0"/>
              </a:rPr>
              <a:t>obtained from ion distributions using </a:t>
            </a:r>
            <a:r>
              <a:rPr lang="en-US" sz="2800" dirty="0">
                <a:solidFill>
                  <a:srgbClr val="B20E10"/>
                </a:solidFill>
                <a:latin typeface="Trebuchet MS" panose="020B0603020202020204" pitchFamily="34" charset="0"/>
              </a:rPr>
              <a:t>first-order interpolation</a:t>
            </a:r>
            <a:r>
              <a:rPr lang="en-US" sz="2800" dirty="0">
                <a:latin typeface="Trebuchet MS" panose="020B0603020202020204" pitchFamily="34" charset="0"/>
              </a:rPr>
              <a:t> onto the EM field grid vertices</a:t>
            </a:r>
            <a:endParaRPr lang="en-GB" sz="2800" dirty="0">
              <a:latin typeface="Trebuchet MS" panose="020B0603020202020204" pitchFamily="34" charset="0"/>
            </a:endParaRPr>
          </a:p>
        </p:txBody>
      </p:sp>
      <p:sp>
        <p:nvSpPr>
          <p:cNvPr id="1043" name="TextBox 1042"/>
          <p:cNvSpPr txBox="1"/>
          <p:nvPr/>
        </p:nvSpPr>
        <p:spPr>
          <a:xfrm>
            <a:off x="22660968" y="14284174"/>
            <a:ext cx="53591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rebuchet MS" panose="020B0603020202020204" pitchFamily="34" charset="0"/>
              </a:rPr>
              <a:t>T</a:t>
            </a:r>
            <a:r>
              <a:rPr lang="en-US" sz="2800" dirty="0" smtClean="0">
                <a:latin typeface="Trebuchet MS" panose="020B0603020202020204" pitchFamily="34" charset="0"/>
              </a:rPr>
              <a:t>he </a:t>
            </a:r>
            <a:r>
              <a:rPr lang="en-US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magnetic </a:t>
            </a:r>
            <a:r>
              <a:rPr lang="en-US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field</a:t>
            </a:r>
            <a:r>
              <a:rPr lang="en-US" sz="2800" dirty="0" smtClean="0">
                <a:latin typeface="Trebuchet MS" panose="020B0603020202020204" pitchFamily="34" charset="0"/>
              </a:rPr>
              <a:t> is</a:t>
            </a:r>
            <a:r>
              <a:rPr lang="en-US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 </a:t>
            </a:r>
            <a:r>
              <a:rPr lang="en-US" sz="2800" dirty="0" smtClean="0">
                <a:latin typeface="Trebuchet MS" panose="020B0603020202020204" pitchFamily="34" charset="0"/>
              </a:rPr>
              <a:t>updated using </a:t>
            </a:r>
            <a:r>
              <a:rPr lang="en-US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Faraday’s Law </a:t>
            </a:r>
            <a:r>
              <a:rPr lang="en-US" sz="2800" dirty="0" smtClean="0">
                <a:latin typeface="Trebuchet MS" panose="020B0603020202020204" pitchFamily="34" charset="0"/>
              </a:rPr>
              <a:t>and the </a:t>
            </a:r>
            <a:r>
              <a:rPr lang="en-US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electric field </a:t>
            </a:r>
            <a:r>
              <a:rPr lang="en-US" sz="2800" dirty="0" smtClean="0">
                <a:latin typeface="Trebuchet MS" panose="020B0603020202020204" pitchFamily="34" charset="0"/>
              </a:rPr>
              <a:t>using the </a:t>
            </a:r>
            <a:r>
              <a:rPr lang="en-US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MHD momentum equation </a:t>
            </a:r>
            <a:r>
              <a:rPr lang="en-US" sz="2800" dirty="0" smtClean="0">
                <a:latin typeface="Trebuchet MS" panose="020B0603020202020204" pitchFamily="34" charset="0"/>
              </a:rPr>
              <a:t>for </a:t>
            </a:r>
            <a:r>
              <a:rPr lang="en-US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massless electrons</a:t>
            </a:r>
            <a:endParaRPr lang="en-GB" sz="2800" dirty="0">
              <a:solidFill>
                <a:srgbClr val="B20E10"/>
              </a:solidFill>
              <a:latin typeface="Trebuchet MS" panose="020B0603020202020204" pitchFamily="34" charset="0"/>
            </a:endParaRPr>
          </a:p>
        </p:txBody>
      </p:sp>
      <p:sp>
        <p:nvSpPr>
          <p:cNvPr id="1044" name="TextBox 1043"/>
          <p:cNvSpPr txBox="1"/>
          <p:nvPr/>
        </p:nvSpPr>
        <p:spPr>
          <a:xfrm>
            <a:off x="15017084" y="6070600"/>
            <a:ext cx="127037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rebuchet MS" panose="020B0603020202020204" pitchFamily="34" charset="0"/>
              </a:rPr>
              <a:t>The model is </a:t>
            </a:r>
            <a:r>
              <a:rPr lang="en-GB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advanced</a:t>
            </a:r>
            <a:r>
              <a:rPr lang="en-GB" sz="2800" dirty="0" smtClean="0">
                <a:latin typeface="Trebuchet MS" panose="020B0603020202020204" pitchFamily="34" charset="0"/>
              </a:rPr>
              <a:t> through time </a:t>
            </a:r>
            <a:r>
              <a:rPr lang="en-GB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numerically</a:t>
            </a:r>
            <a:r>
              <a:rPr lang="en-GB" sz="2800" dirty="0" smtClean="0">
                <a:latin typeface="Trebuchet MS" panose="020B0603020202020204" pitchFamily="34" charset="0"/>
              </a:rPr>
              <a:t>, with the magnetic field being obtained with a modified </a:t>
            </a:r>
            <a:r>
              <a:rPr lang="en-GB" sz="2800" dirty="0" err="1" smtClean="0">
                <a:solidFill>
                  <a:srgbClr val="B20E10"/>
                </a:solidFill>
                <a:latin typeface="Trebuchet MS" panose="020B0603020202020204" pitchFamily="34" charset="0"/>
              </a:rPr>
              <a:t>MacCormack</a:t>
            </a:r>
            <a:r>
              <a:rPr lang="en-GB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 Predictor-Corrector </a:t>
            </a:r>
            <a:r>
              <a:rPr lang="en-GB" sz="2800" dirty="0" smtClean="0">
                <a:latin typeface="Trebuchet MS" panose="020B0603020202020204" pitchFamily="34" charset="0"/>
              </a:rPr>
              <a:t>scheme in order to minimise numerical instabilities allowing </a:t>
            </a:r>
            <a:r>
              <a:rPr lang="en-GB" sz="2800" dirty="0" smtClean="0">
                <a:solidFill>
                  <a:srgbClr val="B20E10"/>
                </a:solidFill>
                <a:latin typeface="Trebuchet MS" panose="020B0603020202020204" pitchFamily="34" charset="0"/>
              </a:rPr>
              <a:t>larger time steps</a:t>
            </a:r>
            <a:r>
              <a:rPr lang="en-GB" sz="2800" dirty="0" smtClean="0">
                <a:latin typeface="Trebuchet MS" panose="020B0603020202020204" pitchFamily="34" charset="0"/>
              </a:rPr>
              <a:t>.</a:t>
            </a:r>
            <a:endParaRPr lang="en-GB" sz="2800" dirty="0">
              <a:latin typeface="Trebuchet MS" panose="020B0603020202020204" pitchFamily="34" charset="0"/>
            </a:endParaRPr>
          </a:p>
        </p:txBody>
      </p:sp>
      <p:sp>
        <p:nvSpPr>
          <p:cNvPr id="1045" name="TextBox 1044"/>
          <p:cNvSpPr txBox="1"/>
          <p:nvPr/>
        </p:nvSpPr>
        <p:spPr>
          <a:xfrm>
            <a:off x="1491916" y="25518179"/>
            <a:ext cx="1142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Trebuchet MS" panose="020B0603020202020204" pitchFamily="34" charset="0"/>
              </a:rPr>
              <a:t>and will </a:t>
            </a:r>
            <a:r>
              <a:rPr lang="en-GB" sz="2800" dirty="0" smtClean="0">
                <a:latin typeface="Trebuchet MS" panose="020B0603020202020204" pitchFamily="34" charset="0"/>
              </a:rPr>
              <a:t>provide insight into interchange ion motions.</a:t>
            </a:r>
            <a:endParaRPr lang="en-GB" sz="2800" dirty="0">
              <a:latin typeface="Trebuchet MS" panose="020B0603020202020204" pitchFamily="34" charset="0"/>
            </a:endParaRPr>
          </a:p>
        </p:txBody>
      </p:sp>
      <p:cxnSp>
        <p:nvCxnSpPr>
          <p:cNvPr id="1047" name="Straight Arrow Connector 1046"/>
          <p:cNvCxnSpPr/>
          <p:nvPr/>
        </p:nvCxnSpPr>
        <p:spPr>
          <a:xfrm>
            <a:off x="39632467" y="20099867"/>
            <a:ext cx="93133" cy="1090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6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4645</TotalTime>
  <Words>1021</Words>
  <Application>Microsoft Office PowerPoint</Application>
  <PresentationFormat>Custom</PresentationFormat>
  <Paragraphs>73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Wiggs, Josh</dc:creator>
  <cp:lastModifiedBy>Wiggs, Josh</cp:lastModifiedBy>
  <cp:revision>262</cp:revision>
  <dcterms:created xsi:type="dcterms:W3CDTF">2018-11-23T15:29:59Z</dcterms:created>
  <dcterms:modified xsi:type="dcterms:W3CDTF">2019-12-03T16:50:28Z</dcterms:modified>
</cp:coreProperties>
</file>