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42803763" cy="302752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63" autoAdjust="0"/>
    <p:restoredTop sz="94660"/>
  </p:normalViewPr>
  <p:slideViewPr>
    <p:cSldViewPr snapToGrid="0">
      <p:cViewPr>
        <p:scale>
          <a:sx n="30" d="100"/>
          <a:sy n="30" d="100"/>
        </p:scale>
        <p:origin x="16" y="-2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76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72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9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7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65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3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0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6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4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80A3B-FC2B-4B4B-9D2D-D29EA2830416}" type="datetimeFigureOut">
              <a:rPr lang="en-GB" smtClean="0"/>
              <a:t>29/07/2019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7810-5223-4A2B-A177-DC3F5E709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3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1623" y="735706"/>
            <a:ext cx="13311963" cy="734628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54257" y="903059"/>
            <a:ext cx="12852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rebuchet MS" panose="020B0603020202020204" pitchFamily="34" charset="0"/>
              </a:rPr>
              <a:t>Magnetospheric Modelling from Earth to Jupiter using the Rice Convection Model</a:t>
            </a:r>
            <a:endParaRPr lang="en-GB" sz="8000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4257" y="4856963"/>
            <a:ext cx="12967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rebuchet MS" panose="020B0603020202020204" pitchFamily="34" charset="0"/>
              </a:rPr>
              <a:t>J. A. Wiggs &amp; C. S. Arridge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4257" y="5970286"/>
            <a:ext cx="12516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ebuchet MS" panose="020B0603020202020204" pitchFamily="34" charset="0"/>
              </a:rPr>
              <a:t>j.wiggs@lancaster.ac.uk</a:t>
            </a:r>
          </a:p>
          <a:p>
            <a:r>
              <a:rPr lang="en-US" sz="3600" dirty="0">
                <a:latin typeface="Trebuchet MS" panose="020B0603020202020204" pitchFamily="34" charset="0"/>
              </a:rPr>
              <a:t>Department of Physics, Lancaster University, Lancaster, LA1 4YB, UK</a:t>
            </a:r>
            <a:endParaRPr lang="en-GB" sz="3600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56326" y="8766972"/>
            <a:ext cx="13311963" cy="1773117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87808" y="26933797"/>
            <a:ext cx="13048997" cy="263691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801839" y="870855"/>
            <a:ext cx="13188206" cy="1831464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14812480" y="19822515"/>
            <a:ext cx="13157636" cy="9748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29173444" y="18954073"/>
            <a:ext cx="13175744" cy="79797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29178906" y="823079"/>
            <a:ext cx="13170282" cy="1728712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29656869" y="2187926"/>
            <a:ext cx="117245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rebuchet MS" panose="020B0603020202020204" pitchFamily="34" charset="0"/>
            </a:endParaRPr>
          </a:p>
          <a:p>
            <a:endParaRPr lang="en-GB" sz="2800" dirty="0"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649" y="27651803"/>
            <a:ext cx="13170282" cy="20951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4876" y="22280815"/>
            <a:ext cx="123870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rebuchet MS" panose="020B0603020202020204" pitchFamily="34" charset="0"/>
              </a:rPr>
              <a:t>Jupiter’s magnetosphere differs significantly from the Earth’s. The main physical factors for this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Jupiter’s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magnetic field </a:t>
            </a:r>
            <a:r>
              <a:rPr lang="en-GB" sz="2800" dirty="0" smtClean="0">
                <a:latin typeface="Trebuchet MS" panose="020B0603020202020204" pitchFamily="34" charset="0"/>
              </a:rPr>
              <a:t>is approximately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14 times </a:t>
            </a:r>
            <a:r>
              <a:rPr lang="en-GB" sz="2800" dirty="0" smtClean="0">
                <a:latin typeface="Trebuchet MS" panose="020B0603020202020204" pitchFamily="34" charset="0"/>
              </a:rPr>
              <a:t>greater in magnitude than the Earth’s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planetary spin </a:t>
            </a:r>
            <a:r>
              <a:rPr lang="en-GB" sz="2800" dirty="0" smtClean="0">
                <a:latin typeface="Trebuchet MS" panose="020B0603020202020204" pitchFamily="34" charset="0"/>
              </a:rPr>
              <a:t>rate is much greater completing one approximately every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10 hours</a:t>
            </a:r>
            <a:endParaRPr lang="en-GB" sz="2800" dirty="0" smtClean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volcanic moon Io </a:t>
            </a:r>
            <a:r>
              <a:rPr lang="en-GB" sz="2800" dirty="0" smtClean="0">
                <a:latin typeface="Trebuchet MS" panose="020B0603020202020204" pitchFamily="34" charset="0"/>
              </a:rPr>
              <a:t>ejects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1000 kgs</a:t>
            </a:r>
            <a:r>
              <a:rPr lang="en-GB" sz="2800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-1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2800" dirty="0" smtClean="0">
                <a:latin typeface="Trebuchet MS" panose="020B0603020202020204" pitchFamily="34" charset="0"/>
              </a:rPr>
              <a:t>of plasma into the magnetosphere loading it and creating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plasma torus</a:t>
            </a:r>
          </a:p>
          <a:p>
            <a:endParaRPr lang="en-GB" sz="2800" dirty="0">
              <a:latin typeface="Trebuchet MS" panose="020B0603020202020204" pitchFamily="34" charset="0"/>
            </a:endParaRPr>
          </a:p>
          <a:p>
            <a:endParaRPr lang="en-GB" sz="2800" dirty="0">
              <a:latin typeface="Trebuchet MS" panose="020B0603020202020204" pitchFamily="34" charset="0"/>
            </a:endParaRP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315646" y="9121196"/>
            <a:ext cx="12185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rebuchet MS" panose="020B0603020202020204" pitchFamily="34" charset="0"/>
              </a:rPr>
              <a:t>1. Modelling Magnetospheres</a:t>
            </a:r>
            <a:endParaRPr lang="en-GB" sz="5400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7" y="16826896"/>
            <a:ext cx="5434874" cy="46889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464" y="21643256"/>
            <a:ext cx="406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latin typeface="Trebuchet MS" panose="020B0603020202020204" pitchFamily="34" charset="0"/>
              </a:rPr>
              <a:t>Credit</a:t>
            </a:r>
            <a:r>
              <a:rPr lang="en-GB" sz="2000" i="1" dirty="0">
                <a:latin typeface="Trebuchet MS" panose="020B0603020202020204" pitchFamily="34" charset="0"/>
              </a:rPr>
              <a:t>: </a:t>
            </a:r>
            <a:r>
              <a:rPr lang="en-GB" sz="2000" i="1" dirty="0" smtClean="0">
                <a:latin typeface="Trebuchet MS" panose="020B0603020202020204" pitchFamily="34" charset="0"/>
              </a:rPr>
              <a:t>F. </a:t>
            </a:r>
            <a:r>
              <a:rPr lang="en-GB" sz="2000" i="1" dirty="0" err="1">
                <a:latin typeface="Trebuchet MS" panose="020B0603020202020204" pitchFamily="34" charset="0"/>
              </a:rPr>
              <a:t>Bagenal</a:t>
            </a:r>
            <a:r>
              <a:rPr lang="en-GB" sz="2000" i="1" dirty="0">
                <a:latin typeface="Trebuchet MS" panose="020B0603020202020204" pitchFamily="34" charset="0"/>
              </a:rPr>
              <a:t> &amp; </a:t>
            </a:r>
            <a:r>
              <a:rPr lang="en-GB" sz="2000" i="1" dirty="0" smtClean="0">
                <a:latin typeface="Trebuchet MS" panose="020B0603020202020204" pitchFamily="34" charset="0"/>
              </a:rPr>
              <a:t>S. </a:t>
            </a:r>
            <a:r>
              <a:rPr lang="en-GB" sz="2000" i="1" dirty="0">
                <a:latin typeface="Trebuchet MS" panose="020B0603020202020204" pitchFamily="34" charset="0"/>
              </a:rPr>
              <a:t>Bartlett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71346" y="2340159"/>
            <a:ext cx="1257165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</a:rPr>
              <a:t>A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en-GB" sz="2800" dirty="0">
                <a:latin typeface="Trebuchet MS" panose="020B0603020202020204" pitchFamily="34" charset="0"/>
              </a:rPr>
              <a:t>long-standing magnetospheric </a:t>
            </a:r>
            <a:r>
              <a:rPr lang="en-GB" sz="2800" dirty="0" smtClean="0">
                <a:latin typeface="Trebuchet MS" panose="020B0603020202020204" pitchFamily="34" charset="0"/>
              </a:rPr>
              <a:t>model, the RCM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self-consistently</a:t>
            </a:r>
            <a:r>
              <a:rPr lang="en-GB" sz="2800" dirty="0">
                <a:latin typeface="Trebuchet MS" panose="020B0603020202020204" pitchFamily="34" charset="0"/>
              </a:rPr>
              <a:t> computes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plasma motions </a:t>
            </a:r>
            <a:r>
              <a:rPr lang="en-GB" sz="2800" dirty="0">
                <a:latin typeface="Trebuchet MS" panose="020B0603020202020204" pitchFamily="34" charset="0"/>
              </a:rPr>
              <a:t>&amp;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electric fields </a:t>
            </a:r>
            <a:r>
              <a:rPr lang="en-GB" sz="2800" dirty="0">
                <a:latin typeface="Trebuchet MS" panose="020B0603020202020204" pitchFamily="34" charset="0"/>
              </a:rPr>
              <a:t>and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couples</a:t>
            </a:r>
            <a:r>
              <a:rPr lang="en-GB" sz="2800" dirty="0">
                <a:latin typeface="Trebuchet MS" panose="020B0603020202020204" pitchFamily="34" charset="0"/>
              </a:rPr>
              <a:t> these down into the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Ionosphere</a:t>
            </a:r>
            <a:r>
              <a:rPr lang="en-GB" sz="2800" dirty="0">
                <a:latin typeface="Trebuchet MS" panose="020B0603020202020204" pitchFamily="34" charset="0"/>
              </a:rPr>
              <a:t> along magnetic field </a:t>
            </a:r>
            <a:r>
              <a:rPr lang="en-GB" sz="2800" dirty="0" smtClean="0">
                <a:latin typeface="Trebuchet MS" panose="020B0603020202020204" pitchFamily="34" charset="0"/>
              </a:rPr>
              <a:t>lines for the inner &amp; middle magnetosphere. </a:t>
            </a:r>
            <a:r>
              <a:rPr lang="en-GB" sz="2800" dirty="0">
                <a:latin typeface="Trebuchet MS" panose="020B0603020202020204" pitchFamily="34" charset="0"/>
              </a:rPr>
              <a:t>The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magnetic field </a:t>
            </a:r>
            <a:r>
              <a:rPr lang="en-GB" sz="2800" dirty="0">
                <a:latin typeface="Trebuchet MS" panose="020B0603020202020204" pitchFamily="34" charset="0"/>
              </a:rPr>
              <a:t>typical utilised by the RCM is time dependant, however is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pre-defined</a:t>
            </a:r>
            <a:r>
              <a:rPr lang="en-GB" sz="2800" dirty="0">
                <a:latin typeface="Trebuchet MS" panose="020B0603020202020204" pitchFamily="34" charset="0"/>
              </a:rPr>
              <a:t> and hence not responsive to dynamics evolving within the model. The RCM is further simplified by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bounce-averaging</a:t>
            </a:r>
            <a:r>
              <a:rPr lang="en-GB" sz="2800" dirty="0">
                <a:latin typeface="Trebuchet MS" panose="020B0603020202020204" pitchFamily="34" charset="0"/>
              </a:rPr>
              <a:t> the particles and applying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guiding-centre</a:t>
            </a:r>
            <a:r>
              <a:rPr lang="en-GB" sz="2800" dirty="0" smtClean="0">
                <a:latin typeface="Trebuchet MS" panose="020B0603020202020204" pitchFamily="34" charset="0"/>
              </a:rPr>
              <a:t> approximation. Plasma convection speeds in the RCM are considered to be much less than the fast wave mode</a:t>
            </a:r>
            <a:r>
              <a:rPr lang="en-GB" sz="2800" baseline="30000" dirty="0" smtClean="0">
                <a:latin typeface="Trebuchet MS" panose="020B0603020202020204" pitchFamily="34" charset="0"/>
              </a:rPr>
              <a:t>2</a:t>
            </a:r>
            <a:r>
              <a:rPr lang="en-GB" sz="2800" dirty="0" smtClean="0">
                <a:latin typeface="Trebuchet MS" panose="020B0603020202020204" pitchFamily="34" charset="0"/>
              </a:rPr>
              <a:t>. </a:t>
            </a:r>
          </a:p>
          <a:p>
            <a:endParaRPr lang="en-GB" sz="2800" dirty="0">
              <a:latin typeface="Trebuchet MS" panose="020B0603020202020204" pitchFamily="34" charset="0"/>
            </a:endParaRPr>
          </a:p>
          <a:p>
            <a:r>
              <a:rPr lang="en-GB" sz="2800" dirty="0" smtClean="0">
                <a:latin typeface="Trebuchet MS" panose="020B0603020202020204" pitchFamily="34" charset="0"/>
              </a:rPr>
              <a:t>The computational loop used by the RCM is based on the one first proposed by </a:t>
            </a:r>
            <a:r>
              <a:rPr lang="en-GB" sz="2800" dirty="0" err="1" smtClean="0">
                <a:latin typeface="Trebuchet MS" panose="020B0603020202020204" pitchFamily="34" charset="0"/>
              </a:rPr>
              <a:t>Vasyliunas</a:t>
            </a:r>
            <a:r>
              <a:rPr lang="en-GB" sz="2800" dirty="0" smtClean="0">
                <a:latin typeface="Trebuchet MS" panose="020B0603020202020204" pitchFamily="34" charset="0"/>
              </a:rPr>
              <a:t> (1970).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updated loop </a:t>
            </a:r>
            <a:r>
              <a:rPr lang="en-GB" sz="2800" dirty="0" smtClean="0">
                <a:latin typeface="Trebuchet MS" panose="020B0603020202020204" pitchFamily="34" charset="0"/>
              </a:rPr>
              <a:t>can be seen below with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equations</a:t>
            </a:r>
            <a:r>
              <a:rPr lang="en-GB" sz="2800" dirty="0" smtClean="0">
                <a:latin typeface="Trebuchet MS" panose="020B0603020202020204" pitchFamily="34" charset="0"/>
              </a:rPr>
              <a:t> corresponding to each step in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matching coloured box</a:t>
            </a:r>
            <a:r>
              <a:rPr lang="en-GB" sz="2800" dirty="0" smtClean="0">
                <a:latin typeface="Trebuchet MS" panose="020B0603020202020204" pitchFamily="34" charset="0"/>
              </a:rPr>
              <a:t>.</a:t>
            </a:r>
          </a:p>
          <a:p>
            <a:endParaRPr lang="en-GB" sz="2800" dirty="0">
              <a:latin typeface="Trebuchet MS" panose="020B0603020202020204" pitchFamily="34" charset="0"/>
            </a:endParaRPr>
          </a:p>
          <a:p>
            <a:endParaRPr lang="en-GB" sz="2800" dirty="0" smtClean="0">
              <a:latin typeface="Trebuchet MS" panose="020B0603020202020204" pitchFamily="34" charset="0"/>
            </a:endParaRPr>
          </a:p>
          <a:p>
            <a:endParaRPr lang="en-GB" sz="2800" dirty="0" smtClean="0">
              <a:latin typeface="Trebuchet MS" panose="020B0603020202020204" pitchFamily="34" charset="0"/>
            </a:endParaRPr>
          </a:p>
          <a:p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84394" y="1264596"/>
            <a:ext cx="12185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Trebuchet MS" panose="020B0603020202020204" pitchFamily="34" charset="0"/>
              </a:rPr>
              <a:t>2. Rice Convection Model</a:t>
            </a:r>
            <a:endParaRPr lang="en-GB" sz="5400" dirty="0">
              <a:latin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71346" y="14542239"/>
            <a:ext cx="6489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latin typeface="Trebuchet MS" panose="020B0603020202020204" pitchFamily="34" charset="0"/>
              </a:rPr>
              <a:t>Adapted from </a:t>
            </a:r>
            <a:r>
              <a:rPr lang="en-GB" sz="2000" i="1" dirty="0" err="1" smtClean="0">
                <a:latin typeface="Trebuchet MS" panose="020B0603020202020204" pitchFamily="34" charset="0"/>
              </a:rPr>
              <a:t>Sazykin</a:t>
            </a:r>
            <a:r>
              <a:rPr lang="en-GB" sz="2000" i="1" dirty="0" smtClean="0">
                <a:latin typeface="Trebuchet MS" panose="020B0603020202020204" pitchFamily="34" charset="0"/>
              </a:rPr>
              <a:t>, 2000</a:t>
            </a:r>
            <a:endParaRPr lang="en-GB" sz="2000" i="1" dirty="0">
              <a:latin typeface="Trebuchet MS" panose="020B06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13794" y="17246500"/>
            <a:ext cx="387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latin typeface="Trebuchet MS" panose="020B0603020202020204" pitchFamily="34" charset="0"/>
              </a:rPr>
              <a:t>Liu et al, 2010</a:t>
            </a:r>
            <a:endParaRPr lang="en-GB" sz="2000" i="1" dirty="0">
              <a:latin typeface="Trebuchet MS" panose="020B0603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72513" y="19850240"/>
            <a:ext cx="12185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Trebuchet MS" panose="020B0603020202020204" pitchFamily="34" charset="0"/>
              </a:rPr>
              <a:t>3</a:t>
            </a:r>
            <a:r>
              <a:rPr lang="en-GB" sz="5400" dirty="0" smtClean="0">
                <a:latin typeface="Trebuchet MS" panose="020B0603020202020204" pitchFamily="34" charset="0"/>
              </a:rPr>
              <a:t>. RCM to RCM-J</a:t>
            </a:r>
            <a:endParaRPr lang="en-GB" sz="5400" dirty="0">
              <a:latin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99259" y="20671713"/>
            <a:ext cx="12445490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rebuchet MS" panose="020B0603020202020204" pitchFamily="34" charset="0"/>
              </a:rPr>
              <a:t>To adapt the RCM to model Jupiter’s magnetosphere several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alterations</a:t>
            </a:r>
            <a:r>
              <a:rPr lang="en-GB" sz="2800" dirty="0" smtClean="0">
                <a:latin typeface="Trebuchet MS" panose="020B0603020202020204" pitchFamily="34" charset="0"/>
              </a:rPr>
              <a:t> must be made to form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RCM-J</a:t>
            </a:r>
            <a:r>
              <a:rPr lang="en-GB" sz="2800" dirty="0" smtClean="0">
                <a:latin typeface="Trebuchet MS" panose="020B0603020202020204" pitchFamily="34" charset="0"/>
              </a:rPr>
              <a:t>. The major alterations that need to be made to the computations are:</a:t>
            </a:r>
            <a:endParaRPr lang="en-GB" sz="2800" dirty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Due to Jupiter’s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higher rotation rate</a:t>
            </a:r>
            <a:r>
              <a:rPr lang="en-GB" sz="2800" dirty="0" smtClean="0">
                <a:latin typeface="Trebuchet MS" panose="020B0603020202020204" pitchFamily="34" charset="0"/>
              </a:rPr>
              <a:t> and stronger magnetic field particle drift due to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centrifugal force </a:t>
            </a:r>
            <a:r>
              <a:rPr lang="en-GB" sz="2800" dirty="0" smtClean="0">
                <a:latin typeface="Trebuchet MS" panose="020B0603020202020204" pitchFamily="34" charset="0"/>
              </a:rPr>
              <a:t>must be considered with the equation,</a:t>
            </a:r>
          </a:p>
          <a:p>
            <a:endParaRPr lang="en-GB" sz="2800" dirty="0" smtClean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Trebuchet MS" panose="020B0603020202020204" pitchFamily="34" charset="0"/>
            </a:endParaRPr>
          </a:p>
          <a:p>
            <a:endParaRPr lang="en-GB" sz="2800" dirty="0" smtClean="0">
              <a:latin typeface="Trebuchet MS" panose="020B0603020202020204" pitchFamily="34" charset="0"/>
            </a:endParaRPr>
          </a:p>
          <a:p>
            <a:endParaRPr lang="en-GB" sz="2800" dirty="0" smtClean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Particle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2800" u="sng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E</a:t>
            </a:r>
            <a:r>
              <a:rPr lang="en-GB" sz="28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x</a:t>
            </a:r>
            <a:r>
              <a:rPr lang="en-GB" sz="2800" u="sng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B</a:t>
            </a:r>
            <a:r>
              <a:rPr lang="en-GB" sz="2800" u="sng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drift</a:t>
            </a:r>
            <a:r>
              <a:rPr lang="en-GB" sz="2800" dirty="0" smtClean="0">
                <a:latin typeface="Trebuchet MS" panose="020B0603020202020204" pitchFamily="34" charset="0"/>
              </a:rPr>
              <a:t> is reconsidered to obey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ideal magnetohydrodynamic </a:t>
            </a:r>
            <a:r>
              <a:rPr lang="en-GB" sz="2800" dirty="0" smtClean="0">
                <a:latin typeface="Trebuchet MS" panose="020B0603020202020204" pitchFamily="34" charset="0"/>
              </a:rPr>
              <a:t>approximation, making hot and cold plasma species drift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The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magnetic field model </a:t>
            </a:r>
            <a:r>
              <a:rPr lang="en-GB" sz="2800" dirty="0" smtClean="0">
                <a:latin typeface="Trebuchet MS" panose="020B0603020202020204" pitchFamily="34" charset="0"/>
              </a:rPr>
              <a:t>is changed to a Jupiter specific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Model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inputs</a:t>
            </a:r>
            <a:r>
              <a:rPr lang="en-GB" sz="2800" dirty="0" smtClean="0">
                <a:latin typeface="Trebuchet MS" panose="020B0603020202020204" pitchFamily="34" charset="0"/>
              </a:rPr>
              <a:t>, the oval boxes in the diagram above, such as the conductance tensor must be altered to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reflect physical conditions </a:t>
            </a:r>
            <a:r>
              <a:rPr lang="en-GB" sz="2800" dirty="0" smtClean="0">
                <a:latin typeface="Trebuchet MS" panose="020B0603020202020204" pitchFamily="34" charset="0"/>
              </a:rPr>
              <a:t>at the planet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boundary conditions </a:t>
            </a:r>
            <a:r>
              <a:rPr lang="en-GB" sz="2800" dirty="0" smtClean="0">
                <a:latin typeface="Trebuchet MS" panose="020B0603020202020204" pitchFamily="34" charset="0"/>
              </a:rPr>
              <a:t>also must be altered to reflect the new environment</a:t>
            </a:r>
          </a:p>
          <a:p>
            <a:r>
              <a:rPr lang="en-GB" sz="2800" dirty="0" smtClean="0">
                <a:latin typeface="Trebuchet MS" panose="020B0603020202020204" pitchFamily="34" charset="0"/>
              </a:rPr>
              <a:t>Once these changes are made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consideration</a:t>
            </a:r>
            <a:r>
              <a:rPr lang="en-GB" sz="2800" dirty="0" smtClean="0">
                <a:latin typeface="Trebuchet MS" panose="020B0603020202020204" pitchFamily="34" charset="0"/>
              </a:rPr>
              <a:t> is given to the region in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new magnetospheric </a:t>
            </a:r>
            <a:r>
              <a:rPr lang="en-GB" sz="2800" dirty="0" smtClean="0">
                <a:latin typeface="Trebuchet MS" panose="020B0603020202020204" pitchFamily="34" charset="0"/>
              </a:rPr>
              <a:t>set up where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plasma flow speed</a:t>
            </a:r>
            <a:r>
              <a:rPr lang="en-GB" sz="2800" dirty="0" smtClean="0">
                <a:latin typeface="Trebuchet MS" panose="020B0603020202020204" pitchFamily="34" charset="0"/>
              </a:rPr>
              <a:t> is below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fast mode</a:t>
            </a:r>
            <a:r>
              <a:rPr lang="en-GB" sz="2800" baseline="30000" dirty="0">
                <a:latin typeface="Trebuchet MS" panose="020B0603020202020204" pitchFamily="34" charset="0"/>
              </a:rPr>
              <a:t>5</a:t>
            </a:r>
            <a:r>
              <a:rPr lang="en-GB" sz="2800" dirty="0" smtClean="0">
                <a:latin typeface="Trebuchet MS" panose="020B0603020202020204" pitchFamily="34" charset="0"/>
              </a:rPr>
              <a:t>.</a:t>
            </a:r>
          </a:p>
          <a:p>
            <a:endParaRPr lang="en-GB" sz="2800" dirty="0" smtClean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Trebuchet MS" panose="020B0603020202020204" pitchFamily="34" charset="0"/>
            </a:endParaRPr>
          </a:p>
          <a:p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856832" y="1344053"/>
            <a:ext cx="12185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Trebuchet MS" panose="020B0603020202020204" pitchFamily="34" charset="0"/>
              </a:rPr>
              <a:t>4</a:t>
            </a:r>
            <a:r>
              <a:rPr lang="en-GB" sz="5400" dirty="0" smtClean="0">
                <a:latin typeface="Trebuchet MS" panose="020B0603020202020204" pitchFamily="34" charset="0"/>
              </a:rPr>
              <a:t>. RCM-J Results</a:t>
            </a:r>
            <a:endParaRPr lang="en-GB" sz="5400" dirty="0">
              <a:latin typeface="Trebuchet MS" panose="020B0603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3365" y="10285217"/>
            <a:ext cx="1279168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</a:rPr>
              <a:t>It is important to understand </a:t>
            </a:r>
            <a:r>
              <a:rPr lang="en-GB" sz="2800" dirty="0" smtClean="0">
                <a:latin typeface="Trebuchet MS" panose="020B0603020202020204" pitchFamily="34" charset="0"/>
              </a:rPr>
              <a:t>how magnetospheres function </a:t>
            </a:r>
            <a:r>
              <a:rPr lang="en-GB" sz="2800" dirty="0">
                <a:latin typeface="Trebuchet MS" panose="020B0603020202020204" pitchFamily="34" charset="0"/>
              </a:rPr>
              <a:t>and how </a:t>
            </a:r>
            <a:r>
              <a:rPr lang="en-GB" sz="2800" dirty="0" smtClean="0">
                <a:latin typeface="Trebuchet MS" panose="020B0603020202020204" pitchFamily="34" charset="0"/>
              </a:rPr>
              <a:t>they </a:t>
            </a:r>
            <a:r>
              <a:rPr lang="en-GB" sz="2800" dirty="0">
                <a:latin typeface="Trebuchet MS" panose="020B0603020202020204" pitchFamily="34" charset="0"/>
              </a:rPr>
              <a:t>respond to external </a:t>
            </a:r>
            <a:r>
              <a:rPr lang="en-GB" sz="2800" dirty="0" smtClean="0">
                <a:latin typeface="Trebuchet MS" panose="020B0603020202020204" pitchFamily="34" charset="0"/>
              </a:rPr>
              <a:t>forces. It </a:t>
            </a:r>
            <a:r>
              <a:rPr lang="en-GB" sz="2800" dirty="0">
                <a:latin typeface="Trebuchet MS" panose="020B0603020202020204" pitchFamily="34" charset="0"/>
              </a:rPr>
              <a:t>is therefore convenient to create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computerised simulations </a:t>
            </a:r>
            <a:r>
              <a:rPr lang="en-GB" sz="2800" dirty="0">
                <a:latin typeface="Trebuchet MS" panose="020B0603020202020204" pitchFamily="34" charset="0"/>
              </a:rPr>
              <a:t>in order to investigate these regions of space. However, obtaining an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exact solution </a:t>
            </a:r>
            <a:r>
              <a:rPr lang="en-GB" sz="2800" dirty="0">
                <a:latin typeface="Trebuchet MS" panose="020B0603020202020204" pitchFamily="34" charset="0"/>
              </a:rPr>
              <a:t>to the governing equations for a system as complex as a magnetosphere is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very difficult</a:t>
            </a:r>
            <a:r>
              <a:rPr lang="en-GB" sz="2800" dirty="0">
                <a:latin typeface="Trebuchet MS" panose="020B0603020202020204" pitchFamily="34" charset="0"/>
              </a:rPr>
              <a:t>, this means it is necessary to construct a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simplified model</a:t>
            </a:r>
            <a:r>
              <a:rPr lang="en-GB" sz="2800" baseline="30000" dirty="0">
                <a:latin typeface="Trebuchet MS" panose="020B0603020202020204" pitchFamily="34" charset="0"/>
              </a:rPr>
              <a:t>1</a:t>
            </a:r>
            <a:r>
              <a:rPr lang="en-GB" sz="2800" dirty="0">
                <a:latin typeface="Trebuchet MS" panose="020B0603020202020204" pitchFamily="34" charset="0"/>
              </a:rPr>
              <a:t>. </a:t>
            </a:r>
            <a:endParaRPr lang="en-GB" sz="2800" dirty="0" smtClean="0">
              <a:latin typeface="Trebuchet MS" panose="020B0603020202020204" pitchFamily="34" charset="0"/>
            </a:endParaRPr>
          </a:p>
          <a:p>
            <a:endParaRPr lang="en-GB" sz="2800" dirty="0">
              <a:latin typeface="Trebuchet MS" panose="020B0603020202020204" pitchFamily="34" charset="0"/>
            </a:endParaRPr>
          </a:p>
          <a:p>
            <a:r>
              <a:rPr lang="en-GB" sz="2800" dirty="0" smtClean="0">
                <a:latin typeface="Trebuchet MS" panose="020B0603020202020204" pitchFamily="34" charset="0"/>
              </a:rPr>
              <a:t>We are particularly interested in the simulation of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plasma convection </a:t>
            </a:r>
            <a:r>
              <a:rPr lang="en-GB" sz="2800" dirty="0" smtClean="0">
                <a:latin typeface="Trebuchet MS" panose="020B0603020202020204" pitchFamily="34" charset="0"/>
              </a:rPr>
              <a:t>from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Jupiter’s plasma torus </a:t>
            </a:r>
            <a:r>
              <a:rPr lang="en-GB" sz="2800" dirty="0" smtClean="0">
                <a:latin typeface="Trebuchet MS" panose="020B0603020202020204" pitchFamily="34" charset="0"/>
              </a:rPr>
              <a:t>radially outwards. This convecting plasma is theorised to undergo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radial interchange instability </a:t>
            </a:r>
            <a:r>
              <a:rPr lang="en-GB" sz="2800" dirty="0" smtClean="0">
                <a:latin typeface="Trebuchet MS" panose="020B0603020202020204" pitchFamily="34" charset="0"/>
              </a:rPr>
              <a:t>(centrifugal instability). The most recognised model that currently simulates plasma convection in Jupiter’s magnetosphere and which has the radial interchange instability present is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Rice Convection model (RCM)</a:t>
            </a:r>
            <a:r>
              <a:rPr lang="en-GB" sz="2800" dirty="0" smtClean="0">
                <a:latin typeface="Trebuchet MS" panose="020B0603020202020204" pitchFamily="34" charset="0"/>
              </a:rPr>
              <a:t>. This model originally examined flows in Earth’s magnetosphere but was modified to explore Jupiter’s.</a:t>
            </a:r>
            <a:endParaRPr lang="en-GB" sz="2800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96" y="16832746"/>
            <a:ext cx="6264896" cy="469814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994468" y="21663607"/>
            <a:ext cx="1090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latin typeface="Trebuchet MS" panose="020B0603020202020204" pitchFamily="34" charset="0"/>
              </a:rPr>
              <a:t>Credit: J. Spencer. </a:t>
            </a:r>
            <a:endParaRPr lang="en-GB" sz="2000" i="1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05151" y="15343541"/>
            <a:ext cx="1266849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rebuchet MS" panose="020B0603020202020204" pitchFamily="34" charset="0"/>
              </a:rPr>
              <a:t>In the equation above most variables take their usual definitions. However, under </a:t>
            </a:r>
            <a:r>
              <a:rPr lang="en-GB" sz="2800" dirty="0">
                <a:latin typeface="Trebuchet MS" panose="020B0603020202020204" pitchFamily="34" charset="0"/>
              </a:rPr>
              <a:t>these assumptions it is possible </a:t>
            </a:r>
            <a:r>
              <a:rPr lang="en-GB" sz="2800" dirty="0" smtClean="0">
                <a:latin typeface="Trebuchet MS" panose="020B0603020202020204" pitchFamily="34" charset="0"/>
              </a:rPr>
              <a:t>obtain the following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invariants</a:t>
            </a:r>
            <a:r>
              <a:rPr lang="en-GB" sz="2800" dirty="0" smtClean="0">
                <a:latin typeface="Trebuchet MS" panose="020B0603020202020204" pitchFamily="34" charset="0"/>
              </a:rPr>
              <a:t> in the system</a:t>
            </a:r>
            <a:r>
              <a:rPr lang="en-GB" sz="2800" baseline="30000" dirty="0">
                <a:latin typeface="Trebuchet MS" panose="020B0603020202020204" pitchFamily="34" charset="0"/>
              </a:rPr>
              <a:t>3</a:t>
            </a:r>
            <a:r>
              <a:rPr lang="en-GB" sz="2800" dirty="0" smtClean="0">
                <a:latin typeface="Trebuchet MS" panose="020B0603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i="1" dirty="0" smtClean="0">
                <a:latin typeface="Trebuchet MS" panose="020B0603020202020204" pitchFamily="34" charset="0"/>
              </a:rPr>
              <a:t>λ</a:t>
            </a:r>
            <a:r>
              <a:rPr lang="en-US" sz="2800" i="1" baseline="-25000" dirty="0" smtClean="0">
                <a:latin typeface="Trebuchet MS" panose="020B0603020202020204" pitchFamily="34" charset="0"/>
              </a:rPr>
              <a:t>s</a:t>
            </a:r>
            <a:r>
              <a:rPr lang="en-GB" sz="2800" dirty="0" smtClean="0">
                <a:latin typeface="Trebuchet MS" panose="020B0603020202020204" pitchFamily="34" charset="0"/>
              </a:rPr>
              <a:t> is an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energy invariant </a:t>
            </a:r>
            <a:r>
              <a:rPr lang="en-GB" sz="2800" dirty="0" smtClean="0">
                <a:latin typeface="Trebuchet MS" panose="020B0603020202020204" pitchFamily="34" charset="0"/>
              </a:rPr>
              <a:t>that </a:t>
            </a:r>
            <a:r>
              <a:rPr lang="en-GB" sz="2800" dirty="0">
                <a:latin typeface="Trebuchet MS" panose="020B0603020202020204" pitchFamily="34" charset="0"/>
              </a:rPr>
              <a:t>is constant along a </a:t>
            </a:r>
            <a:r>
              <a:rPr lang="en-GB" sz="2800" dirty="0" smtClean="0">
                <a:latin typeface="Trebuchet MS" panose="020B0603020202020204" pitchFamily="34" charset="0"/>
              </a:rPr>
              <a:t>particles drift path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i="1" dirty="0" smtClean="0">
                <a:latin typeface="Trebuchet MS" panose="020B0603020202020204" pitchFamily="34" charset="0"/>
              </a:rPr>
              <a:t>η</a:t>
            </a:r>
            <a:r>
              <a:rPr lang="en-US" sz="2800" i="1" baseline="-25000" dirty="0" smtClean="0">
                <a:latin typeface="Trebuchet MS" panose="020B0603020202020204" pitchFamily="34" charset="0"/>
              </a:rPr>
              <a:t>s</a:t>
            </a:r>
            <a:r>
              <a:rPr lang="en-US" sz="2800" i="1" baseline="30000" dirty="0" smtClean="0">
                <a:latin typeface="Trebuchet MS" panose="020B0603020202020204" pitchFamily="34" charset="0"/>
              </a:rPr>
              <a:t> </a:t>
            </a:r>
            <a:r>
              <a:rPr lang="en-US" sz="2800" i="1" baseline="-25000" dirty="0"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latin typeface="Trebuchet MS" panose="020B0603020202020204" pitchFamily="34" charset="0"/>
              </a:rPr>
              <a:t>is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particles 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per unit magnetic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flux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 smtClean="0">
                <a:latin typeface="Trebuchet MS" panose="020B0603020202020204" pitchFamily="34" charset="0"/>
              </a:rPr>
              <a:t>pV</a:t>
            </a:r>
            <a:r>
              <a:rPr lang="en-GB" sz="2800" i="1" baseline="30000" dirty="0" smtClean="0">
                <a:latin typeface="Trebuchet MS" panose="020B0603020202020204" pitchFamily="34" charset="0"/>
              </a:rPr>
              <a:t>5/3</a:t>
            </a:r>
            <a:r>
              <a:rPr lang="en-GB" sz="2800" i="1" dirty="0" smtClean="0">
                <a:latin typeface="Trebuchet MS" panose="020B0603020202020204" pitchFamily="34" charset="0"/>
              </a:rPr>
              <a:t> </a:t>
            </a:r>
            <a:r>
              <a:rPr lang="en-GB" sz="2800" dirty="0" smtClean="0">
                <a:latin typeface="Trebuchet MS" panose="020B0603020202020204" pitchFamily="34" charset="0"/>
              </a:rPr>
              <a:t>is invariant by definition due to the final equation in the particle densities and velocities box. </a:t>
            </a:r>
            <a:endParaRPr lang="en-GB" sz="2800" i="1" dirty="0" smtClean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Trebuchet MS" panose="020B0603020202020204" pitchFamily="34" charset="0"/>
            </a:endParaRPr>
          </a:p>
          <a:p>
            <a:endParaRPr lang="en-GB" sz="2800" dirty="0">
              <a:latin typeface="Trebuchet MS" panose="020B0603020202020204" pitchFamily="34" charset="0"/>
            </a:endParaRPr>
          </a:p>
          <a:p>
            <a:endParaRPr lang="en-GB" sz="2800" dirty="0" smtClean="0">
              <a:latin typeface="Trebuchet MS" panose="020B0603020202020204" pitchFamily="34" charset="0"/>
            </a:endParaRPr>
          </a:p>
          <a:p>
            <a:endParaRPr lang="en-US" sz="2800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5842" t="2323" r="1658" b="40530"/>
          <a:stretch/>
        </p:blipFill>
        <p:spPr>
          <a:xfrm>
            <a:off x="20890975" y="8038140"/>
            <a:ext cx="6451600" cy="3479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1346" y="7970433"/>
            <a:ext cx="4629307" cy="647258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7238133" y="9159850"/>
            <a:ext cx="1270000" cy="419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5688733" y="11673028"/>
            <a:ext cx="1270000" cy="41975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635133" y="11673028"/>
            <a:ext cx="1032934" cy="4197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0890975" y="11882179"/>
            <a:ext cx="6451600" cy="1244600"/>
            <a:chOff x="20890975" y="11565467"/>
            <a:chExt cx="6451600" cy="12446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5"/>
            <a:srcRect l="18497" t="65067" r="15223" b="16996"/>
            <a:stretch/>
          </p:blipFill>
          <p:spPr>
            <a:xfrm>
              <a:off x="21805374" y="11609325"/>
              <a:ext cx="4622801" cy="109220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43" name="Rectangle 42"/>
            <p:cNvSpPr/>
            <p:nvPr/>
          </p:nvSpPr>
          <p:spPr>
            <a:xfrm>
              <a:off x="20890975" y="11565467"/>
              <a:ext cx="6451600" cy="124460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13709" y="23069024"/>
            <a:ext cx="5687166" cy="1421791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20890975" y="13461929"/>
            <a:ext cx="6451600" cy="1244600"/>
            <a:chOff x="20890975" y="13209012"/>
            <a:chExt cx="6451600" cy="12446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/>
            <a:srcRect l="8169" t="86387" r="5521" b="2812"/>
            <a:stretch/>
          </p:blipFill>
          <p:spPr>
            <a:xfrm>
              <a:off x="20890975" y="13553070"/>
              <a:ext cx="6019800" cy="657679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20890975" y="13209012"/>
              <a:ext cx="6451600" cy="124460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9856832" y="5970286"/>
            <a:ext cx="1230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494264" y="2370584"/>
            <a:ext cx="51519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rebuchet MS" panose="020B0603020202020204" pitchFamily="34" charset="0"/>
              </a:rPr>
              <a:t>Early runs of the RCM-J examined plasma convection from the Io plasma torus radially outward. These runs determined that if the plasma was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initialised</a:t>
            </a:r>
            <a:r>
              <a:rPr lang="en-GB" sz="2800" dirty="0" smtClean="0">
                <a:latin typeface="Trebuchet MS" panose="020B0603020202020204" pitchFamily="34" charset="0"/>
              </a:rPr>
              <a:t> with a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longitudinal asymmetry</a:t>
            </a:r>
            <a:r>
              <a:rPr lang="en-GB" sz="2800" dirty="0" smtClean="0">
                <a:latin typeface="Trebuchet MS" panose="020B0603020202020204" pitchFamily="34" charset="0"/>
              </a:rPr>
              <a:t>, even small, that the convecting plasma would break up into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fingers</a:t>
            </a:r>
            <a:r>
              <a:rPr lang="en-GB" sz="2800" dirty="0" smtClean="0">
                <a:latin typeface="Trebuchet MS" panose="020B0603020202020204" pitchFamily="34" charset="0"/>
              </a:rPr>
              <a:t> which transported it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radially outwards</a:t>
            </a:r>
            <a:r>
              <a:rPr lang="en-GB" sz="2800" dirty="0" smtClean="0">
                <a:latin typeface="Trebuchet MS" panose="020B0603020202020204" pitchFamily="34" charset="0"/>
              </a:rPr>
              <a:t>. The size of these fingers were at least partially a function of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radial density gradient </a:t>
            </a:r>
            <a:r>
              <a:rPr lang="en-GB" sz="2800" dirty="0" smtClean="0">
                <a:latin typeface="Trebuchet MS" panose="020B0603020202020204" pitchFamily="34" charset="0"/>
              </a:rPr>
              <a:t>in the torus. The physical mechanism</a:t>
            </a:r>
            <a:endParaRPr lang="en-GB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39836589" y="8237073"/>
            <a:ext cx="387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Trebuchet MS" panose="020B0603020202020204" pitchFamily="34" charset="0"/>
              </a:rPr>
              <a:t>Y</a:t>
            </a:r>
            <a:r>
              <a:rPr lang="en-GB" sz="2000" i="1" dirty="0" smtClean="0">
                <a:latin typeface="Trebuchet MS" panose="020B0603020202020204" pitchFamily="34" charset="0"/>
              </a:rPr>
              <a:t>ang et al. 1994</a:t>
            </a:r>
            <a:endParaRPr lang="en-GB" sz="2000" i="1" dirty="0">
              <a:latin typeface="Trebuchet MS" panose="020B0603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502670" y="8728100"/>
            <a:ext cx="128465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rebuchet MS" panose="020B0603020202020204" pitchFamily="34" charset="0"/>
              </a:rPr>
              <a:t>attributed to the creation of these fingers is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radial interchange instability </a:t>
            </a:r>
            <a:r>
              <a:rPr lang="en-GB" sz="2800" dirty="0" smtClean="0">
                <a:latin typeface="Trebuchet MS" panose="020B0603020202020204" pitchFamily="34" charset="0"/>
              </a:rPr>
              <a:t>and is thought to be the main process by which plasma is transported radially outwards. </a:t>
            </a:r>
          </a:p>
          <a:p>
            <a:endParaRPr lang="en-GB" sz="2800" dirty="0">
              <a:latin typeface="Trebuchet MS" panose="020B0603020202020204" pitchFamily="34" charset="0"/>
            </a:endParaRPr>
          </a:p>
          <a:p>
            <a:r>
              <a:rPr lang="en-GB" sz="2800" dirty="0" smtClean="0">
                <a:latin typeface="Trebuchet MS" panose="020B0603020202020204" pitchFamily="34" charset="0"/>
              </a:rPr>
              <a:t>Further studies have examined the impacts of including addition forces on the plasma and determined: </a:t>
            </a: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671043" y="11276288"/>
            <a:ext cx="54888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Coriolis forces impounds</a:t>
            </a:r>
            <a:r>
              <a:rPr lang="en-GB" sz="2800" dirty="0" smtClean="0">
                <a:latin typeface="Trebuchet MS" panose="020B0603020202020204" pitchFamily="34" charset="0"/>
              </a:rPr>
              <a:t> the plasma convection and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bends</a:t>
            </a:r>
            <a:r>
              <a:rPr lang="en-GB" sz="2800" dirty="0" smtClean="0">
                <a:latin typeface="Trebuchet MS" panose="020B0603020202020204" pitchFamily="34" charset="0"/>
              </a:rPr>
              <a:t> the fingers azimuthally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A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finite plasma </a:t>
            </a:r>
            <a:r>
              <a:rPr lang="en-GB" sz="2800" dirty="0" smtClean="0">
                <a:latin typeface="Trebuchet MS" panose="020B0603020202020204" pitchFamily="34" charset="0"/>
              </a:rPr>
              <a:t>pressure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enhances</a:t>
            </a:r>
            <a:r>
              <a:rPr lang="en-GB" sz="2800" dirty="0" smtClean="0">
                <a:latin typeface="Trebuchet MS" panose="020B0603020202020204" pitchFamily="34" charset="0"/>
              </a:rPr>
              <a:t> the interchange instability up to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50%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Trebuchet MS" panose="020B0603020202020204" pitchFamily="34" charset="0"/>
            </a:endParaRPr>
          </a:p>
          <a:p>
            <a:r>
              <a:rPr lang="en-GB" sz="2800" dirty="0" smtClean="0">
                <a:latin typeface="Trebuchet MS" panose="020B0603020202020204" pitchFamily="34" charset="0"/>
              </a:rPr>
              <a:t>RCM-J results have been compared to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observations </a:t>
            </a:r>
            <a:r>
              <a:rPr lang="en-GB" sz="2800" dirty="0" smtClean="0">
                <a:latin typeface="Trebuchet MS" panose="020B0603020202020204" pitchFamily="34" charset="0"/>
              </a:rPr>
              <a:t>and found to be largely in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agreement</a:t>
            </a:r>
            <a:r>
              <a:rPr lang="en-GB" sz="2800" dirty="0" smtClean="0">
                <a:latin typeface="Trebuchet MS" panose="020B0603020202020204" pitchFamily="34" charset="0"/>
              </a:rPr>
              <a:t>.</a:t>
            </a: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974209" y="19071304"/>
            <a:ext cx="12185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Trebuchet MS" panose="020B0603020202020204" pitchFamily="34" charset="0"/>
              </a:rPr>
              <a:t>5</a:t>
            </a:r>
            <a:r>
              <a:rPr lang="en-GB" sz="5400" dirty="0" smtClean="0">
                <a:latin typeface="Trebuchet MS" panose="020B0603020202020204" pitchFamily="34" charset="0"/>
              </a:rPr>
              <a:t>. Beyond the RCM-J</a:t>
            </a:r>
            <a:endParaRPr lang="en-GB" sz="5400" dirty="0">
              <a:latin typeface="Trebuchet MS" panose="020B0603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803062" y="20136849"/>
            <a:ext cx="119165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rebuchet MS" panose="020B0603020202020204" pitchFamily="34" charset="0"/>
              </a:rPr>
              <a:t>The RCM-J has had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great success </a:t>
            </a:r>
            <a:r>
              <a:rPr lang="en-GB" sz="2800" dirty="0" smtClean="0">
                <a:latin typeface="Trebuchet MS" panose="020B0603020202020204" pitchFamily="34" charset="0"/>
              </a:rPr>
              <a:t>in providing initial insights into plasma convection in Jupiter’s magnetosphere. However, we hope to address a number of issues with our own model in the future, these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Kinetic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2800" dirty="0" smtClean="0">
                <a:latin typeface="Trebuchet MS" panose="020B0603020202020204" pitchFamily="34" charset="0"/>
              </a:rPr>
              <a:t>modelling on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finer spatial scales </a:t>
            </a:r>
            <a:r>
              <a:rPr lang="en-GB" sz="2800" dirty="0" smtClean="0">
                <a:latin typeface="Trebuchet MS" panose="020B0603020202020204" pitchFamily="34" charset="0"/>
              </a:rPr>
              <a:t>will give insight into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smaller scale structures </a:t>
            </a:r>
            <a:r>
              <a:rPr lang="en-GB" sz="2800" dirty="0" smtClean="0">
                <a:latin typeface="Trebuchet MS" panose="020B0603020202020204" pitchFamily="34" charset="0"/>
              </a:rPr>
              <a:t>as particles undergo the instability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rate of plasma convection </a:t>
            </a:r>
            <a:r>
              <a:rPr lang="en-GB" sz="2800" dirty="0" smtClean="0">
                <a:latin typeface="Trebuchet MS" panose="020B0603020202020204" pitchFamily="34" charset="0"/>
              </a:rPr>
              <a:t>through the magnetosphere in the model is in the order of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10’s hours</a:t>
            </a:r>
            <a:r>
              <a:rPr lang="en-GB" sz="2800" dirty="0" smtClean="0">
                <a:latin typeface="Trebuchet MS" panose="020B0603020202020204" pitchFamily="34" charset="0"/>
              </a:rPr>
              <a:t>, observations have determined the flow to be on the order on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100’s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Instantaneous coupling between the ionosphere and magnetosphere is non-physical, consideration of </a:t>
            </a:r>
            <a:r>
              <a:rPr lang="en-GB" sz="2800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Alfvén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speed profiles </a:t>
            </a:r>
            <a:r>
              <a:rPr lang="en-GB" sz="2800" dirty="0" smtClean="0">
                <a:latin typeface="Trebuchet MS" panose="020B0603020202020204" pitchFamily="34" charset="0"/>
              </a:rPr>
              <a:t>would provide more sensible temporal coupling.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Open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boundaries</a:t>
            </a:r>
            <a:r>
              <a:rPr lang="en-GB" sz="2800" dirty="0" smtClean="0">
                <a:latin typeface="Trebuchet MS" panose="020B0603020202020204" pitchFamily="34" charset="0"/>
              </a:rPr>
              <a:t> on the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outer edge </a:t>
            </a:r>
            <a:r>
              <a:rPr lang="en-GB" sz="2800" dirty="0" smtClean="0">
                <a:latin typeface="Trebuchet MS" panose="020B0603020202020204" pitchFamily="34" charset="0"/>
              </a:rPr>
              <a:t>of the radial simulation region would allow for plasma convection over 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longer time periods </a:t>
            </a:r>
            <a:r>
              <a:rPr lang="en-GB" sz="2800" dirty="0" smtClean="0">
                <a:latin typeface="Trebuchet MS" panose="020B0603020202020204" pitchFamily="34" charset="0"/>
              </a:rPr>
              <a:t>to be examined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7808" y="26985364"/>
            <a:ext cx="130489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rebuchet MS" panose="020B0603020202020204" pitchFamily="34" charset="0"/>
              </a:rPr>
              <a:t>References</a:t>
            </a:r>
          </a:p>
          <a:p>
            <a:r>
              <a:rPr lang="en-GB" sz="2000" dirty="0" smtClean="0">
                <a:latin typeface="Trebuchet MS" panose="020B0603020202020204" pitchFamily="34" charset="0"/>
              </a:rPr>
              <a:t>1</a:t>
            </a:r>
            <a:r>
              <a:rPr lang="en-GB" sz="2000" dirty="0">
                <a:latin typeface="Trebuchet MS" panose="020B0603020202020204" pitchFamily="34" charset="0"/>
              </a:rPr>
              <a:t>. V. M. </a:t>
            </a:r>
            <a:r>
              <a:rPr lang="en-GB" sz="2000" dirty="0" err="1">
                <a:latin typeface="Trebuchet MS" panose="020B0603020202020204" pitchFamily="34" charset="0"/>
              </a:rPr>
              <a:t>Vasyliunas</a:t>
            </a:r>
            <a:r>
              <a:rPr lang="en-GB" sz="2000" dirty="0">
                <a:latin typeface="Trebuchet MS" panose="020B0603020202020204" pitchFamily="34" charset="0"/>
              </a:rPr>
              <a:t>. 1970. </a:t>
            </a:r>
            <a:r>
              <a:rPr lang="en-GB" sz="2000" dirty="0" smtClean="0">
                <a:latin typeface="Trebuchet MS" panose="020B0603020202020204" pitchFamily="34" charset="0"/>
              </a:rPr>
              <a:t>in Particles </a:t>
            </a:r>
            <a:r>
              <a:rPr lang="en-GB" sz="2000" dirty="0">
                <a:latin typeface="Trebuchet MS" panose="020B0603020202020204" pitchFamily="34" charset="0"/>
              </a:rPr>
              <a:t>and Fields in the Magnetosphere. B. M. </a:t>
            </a:r>
            <a:r>
              <a:rPr lang="en-GB" sz="2000" dirty="0" err="1" smtClean="0">
                <a:latin typeface="Trebuchet MS" panose="020B0603020202020204" pitchFamily="34" charset="0"/>
              </a:rPr>
              <a:t>McCormac</a:t>
            </a:r>
            <a:r>
              <a:rPr lang="en-GB" sz="2000" dirty="0" smtClean="0">
                <a:latin typeface="Trebuchet MS" panose="020B0603020202020204" pitchFamily="34" charset="0"/>
              </a:rPr>
              <a:t>.</a:t>
            </a:r>
            <a:endParaRPr lang="en-GB" sz="2000" dirty="0">
              <a:latin typeface="Trebuchet MS" panose="020B0603020202020204" pitchFamily="34" charset="0"/>
            </a:endParaRPr>
          </a:p>
          <a:p>
            <a:r>
              <a:rPr lang="en-GB" sz="2000" dirty="0">
                <a:latin typeface="Trebuchet MS" panose="020B0603020202020204" pitchFamily="34" charset="0"/>
              </a:rPr>
              <a:t>2. F. </a:t>
            </a:r>
            <a:r>
              <a:rPr lang="en-GB" sz="2000" dirty="0" err="1">
                <a:latin typeface="Trebuchet MS" panose="020B0603020202020204" pitchFamily="34" charset="0"/>
              </a:rPr>
              <a:t>Toffoletto</a:t>
            </a:r>
            <a:r>
              <a:rPr lang="en-GB" sz="2000" dirty="0">
                <a:latin typeface="Trebuchet MS" panose="020B0603020202020204" pitchFamily="34" charset="0"/>
              </a:rPr>
              <a:t>, S. </a:t>
            </a:r>
            <a:r>
              <a:rPr lang="en-GB" sz="2000" dirty="0" err="1">
                <a:latin typeface="Trebuchet MS" panose="020B0603020202020204" pitchFamily="34" charset="0"/>
              </a:rPr>
              <a:t>Sazykin</a:t>
            </a:r>
            <a:r>
              <a:rPr lang="en-GB" sz="2000" dirty="0">
                <a:latin typeface="Trebuchet MS" panose="020B0603020202020204" pitchFamily="34" charset="0"/>
              </a:rPr>
              <a:t>, R. Spiro, &amp; R. Wolf. 2003. Space Sci. Rev., 107, 175</a:t>
            </a:r>
          </a:p>
          <a:p>
            <a:r>
              <a:rPr lang="en-GB" sz="2000" dirty="0">
                <a:latin typeface="Trebuchet MS" panose="020B0603020202020204" pitchFamily="34" charset="0"/>
              </a:rPr>
              <a:t>3. R. A. Wolf. 1983. </a:t>
            </a:r>
            <a:r>
              <a:rPr lang="en-GB" sz="2000" dirty="0" smtClean="0">
                <a:latin typeface="Trebuchet MS" panose="020B0603020202020204" pitchFamily="34" charset="0"/>
              </a:rPr>
              <a:t>in </a:t>
            </a:r>
            <a:r>
              <a:rPr lang="en-GB" sz="2000" dirty="0">
                <a:latin typeface="Trebuchet MS" panose="020B0603020202020204" pitchFamily="34" charset="0"/>
              </a:rPr>
              <a:t>Solar-Terrestrial Physics. R. L. </a:t>
            </a:r>
            <a:r>
              <a:rPr lang="en-GB" sz="2000" dirty="0" err="1">
                <a:latin typeface="Trebuchet MS" panose="020B0603020202020204" pitchFamily="34" charset="0"/>
              </a:rPr>
              <a:t>Carovillano</a:t>
            </a:r>
            <a:r>
              <a:rPr lang="en-GB" sz="2000" dirty="0">
                <a:latin typeface="Trebuchet MS" panose="020B0603020202020204" pitchFamily="34" charset="0"/>
              </a:rPr>
              <a:t>, &amp; J. M. </a:t>
            </a:r>
            <a:r>
              <a:rPr lang="en-GB" sz="2000" dirty="0" smtClean="0">
                <a:latin typeface="Trebuchet MS" panose="020B0603020202020204" pitchFamily="34" charset="0"/>
              </a:rPr>
              <a:t>Forbes.</a:t>
            </a:r>
            <a:endParaRPr lang="en-GB" sz="2000" dirty="0">
              <a:latin typeface="Trebuchet MS" panose="020B0603020202020204" pitchFamily="34" charset="0"/>
            </a:endParaRPr>
          </a:p>
          <a:p>
            <a:r>
              <a:rPr lang="en-US" sz="2000" dirty="0">
                <a:latin typeface="Trebuchet MS" panose="020B0603020202020204" pitchFamily="34" charset="0"/>
              </a:rPr>
              <a:t>4. S. </a:t>
            </a:r>
            <a:r>
              <a:rPr lang="en-US" sz="2000" dirty="0" err="1">
                <a:latin typeface="Trebuchet MS" panose="020B0603020202020204" pitchFamily="34" charset="0"/>
              </a:rPr>
              <a:t>Sazykin</a:t>
            </a:r>
            <a:r>
              <a:rPr lang="en-US" sz="2000" dirty="0">
                <a:latin typeface="Trebuchet MS" panose="020B0603020202020204" pitchFamily="34" charset="0"/>
              </a:rPr>
              <a:t>. 2000</a:t>
            </a:r>
            <a:r>
              <a:rPr lang="en-US" sz="2000" dirty="0" smtClean="0">
                <a:latin typeface="Trebuchet MS" panose="020B0603020202020204" pitchFamily="34" charset="0"/>
              </a:rPr>
              <a:t>. PhD </a:t>
            </a:r>
            <a:r>
              <a:rPr lang="en-US" sz="2000" dirty="0">
                <a:latin typeface="Trebuchet MS" panose="020B0603020202020204" pitchFamily="34" charset="0"/>
              </a:rPr>
              <a:t>Dissertation, University of Utah.</a:t>
            </a:r>
          </a:p>
          <a:p>
            <a:r>
              <a:rPr lang="en-GB" sz="2000" dirty="0">
                <a:latin typeface="Trebuchet MS" panose="020B0603020202020204" pitchFamily="34" charset="0"/>
              </a:rPr>
              <a:t>5. Y. S. Yang, R. A. Wolf, R. W. Spiro, &amp; T. W. Hill. 1994. J. </a:t>
            </a:r>
            <a:r>
              <a:rPr lang="en-GB" sz="2000" dirty="0" err="1">
                <a:latin typeface="Trebuchet MS" panose="020B0603020202020204" pitchFamily="34" charset="0"/>
              </a:rPr>
              <a:t>Geophys</a:t>
            </a:r>
            <a:r>
              <a:rPr lang="en-GB" sz="2000" dirty="0">
                <a:latin typeface="Trebuchet MS" panose="020B0603020202020204" pitchFamily="34" charset="0"/>
              </a:rPr>
              <a:t>. Res., 99, 8755</a:t>
            </a:r>
          </a:p>
          <a:p>
            <a:r>
              <a:rPr lang="en-GB" sz="2000" dirty="0">
                <a:latin typeface="Trebuchet MS" panose="020B0603020202020204" pitchFamily="34" charset="0"/>
              </a:rPr>
              <a:t>6</a:t>
            </a:r>
            <a:r>
              <a:rPr lang="en-GB" sz="2000" dirty="0" smtClean="0">
                <a:latin typeface="Trebuchet MS" panose="020B0603020202020204" pitchFamily="34" charset="0"/>
              </a:rPr>
              <a:t>. X. Liu, T. W. Hill, R. A. Wolf, et al. </a:t>
            </a:r>
            <a:r>
              <a:rPr lang="en-GB" sz="2000" dirty="0" smtClean="0">
                <a:latin typeface="Trebuchet MS" panose="020B0603020202020204" pitchFamily="34" charset="0"/>
              </a:rPr>
              <a:t>2010</a:t>
            </a:r>
            <a:r>
              <a:rPr lang="en-GB" sz="2000" dirty="0">
                <a:latin typeface="Trebuchet MS" panose="020B0603020202020204" pitchFamily="34" charset="0"/>
              </a:rPr>
              <a:t>.</a:t>
            </a:r>
            <a:r>
              <a:rPr lang="en-GB" sz="2000" dirty="0" smtClean="0">
                <a:latin typeface="Trebuchet MS" panose="020B0603020202020204" pitchFamily="34" charset="0"/>
              </a:rPr>
              <a:t> </a:t>
            </a:r>
            <a:r>
              <a:rPr lang="en-GB" sz="2000" dirty="0" smtClean="0">
                <a:latin typeface="Trebuchet MS" panose="020B0603020202020204" pitchFamily="34" charset="0"/>
              </a:rPr>
              <a:t>J. </a:t>
            </a:r>
            <a:r>
              <a:rPr lang="en-GB" sz="2000" dirty="0" err="1" smtClean="0">
                <a:latin typeface="Trebuchet MS" panose="020B0603020202020204" pitchFamily="34" charset="0"/>
              </a:rPr>
              <a:t>Geophys</a:t>
            </a:r>
            <a:r>
              <a:rPr lang="en-GB" sz="2000" dirty="0" smtClean="0">
                <a:latin typeface="Trebuchet MS" panose="020B0603020202020204" pitchFamily="34" charset="0"/>
              </a:rPr>
              <a:t>. Res., 115, A12254</a:t>
            </a:r>
            <a:endParaRPr lang="en-GB" sz="2000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896" y="2472942"/>
            <a:ext cx="7043135" cy="563206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4846947" y="2603500"/>
            <a:ext cx="0" cy="22534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34264600" y="3441700"/>
            <a:ext cx="56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rebuchet MS" panose="020B0603020202020204" pitchFamily="34" charset="0"/>
              </a:rPr>
              <a:t>R</a:t>
            </a:r>
            <a:r>
              <a:rPr lang="en-GB" sz="2800" baseline="-25000" dirty="0">
                <a:latin typeface="Trebuchet MS" panose="020B0603020202020204" pitchFamily="34" charset="0"/>
              </a:rPr>
              <a:t>J</a:t>
            </a:r>
            <a:endParaRPr lang="en-GB" sz="2800" dirty="0">
              <a:latin typeface="Trebuchet MS" panose="020B0603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299" y="11517940"/>
            <a:ext cx="6530338" cy="61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2999</TotalTime>
  <Words>1094</Words>
  <Application>Microsoft Office PowerPoint</Application>
  <PresentationFormat>Custom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Wiggs, Josh</dc:creator>
  <cp:lastModifiedBy>Wiggs, Josh</cp:lastModifiedBy>
  <cp:revision>176</cp:revision>
  <dcterms:created xsi:type="dcterms:W3CDTF">2018-11-23T15:29:59Z</dcterms:created>
  <dcterms:modified xsi:type="dcterms:W3CDTF">2019-07-29T14:33:19Z</dcterms:modified>
</cp:coreProperties>
</file>