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0"/>
  </p:notesMasterIdLst>
  <p:sldIdLst>
    <p:sldId id="259" r:id="rId3"/>
    <p:sldId id="305" r:id="rId4"/>
    <p:sldId id="329" r:id="rId5"/>
    <p:sldId id="307" r:id="rId6"/>
    <p:sldId id="291" r:id="rId7"/>
    <p:sldId id="309" r:id="rId8"/>
    <p:sldId id="306" r:id="rId9"/>
    <p:sldId id="308" r:id="rId10"/>
    <p:sldId id="294" r:id="rId11"/>
    <p:sldId id="323" r:id="rId12"/>
    <p:sldId id="301" r:id="rId13"/>
    <p:sldId id="325" r:id="rId14"/>
    <p:sldId id="328" r:id="rId15"/>
    <p:sldId id="324" r:id="rId16"/>
    <p:sldId id="327" r:id="rId17"/>
    <p:sldId id="267" r:id="rId18"/>
    <p:sldId id="28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61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5121B"/>
    <a:srgbClr val="666666"/>
    <a:srgbClr val="D52B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8" autoAdjust="0"/>
    <p:restoredTop sz="79824" autoAdjust="0"/>
  </p:normalViewPr>
  <p:slideViewPr>
    <p:cSldViewPr>
      <p:cViewPr varScale="1">
        <p:scale>
          <a:sx n="84" d="100"/>
          <a:sy n="84" d="100"/>
        </p:scale>
        <p:origin x="108" y="498"/>
      </p:cViewPr>
      <p:guideLst>
        <p:guide orient="horz" pos="2160"/>
        <p:guide pos="61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444685039370078"/>
          <c:y val="4.5434164479440084E-2"/>
          <c:w val="0.84704986876640398"/>
          <c:h val="0.77031459609215513"/>
        </c:manualLayout>
      </c:layout>
      <c:lineChart>
        <c:grouping val="stacked"/>
        <c:varyColors val="0"/>
        <c:ser>
          <c:idx val="0"/>
          <c:order val="0"/>
          <c:tx>
            <c:strRef>
              <c:f>Sheet3!$C$4</c:f>
              <c:strCache>
                <c:ptCount val="1"/>
                <c:pt idx="0">
                  <c:v>AS4/PEEK- Al</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val>
            <c:numRef>
              <c:f>Sheet3!$C$6:$C$23</c:f>
              <c:numCache>
                <c:formatCode>General</c:formatCode>
                <c:ptCount val="18"/>
                <c:pt idx="0">
                  <c:v>228.12</c:v>
                </c:pt>
                <c:pt idx="1">
                  <c:v>221.15</c:v>
                </c:pt>
                <c:pt idx="2">
                  <c:v>215.57</c:v>
                </c:pt>
                <c:pt idx="3">
                  <c:v>588.64</c:v>
                </c:pt>
                <c:pt idx="4">
                  <c:v>580.6</c:v>
                </c:pt>
                <c:pt idx="5">
                  <c:v>573.54999999999995</c:v>
                </c:pt>
                <c:pt idx="6">
                  <c:v>564.47</c:v>
                </c:pt>
                <c:pt idx="7">
                  <c:v>562.73</c:v>
                </c:pt>
                <c:pt idx="8">
                  <c:v>554.23</c:v>
                </c:pt>
                <c:pt idx="9">
                  <c:v>555.88</c:v>
                </c:pt>
                <c:pt idx="10">
                  <c:v>553.09</c:v>
                </c:pt>
                <c:pt idx="11">
                  <c:v>571.98</c:v>
                </c:pt>
                <c:pt idx="12">
                  <c:v>587.07000000000005</c:v>
                </c:pt>
                <c:pt idx="13">
                  <c:v>1433.8</c:v>
                </c:pt>
                <c:pt idx="14">
                  <c:v>1385.2</c:v>
                </c:pt>
                <c:pt idx="15">
                  <c:v>1352.8</c:v>
                </c:pt>
                <c:pt idx="16">
                  <c:v>1325</c:v>
                </c:pt>
                <c:pt idx="17">
                  <c:v>1299.0999999999999</c:v>
                </c:pt>
              </c:numCache>
            </c:numRef>
          </c:val>
          <c:smooth val="0"/>
          <c:extLst>
            <c:ext xmlns:c16="http://schemas.microsoft.com/office/drawing/2014/chart" uri="{C3380CC4-5D6E-409C-BE32-E72D297353CC}">
              <c16:uniqueId val="{00000000-6A69-4357-9B33-788DB81C821D}"/>
            </c:ext>
          </c:extLst>
        </c:ser>
        <c:ser>
          <c:idx val="1"/>
          <c:order val="1"/>
          <c:tx>
            <c:strRef>
              <c:f>Sheet3!$D$4</c:f>
              <c:strCache>
                <c:ptCount val="1"/>
                <c:pt idx="0">
                  <c:v>AS4/EPOXY - Al</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val>
            <c:numRef>
              <c:f>Sheet3!$D$6:$D$23</c:f>
              <c:numCache>
                <c:formatCode>General</c:formatCode>
                <c:ptCount val="18"/>
                <c:pt idx="0">
                  <c:v>228.03</c:v>
                </c:pt>
                <c:pt idx="1">
                  <c:v>221.45</c:v>
                </c:pt>
                <c:pt idx="2">
                  <c:v>216.3</c:v>
                </c:pt>
                <c:pt idx="3">
                  <c:v>595.82000000000005</c:v>
                </c:pt>
                <c:pt idx="4">
                  <c:v>589.02</c:v>
                </c:pt>
                <c:pt idx="5">
                  <c:v>582.51</c:v>
                </c:pt>
                <c:pt idx="6">
                  <c:v>574.49</c:v>
                </c:pt>
                <c:pt idx="7">
                  <c:v>573.47</c:v>
                </c:pt>
                <c:pt idx="8">
                  <c:v>565.91</c:v>
                </c:pt>
                <c:pt idx="9">
                  <c:v>569.30999999999995</c:v>
                </c:pt>
                <c:pt idx="10">
                  <c:v>567.98</c:v>
                </c:pt>
                <c:pt idx="11">
                  <c:v>588.57000000000005</c:v>
                </c:pt>
                <c:pt idx="12">
                  <c:v>604.41999999999996</c:v>
                </c:pt>
                <c:pt idx="13">
                  <c:v>1472.1</c:v>
                </c:pt>
                <c:pt idx="14">
                  <c:v>1423</c:v>
                </c:pt>
                <c:pt idx="15">
                  <c:v>1390</c:v>
                </c:pt>
                <c:pt idx="16">
                  <c:v>1361.4</c:v>
                </c:pt>
                <c:pt idx="17">
                  <c:v>1334.9</c:v>
                </c:pt>
              </c:numCache>
            </c:numRef>
          </c:val>
          <c:smooth val="0"/>
          <c:extLst>
            <c:ext xmlns:c16="http://schemas.microsoft.com/office/drawing/2014/chart" uri="{C3380CC4-5D6E-409C-BE32-E72D297353CC}">
              <c16:uniqueId val="{00000001-6A69-4357-9B33-788DB81C821D}"/>
            </c:ext>
          </c:extLst>
        </c:ser>
        <c:ser>
          <c:idx val="2"/>
          <c:order val="2"/>
          <c:tx>
            <c:strRef>
              <c:f>Sheet3!$E$4</c:f>
              <c:strCache>
                <c:ptCount val="1"/>
                <c:pt idx="0">
                  <c:v>P75/PEEK -Al</c:v>
                </c:pt>
              </c:strCache>
            </c:strRef>
          </c:tx>
          <c:spPr>
            <a:ln w="22225" cap="rnd">
              <a:solidFill>
                <a:schemeClr val="accent3"/>
              </a:solidFill>
              <a:round/>
            </a:ln>
            <a:effectLst/>
          </c:spPr>
          <c:marker>
            <c:symbol val="triangle"/>
            <c:size val="6"/>
            <c:spPr>
              <a:solidFill>
                <a:schemeClr val="accent3"/>
              </a:solidFill>
              <a:ln w="9525">
                <a:solidFill>
                  <a:schemeClr val="accent3"/>
                </a:solidFill>
                <a:round/>
              </a:ln>
              <a:effectLst/>
            </c:spPr>
          </c:marker>
          <c:val>
            <c:numRef>
              <c:f>Sheet3!$E$6:$E$23</c:f>
              <c:numCache>
                <c:formatCode>General</c:formatCode>
                <c:ptCount val="18"/>
                <c:pt idx="0">
                  <c:v>227.48</c:v>
                </c:pt>
                <c:pt idx="1">
                  <c:v>225.13</c:v>
                </c:pt>
                <c:pt idx="2">
                  <c:v>225.06</c:v>
                </c:pt>
                <c:pt idx="3">
                  <c:v>820.55</c:v>
                </c:pt>
                <c:pt idx="4">
                  <c:v>798.2</c:v>
                </c:pt>
                <c:pt idx="5">
                  <c:v>782.57</c:v>
                </c:pt>
                <c:pt idx="6">
                  <c:v>764.38</c:v>
                </c:pt>
                <c:pt idx="7">
                  <c:v>753.43</c:v>
                </c:pt>
                <c:pt idx="8">
                  <c:v>737.04</c:v>
                </c:pt>
                <c:pt idx="9">
                  <c:v>732.98</c:v>
                </c:pt>
                <c:pt idx="10">
                  <c:v>720.68</c:v>
                </c:pt>
                <c:pt idx="11">
                  <c:v>758.79</c:v>
                </c:pt>
                <c:pt idx="12">
                  <c:v>830.08</c:v>
                </c:pt>
                <c:pt idx="13">
                  <c:v>1952.8</c:v>
                </c:pt>
                <c:pt idx="14">
                  <c:v>1856.8</c:v>
                </c:pt>
                <c:pt idx="15">
                  <c:v>1803.1</c:v>
                </c:pt>
                <c:pt idx="16">
                  <c:v>1759.5</c:v>
                </c:pt>
                <c:pt idx="17">
                  <c:v>1721.1</c:v>
                </c:pt>
              </c:numCache>
            </c:numRef>
          </c:val>
          <c:smooth val="0"/>
          <c:extLst>
            <c:ext xmlns:c16="http://schemas.microsoft.com/office/drawing/2014/chart" uri="{C3380CC4-5D6E-409C-BE32-E72D297353CC}">
              <c16:uniqueId val="{00000002-6A69-4357-9B33-788DB81C821D}"/>
            </c:ext>
          </c:extLst>
        </c:ser>
        <c:ser>
          <c:idx val="3"/>
          <c:order val="3"/>
          <c:tx>
            <c:strRef>
              <c:f>Sheet3!$F$4</c:f>
              <c:strCache>
                <c:ptCount val="1"/>
                <c:pt idx="0">
                  <c:v>P75/EPOXY -Al</c:v>
                </c:pt>
              </c:strCache>
            </c:strRef>
          </c:tx>
          <c:spPr>
            <a:ln w="22225" cap="rnd">
              <a:solidFill>
                <a:schemeClr val="accent4"/>
              </a:solidFill>
              <a:round/>
            </a:ln>
            <a:effectLst/>
          </c:spPr>
          <c:marker>
            <c:symbol val="x"/>
            <c:size val="6"/>
            <c:spPr>
              <a:noFill/>
              <a:ln w="9525">
                <a:solidFill>
                  <a:schemeClr val="accent4"/>
                </a:solidFill>
                <a:round/>
              </a:ln>
              <a:effectLst/>
            </c:spPr>
          </c:marker>
          <c:val>
            <c:numRef>
              <c:f>Sheet3!$F$6:$F$23</c:f>
              <c:numCache>
                <c:formatCode>General</c:formatCode>
                <c:ptCount val="18"/>
                <c:pt idx="0">
                  <c:v>405.37</c:v>
                </c:pt>
                <c:pt idx="1">
                  <c:v>387.11</c:v>
                </c:pt>
                <c:pt idx="2">
                  <c:v>371.89</c:v>
                </c:pt>
                <c:pt idx="3">
                  <c:v>1024.5999999999999</c:v>
                </c:pt>
                <c:pt idx="4">
                  <c:v>992.58</c:v>
                </c:pt>
                <c:pt idx="5">
                  <c:v>996.03</c:v>
                </c:pt>
                <c:pt idx="6">
                  <c:v>940.41</c:v>
                </c:pt>
                <c:pt idx="7">
                  <c:v>927.36</c:v>
                </c:pt>
                <c:pt idx="8">
                  <c:v>905.68</c:v>
                </c:pt>
                <c:pt idx="9">
                  <c:v>900.08</c:v>
                </c:pt>
                <c:pt idx="10">
                  <c:v>883.25</c:v>
                </c:pt>
                <c:pt idx="11">
                  <c:v>920.91</c:v>
                </c:pt>
                <c:pt idx="12">
                  <c:v>1002</c:v>
                </c:pt>
                <c:pt idx="13">
                  <c:v>2573.4</c:v>
                </c:pt>
                <c:pt idx="14">
                  <c:v>2443.9</c:v>
                </c:pt>
                <c:pt idx="15">
                  <c:v>2367.3000000000002</c:v>
                </c:pt>
                <c:pt idx="16">
                  <c:v>2305.9</c:v>
                </c:pt>
                <c:pt idx="17">
                  <c:v>2252.5</c:v>
                </c:pt>
              </c:numCache>
            </c:numRef>
          </c:val>
          <c:smooth val="0"/>
          <c:extLst>
            <c:ext xmlns:c16="http://schemas.microsoft.com/office/drawing/2014/chart" uri="{C3380CC4-5D6E-409C-BE32-E72D297353CC}">
              <c16:uniqueId val="{00000003-6A69-4357-9B33-788DB81C821D}"/>
            </c:ext>
          </c:extLst>
        </c:ser>
        <c:ser>
          <c:idx val="4"/>
          <c:order val="4"/>
          <c:tx>
            <c:strRef>
              <c:f>Sheet3!$G$4</c:f>
              <c:strCache>
                <c:ptCount val="1"/>
                <c:pt idx="0">
                  <c:v>AS4/PEEK -Ti</c:v>
                </c:pt>
              </c:strCache>
            </c:strRef>
          </c:tx>
          <c:spPr>
            <a:ln w="22225" cap="rnd">
              <a:solidFill>
                <a:schemeClr val="accent5"/>
              </a:solidFill>
              <a:round/>
            </a:ln>
            <a:effectLst/>
          </c:spPr>
          <c:marker>
            <c:symbol val="star"/>
            <c:size val="6"/>
            <c:spPr>
              <a:noFill/>
              <a:ln w="9525">
                <a:solidFill>
                  <a:schemeClr val="accent5"/>
                </a:solidFill>
                <a:round/>
              </a:ln>
              <a:effectLst/>
            </c:spPr>
          </c:marker>
          <c:val>
            <c:numRef>
              <c:f>Sheet3!$G$6:$G$23</c:f>
              <c:numCache>
                <c:formatCode>General</c:formatCode>
                <c:ptCount val="18"/>
                <c:pt idx="0">
                  <c:v>198.72</c:v>
                </c:pt>
                <c:pt idx="1">
                  <c:v>193.58</c:v>
                </c:pt>
                <c:pt idx="2">
                  <c:v>189.97</c:v>
                </c:pt>
                <c:pt idx="3">
                  <c:v>615.85</c:v>
                </c:pt>
                <c:pt idx="4">
                  <c:v>609.84</c:v>
                </c:pt>
                <c:pt idx="5">
                  <c:v>601.98</c:v>
                </c:pt>
                <c:pt idx="6">
                  <c:v>593.29999999999995</c:v>
                </c:pt>
                <c:pt idx="7">
                  <c:v>591.26</c:v>
                </c:pt>
                <c:pt idx="8">
                  <c:v>583.04</c:v>
                </c:pt>
                <c:pt idx="9">
                  <c:v>585.69000000000005</c:v>
                </c:pt>
                <c:pt idx="10">
                  <c:v>583.54999999999995</c:v>
                </c:pt>
                <c:pt idx="11">
                  <c:v>603.19000000000005</c:v>
                </c:pt>
                <c:pt idx="12">
                  <c:v>618.73</c:v>
                </c:pt>
                <c:pt idx="13">
                  <c:v>1521.2</c:v>
                </c:pt>
                <c:pt idx="14">
                  <c:v>1470.3</c:v>
                </c:pt>
                <c:pt idx="15">
                  <c:v>1435.7</c:v>
                </c:pt>
                <c:pt idx="16">
                  <c:v>1405.8</c:v>
                </c:pt>
                <c:pt idx="17">
                  <c:v>1378.1</c:v>
                </c:pt>
              </c:numCache>
            </c:numRef>
          </c:val>
          <c:smooth val="0"/>
          <c:extLst>
            <c:ext xmlns:c16="http://schemas.microsoft.com/office/drawing/2014/chart" uri="{C3380CC4-5D6E-409C-BE32-E72D297353CC}">
              <c16:uniqueId val="{00000004-6A69-4357-9B33-788DB81C821D}"/>
            </c:ext>
          </c:extLst>
        </c:ser>
        <c:ser>
          <c:idx val="5"/>
          <c:order val="5"/>
          <c:tx>
            <c:strRef>
              <c:f>Sheet3!$H$4</c:f>
              <c:strCache>
                <c:ptCount val="1"/>
                <c:pt idx="0">
                  <c:v>AS4/EPOXY -Ti</c:v>
                </c:pt>
              </c:strCache>
            </c:strRef>
          </c:tx>
          <c:spPr>
            <a:ln w="22225" cap="rnd">
              <a:solidFill>
                <a:schemeClr val="accent6"/>
              </a:solidFill>
              <a:round/>
            </a:ln>
            <a:effectLst/>
          </c:spPr>
          <c:marker>
            <c:symbol val="circle"/>
            <c:size val="6"/>
            <c:spPr>
              <a:solidFill>
                <a:schemeClr val="accent6"/>
              </a:solidFill>
              <a:ln w="9525">
                <a:solidFill>
                  <a:schemeClr val="accent6"/>
                </a:solidFill>
                <a:round/>
              </a:ln>
              <a:effectLst/>
            </c:spPr>
          </c:marker>
          <c:val>
            <c:numRef>
              <c:f>Sheet3!$H$6:$H$23</c:f>
              <c:numCache>
                <c:formatCode>General</c:formatCode>
                <c:ptCount val="18"/>
                <c:pt idx="0">
                  <c:v>203.52</c:v>
                </c:pt>
                <c:pt idx="1">
                  <c:v>198.16</c:v>
                </c:pt>
                <c:pt idx="2">
                  <c:v>194.38</c:v>
                </c:pt>
                <c:pt idx="3">
                  <c:v>611.19000000000005</c:v>
                </c:pt>
                <c:pt idx="4">
                  <c:v>605.36</c:v>
                </c:pt>
                <c:pt idx="5">
                  <c:v>597.66</c:v>
                </c:pt>
                <c:pt idx="6">
                  <c:v>589.22</c:v>
                </c:pt>
                <c:pt idx="7">
                  <c:v>587.44000000000005</c:v>
                </c:pt>
                <c:pt idx="8">
                  <c:v>579.42999999999995</c:v>
                </c:pt>
                <c:pt idx="9">
                  <c:v>582.66999999999996</c:v>
                </c:pt>
                <c:pt idx="10">
                  <c:v>581.05999999999995</c:v>
                </c:pt>
                <c:pt idx="11">
                  <c:v>602.25</c:v>
                </c:pt>
                <c:pt idx="12">
                  <c:v>618.32000000000005</c:v>
                </c:pt>
                <c:pt idx="13">
                  <c:v>1514.8</c:v>
                </c:pt>
                <c:pt idx="14">
                  <c:v>1464.5</c:v>
                </c:pt>
                <c:pt idx="15">
                  <c:v>1430.2</c:v>
                </c:pt>
                <c:pt idx="16">
                  <c:v>1400.7</c:v>
                </c:pt>
                <c:pt idx="17">
                  <c:v>1373.3</c:v>
                </c:pt>
              </c:numCache>
            </c:numRef>
          </c:val>
          <c:smooth val="0"/>
          <c:extLst>
            <c:ext xmlns:c16="http://schemas.microsoft.com/office/drawing/2014/chart" uri="{C3380CC4-5D6E-409C-BE32-E72D297353CC}">
              <c16:uniqueId val="{00000005-6A69-4357-9B33-788DB81C821D}"/>
            </c:ext>
          </c:extLst>
        </c:ser>
        <c:ser>
          <c:idx val="6"/>
          <c:order val="6"/>
          <c:tx>
            <c:strRef>
              <c:f>Sheet3!$I$4</c:f>
              <c:strCache>
                <c:ptCount val="1"/>
                <c:pt idx="0">
                  <c:v>P75/PEEK -Ti</c:v>
                </c:pt>
              </c:strCache>
            </c:strRef>
          </c:tx>
          <c:spPr>
            <a:ln w="22225" cap="rnd">
              <a:solidFill>
                <a:schemeClr val="accent1">
                  <a:lumMod val="60000"/>
                </a:schemeClr>
              </a:solidFill>
              <a:round/>
            </a:ln>
            <a:effectLst/>
          </c:spPr>
          <c:marker>
            <c:symbol val="plus"/>
            <c:size val="6"/>
            <c:spPr>
              <a:noFill/>
              <a:ln w="9525">
                <a:solidFill>
                  <a:schemeClr val="accent1">
                    <a:lumMod val="60000"/>
                  </a:schemeClr>
                </a:solidFill>
                <a:round/>
              </a:ln>
              <a:effectLst/>
            </c:spPr>
          </c:marker>
          <c:val>
            <c:numRef>
              <c:f>Sheet3!$I$6:$I$23</c:f>
              <c:numCache>
                <c:formatCode>General</c:formatCode>
                <c:ptCount val="18"/>
                <c:pt idx="0">
                  <c:v>208.15</c:v>
                </c:pt>
                <c:pt idx="1">
                  <c:v>192.85</c:v>
                </c:pt>
                <c:pt idx="2">
                  <c:v>184.44</c:v>
                </c:pt>
                <c:pt idx="3">
                  <c:v>728.11</c:v>
                </c:pt>
                <c:pt idx="4">
                  <c:v>707.79</c:v>
                </c:pt>
                <c:pt idx="5">
                  <c:v>692.26</c:v>
                </c:pt>
                <c:pt idx="6">
                  <c:v>675.86</c:v>
                </c:pt>
                <c:pt idx="7">
                  <c:v>665.21</c:v>
                </c:pt>
                <c:pt idx="8">
                  <c:v>650.54</c:v>
                </c:pt>
                <c:pt idx="9">
                  <c:v>646.41999999999996</c:v>
                </c:pt>
                <c:pt idx="10">
                  <c:v>635.52</c:v>
                </c:pt>
                <c:pt idx="11">
                  <c:v>669.32</c:v>
                </c:pt>
                <c:pt idx="12">
                  <c:v>732.38</c:v>
                </c:pt>
                <c:pt idx="13">
                  <c:v>1713.8</c:v>
                </c:pt>
                <c:pt idx="14">
                  <c:v>1629.5</c:v>
                </c:pt>
                <c:pt idx="15">
                  <c:v>1582.2</c:v>
                </c:pt>
                <c:pt idx="16">
                  <c:v>1544.1</c:v>
                </c:pt>
                <c:pt idx="17">
                  <c:v>1510.4</c:v>
                </c:pt>
              </c:numCache>
            </c:numRef>
          </c:val>
          <c:smooth val="0"/>
          <c:extLst>
            <c:ext xmlns:c16="http://schemas.microsoft.com/office/drawing/2014/chart" uri="{C3380CC4-5D6E-409C-BE32-E72D297353CC}">
              <c16:uniqueId val="{00000006-6A69-4357-9B33-788DB81C821D}"/>
            </c:ext>
          </c:extLst>
        </c:ser>
        <c:ser>
          <c:idx val="7"/>
          <c:order val="7"/>
          <c:tx>
            <c:strRef>
              <c:f>Sheet3!$J$4</c:f>
              <c:strCache>
                <c:ptCount val="1"/>
                <c:pt idx="0">
                  <c:v>P75/EPOXY -Ti</c:v>
                </c:pt>
              </c:strCache>
            </c:strRef>
          </c:tx>
          <c:spPr>
            <a:ln w="22225" cap="rnd">
              <a:solidFill>
                <a:schemeClr val="accent2">
                  <a:lumMod val="60000"/>
                </a:schemeClr>
              </a:solidFill>
              <a:round/>
            </a:ln>
            <a:effectLst/>
          </c:spPr>
          <c:marker>
            <c:symbol val="dot"/>
            <c:size val="6"/>
            <c:spPr>
              <a:solidFill>
                <a:schemeClr val="accent2">
                  <a:lumMod val="60000"/>
                </a:schemeClr>
              </a:solidFill>
              <a:ln w="9525">
                <a:solidFill>
                  <a:schemeClr val="accent2">
                    <a:lumMod val="60000"/>
                  </a:schemeClr>
                </a:solidFill>
                <a:round/>
              </a:ln>
              <a:effectLst/>
            </c:spPr>
          </c:marker>
          <c:val>
            <c:numRef>
              <c:f>Sheet3!$J$6:$J$23</c:f>
              <c:numCache>
                <c:formatCode>General</c:formatCode>
                <c:ptCount val="18"/>
                <c:pt idx="0">
                  <c:v>214.01</c:v>
                </c:pt>
                <c:pt idx="1">
                  <c:v>199.49</c:v>
                </c:pt>
                <c:pt idx="2">
                  <c:v>191.57</c:v>
                </c:pt>
                <c:pt idx="3">
                  <c:v>750.82</c:v>
                </c:pt>
                <c:pt idx="4">
                  <c:v>729.63</c:v>
                </c:pt>
                <c:pt idx="5">
                  <c:v>714.01</c:v>
                </c:pt>
                <c:pt idx="6">
                  <c:v>696.84</c:v>
                </c:pt>
                <c:pt idx="7">
                  <c:v>686.05</c:v>
                </c:pt>
                <c:pt idx="8">
                  <c:v>670.5</c:v>
                </c:pt>
                <c:pt idx="9">
                  <c:v>666.16</c:v>
                </c:pt>
                <c:pt idx="10">
                  <c:v>654.36</c:v>
                </c:pt>
                <c:pt idx="11">
                  <c:v>685.81</c:v>
                </c:pt>
                <c:pt idx="12">
                  <c:v>744.71</c:v>
                </c:pt>
                <c:pt idx="13">
                  <c:v>1741.3</c:v>
                </c:pt>
                <c:pt idx="14">
                  <c:v>1655.3</c:v>
                </c:pt>
                <c:pt idx="15">
                  <c:v>1606</c:v>
                </c:pt>
                <c:pt idx="16">
                  <c:v>1566.3</c:v>
                </c:pt>
                <c:pt idx="17">
                  <c:v>1531.6</c:v>
                </c:pt>
              </c:numCache>
            </c:numRef>
          </c:val>
          <c:smooth val="0"/>
          <c:extLst>
            <c:ext xmlns:c16="http://schemas.microsoft.com/office/drawing/2014/chart" uri="{C3380CC4-5D6E-409C-BE32-E72D297353CC}">
              <c16:uniqueId val="{00000007-6A69-4357-9B33-788DB81C821D}"/>
            </c:ext>
          </c:extLst>
        </c:ser>
        <c:dLbls>
          <c:showLegendKey val="0"/>
          <c:showVal val="0"/>
          <c:showCatName val="0"/>
          <c:showSerName val="0"/>
          <c:showPercent val="0"/>
          <c:showBubbleSize val="0"/>
        </c:dLbls>
        <c:marker val="1"/>
        <c:smooth val="0"/>
        <c:axId val="635061551"/>
        <c:axId val="635064879"/>
      </c:lineChart>
      <c:catAx>
        <c:axId val="635061551"/>
        <c:scaling>
          <c:orientation val="minMax"/>
        </c:scaling>
        <c:delete val="0"/>
        <c:axPos val="b"/>
        <c:title>
          <c:tx>
            <c:rich>
              <a:bodyPr rot="0" spcFirstLastPara="1" vertOverflow="ellipsis" vert="horz" wrap="square" anchor="ctr" anchorCtr="1"/>
              <a:lstStyle/>
              <a:p>
                <a:pPr>
                  <a:defRPr sz="900" b="0" i="0" u="none" strike="noStrike" kern="1200" cap="none" baseline="0">
                    <a:solidFill>
                      <a:sysClr val="windowText" lastClr="000000"/>
                    </a:solidFill>
                    <a:latin typeface="Times New Roman" panose="02020603050405020304" pitchFamily="18" charset="0"/>
                    <a:ea typeface="+mn-ea"/>
                    <a:cs typeface="Times New Roman" panose="02020603050405020304" pitchFamily="18" charset="0"/>
                  </a:defRPr>
                </a:pPr>
                <a:r>
                  <a:rPr lang="en-GB" b="0" cap="none" baseline="0"/>
                  <a:t>Composite Riser Layers</a:t>
                </a:r>
              </a:p>
            </c:rich>
          </c:tx>
          <c:layout/>
          <c:overlay val="0"/>
          <c:spPr>
            <a:noFill/>
            <a:ln>
              <a:noFill/>
            </a:ln>
            <a:effectLst/>
          </c:spPr>
          <c:txPr>
            <a:bodyPr rot="0" spcFirstLastPara="1" vertOverflow="ellipsis" vert="horz" wrap="square" anchor="ctr" anchorCtr="1"/>
            <a:lstStyle/>
            <a:p>
              <a:pPr>
                <a:defRPr sz="900" b="0" i="0" u="none" strike="noStrike" kern="1200" cap="none"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title>
        <c:majorTickMark val="none"/>
        <c:minorTickMark val="out"/>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cap="all" spc="120" normalizeH="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635064879"/>
        <c:crosses val="autoZero"/>
        <c:auto val="1"/>
        <c:lblAlgn val="ctr"/>
        <c:lblOffset val="100"/>
        <c:noMultiLvlLbl val="0"/>
      </c:catAx>
      <c:valAx>
        <c:axId val="635064879"/>
        <c:scaling>
          <c:orientation val="minMax"/>
          <c:max val="14000"/>
        </c:scaling>
        <c:delete val="0"/>
        <c:axPos val="l"/>
        <c:title>
          <c:tx>
            <c:rich>
              <a:bodyPr rot="-5400000" spcFirstLastPara="1" vertOverflow="ellipsis" vert="horz" wrap="square" anchor="ctr" anchorCtr="1"/>
              <a:lstStyle/>
              <a:p>
                <a:pPr>
                  <a:defRPr sz="900" b="0" i="0" u="none" strike="noStrike" kern="1200" cap="none" baseline="0">
                    <a:solidFill>
                      <a:sysClr val="windowText" lastClr="000000"/>
                    </a:solidFill>
                    <a:latin typeface="Times New Roman" panose="02020603050405020304" pitchFamily="18" charset="0"/>
                    <a:ea typeface="+mn-ea"/>
                    <a:cs typeface="Times New Roman" panose="02020603050405020304" pitchFamily="18" charset="0"/>
                  </a:defRPr>
                </a:pPr>
                <a:r>
                  <a:rPr lang="en-GB" b="0" cap="none" baseline="0"/>
                  <a:t>Stress (MPa)</a:t>
                </a:r>
              </a:p>
            </c:rich>
          </c:tx>
          <c:layout>
            <c:manualLayout>
              <c:xMode val="edge"/>
              <c:yMode val="edge"/>
              <c:x val="0"/>
              <c:y val="0.30033917799983006"/>
            </c:manualLayout>
          </c:layout>
          <c:overlay val="0"/>
          <c:spPr>
            <a:noFill/>
            <a:ln>
              <a:noFill/>
            </a:ln>
            <a:effectLst/>
          </c:spPr>
          <c:txPr>
            <a:bodyPr rot="-5400000" spcFirstLastPara="1" vertOverflow="ellipsis" vert="horz" wrap="square" anchor="ctr" anchorCtr="1"/>
            <a:lstStyle/>
            <a:p>
              <a:pPr>
                <a:defRPr sz="900" b="0" i="0" u="none" strike="noStrike" kern="1200" cap="none"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635061551"/>
        <c:crosses val="autoZero"/>
        <c:crossBetween val="between"/>
      </c:valAx>
      <c:spPr>
        <a:noFill/>
        <a:ln>
          <a:noFill/>
        </a:ln>
        <a:effectLst/>
      </c:spPr>
    </c:plotArea>
    <c:legend>
      <c:legendPos val="t"/>
      <c:layout>
        <c:manualLayout>
          <c:xMode val="edge"/>
          <c:yMode val="edge"/>
          <c:x val="0.18122856517935257"/>
          <c:y val="4.481679790026249E-3"/>
          <c:w val="0.54032042869641295"/>
          <c:h val="0.2385648492051701"/>
        </c:manualLayout>
      </c:layout>
      <c:overlay val="0"/>
      <c:spPr>
        <a:noFill/>
        <a:ln>
          <a:noFill/>
        </a:ln>
        <a:effectLst/>
      </c:spPr>
      <c:txPr>
        <a:bodyPr rot="0" spcFirstLastPara="1" vertOverflow="ellipsis" vert="horz" wrap="square" anchor="ctr" anchorCtr="1"/>
        <a:lstStyle/>
        <a:p>
          <a:pPr>
            <a:defRPr sz="8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legend>
    <c:plotVisOnly val="1"/>
    <c:dispBlanksAs val="zero"/>
    <c:showDLblsOverMax val="0"/>
  </c:chart>
  <c:spPr>
    <a:solidFill>
      <a:schemeClr val="lt1"/>
    </a:solidFill>
    <a:ln w="9525" cap="flat" cmpd="sng" algn="ctr">
      <a:noFill/>
      <a:round/>
    </a:ln>
    <a:effectLst/>
  </c:spPr>
  <c:txPr>
    <a:bodyPr/>
    <a:lstStyle/>
    <a:p>
      <a:pPr>
        <a:defRPr b="1">
          <a:solidFill>
            <a:sysClr val="windowText" lastClr="000000"/>
          </a:solidFill>
          <a:latin typeface="Times New Roman" panose="02020603050405020304" pitchFamily="18" charset="0"/>
          <a:cs typeface="Times New Roman" panose="02020603050405020304" pitchFamily="18" charset="0"/>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081714785651792"/>
          <c:y val="6.5231481481481501E-2"/>
          <c:w val="0.81771981627296597"/>
          <c:h val="0.72919765237678613"/>
        </c:manualLayout>
      </c:layout>
      <c:barChart>
        <c:barDir val="col"/>
        <c:grouping val="clustered"/>
        <c:varyColors val="0"/>
        <c:ser>
          <c:idx val="0"/>
          <c:order val="0"/>
          <c:tx>
            <c:strRef>
              <c:f>'Compo Materials'!$B$3</c:f>
              <c:strCache>
                <c:ptCount val="1"/>
                <c:pt idx="0">
                  <c:v>AS4/PEEK</c:v>
                </c:pt>
              </c:strCache>
            </c:strRef>
          </c:tx>
          <c:spPr>
            <a:solidFill>
              <a:schemeClr val="accent1"/>
            </a:solidFill>
            <a:ln>
              <a:noFill/>
            </a:ln>
            <a:effectLst/>
          </c:spPr>
          <c:invertIfNegative val="0"/>
          <c:val>
            <c:numRef>
              <c:f>'Compo Materials'!$B$5:$B$22</c:f>
              <c:numCache>
                <c:formatCode>General</c:formatCode>
                <c:ptCount val="18"/>
                <c:pt idx="0">
                  <c:v>198.72</c:v>
                </c:pt>
                <c:pt idx="1">
                  <c:v>193.58</c:v>
                </c:pt>
                <c:pt idx="2">
                  <c:v>189.97</c:v>
                </c:pt>
                <c:pt idx="3">
                  <c:v>615.85</c:v>
                </c:pt>
                <c:pt idx="4">
                  <c:v>609.84</c:v>
                </c:pt>
                <c:pt idx="5">
                  <c:v>601.98</c:v>
                </c:pt>
                <c:pt idx="6">
                  <c:v>593.29999999999995</c:v>
                </c:pt>
                <c:pt idx="7">
                  <c:v>591.26</c:v>
                </c:pt>
                <c:pt idx="8">
                  <c:v>583.04</c:v>
                </c:pt>
                <c:pt idx="9">
                  <c:v>585.69000000000005</c:v>
                </c:pt>
                <c:pt idx="10">
                  <c:v>583.54999999999995</c:v>
                </c:pt>
                <c:pt idx="11">
                  <c:v>603.19000000000005</c:v>
                </c:pt>
                <c:pt idx="12">
                  <c:v>618.73</c:v>
                </c:pt>
                <c:pt idx="13">
                  <c:v>1521.2</c:v>
                </c:pt>
                <c:pt idx="14">
                  <c:v>1470.3</c:v>
                </c:pt>
                <c:pt idx="15">
                  <c:v>1435.7</c:v>
                </c:pt>
                <c:pt idx="16">
                  <c:v>1405.8</c:v>
                </c:pt>
                <c:pt idx="17">
                  <c:v>1378.1</c:v>
                </c:pt>
              </c:numCache>
            </c:numRef>
          </c:val>
          <c:extLst>
            <c:ext xmlns:c16="http://schemas.microsoft.com/office/drawing/2014/chart" uri="{C3380CC4-5D6E-409C-BE32-E72D297353CC}">
              <c16:uniqueId val="{00000000-CADD-4F0E-88C2-D4BDA2623D53}"/>
            </c:ext>
          </c:extLst>
        </c:ser>
        <c:ser>
          <c:idx val="1"/>
          <c:order val="1"/>
          <c:tx>
            <c:strRef>
              <c:f>'Compo Materials'!$C$3</c:f>
              <c:strCache>
                <c:ptCount val="1"/>
                <c:pt idx="0">
                  <c:v>AS4/EPOXY</c:v>
                </c:pt>
              </c:strCache>
            </c:strRef>
          </c:tx>
          <c:spPr>
            <a:solidFill>
              <a:schemeClr val="accent2"/>
            </a:solidFill>
            <a:ln>
              <a:noFill/>
            </a:ln>
            <a:effectLst/>
          </c:spPr>
          <c:invertIfNegative val="0"/>
          <c:val>
            <c:numRef>
              <c:f>'Compo Materials'!$C$5:$C$22</c:f>
              <c:numCache>
                <c:formatCode>General</c:formatCode>
                <c:ptCount val="18"/>
                <c:pt idx="0">
                  <c:v>203.52</c:v>
                </c:pt>
                <c:pt idx="1">
                  <c:v>198.16</c:v>
                </c:pt>
                <c:pt idx="2">
                  <c:v>194.38</c:v>
                </c:pt>
                <c:pt idx="3">
                  <c:v>611.19000000000005</c:v>
                </c:pt>
                <c:pt idx="4">
                  <c:v>605.36</c:v>
                </c:pt>
                <c:pt idx="5">
                  <c:v>597.66</c:v>
                </c:pt>
                <c:pt idx="6">
                  <c:v>589.22</c:v>
                </c:pt>
                <c:pt idx="7">
                  <c:v>587.44000000000005</c:v>
                </c:pt>
                <c:pt idx="8">
                  <c:v>579.42999999999995</c:v>
                </c:pt>
                <c:pt idx="9">
                  <c:v>582.66999999999996</c:v>
                </c:pt>
                <c:pt idx="10">
                  <c:v>581.05999999999995</c:v>
                </c:pt>
                <c:pt idx="11">
                  <c:v>602.25</c:v>
                </c:pt>
                <c:pt idx="12">
                  <c:v>618.32000000000005</c:v>
                </c:pt>
                <c:pt idx="13">
                  <c:v>1514.8</c:v>
                </c:pt>
                <c:pt idx="14">
                  <c:v>1464.5</c:v>
                </c:pt>
                <c:pt idx="15">
                  <c:v>1430.2</c:v>
                </c:pt>
                <c:pt idx="16">
                  <c:v>1400.7</c:v>
                </c:pt>
                <c:pt idx="17">
                  <c:v>1373.3</c:v>
                </c:pt>
              </c:numCache>
            </c:numRef>
          </c:val>
          <c:extLst>
            <c:ext xmlns:c16="http://schemas.microsoft.com/office/drawing/2014/chart" uri="{C3380CC4-5D6E-409C-BE32-E72D297353CC}">
              <c16:uniqueId val="{00000001-CADD-4F0E-88C2-D4BDA2623D53}"/>
            </c:ext>
          </c:extLst>
        </c:ser>
        <c:ser>
          <c:idx val="2"/>
          <c:order val="2"/>
          <c:tx>
            <c:strRef>
              <c:f>'Compo Materials'!$D$3</c:f>
              <c:strCache>
                <c:ptCount val="1"/>
                <c:pt idx="0">
                  <c:v>P75/PEEK</c:v>
                </c:pt>
              </c:strCache>
            </c:strRef>
          </c:tx>
          <c:spPr>
            <a:solidFill>
              <a:schemeClr val="accent3"/>
            </a:solidFill>
            <a:ln>
              <a:noFill/>
            </a:ln>
            <a:effectLst/>
          </c:spPr>
          <c:invertIfNegative val="0"/>
          <c:val>
            <c:numRef>
              <c:f>'Compo Materials'!$D$5:$D$22</c:f>
              <c:numCache>
                <c:formatCode>General</c:formatCode>
                <c:ptCount val="18"/>
                <c:pt idx="0">
                  <c:v>208.15</c:v>
                </c:pt>
                <c:pt idx="1">
                  <c:v>192.85</c:v>
                </c:pt>
                <c:pt idx="2">
                  <c:v>184.44</c:v>
                </c:pt>
                <c:pt idx="3">
                  <c:v>728.11</c:v>
                </c:pt>
                <c:pt idx="4">
                  <c:v>707.79</c:v>
                </c:pt>
                <c:pt idx="5">
                  <c:v>692.26</c:v>
                </c:pt>
                <c:pt idx="6">
                  <c:v>675.86</c:v>
                </c:pt>
                <c:pt idx="7">
                  <c:v>665.21</c:v>
                </c:pt>
                <c:pt idx="8">
                  <c:v>650.54</c:v>
                </c:pt>
                <c:pt idx="9">
                  <c:v>646.41999999999996</c:v>
                </c:pt>
                <c:pt idx="10">
                  <c:v>635.52</c:v>
                </c:pt>
                <c:pt idx="11">
                  <c:v>669.32</c:v>
                </c:pt>
                <c:pt idx="12">
                  <c:v>732.38</c:v>
                </c:pt>
                <c:pt idx="13">
                  <c:v>1713.8</c:v>
                </c:pt>
                <c:pt idx="14">
                  <c:v>1629.5</c:v>
                </c:pt>
                <c:pt idx="15">
                  <c:v>1582.2</c:v>
                </c:pt>
                <c:pt idx="16">
                  <c:v>1544.1</c:v>
                </c:pt>
                <c:pt idx="17">
                  <c:v>1510.4</c:v>
                </c:pt>
              </c:numCache>
            </c:numRef>
          </c:val>
          <c:extLst>
            <c:ext xmlns:c16="http://schemas.microsoft.com/office/drawing/2014/chart" uri="{C3380CC4-5D6E-409C-BE32-E72D297353CC}">
              <c16:uniqueId val="{00000002-CADD-4F0E-88C2-D4BDA2623D53}"/>
            </c:ext>
          </c:extLst>
        </c:ser>
        <c:ser>
          <c:idx val="3"/>
          <c:order val="3"/>
          <c:tx>
            <c:strRef>
              <c:f>'Compo Materials'!$E$3</c:f>
              <c:strCache>
                <c:ptCount val="1"/>
                <c:pt idx="0">
                  <c:v>P75/EPOXY</c:v>
                </c:pt>
              </c:strCache>
            </c:strRef>
          </c:tx>
          <c:spPr>
            <a:solidFill>
              <a:schemeClr val="accent4"/>
            </a:solidFill>
            <a:ln>
              <a:noFill/>
            </a:ln>
            <a:effectLst/>
          </c:spPr>
          <c:invertIfNegative val="0"/>
          <c:val>
            <c:numRef>
              <c:f>'Compo Materials'!$E$5:$E$22</c:f>
              <c:numCache>
                <c:formatCode>General</c:formatCode>
                <c:ptCount val="18"/>
                <c:pt idx="0">
                  <c:v>214.01</c:v>
                </c:pt>
                <c:pt idx="1">
                  <c:v>199.49</c:v>
                </c:pt>
                <c:pt idx="2">
                  <c:v>191.57</c:v>
                </c:pt>
                <c:pt idx="3">
                  <c:v>750.82</c:v>
                </c:pt>
                <c:pt idx="4">
                  <c:v>729.63</c:v>
                </c:pt>
                <c:pt idx="5">
                  <c:v>714.01</c:v>
                </c:pt>
                <c:pt idx="6">
                  <c:v>696.84</c:v>
                </c:pt>
                <c:pt idx="7">
                  <c:v>686.05</c:v>
                </c:pt>
                <c:pt idx="8">
                  <c:v>670.5</c:v>
                </c:pt>
                <c:pt idx="9">
                  <c:v>666.16</c:v>
                </c:pt>
                <c:pt idx="10">
                  <c:v>654.36</c:v>
                </c:pt>
                <c:pt idx="11">
                  <c:v>685.81</c:v>
                </c:pt>
                <c:pt idx="12">
                  <c:v>744.71</c:v>
                </c:pt>
                <c:pt idx="13">
                  <c:v>1741.3</c:v>
                </c:pt>
                <c:pt idx="14">
                  <c:v>1655.3</c:v>
                </c:pt>
                <c:pt idx="15">
                  <c:v>1606</c:v>
                </c:pt>
                <c:pt idx="16">
                  <c:v>1566.3</c:v>
                </c:pt>
                <c:pt idx="17">
                  <c:v>1531.6</c:v>
                </c:pt>
              </c:numCache>
            </c:numRef>
          </c:val>
          <c:extLst>
            <c:ext xmlns:c16="http://schemas.microsoft.com/office/drawing/2014/chart" uri="{C3380CC4-5D6E-409C-BE32-E72D297353CC}">
              <c16:uniqueId val="{00000003-CADD-4F0E-88C2-D4BDA2623D53}"/>
            </c:ext>
          </c:extLst>
        </c:ser>
        <c:dLbls>
          <c:showLegendKey val="0"/>
          <c:showVal val="0"/>
          <c:showCatName val="0"/>
          <c:showSerName val="0"/>
          <c:showPercent val="0"/>
          <c:showBubbleSize val="0"/>
        </c:dLbls>
        <c:gapWidth val="219"/>
        <c:overlap val="-27"/>
        <c:axId val="638061727"/>
        <c:axId val="638053823"/>
      </c:barChart>
      <c:catAx>
        <c:axId val="638061727"/>
        <c:scaling>
          <c:orientation val="minMax"/>
        </c:scaling>
        <c:delete val="0"/>
        <c:axPos val="b"/>
        <c:title>
          <c:tx>
            <c:rich>
              <a:bodyPr rot="0" spcFirstLastPara="1" vertOverflow="ellipsis" vert="horz" wrap="square" anchor="ctr" anchorCtr="1"/>
              <a:lstStyle/>
              <a:p>
                <a:pPr>
                  <a:defRPr sz="9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en-GB" sz="900" b="0"/>
                  <a:t>Composite Riser Layers</a:t>
                </a:r>
              </a:p>
            </c:rich>
          </c:tx>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title>
        <c:majorTickMark val="none"/>
        <c:minorTickMark val="out"/>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638053823"/>
        <c:crosses val="autoZero"/>
        <c:auto val="1"/>
        <c:lblAlgn val="ctr"/>
        <c:lblOffset val="100"/>
        <c:noMultiLvlLbl val="0"/>
      </c:catAx>
      <c:valAx>
        <c:axId val="638053823"/>
        <c:scaling>
          <c:orientation val="minMax"/>
          <c:max val="1800"/>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en-GB" sz="900" b="0"/>
                  <a:t>Stress (MPa) </a:t>
                </a:r>
              </a:p>
            </c:rich>
          </c:tx>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638061727"/>
        <c:crosses val="autoZero"/>
        <c:crossBetween val="between"/>
      </c:valAx>
      <c:spPr>
        <a:noFill/>
        <a:ln>
          <a:noFill/>
        </a:ln>
        <a:effectLst/>
      </c:spPr>
    </c:plotArea>
    <c:legend>
      <c:legendPos val="r"/>
      <c:layout>
        <c:manualLayout>
          <c:xMode val="edge"/>
          <c:yMode val="edge"/>
          <c:x val="0.39477036746925653"/>
          <c:y val="5.6078103873379463E-2"/>
          <c:w val="0.30177815867120511"/>
          <c:h val="0.27354184893554973"/>
        </c:manualLayout>
      </c:layout>
      <c:overlay val="0"/>
      <c:spPr>
        <a:noFill/>
        <a:ln>
          <a:noFill/>
        </a:ln>
        <a:effectLst/>
      </c:spPr>
      <c:txPr>
        <a:bodyPr rot="0" spcFirstLastPara="1" vertOverflow="ellipsis" vert="horz" wrap="square" anchor="ctr" anchorCtr="1"/>
        <a:lstStyle/>
        <a:p>
          <a:pPr>
            <a:defRPr sz="8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800">
          <a:solidFill>
            <a:sysClr val="windowText" lastClr="000000"/>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08960971042347"/>
          <c:y val="5.0743407232159254E-2"/>
          <c:w val="0.80535500125692594"/>
          <c:h val="0.78227325750947796"/>
        </c:manualLayout>
      </c:layout>
      <c:lineChart>
        <c:grouping val="stacked"/>
        <c:varyColors val="0"/>
        <c:ser>
          <c:idx val="0"/>
          <c:order val="0"/>
          <c:tx>
            <c:strRef>
              <c:f>'Orienta layers'!$D$3</c:f>
              <c:strCache>
                <c:ptCount val="1"/>
                <c:pt idx="0">
                  <c:v>Case 1</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val>
            <c:numRef>
              <c:f>'Orienta layers'!$D$5:$D$24</c:f>
              <c:numCache>
                <c:formatCode>General</c:formatCode>
                <c:ptCount val="20"/>
                <c:pt idx="0">
                  <c:v>1520.9</c:v>
                </c:pt>
                <c:pt idx="1">
                  <c:v>1480.5</c:v>
                </c:pt>
                <c:pt idx="2">
                  <c:v>1449.7</c:v>
                </c:pt>
                <c:pt idx="3">
                  <c:v>1421.3</c:v>
                </c:pt>
                <c:pt idx="4">
                  <c:v>1394.8</c:v>
                </c:pt>
                <c:pt idx="5">
                  <c:v>1371.8</c:v>
                </c:pt>
                <c:pt idx="6">
                  <c:v>480.47</c:v>
                </c:pt>
                <c:pt idx="7">
                  <c:v>452.4</c:v>
                </c:pt>
                <c:pt idx="8">
                  <c:v>432.73</c:v>
                </c:pt>
                <c:pt idx="9">
                  <c:v>422.1</c:v>
                </c:pt>
                <c:pt idx="10">
                  <c:v>416.97</c:v>
                </c:pt>
                <c:pt idx="11">
                  <c:v>410.14</c:v>
                </c:pt>
                <c:pt idx="12">
                  <c:v>410.47</c:v>
                </c:pt>
                <c:pt idx="13">
                  <c:v>404.41</c:v>
                </c:pt>
                <c:pt idx="14">
                  <c:v>407.4</c:v>
                </c:pt>
                <c:pt idx="15">
                  <c:v>404.25</c:v>
                </c:pt>
                <c:pt idx="16">
                  <c:v>76.709999999999994</c:v>
                </c:pt>
                <c:pt idx="17">
                  <c:v>75.596999999999994</c:v>
                </c:pt>
                <c:pt idx="18">
                  <c:v>80.739999999999995</c:v>
                </c:pt>
                <c:pt idx="19">
                  <c:v>85.793000000000006</c:v>
                </c:pt>
              </c:numCache>
            </c:numRef>
          </c:val>
          <c:smooth val="0"/>
          <c:extLst>
            <c:ext xmlns:c16="http://schemas.microsoft.com/office/drawing/2014/chart" uri="{C3380CC4-5D6E-409C-BE32-E72D297353CC}">
              <c16:uniqueId val="{00000000-3A57-4F2A-A1B6-3C3346B97436}"/>
            </c:ext>
          </c:extLst>
        </c:ser>
        <c:ser>
          <c:idx val="1"/>
          <c:order val="1"/>
          <c:tx>
            <c:strRef>
              <c:f>'Orienta layers'!$E$3</c:f>
              <c:strCache>
                <c:ptCount val="1"/>
                <c:pt idx="0">
                  <c:v>Case 2</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val>
            <c:numRef>
              <c:f>'Orienta layers'!$E$5:$E$24</c:f>
              <c:numCache>
                <c:formatCode>General</c:formatCode>
                <c:ptCount val="20"/>
                <c:pt idx="0">
                  <c:v>1539.9</c:v>
                </c:pt>
                <c:pt idx="1">
                  <c:v>1498.9</c:v>
                </c:pt>
                <c:pt idx="2">
                  <c:v>1467.5</c:v>
                </c:pt>
                <c:pt idx="3">
                  <c:v>1438.7</c:v>
                </c:pt>
                <c:pt idx="4">
                  <c:v>1411.9</c:v>
                </c:pt>
                <c:pt idx="5">
                  <c:v>1388.6</c:v>
                </c:pt>
                <c:pt idx="6">
                  <c:v>493.44</c:v>
                </c:pt>
                <c:pt idx="7">
                  <c:v>464.09</c:v>
                </c:pt>
                <c:pt idx="8">
                  <c:v>448.71</c:v>
                </c:pt>
                <c:pt idx="9">
                  <c:v>437.78</c:v>
                </c:pt>
                <c:pt idx="10">
                  <c:v>435.6</c:v>
                </c:pt>
                <c:pt idx="11">
                  <c:v>428.6</c:v>
                </c:pt>
                <c:pt idx="12">
                  <c:v>430.51</c:v>
                </c:pt>
                <c:pt idx="13">
                  <c:v>424.66</c:v>
                </c:pt>
                <c:pt idx="14">
                  <c:v>429.81</c:v>
                </c:pt>
                <c:pt idx="15">
                  <c:v>426.48</c:v>
                </c:pt>
                <c:pt idx="16">
                  <c:v>89.137</c:v>
                </c:pt>
                <c:pt idx="17">
                  <c:v>91.414000000000001</c:v>
                </c:pt>
                <c:pt idx="18">
                  <c:v>94.477999999999994</c:v>
                </c:pt>
                <c:pt idx="19">
                  <c:v>98.805000000000007</c:v>
                </c:pt>
              </c:numCache>
            </c:numRef>
          </c:val>
          <c:smooth val="0"/>
          <c:extLst>
            <c:ext xmlns:c16="http://schemas.microsoft.com/office/drawing/2014/chart" uri="{C3380CC4-5D6E-409C-BE32-E72D297353CC}">
              <c16:uniqueId val="{00000001-3A57-4F2A-A1B6-3C3346B97436}"/>
            </c:ext>
          </c:extLst>
        </c:ser>
        <c:ser>
          <c:idx val="2"/>
          <c:order val="2"/>
          <c:tx>
            <c:strRef>
              <c:f>'Orienta layers'!$F$3</c:f>
              <c:strCache>
                <c:ptCount val="1"/>
                <c:pt idx="0">
                  <c:v>Case 3</c:v>
                </c:pt>
              </c:strCache>
            </c:strRef>
          </c:tx>
          <c:spPr>
            <a:ln w="22225" cap="rnd">
              <a:solidFill>
                <a:schemeClr val="accent3"/>
              </a:solidFill>
              <a:round/>
            </a:ln>
            <a:effectLst/>
          </c:spPr>
          <c:marker>
            <c:symbol val="triangle"/>
            <c:size val="6"/>
            <c:spPr>
              <a:solidFill>
                <a:schemeClr val="accent3"/>
              </a:solidFill>
              <a:ln w="9525">
                <a:solidFill>
                  <a:schemeClr val="accent3"/>
                </a:solidFill>
                <a:round/>
              </a:ln>
              <a:effectLst/>
            </c:spPr>
          </c:marker>
          <c:val>
            <c:numRef>
              <c:f>'Orienta layers'!$F$5:$F$24</c:f>
              <c:numCache>
                <c:formatCode>General</c:formatCode>
                <c:ptCount val="20"/>
                <c:pt idx="0">
                  <c:v>1086.0999999999999</c:v>
                </c:pt>
                <c:pt idx="1">
                  <c:v>1036.8</c:v>
                </c:pt>
                <c:pt idx="2">
                  <c:v>998.1</c:v>
                </c:pt>
                <c:pt idx="3">
                  <c:v>963.46</c:v>
                </c:pt>
                <c:pt idx="4">
                  <c:v>932.48</c:v>
                </c:pt>
                <c:pt idx="5">
                  <c:v>906.1</c:v>
                </c:pt>
                <c:pt idx="6">
                  <c:v>323.33999999999997</c:v>
                </c:pt>
                <c:pt idx="7">
                  <c:v>302.77</c:v>
                </c:pt>
                <c:pt idx="8">
                  <c:v>289.73</c:v>
                </c:pt>
                <c:pt idx="9">
                  <c:v>282.02999999999997</c:v>
                </c:pt>
                <c:pt idx="10">
                  <c:v>279.33999999999997</c:v>
                </c:pt>
                <c:pt idx="11">
                  <c:v>274.83</c:v>
                </c:pt>
                <c:pt idx="12">
                  <c:v>275.02999999999997</c:v>
                </c:pt>
                <c:pt idx="13">
                  <c:v>271.11</c:v>
                </c:pt>
                <c:pt idx="14">
                  <c:v>273.19</c:v>
                </c:pt>
                <c:pt idx="15">
                  <c:v>271.29000000000002</c:v>
                </c:pt>
                <c:pt idx="16">
                  <c:v>53.703000000000003</c:v>
                </c:pt>
                <c:pt idx="17">
                  <c:v>51.856999999999999</c:v>
                </c:pt>
                <c:pt idx="18">
                  <c:v>55.475999999999999</c:v>
                </c:pt>
                <c:pt idx="19">
                  <c:v>59.853999999999999</c:v>
                </c:pt>
              </c:numCache>
            </c:numRef>
          </c:val>
          <c:smooth val="0"/>
          <c:extLst>
            <c:ext xmlns:c16="http://schemas.microsoft.com/office/drawing/2014/chart" uri="{C3380CC4-5D6E-409C-BE32-E72D297353CC}">
              <c16:uniqueId val="{00000002-3A57-4F2A-A1B6-3C3346B97436}"/>
            </c:ext>
          </c:extLst>
        </c:ser>
        <c:ser>
          <c:idx val="3"/>
          <c:order val="3"/>
          <c:tx>
            <c:strRef>
              <c:f>'Orienta layers'!$G$3</c:f>
              <c:strCache>
                <c:ptCount val="1"/>
                <c:pt idx="0">
                  <c:v>Case 4</c:v>
                </c:pt>
              </c:strCache>
            </c:strRef>
          </c:tx>
          <c:spPr>
            <a:ln w="22225" cap="rnd">
              <a:solidFill>
                <a:schemeClr val="accent4"/>
              </a:solidFill>
              <a:round/>
            </a:ln>
            <a:effectLst/>
          </c:spPr>
          <c:marker>
            <c:symbol val="x"/>
            <c:size val="6"/>
            <c:spPr>
              <a:noFill/>
              <a:ln w="9525">
                <a:solidFill>
                  <a:schemeClr val="accent4"/>
                </a:solidFill>
                <a:round/>
              </a:ln>
              <a:effectLst/>
            </c:spPr>
          </c:marker>
          <c:val>
            <c:numRef>
              <c:f>'Orienta layers'!$G$5:$G$24</c:f>
              <c:numCache>
                <c:formatCode>General</c:formatCode>
                <c:ptCount val="20"/>
                <c:pt idx="0">
                  <c:v>1093.4000000000001</c:v>
                </c:pt>
                <c:pt idx="1">
                  <c:v>1043.5</c:v>
                </c:pt>
                <c:pt idx="2">
                  <c:v>1004.5</c:v>
                </c:pt>
                <c:pt idx="3">
                  <c:v>969.6</c:v>
                </c:pt>
                <c:pt idx="4">
                  <c:v>938.34</c:v>
                </c:pt>
                <c:pt idx="5">
                  <c:v>911.74</c:v>
                </c:pt>
                <c:pt idx="6">
                  <c:v>333.22</c:v>
                </c:pt>
                <c:pt idx="7">
                  <c:v>311.14999999999998</c:v>
                </c:pt>
                <c:pt idx="8">
                  <c:v>299.74</c:v>
                </c:pt>
                <c:pt idx="9">
                  <c:v>292</c:v>
                </c:pt>
                <c:pt idx="10">
                  <c:v>290.18</c:v>
                </c:pt>
                <c:pt idx="11">
                  <c:v>285.61</c:v>
                </c:pt>
                <c:pt idx="12">
                  <c:v>286.87</c:v>
                </c:pt>
                <c:pt idx="13">
                  <c:v>283.11</c:v>
                </c:pt>
                <c:pt idx="14">
                  <c:v>286.68</c:v>
                </c:pt>
                <c:pt idx="15">
                  <c:v>284.41000000000003</c:v>
                </c:pt>
                <c:pt idx="16">
                  <c:v>61.469000000000001</c:v>
                </c:pt>
                <c:pt idx="17">
                  <c:v>63.247</c:v>
                </c:pt>
                <c:pt idx="18">
                  <c:v>65.620999999999995</c:v>
                </c:pt>
                <c:pt idx="19">
                  <c:v>68.947999999999993</c:v>
                </c:pt>
              </c:numCache>
            </c:numRef>
          </c:val>
          <c:smooth val="0"/>
          <c:extLst>
            <c:ext xmlns:c16="http://schemas.microsoft.com/office/drawing/2014/chart" uri="{C3380CC4-5D6E-409C-BE32-E72D297353CC}">
              <c16:uniqueId val="{00000003-3A57-4F2A-A1B6-3C3346B97436}"/>
            </c:ext>
          </c:extLst>
        </c:ser>
        <c:ser>
          <c:idx val="4"/>
          <c:order val="4"/>
          <c:tx>
            <c:v>Case 5</c:v>
          </c:tx>
          <c:spPr>
            <a:ln w="22225" cap="rnd">
              <a:solidFill>
                <a:schemeClr val="accent5"/>
              </a:solidFill>
              <a:round/>
            </a:ln>
            <a:effectLst/>
          </c:spPr>
          <c:marker>
            <c:symbol val="star"/>
            <c:size val="6"/>
            <c:spPr>
              <a:noFill/>
              <a:ln w="9525">
                <a:solidFill>
                  <a:schemeClr val="accent5"/>
                </a:solidFill>
                <a:round/>
              </a:ln>
              <a:effectLst/>
            </c:spPr>
          </c:marker>
          <c:val>
            <c:numRef>
              <c:f>'Orienta layers'!$H$5:$H$24</c:f>
              <c:numCache>
                <c:formatCode>General</c:formatCode>
                <c:ptCount val="20"/>
                <c:pt idx="0">
                  <c:v>177.96</c:v>
                </c:pt>
                <c:pt idx="1">
                  <c:v>173.19</c:v>
                </c:pt>
                <c:pt idx="2">
                  <c:v>169.73</c:v>
                </c:pt>
                <c:pt idx="3">
                  <c:v>167.02</c:v>
                </c:pt>
                <c:pt idx="4">
                  <c:v>164.85</c:v>
                </c:pt>
                <c:pt idx="5">
                  <c:v>511.88</c:v>
                </c:pt>
                <c:pt idx="6">
                  <c:v>503.11</c:v>
                </c:pt>
                <c:pt idx="7">
                  <c:v>494.43</c:v>
                </c:pt>
                <c:pt idx="8">
                  <c:v>485.1</c:v>
                </c:pt>
                <c:pt idx="9">
                  <c:v>481.18</c:v>
                </c:pt>
                <c:pt idx="10">
                  <c:v>472.62</c:v>
                </c:pt>
                <c:pt idx="11">
                  <c:v>471.88</c:v>
                </c:pt>
                <c:pt idx="12">
                  <c:v>467.57</c:v>
                </c:pt>
                <c:pt idx="13">
                  <c:v>482.51</c:v>
                </c:pt>
                <c:pt idx="14">
                  <c:v>495.72</c:v>
                </c:pt>
                <c:pt idx="15">
                  <c:v>1194.0999999999999</c:v>
                </c:pt>
                <c:pt idx="16">
                  <c:v>1142.8</c:v>
                </c:pt>
                <c:pt idx="17">
                  <c:v>1106</c:v>
                </c:pt>
                <c:pt idx="18">
                  <c:v>1074.5</c:v>
                </c:pt>
                <c:pt idx="19">
                  <c:v>1045.9000000000001</c:v>
                </c:pt>
              </c:numCache>
            </c:numRef>
          </c:val>
          <c:smooth val="0"/>
          <c:extLst>
            <c:ext xmlns:c16="http://schemas.microsoft.com/office/drawing/2014/chart" uri="{C3380CC4-5D6E-409C-BE32-E72D297353CC}">
              <c16:uniqueId val="{00000004-3A57-4F2A-A1B6-3C3346B97436}"/>
            </c:ext>
          </c:extLst>
        </c:ser>
        <c:ser>
          <c:idx val="5"/>
          <c:order val="5"/>
          <c:tx>
            <c:v>Case 6</c:v>
          </c:tx>
          <c:spPr>
            <a:ln w="22225" cap="rnd">
              <a:solidFill>
                <a:schemeClr val="accent6"/>
              </a:solidFill>
              <a:round/>
            </a:ln>
            <a:effectLst/>
          </c:spPr>
          <c:marker>
            <c:symbol val="circle"/>
            <c:size val="6"/>
            <c:spPr>
              <a:solidFill>
                <a:schemeClr val="accent6"/>
              </a:solidFill>
              <a:ln w="9525">
                <a:solidFill>
                  <a:schemeClr val="accent6"/>
                </a:solidFill>
                <a:round/>
              </a:ln>
              <a:effectLst/>
            </c:spPr>
          </c:marker>
          <c:val>
            <c:numRef>
              <c:f>'Orienta layers'!$I$5:$I$24</c:f>
              <c:numCache>
                <c:formatCode>General</c:formatCode>
                <c:ptCount val="20"/>
                <c:pt idx="0">
                  <c:v>238.81</c:v>
                </c:pt>
                <c:pt idx="1">
                  <c:v>223.97</c:v>
                </c:pt>
                <c:pt idx="2">
                  <c:v>211.48</c:v>
                </c:pt>
                <c:pt idx="3">
                  <c:v>199.39</c:v>
                </c:pt>
                <c:pt idx="4">
                  <c:v>187.36</c:v>
                </c:pt>
                <c:pt idx="5">
                  <c:v>742.44</c:v>
                </c:pt>
                <c:pt idx="6">
                  <c:v>728.08</c:v>
                </c:pt>
                <c:pt idx="7">
                  <c:v>718.21</c:v>
                </c:pt>
                <c:pt idx="8">
                  <c:v>705.54</c:v>
                </c:pt>
                <c:pt idx="9">
                  <c:v>702.25</c:v>
                </c:pt>
                <c:pt idx="10">
                  <c:v>691.04</c:v>
                </c:pt>
                <c:pt idx="11">
                  <c:v>694.32</c:v>
                </c:pt>
                <c:pt idx="12">
                  <c:v>689.94</c:v>
                </c:pt>
                <c:pt idx="13">
                  <c:v>714.52</c:v>
                </c:pt>
                <c:pt idx="14">
                  <c:v>730.03</c:v>
                </c:pt>
                <c:pt idx="15">
                  <c:v>1817</c:v>
                </c:pt>
                <c:pt idx="16">
                  <c:v>1773.9</c:v>
                </c:pt>
                <c:pt idx="17">
                  <c:v>1748.7</c:v>
                </c:pt>
                <c:pt idx="18">
                  <c:v>1727.9</c:v>
                </c:pt>
                <c:pt idx="19">
                  <c:v>1708</c:v>
                </c:pt>
              </c:numCache>
            </c:numRef>
          </c:val>
          <c:smooth val="0"/>
          <c:extLst>
            <c:ext xmlns:c16="http://schemas.microsoft.com/office/drawing/2014/chart" uri="{C3380CC4-5D6E-409C-BE32-E72D297353CC}">
              <c16:uniqueId val="{00000005-3A57-4F2A-A1B6-3C3346B97436}"/>
            </c:ext>
          </c:extLst>
        </c:ser>
        <c:ser>
          <c:idx val="6"/>
          <c:order val="6"/>
          <c:tx>
            <c:v>Case 7</c:v>
          </c:tx>
          <c:spPr>
            <a:ln w="22225" cap="rnd">
              <a:solidFill>
                <a:schemeClr val="accent1">
                  <a:lumMod val="60000"/>
                </a:schemeClr>
              </a:solidFill>
              <a:round/>
            </a:ln>
            <a:effectLst/>
          </c:spPr>
          <c:marker>
            <c:symbol val="plus"/>
            <c:size val="6"/>
            <c:spPr>
              <a:noFill/>
              <a:ln w="9525">
                <a:solidFill>
                  <a:schemeClr val="accent1">
                    <a:lumMod val="60000"/>
                  </a:schemeClr>
                </a:solidFill>
                <a:round/>
              </a:ln>
              <a:effectLst/>
            </c:spPr>
          </c:marker>
          <c:val>
            <c:numRef>
              <c:f>'Orienta layers'!$J$5:$J$24</c:f>
              <c:numCache>
                <c:formatCode>General</c:formatCode>
                <c:ptCount val="20"/>
                <c:pt idx="0">
                  <c:v>689.61</c:v>
                </c:pt>
                <c:pt idx="1">
                  <c:v>677.93</c:v>
                </c:pt>
                <c:pt idx="2">
                  <c:v>652.13</c:v>
                </c:pt>
                <c:pt idx="3">
                  <c:v>637.6</c:v>
                </c:pt>
                <c:pt idx="4">
                  <c:v>620.20000000000005</c:v>
                </c:pt>
                <c:pt idx="5">
                  <c:v>606.92999999999995</c:v>
                </c:pt>
                <c:pt idx="6">
                  <c:v>603.82000000000005</c:v>
                </c:pt>
                <c:pt idx="7">
                  <c:v>595.53</c:v>
                </c:pt>
                <c:pt idx="8">
                  <c:v>609.80999999999995</c:v>
                </c:pt>
                <c:pt idx="9">
                  <c:v>621.46</c:v>
                </c:pt>
                <c:pt idx="10">
                  <c:v>1697.8</c:v>
                </c:pt>
                <c:pt idx="11">
                  <c:v>1657.9</c:v>
                </c:pt>
                <c:pt idx="12">
                  <c:v>1633.9</c:v>
                </c:pt>
                <c:pt idx="13">
                  <c:v>1613.1</c:v>
                </c:pt>
                <c:pt idx="14">
                  <c:v>1593.5</c:v>
                </c:pt>
                <c:pt idx="15">
                  <c:v>1574.9</c:v>
                </c:pt>
                <c:pt idx="16">
                  <c:v>114.91</c:v>
                </c:pt>
                <c:pt idx="17">
                  <c:v>114.32</c:v>
                </c:pt>
                <c:pt idx="18">
                  <c:v>119.43</c:v>
                </c:pt>
                <c:pt idx="19">
                  <c:v>127.13</c:v>
                </c:pt>
              </c:numCache>
            </c:numRef>
          </c:val>
          <c:smooth val="0"/>
          <c:extLst>
            <c:ext xmlns:c16="http://schemas.microsoft.com/office/drawing/2014/chart" uri="{C3380CC4-5D6E-409C-BE32-E72D297353CC}">
              <c16:uniqueId val="{00000006-3A57-4F2A-A1B6-3C3346B97436}"/>
            </c:ext>
          </c:extLst>
        </c:ser>
        <c:ser>
          <c:idx val="7"/>
          <c:order val="7"/>
          <c:tx>
            <c:v>Case 8</c:v>
          </c:tx>
          <c:spPr>
            <a:ln w="22225" cap="rnd">
              <a:solidFill>
                <a:schemeClr val="accent2">
                  <a:lumMod val="60000"/>
                </a:schemeClr>
              </a:solidFill>
              <a:round/>
            </a:ln>
            <a:effectLst/>
          </c:spPr>
          <c:marker>
            <c:symbol val="dot"/>
            <c:size val="6"/>
            <c:spPr>
              <a:solidFill>
                <a:schemeClr val="accent2">
                  <a:lumMod val="60000"/>
                </a:schemeClr>
              </a:solidFill>
              <a:ln w="9525">
                <a:solidFill>
                  <a:schemeClr val="accent2">
                    <a:lumMod val="60000"/>
                  </a:schemeClr>
                </a:solidFill>
                <a:round/>
              </a:ln>
              <a:effectLst/>
            </c:spPr>
          </c:marker>
          <c:val>
            <c:numRef>
              <c:f>'Orienta layers'!$K$5:$K$24</c:f>
              <c:numCache>
                <c:formatCode>General</c:formatCode>
                <c:ptCount val="20"/>
                <c:pt idx="0">
                  <c:v>674.17</c:v>
                </c:pt>
                <c:pt idx="1">
                  <c:v>662.74</c:v>
                </c:pt>
                <c:pt idx="2">
                  <c:v>637.80999999999995</c:v>
                </c:pt>
                <c:pt idx="3">
                  <c:v>623.63</c:v>
                </c:pt>
                <c:pt idx="4">
                  <c:v>606.99</c:v>
                </c:pt>
                <c:pt idx="5">
                  <c:v>594.04</c:v>
                </c:pt>
                <c:pt idx="6">
                  <c:v>580.38</c:v>
                </c:pt>
                <c:pt idx="7">
                  <c:v>569.19000000000005</c:v>
                </c:pt>
                <c:pt idx="8">
                  <c:v>577.87</c:v>
                </c:pt>
                <c:pt idx="9">
                  <c:v>588.66</c:v>
                </c:pt>
                <c:pt idx="10">
                  <c:v>1647.8</c:v>
                </c:pt>
                <c:pt idx="11">
                  <c:v>1609.3</c:v>
                </c:pt>
                <c:pt idx="12">
                  <c:v>1586.1</c:v>
                </c:pt>
                <c:pt idx="13">
                  <c:v>1566</c:v>
                </c:pt>
                <c:pt idx="14">
                  <c:v>1547.1</c:v>
                </c:pt>
                <c:pt idx="15">
                  <c:v>1529.1</c:v>
                </c:pt>
                <c:pt idx="16">
                  <c:v>122.93</c:v>
                </c:pt>
                <c:pt idx="17">
                  <c:v>97.631</c:v>
                </c:pt>
                <c:pt idx="18">
                  <c:v>105.68</c:v>
                </c:pt>
                <c:pt idx="19">
                  <c:v>120.58</c:v>
                </c:pt>
              </c:numCache>
            </c:numRef>
          </c:val>
          <c:smooth val="0"/>
          <c:extLst>
            <c:ext xmlns:c16="http://schemas.microsoft.com/office/drawing/2014/chart" uri="{C3380CC4-5D6E-409C-BE32-E72D297353CC}">
              <c16:uniqueId val="{00000007-3A57-4F2A-A1B6-3C3346B97436}"/>
            </c:ext>
          </c:extLst>
        </c:ser>
        <c:dLbls>
          <c:showLegendKey val="0"/>
          <c:showVal val="0"/>
          <c:showCatName val="0"/>
          <c:showSerName val="0"/>
          <c:showPercent val="0"/>
          <c:showBubbleSize val="0"/>
        </c:dLbls>
        <c:marker val="1"/>
        <c:smooth val="0"/>
        <c:axId val="636512415"/>
        <c:axId val="636510751"/>
      </c:lineChart>
      <c:catAx>
        <c:axId val="636512415"/>
        <c:scaling>
          <c:orientation val="minMax"/>
        </c:scaling>
        <c:delete val="0"/>
        <c:axPos val="b"/>
        <c:title>
          <c:tx>
            <c:rich>
              <a:bodyPr rot="0" spcFirstLastPara="1" vertOverflow="ellipsis" vert="horz" wrap="square" anchor="ctr" anchorCtr="1"/>
              <a:lstStyle/>
              <a:p>
                <a:pPr>
                  <a:defRPr sz="900" b="0" i="0" u="none" strike="noStrike" kern="1200" cap="none" baseline="0">
                    <a:solidFill>
                      <a:sysClr val="windowText" lastClr="000000"/>
                    </a:solidFill>
                    <a:latin typeface="Times New Roman" panose="02020603050405020304" pitchFamily="18" charset="0"/>
                    <a:ea typeface="+mn-ea"/>
                    <a:cs typeface="Times New Roman" panose="02020603050405020304" pitchFamily="18" charset="0"/>
                  </a:defRPr>
                </a:pPr>
                <a:r>
                  <a:rPr lang="en-GB" cap="none" baseline="0"/>
                  <a:t>Composite riser layers</a:t>
                </a:r>
              </a:p>
            </c:rich>
          </c:tx>
          <c:layout/>
          <c:overlay val="0"/>
          <c:spPr>
            <a:noFill/>
            <a:ln>
              <a:noFill/>
            </a:ln>
            <a:effectLst/>
          </c:spPr>
          <c:txPr>
            <a:bodyPr rot="0" spcFirstLastPara="1" vertOverflow="ellipsis" vert="horz" wrap="square" anchor="ctr" anchorCtr="1"/>
            <a:lstStyle/>
            <a:p>
              <a:pPr>
                <a:defRPr sz="900" b="0" i="0" u="none" strike="noStrike" kern="1200" cap="none"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title>
        <c:majorTickMark val="none"/>
        <c:minorTickMark val="out"/>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cap="all" spc="120" normalizeH="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636510751"/>
        <c:crosses val="autoZero"/>
        <c:auto val="1"/>
        <c:lblAlgn val="ctr"/>
        <c:lblOffset val="100"/>
        <c:noMultiLvlLbl val="0"/>
      </c:catAx>
      <c:valAx>
        <c:axId val="636510751"/>
        <c:scaling>
          <c:orientation val="minMax"/>
        </c:scaling>
        <c:delete val="0"/>
        <c:axPos val="l"/>
        <c:title>
          <c:tx>
            <c:rich>
              <a:bodyPr rot="-5400000" spcFirstLastPara="1" vertOverflow="ellipsis" vert="horz" wrap="square" anchor="ctr" anchorCtr="1"/>
              <a:lstStyle/>
              <a:p>
                <a:pPr>
                  <a:defRPr sz="900" b="0" i="0" u="none" strike="noStrike" kern="1200" cap="none" baseline="0">
                    <a:solidFill>
                      <a:sysClr val="windowText" lastClr="000000"/>
                    </a:solidFill>
                    <a:latin typeface="Times New Roman" panose="02020603050405020304" pitchFamily="18" charset="0"/>
                    <a:ea typeface="+mn-ea"/>
                    <a:cs typeface="Times New Roman" panose="02020603050405020304" pitchFamily="18" charset="0"/>
                  </a:defRPr>
                </a:pPr>
                <a:r>
                  <a:rPr lang="en-GB" cap="none" baseline="0"/>
                  <a:t>Stress (MPa)</a:t>
                </a:r>
              </a:p>
            </c:rich>
          </c:tx>
          <c:layout/>
          <c:overlay val="0"/>
          <c:spPr>
            <a:noFill/>
            <a:ln>
              <a:noFill/>
            </a:ln>
            <a:effectLst/>
          </c:spPr>
          <c:txPr>
            <a:bodyPr rot="-5400000" spcFirstLastPara="1" vertOverflow="ellipsis" vert="horz" wrap="square" anchor="ctr" anchorCtr="1"/>
            <a:lstStyle/>
            <a:p>
              <a:pPr>
                <a:defRPr sz="900" b="0" i="0" u="none" strike="noStrike" kern="1200" cap="none"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636512415"/>
        <c:crosses val="autoZero"/>
        <c:crossBetween val="between"/>
      </c:valAx>
      <c:spPr>
        <a:noFill/>
        <a:ln>
          <a:noFill/>
        </a:ln>
        <a:effectLst/>
      </c:spPr>
    </c:plotArea>
    <c:legend>
      <c:legendPos val="t"/>
      <c:layout>
        <c:manualLayout>
          <c:xMode val="edge"/>
          <c:yMode val="edge"/>
          <c:x val="0.3875271216097988"/>
          <c:y val="0"/>
          <c:w val="0.355501312335958"/>
          <c:h val="0.209401428988043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legend>
    <c:plotVisOnly val="1"/>
    <c:dispBlanksAs val="zero"/>
    <c:showDLblsOverMax val="0"/>
  </c:chart>
  <c:spPr>
    <a:solidFill>
      <a:schemeClr val="lt1"/>
    </a:solidFill>
    <a:ln w="9525" cap="flat" cmpd="sng" algn="ctr">
      <a:noFill/>
      <a:round/>
    </a:ln>
    <a:effectLst/>
  </c:spPr>
  <c:txPr>
    <a:bodyPr/>
    <a:lstStyle/>
    <a:p>
      <a:pPr>
        <a:defRPr>
          <a:solidFill>
            <a:sysClr val="windowText" lastClr="000000"/>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2CDB6F-9360-4AC5-A1A4-B746F8B27D7E}" type="datetimeFigureOut">
              <a:rPr lang="en-GB" smtClean="0"/>
              <a:pPr/>
              <a:t>02/07/2018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C8AF62-0413-459D-A055-9BD345497D1F}" type="slidenum">
              <a:rPr lang="en-GB" smtClean="0"/>
              <a:pPr/>
              <a:t>‹#›</a:t>
            </a:fld>
            <a:endParaRPr lang="en-GB"/>
          </a:p>
        </p:txBody>
      </p:sp>
    </p:spTree>
    <p:extLst>
      <p:ext uri="{BB962C8B-B14F-4D97-AF65-F5344CB8AC3E}">
        <p14:creationId xmlns:p14="http://schemas.microsoft.com/office/powerpoint/2010/main" val="37731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eaLnBrk="1" hangingPunct="1"/>
            <a:r>
              <a:rPr lang="en-US" sz="1200" b="1" kern="1200" dirty="0" smtClean="0">
                <a:solidFill>
                  <a:schemeClr val="tx1"/>
                </a:solidFill>
                <a:latin typeface="Lucida Grande" pitchFamily="80" charset="0"/>
                <a:ea typeface="ＭＳ Ｐゴシック" charset="-128"/>
                <a:cs typeface="+mn-cs"/>
              </a:rPr>
              <a:t>LANCASTER UNIVERSITY POWERPOINT TEMPLATES</a:t>
            </a:r>
          </a:p>
          <a:p>
            <a:pPr eaLnBrk="1" hangingPunct="1"/>
            <a:r>
              <a:rPr lang="en-US" sz="1200" kern="1200" baseline="0" dirty="0" smtClean="0">
                <a:solidFill>
                  <a:schemeClr val="tx1"/>
                </a:solidFill>
                <a:latin typeface="Lucida Grande" pitchFamily="80" charset="0"/>
                <a:ea typeface="ＭＳ Ｐゴシック" charset="-128"/>
                <a:cs typeface="+mn-cs"/>
              </a:rPr>
              <a:t>These PowerPoint templates are for use by all Lancaster University staff. Please see below for further information regarding the use of these templates. Should you have any further queries, please contact the marketing team via marketing-services@lancaster.ac.uk</a:t>
            </a: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dirty="0" smtClean="0">
                <a:solidFill>
                  <a:srgbClr val="731F43"/>
                </a:solidFill>
                <a:latin typeface="Lucida Grande" pitchFamily="80" charset="0"/>
                <a:ea typeface="ＭＳ Ｐゴシック" charset="-128"/>
                <a:cs typeface="+mn-cs"/>
              </a:rPr>
              <a:t>Template slide 3: Insert a new slide</a:t>
            </a:r>
          </a:p>
          <a:p>
            <a:pPr eaLnBrk="1" hangingPunct="1"/>
            <a:r>
              <a:rPr lang="en-US" sz="1200" kern="1200" dirty="0" smtClean="0">
                <a:solidFill>
                  <a:srgbClr val="731F43"/>
                </a:solidFill>
                <a:latin typeface="Lucida Grande" pitchFamily="80" charset="0"/>
                <a:ea typeface="ＭＳ Ｐゴシック" charset="-128"/>
                <a:cs typeface="+mn-cs"/>
              </a:rPr>
              <a:t>If you need to insert a new slide, from </a:t>
            </a:r>
            <a:r>
              <a:rPr lang="en-US" sz="1200" kern="1200" baseline="0" dirty="0" smtClean="0">
                <a:solidFill>
                  <a:srgbClr val="666666"/>
                </a:solidFill>
                <a:latin typeface="Lucida Grande" pitchFamily="80" charset="0"/>
                <a:ea typeface="ＭＳ Ｐゴシック" charset="-128"/>
                <a:cs typeface="+mn-cs"/>
              </a:rPr>
              <a:t>the ‘home’ toolbar, click on ‘new slide’ and select from the templates the style you require from the dropdown box.</a:t>
            </a:r>
            <a:endParaRPr lang="en-US" sz="1200" kern="1200" dirty="0" smtClean="0">
              <a:solidFill>
                <a:srgbClr val="731F43"/>
              </a:solidFill>
              <a:latin typeface="Lucida Grande" pitchFamily="80" charset="0"/>
              <a:ea typeface="ＭＳ Ｐゴシック" charset="-128"/>
              <a:cs typeface="+mn-cs"/>
            </a:endParaRP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dirty="0" smtClean="0">
                <a:solidFill>
                  <a:srgbClr val="731F43"/>
                </a:solidFill>
                <a:latin typeface="Lucida Grande" pitchFamily="80" charset="0"/>
                <a:ea typeface="ＭＳ Ｐゴシック" charset="-128"/>
                <a:cs typeface="+mn-cs"/>
              </a:rPr>
              <a:t>Template slide 4: </a:t>
            </a:r>
            <a:r>
              <a:rPr lang="en-US" sz="1200" b="1" kern="1200" baseline="0" dirty="0" smtClean="0">
                <a:solidFill>
                  <a:schemeClr val="tx1"/>
                </a:solidFill>
                <a:latin typeface="Lucida Grande" pitchFamily="80" charset="0"/>
                <a:ea typeface="ＭＳ Ｐゴシック" charset="-128"/>
                <a:cs typeface="+mn-cs"/>
              </a:rPr>
              <a:t>Typing new text and copying text from another document</a:t>
            </a:r>
          </a:p>
          <a:p>
            <a:pPr eaLnBrk="1" hangingPunct="1"/>
            <a:r>
              <a:rPr lang="en-US" sz="1200" kern="1200" baseline="0" dirty="0" smtClean="0">
                <a:solidFill>
                  <a:schemeClr val="tx1"/>
                </a:solidFill>
                <a:latin typeface="Lucida Grande" pitchFamily="80" charset="0"/>
                <a:ea typeface="ＭＳ Ｐゴシック" charset="-128"/>
                <a:cs typeface="+mn-cs"/>
              </a:rPr>
              <a:t>New text</a:t>
            </a:r>
            <a:r>
              <a:rPr lang="en-US" sz="1200" kern="1200" dirty="0" smtClean="0">
                <a:solidFill>
                  <a:schemeClr val="tx1"/>
                </a:solidFill>
                <a:latin typeface="Lucida Grande" pitchFamily="80" charset="0"/>
                <a:ea typeface="ＭＳ Ｐゴシック" charset="-128"/>
                <a:cs typeface="+mn-cs"/>
              </a:rPr>
              <a:t> should be typed over the</a:t>
            </a:r>
            <a:r>
              <a:rPr lang="en-US" sz="1200" kern="1200" baseline="0" dirty="0" smtClean="0">
                <a:solidFill>
                  <a:schemeClr val="tx1"/>
                </a:solidFill>
                <a:latin typeface="Lucida Grande" pitchFamily="80" charset="0"/>
                <a:ea typeface="ＭＳ Ｐゴシック" charset="-128"/>
                <a:cs typeface="+mn-cs"/>
              </a:rPr>
              <a:t> text </a:t>
            </a:r>
            <a:r>
              <a:rPr lang="en-US" sz="1200" kern="1200" dirty="0" smtClean="0">
                <a:solidFill>
                  <a:schemeClr val="tx1"/>
                </a:solidFill>
                <a:latin typeface="Lucida Grande" pitchFamily="80" charset="0"/>
                <a:ea typeface="ＭＳ Ｐゴシック" charset="-128"/>
                <a:cs typeface="+mn-cs"/>
              </a:rPr>
              <a:t>in the appropriate template. Copy and pasting text from another document will result in changing the style of the typography and layout. This is unavoidable as it is part of the Microsoft</a:t>
            </a:r>
            <a:r>
              <a:rPr lang="en-US" sz="1200" kern="1200" baseline="0" dirty="0" smtClean="0">
                <a:solidFill>
                  <a:schemeClr val="tx1"/>
                </a:solidFill>
                <a:latin typeface="Lucida Grande" pitchFamily="80" charset="0"/>
                <a:ea typeface="ＭＳ Ｐゴシック" charset="-128"/>
                <a:cs typeface="+mn-cs"/>
              </a:rPr>
              <a:t> software</a:t>
            </a:r>
            <a:r>
              <a:rPr lang="en-US" sz="1200" kern="1200" dirty="0" smtClean="0">
                <a:solidFill>
                  <a:schemeClr val="tx1"/>
                </a:solidFill>
                <a:latin typeface="Lucida Grande" pitchFamily="80" charset="0"/>
                <a:ea typeface="ＭＳ Ｐゴシック" charset="-128"/>
                <a:cs typeface="+mn-cs"/>
              </a:rPr>
              <a:t>. We</a:t>
            </a:r>
            <a:r>
              <a:rPr lang="en-US" sz="1200" kern="1200" baseline="0" dirty="0" smtClean="0">
                <a:solidFill>
                  <a:schemeClr val="tx1"/>
                </a:solidFill>
                <a:latin typeface="Lucida Grande" pitchFamily="80" charset="0"/>
                <a:ea typeface="ＭＳ Ｐゴシック" charset="-128"/>
                <a:cs typeface="+mn-cs"/>
              </a:rPr>
              <a:t> appreciate that in sometimes you will need to copy text from another document into this template. Once you have pasted the existing text into the template, you will need to change the formatting so that they typefaces, sizes, </a:t>
            </a:r>
            <a:r>
              <a:rPr lang="en-US" sz="1200" kern="1200" baseline="0" dirty="0" err="1" smtClean="0">
                <a:solidFill>
                  <a:schemeClr val="tx1"/>
                </a:solidFill>
                <a:latin typeface="Lucida Grande" pitchFamily="80" charset="0"/>
                <a:ea typeface="ＭＳ Ｐゴシック" charset="-128"/>
                <a:cs typeface="+mn-cs"/>
              </a:rPr>
              <a:t>colour</a:t>
            </a:r>
            <a:r>
              <a:rPr lang="en-US" sz="1200" kern="1200" baseline="0" dirty="0" smtClean="0">
                <a:solidFill>
                  <a:schemeClr val="tx1"/>
                </a:solidFill>
                <a:latin typeface="Lucida Grande" pitchFamily="80" charset="0"/>
                <a:ea typeface="ＭＳ Ｐゴシック" charset="-128"/>
                <a:cs typeface="+mn-cs"/>
              </a:rPr>
              <a:t>, line spacing and alignment are consistent with the rest of the template.</a:t>
            </a:r>
            <a:endParaRPr lang="en-US" sz="1200" kern="1200" dirty="0" smtClean="0">
              <a:solidFill>
                <a:schemeClr val="tx1"/>
              </a:solidFill>
              <a:latin typeface="Lucida Grande" pitchFamily="80" charset="0"/>
              <a:ea typeface="ＭＳ Ｐゴシック" charset="-128"/>
              <a:cs typeface="+mn-cs"/>
            </a:endParaRP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dirty="0" smtClean="0">
                <a:solidFill>
                  <a:srgbClr val="731F43"/>
                </a:solidFill>
                <a:latin typeface="Lucida Grande" pitchFamily="80" charset="0"/>
                <a:ea typeface="ＭＳ Ｐゴシック" charset="-128"/>
                <a:cs typeface="+mn-cs"/>
              </a:rPr>
              <a:t>Template slide 5: Inserting images</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aseline="0" dirty="0" smtClean="0">
                <a:solidFill>
                  <a:srgbClr val="666666"/>
                </a:solidFill>
                <a:latin typeface="Calibri" pitchFamily="80" charset="0"/>
              </a:rPr>
              <a:t>There are three choices of templates with images already inserted. Please use the template with the relevant image size and positioning. </a:t>
            </a:r>
            <a:r>
              <a:rPr lang="en-US" sz="1200" kern="1200" dirty="0" smtClean="0">
                <a:solidFill>
                  <a:srgbClr val="731F43"/>
                </a:solidFill>
                <a:latin typeface="Lucida Grande" pitchFamily="80" charset="0"/>
                <a:ea typeface="ＭＳ Ｐゴシック" charset="-128"/>
                <a:cs typeface="+mn-cs"/>
              </a:rPr>
              <a:t>To</a:t>
            </a:r>
            <a:r>
              <a:rPr lang="en-US" sz="1200" kern="1200" baseline="0" dirty="0" smtClean="0">
                <a:solidFill>
                  <a:srgbClr val="731F43"/>
                </a:solidFill>
                <a:latin typeface="Lucida Grande" pitchFamily="80" charset="0"/>
                <a:ea typeface="ＭＳ Ｐゴシック" charset="-128"/>
                <a:cs typeface="+mn-cs"/>
              </a:rPr>
              <a:t> insert an i</a:t>
            </a:r>
            <a:r>
              <a:rPr lang="en-US" sz="1200" kern="1200" dirty="0" smtClean="0">
                <a:solidFill>
                  <a:srgbClr val="731F43"/>
                </a:solidFill>
                <a:latin typeface="Lucida Grande" pitchFamily="80" charset="0"/>
                <a:ea typeface="ＭＳ Ｐゴシック" charset="-128"/>
                <a:cs typeface="+mn-cs"/>
              </a:rPr>
              <a:t>mage,</a:t>
            </a:r>
            <a:r>
              <a:rPr lang="en-US" sz="1200" kern="1200" baseline="0" dirty="0" smtClean="0">
                <a:solidFill>
                  <a:srgbClr val="731F43"/>
                </a:solidFill>
                <a:latin typeface="Lucida Grande" pitchFamily="80" charset="0"/>
                <a:ea typeface="ＭＳ Ｐゴシック" charset="-128"/>
                <a:cs typeface="+mn-cs"/>
              </a:rPr>
              <a:t> please go to ‘insert’ then ‘picture’ and find your image, highlight it and ‘insert’. Resize the image and position as per the example template.</a:t>
            </a:r>
            <a:endParaRPr lang="en-US" sz="1200" kern="1200" dirty="0" smtClean="0">
              <a:solidFill>
                <a:srgbClr val="731F43"/>
              </a:solidFill>
              <a:latin typeface="Lucida Grande" pitchFamily="80" charset="0"/>
              <a:ea typeface="ＭＳ Ｐゴシック" charset="-128"/>
              <a:cs typeface="+mn-cs"/>
            </a:endParaRP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dirty="0" smtClean="0">
                <a:solidFill>
                  <a:srgbClr val="731F43"/>
                </a:solidFill>
                <a:latin typeface="Lucida Grande" pitchFamily="80" charset="0"/>
                <a:ea typeface="ＭＳ Ｐゴシック" charset="-128"/>
                <a:cs typeface="+mn-cs"/>
              </a:rPr>
              <a:t>Template slide 6: </a:t>
            </a:r>
            <a:r>
              <a:rPr lang="en-GB" sz="1200" b="1" kern="1200" dirty="0" smtClean="0">
                <a:solidFill>
                  <a:schemeClr val="tx1"/>
                </a:solidFill>
                <a:latin typeface="Lucida Grande" pitchFamily="80" charset="0"/>
                <a:ea typeface="ＭＳ Ｐゴシック" charset="-128"/>
                <a:cs typeface="+mn-cs"/>
              </a:rPr>
              <a:t>Text boxes</a:t>
            </a:r>
          </a:p>
          <a:p>
            <a:pPr eaLnBrk="1" hangingPunct="1"/>
            <a:r>
              <a:rPr lang="en-GB" sz="1200" kern="1200" dirty="0" smtClean="0">
                <a:solidFill>
                  <a:schemeClr val="tx1"/>
                </a:solidFill>
                <a:latin typeface="Lucida Grande" pitchFamily="80" charset="0"/>
                <a:ea typeface="ＭＳ Ｐゴシック" charset="-128"/>
                <a:cs typeface="+mn-cs"/>
              </a:rPr>
              <a:t>If</a:t>
            </a:r>
            <a:r>
              <a:rPr lang="en-GB" sz="1200" kern="1200" baseline="0" dirty="0" smtClean="0">
                <a:solidFill>
                  <a:schemeClr val="tx1"/>
                </a:solidFill>
                <a:latin typeface="Lucida Grande" pitchFamily="80" charset="0"/>
                <a:ea typeface="ＭＳ Ｐゴシック" charset="-128"/>
                <a:cs typeface="+mn-cs"/>
              </a:rPr>
              <a:t> a text box is deleted, either insert a new slide (using the appropriate template) or go to another slide and copy a text box. To select a text box for copying, please click on the outer edge of the text box so that the line goes solid (not dashed). Right click your mouse and select ‘copy’, then go back and ‘paste’ it into the slide where the text box is missing which should paste into the correct position on the slide.</a:t>
            </a: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dirty="0" smtClean="0">
                <a:solidFill>
                  <a:srgbClr val="731F43"/>
                </a:solidFill>
                <a:latin typeface="Lucida Grande" pitchFamily="80" charset="0"/>
                <a:ea typeface="ＭＳ Ｐゴシック" charset="-128"/>
                <a:cs typeface="+mn-cs"/>
              </a:rPr>
              <a:t>Template slide 7: Other information</a:t>
            </a: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GB" sz="1200" b="1" kern="1200" dirty="0" smtClean="0">
                <a:solidFill>
                  <a:schemeClr val="tx1"/>
                </a:solidFill>
                <a:latin typeface="Lucida Grande" pitchFamily="80" charset="0"/>
                <a:ea typeface="ＭＳ Ｐゴシック" charset="-128"/>
                <a:cs typeface="+mn-cs"/>
              </a:rPr>
              <a:t>Typefaces, sizes</a:t>
            </a:r>
            <a:r>
              <a:rPr lang="en-GB" sz="1200" b="1" kern="1200" baseline="0" dirty="0" smtClean="0">
                <a:solidFill>
                  <a:schemeClr val="tx1"/>
                </a:solidFill>
                <a:latin typeface="Lucida Grande" pitchFamily="80" charset="0"/>
                <a:ea typeface="ＭＳ Ｐゴシック" charset="-128"/>
                <a:cs typeface="+mn-cs"/>
              </a:rPr>
              <a:t> and colours</a:t>
            </a: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r>
              <a:rPr lang="en-GB" sz="1200" kern="1200" dirty="0" smtClean="0">
                <a:solidFill>
                  <a:schemeClr val="tx1"/>
                </a:solidFill>
                <a:latin typeface="Lucida Grande" pitchFamily="80" charset="0"/>
                <a:ea typeface="ＭＳ Ｐゴシック" charset="-128"/>
                <a:cs typeface="+mn-cs"/>
              </a:rPr>
              <a:t>All copy is Calibri.</a:t>
            </a:r>
          </a:p>
          <a:p>
            <a:pPr eaLnBrk="1" hangingPunct="1"/>
            <a:endParaRPr lang="en-GB" sz="1200" kern="1200" dirty="0" smtClean="0">
              <a:solidFill>
                <a:schemeClr val="tx1"/>
              </a:solidFill>
              <a:latin typeface="Lucida Grande" pitchFamily="80" charset="0"/>
              <a:ea typeface="ＭＳ Ｐゴシック" charset="-128"/>
              <a:cs typeface="+mn-cs"/>
            </a:endParaRPr>
          </a:p>
          <a:p>
            <a:pPr eaLnBrk="1" hangingPunct="1"/>
            <a:r>
              <a:rPr lang="en-GB" sz="1200" kern="1200" dirty="0" smtClean="0">
                <a:solidFill>
                  <a:schemeClr val="tx1"/>
                </a:solidFill>
                <a:latin typeface="Lucida Grande" pitchFamily="80" charset="0"/>
                <a:ea typeface="ＭＳ Ｐゴシック" charset="-128"/>
                <a:cs typeface="+mn-cs"/>
              </a:rPr>
              <a:t>Slide</a:t>
            </a:r>
            <a:r>
              <a:rPr lang="en-GB" sz="1200" kern="1200" baseline="0" dirty="0" smtClean="0">
                <a:solidFill>
                  <a:schemeClr val="tx1"/>
                </a:solidFill>
                <a:latin typeface="Lucida Grande" pitchFamily="80" charset="0"/>
                <a:ea typeface="ＭＳ Ｐゴシック" charset="-128"/>
                <a:cs typeface="+mn-cs"/>
              </a:rPr>
              <a:t> title</a:t>
            </a:r>
            <a:r>
              <a:rPr lang="en-GB" sz="1200" kern="1200" dirty="0" smtClean="0">
                <a:solidFill>
                  <a:schemeClr val="tx1"/>
                </a:solidFill>
                <a:latin typeface="Lucida Grande" pitchFamily="80" charset="0"/>
                <a:ea typeface="ＭＳ Ｐゴシック" charset="-128"/>
                <a:cs typeface="+mn-cs"/>
              </a:rPr>
              <a:t> copy throughout:</a:t>
            </a:r>
          </a:p>
          <a:p>
            <a:pPr eaLnBrk="1" hangingPunct="1"/>
            <a:r>
              <a:rPr lang="en-GB" sz="1200" i="1" kern="1200" dirty="0" smtClean="0">
                <a:solidFill>
                  <a:schemeClr val="tx1"/>
                </a:solidFill>
                <a:latin typeface="Lucida Grande" pitchFamily="80" charset="0"/>
                <a:ea typeface="ＭＳ Ｐゴシック" charset="-128"/>
                <a:cs typeface="+mn-cs"/>
              </a:rPr>
              <a:t>Size:  </a:t>
            </a:r>
            <a:r>
              <a:rPr lang="en-GB" sz="1200" i="0" kern="1200" dirty="0" smtClean="0">
                <a:solidFill>
                  <a:schemeClr val="tx1"/>
                </a:solidFill>
                <a:latin typeface="Lucida Grande" pitchFamily="80" charset="0"/>
                <a:ea typeface="ＭＳ Ｐゴシック" charset="-128"/>
                <a:cs typeface="+mn-cs"/>
              </a:rPr>
              <a:t>36 point</a:t>
            </a:r>
            <a:endParaRPr lang="en-GB" sz="1200" kern="1200" dirty="0" smtClean="0">
              <a:solidFill>
                <a:schemeClr val="tx1"/>
              </a:solidFill>
              <a:latin typeface="Lucida Grande" pitchFamily="80" charset="0"/>
              <a:ea typeface="ＭＳ Ｐゴシック" charset="-128"/>
              <a:cs typeface="+mn-cs"/>
            </a:endParaRPr>
          </a:p>
          <a:p>
            <a:pPr eaLnBrk="1" hangingPunct="1"/>
            <a:r>
              <a:rPr lang="en-GB" sz="1200" i="1" kern="1200" dirty="0" smtClean="0">
                <a:solidFill>
                  <a:schemeClr val="tx1"/>
                </a:solidFill>
                <a:latin typeface="Lucida Grande" pitchFamily="80" charset="0"/>
                <a:ea typeface="ＭＳ Ｐゴシック" charset="-128"/>
                <a:cs typeface="+mn-cs"/>
              </a:rPr>
              <a:t>Colour Lancaster University red:  </a:t>
            </a:r>
            <a:r>
              <a:rPr lang="en-GB" sz="1200" kern="1200" dirty="0" smtClean="0">
                <a:solidFill>
                  <a:schemeClr val="tx1"/>
                </a:solidFill>
                <a:latin typeface="Lucida Grande" pitchFamily="80" charset="0"/>
                <a:ea typeface="ＭＳ Ｐゴシック" charset="-128"/>
                <a:cs typeface="+mn-cs"/>
              </a:rPr>
              <a:t>(RGB) R: 181 G: 18 B: 27 (recent</a:t>
            </a:r>
            <a:r>
              <a:rPr lang="en-GB" sz="1200" kern="1200" baseline="0" dirty="0" smtClean="0">
                <a:solidFill>
                  <a:schemeClr val="tx1"/>
                </a:solidFill>
                <a:latin typeface="Lucida Grande" pitchFamily="80" charset="0"/>
                <a:ea typeface="ＭＳ Ｐゴシック" charset="-128"/>
                <a:cs typeface="+mn-cs"/>
              </a:rPr>
              <a:t> colours on PowerPoint)</a:t>
            </a: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r>
              <a:rPr lang="en-GB" sz="1200" kern="1200" dirty="0" smtClean="0">
                <a:solidFill>
                  <a:schemeClr val="tx1"/>
                </a:solidFill>
                <a:latin typeface="Lucida Grande" pitchFamily="80" charset="0"/>
                <a:ea typeface="ＭＳ Ｐゴシック" charset="-128"/>
                <a:cs typeface="+mn-cs"/>
              </a:rPr>
              <a:t>Small copy on first and last slide:</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Size:  </a:t>
            </a:r>
            <a:r>
              <a:rPr lang="en-GB" sz="1200" kern="1200" dirty="0" smtClean="0">
                <a:solidFill>
                  <a:schemeClr val="tx1"/>
                </a:solidFill>
                <a:latin typeface="Lucida Grande" pitchFamily="80" charset="0"/>
                <a:ea typeface="ＭＳ Ｐゴシック" charset="-128"/>
                <a:cs typeface="+mn-cs"/>
              </a:rPr>
              <a:t>16 point</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Colour</a:t>
            </a:r>
            <a:r>
              <a:rPr lang="en-GB" sz="1200" i="1" kern="1200" baseline="0" dirty="0" smtClean="0">
                <a:solidFill>
                  <a:schemeClr val="tx1"/>
                </a:solidFill>
                <a:latin typeface="Lucida Grande" pitchFamily="80" charset="0"/>
                <a:ea typeface="ＭＳ Ｐゴシック" charset="-128"/>
                <a:cs typeface="+mn-cs"/>
              </a:rPr>
              <a:t> </a:t>
            </a:r>
            <a:r>
              <a:rPr lang="en-GB" sz="1200" i="1" kern="1200" dirty="0" smtClean="0">
                <a:solidFill>
                  <a:schemeClr val="tx1"/>
                </a:solidFill>
                <a:latin typeface="Lucida Grande" pitchFamily="80" charset="0"/>
                <a:ea typeface="ＭＳ Ｐゴシック" charset="-128"/>
                <a:cs typeface="+mn-cs"/>
              </a:rPr>
              <a:t>grey:  </a:t>
            </a:r>
            <a:r>
              <a:rPr lang="en-GB" sz="1200" kern="1200" dirty="0" smtClean="0">
                <a:solidFill>
                  <a:schemeClr val="tx1"/>
                </a:solidFill>
                <a:latin typeface="Lucida Grande" pitchFamily="80" charset="0"/>
                <a:ea typeface="ＭＳ Ｐゴシック" charset="-128"/>
                <a:cs typeface="+mn-cs"/>
              </a:rPr>
              <a:t>(RGB) R: 102 G: 102 B: 102 (recent</a:t>
            </a:r>
            <a:r>
              <a:rPr lang="en-GB" sz="1200" kern="1200" baseline="0" dirty="0" smtClean="0">
                <a:solidFill>
                  <a:schemeClr val="tx1"/>
                </a:solidFill>
                <a:latin typeface="Lucida Grande" pitchFamily="80" charset="0"/>
                <a:ea typeface="ＭＳ Ｐゴシック" charset="-128"/>
                <a:cs typeface="+mn-cs"/>
              </a:rPr>
              <a:t> colours on PowerPoint)</a:t>
            </a: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endParaRPr lang="en-GB" sz="1200" kern="1200" dirty="0" smtClean="0">
              <a:solidFill>
                <a:schemeClr val="tx1"/>
              </a:solidFill>
              <a:latin typeface="Lucida Grande" pitchFamily="80" charset="0"/>
              <a:ea typeface="ＭＳ Ｐゴシック" charset="-128"/>
              <a:cs typeface="+mn-cs"/>
            </a:endParaRPr>
          </a:p>
          <a:p>
            <a:pPr eaLnBrk="1" hangingPunct="1"/>
            <a:r>
              <a:rPr lang="en-GB" sz="1200" kern="1200" dirty="0" smtClean="0">
                <a:solidFill>
                  <a:schemeClr val="tx1"/>
                </a:solidFill>
                <a:latin typeface="Lucida Grande" pitchFamily="80" charset="0"/>
                <a:ea typeface="ＭＳ Ｐゴシック" charset="-128"/>
                <a:cs typeface="+mn-cs"/>
              </a:rPr>
              <a:t>Sub-heading</a:t>
            </a:r>
            <a:r>
              <a:rPr lang="en-GB" sz="1200" kern="1200" baseline="0" dirty="0" smtClean="0">
                <a:solidFill>
                  <a:schemeClr val="tx1"/>
                </a:solidFill>
                <a:latin typeface="Lucida Grande" pitchFamily="80" charset="0"/>
                <a:ea typeface="ＭＳ Ｐゴシック" charset="-128"/>
                <a:cs typeface="+mn-cs"/>
              </a:rPr>
              <a:t>s</a:t>
            </a:r>
            <a:r>
              <a:rPr lang="en-GB" sz="1200" kern="1200" dirty="0" smtClean="0">
                <a:solidFill>
                  <a:schemeClr val="tx1"/>
                </a:solidFill>
                <a:latin typeface="Lucida Grande" pitchFamily="80" charset="0"/>
                <a:ea typeface="ＭＳ Ｐゴシック" charset="-128"/>
                <a:cs typeface="+mn-cs"/>
              </a:rPr>
              <a:t>:</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Size:  </a:t>
            </a:r>
            <a:r>
              <a:rPr lang="en-GB" sz="1200" i="0" kern="1200" dirty="0" smtClean="0">
                <a:solidFill>
                  <a:schemeClr val="tx1"/>
                </a:solidFill>
                <a:latin typeface="Lucida Grande" pitchFamily="80" charset="0"/>
                <a:ea typeface="ＭＳ Ｐゴシック" charset="-128"/>
                <a:cs typeface="+mn-cs"/>
              </a:rPr>
              <a:t>24 point – italics</a:t>
            </a: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Colour</a:t>
            </a:r>
            <a:r>
              <a:rPr lang="en-GB" sz="1200" i="1" kern="1200" baseline="0" dirty="0" smtClean="0">
                <a:solidFill>
                  <a:schemeClr val="tx1"/>
                </a:solidFill>
                <a:latin typeface="Lucida Grande" pitchFamily="80" charset="0"/>
                <a:ea typeface="ＭＳ Ｐゴシック" charset="-128"/>
                <a:cs typeface="+mn-cs"/>
              </a:rPr>
              <a:t> </a:t>
            </a:r>
            <a:r>
              <a:rPr lang="en-GB" sz="1200" i="1" kern="1200" dirty="0" smtClean="0">
                <a:solidFill>
                  <a:schemeClr val="tx1"/>
                </a:solidFill>
                <a:latin typeface="Lucida Grande" pitchFamily="80" charset="0"/>
                <a:ea typeface="ＭＳ Ｐゴシック" charset="-128"/>
                <a:cs typeface="+mn-cs"/>
              </a:rPr>
              <a:t>grey:  </a:t>
            </a:r>
            <a:r>
              <a:rPr lang="en-GB" sz="1200" kern="1200" dirty="0" smtClean="0">
                <a:solidFill>
                  <a:schemeClr val="tx1"/>
                </a:solidFill>
                <a:latin typeface="Lucida Grande" pitchFamily="80" charset="0"/>
                <a:ea typeface="ＭＳ Ｐゴシック" charset="-128"/>
                <a:cs typeface="+mn-cs"/>
              </a:rPr>
              <a:t>(RGB) R: 102 G: 102 B: 102 (recent</a:t>
            </a:r>
            <a:r>
              <a:rPr lang="en-GB" sz="1200" kern="1200" baseline="0" dirty="0" smtClean="0">
                <a:solidFill>
                  <a:schemeClr val="tx1"/>
                </a:solidFill>
                <a:latin typeface="Lucida Grande" pitchFamily="80" charset="0"/>
                <a:ea typeface="ＭＳ Ｐゴシック" charset="-128"/>
                <a:cs typeface="+mn-cs"/>
              </a:rPr>
              <a:t> colours on PowerPoint)</a:t>
            </a:r>
            <a:endParaRPr lang="en-GB" sz="1200" kern="1200" dirty="0" smtClean="0">
              <a:solidFill>
                <a:schemeClr val="tx1"/>
              </a:solidFill>
              <a:latin typeface="Lucida Grande" pitchFamily="80" charset="0"/>
              <a:ea typeface="ＭＳ Ｐゴシック" charset="-128"/>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r>
              <a:rPr lang="en-GB" sz="1200" kern="1200" dirty="0" smtClean="0">
                <a:solidFill>
                  <a:schemeClr val="tx1"/>
                </a:solidFill>
                <a:latin typeface="Lucida Grande" pitchFamily="80" charset="0"/>
                <a:ea typeface="ＭＳ Ｐゴシック" charset="-128"/>
                <a:cs typeface="+mn-cs"/>
              </a:rPr>
              <a:t>Bullets copy and body copy:</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Size:</a:t>
            </a:r>
            <a:r>
              <a:rPr lang="en-GB" sz="1200" i="1" kern="1200" baseline="0" dirty="0" smtClean="0">
                <a:solidFill>
                  <a:schemeClr val="tx1"/>
                </a:solidFill>
                <a:latin typeface="Lucida Grande" pitchFamily="80" charset="0"/>
                <a:ea typeface="ＭＳ Ｐゴシック" charset="-128"/>
                <a:cs typeface="+mn-cs"/>
              </a:rPr>
              <a:t>  </a:t>
            </a:r>
            <a:r>
              <a:rPr lang="en-GB" sz="1200" kern="1200" dirty="0" smtClean="0">
                <a:solidFill>
                  <a:schemeClr val="tx1"/>
                </a:solidFill>
                <a:latin typeface="Lucida Grande" pitchFamily="80" charset="0"/>
                <a:ea typeface="ＭＳ Ｐゴシック" charset="-128"/>
                <a:cs typeface="+mn-cs"/>
              </a:rPr>
              <a:t>24 point</a:t>
            </a:r>
            <a:r>
              <a:rPr lang="en-GB" sz="1200" kern="1200" baseline="0" dirty="0" smtClean="0">
                <a:solidFill>
                  <a:schemeClr val="tx1"/>
                </a:solidFill>
                <a:latin typeface="Lucida Grande" pitchFamily="80" charset="0"/>
                <a:ea typeface="ＭＳ Ｐゴシック" charset="-128"/>
                <a:cs typeface="+mn-cs"/>
              </a:rPr>
              <a:t> </a:t>
            </a:r>
            <a:r>
              <a:rPr lang="en-GB" sz="1200" kern="1200" dirty="0" smtClean="0">
                <a:solidFill>
                  <a:schemeClr val="tx1"/>
                </a:solidFill>
                <a:latin typeface="Lucida Grande" pitchFamily="80" charset="0"/>
                <a:ea typeface="ＭＳ Ｐゴシック" charset="-128"/>
                <a:cs typeface="+mn-cs"/>
              </a:rPr>
              <a:t>(see below for a further option)</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Colour grey:  </a:t>
            </a:r>
            <a:r>
              <a:rPr lang="en-GB" sz="1200" kern="1200" dirty="0" smtClean="0">
                <a:solidFill>
                  <a:schemeClr val="tx1"/>
                </a:solidFill>
                <a:latin typeface="Lucida Grande" pitchFamily="80" charset="0"/>
                <a:ea typeface="ＭＳ Ｐゴシック" charset="-128"/>
                <a:cs typeface="+mn-cs"/>
              </a:rPr>
              <a:t>(RGB) R: 102 G: 102 B: 102 (recent</a:t>
            </a:r>
            <a:r>
              <a:rPr lang="en-GB" sz="1200" kern="1200" baseline="0" dirty="0" smtClean="0">
                <a:solidFill>
                  <a:schemeClr val="tx1"/>
                </a:solidFill>
                <a:latin typeface="Lucida Grande" pitchFamily="80" charset="0"/>
                <a:ea typeface="ＭＳ Ｐゴシック" charset="-128"/>
                <a:cs typeface="+mn-cs"/>
              </a:rPr>
              <a:t> colours on PowerPoint)</a:t>
            </a:r>
            <a:endParaRPr lang="en-GB" sz="1200" kern="1200" dirty="0" smtClean="0">
              <a:solidFill>
                <a:schemeClr val="tx1"/>
              </a:solidFill>
              <a:latin typeface="Lucida Grande" pitchFamily="80" charset="0"/>
              <a:ea typeface="ＭＳ Ｐゴシック" charset="-128"/>
              <a:cs typeface="+mn-cs"/>
            </a:endParaRPr>
          </a:p>
          <a:p>
            <a:pPr eaLnBrk="1" hangingPunct="1"/>
            <a:r>
              <a:rPr lang="en-GB" sz="1200" kern="1200" dirty="0" smtClean="0">
                <a:solidFill>
                  <a:schemeClr val="tx1"/>
                </a:solidFill>
                <a:latin typeface="Lucida Grande" pitchFamily="80" charset="0"/>
                <a:ea typeface="ＭＳ Ｐゴシック" charset="-128"/>
                <a:cs typeface="+mn-cs"/>
              </a:rPr>
              <a:t>It</a:t>
            </a:r>
            <a:r>
              <a:rPr lang="en-GB" sz="1200" kern="1200" baseline="0" dirty="0" smtClean="0">
                <a:solidFill>
                  <a:schemeClr val="tx1"/>
                </a:solidFill>
                <a:latin typeface="Lucida Grande" pitchFamily="80" charset="0"/>
                <a:ea typeface="ＭＳ Ｐゴシック" charset="-128"/>
                <a:cs typeface="+mn-cs"/>
              </a:rPr>
              <a:t> isn’t advisable to have too much text on a slide, however on rare occasions it may be necessary, therefore there is a slide using 20 point bullet pointed text.</a:t>
            </a:r>
            <a:endParaRPr lang="en-US" sz="1200" kern="1200" dirty="0" smtClean="0">
              <a:solidFill>
                <a:schemeClr val="tx1"/>
              </a:solidFill>
              <a:latin typeface="Lucida Grande" pitchFamily="80" charset="0"/>
              <a:ea typeface="ＭＳ Ｐゴシック" charset="-128"/>
              <a:cs typeface="+mn-cs"/>
            </a:endParaRPr>
          </a:p>
          <a:p>
            <a:pPr eaLnBrk="1" hangingPunct="1"/>
            <a:endParaRPr lang="en-US" sz="1200" kern="1200" dirty="0" smtClean="0">
              <a:solidFill>
                <a:schemeClr val="tx1"/>
              </a:solidFill>
              <a:latin typeface="Lucida Grande" pitchFamily="80" charset="0"/>
              <a:ea typeface="ＭＳ Ｐゴシック" charset="-128"/>
              <a:cs typeface="+mn-cs"/>
            </a:endParaRPr>
          </a:p>
          <a:p>
            <a:pPr eaLnBrk="1" hangingPunct="1"/>
            <a:r>
              <a:rPr lang="en-US" sz="1200" b="1" kern="1200" dirty="0" smtClean="0">
                <a:solidFill>
                  <a:schemeClr val="tx1"/>
                </a:solidFill>
                <a:latin typeface="Lucida Grande" pitchFamily="80" charset="0"/>
                <a:ea typeface="ＭＳ Ｐゴシック" charset="-128"/>
                <a:cs typeface="+mn-cs"/>
              </a:rPr>
              <a:t>Line</a:t>
            </a:r>
            <a:r>
              <a:rPr lang="en-US" sz="1200" b="1" kern="1200" baseline="0" dirty="0" smtClean="0">
                <a:solidFill>
                  <a:schemeClr val="tx1"/>
                </a:solidFill>
                <a:latin typeface="Lucida Grande" pitchFamily="80" charset="0"/>
                <a:ea typeface="ＭＳ Ｐゴシック" charset="-128"/>
                <a:cs typeface="+mn-cs"/>
              </a:rPr>
              <a:t> spacing and alignment</a:t>
            </a:r>
          </a:p>
          <a:p>
            <a:pPr eaLnBrk="1" hangingPunct="1"/>
            <a:r>
              <a:rPr lang="en-US" sz="1200" kern="1200" baseline="0" dirty="0" smtClean="0">
                <a:solidFill>
                  <a:schemeClr val="tx1"/>
                </a:solidFill>
                <a:latin typeface="Lucida Grande" pitchFamily="80" charset="0"/>
                <a:ea typeface="ＭＳ Ｐゴシック" charset="-128"/>
                <a:cs typeface="+mn-cs"/>
              </a:rPr>
              <a:t>Single line spacing (apart from the main headings which is ‘exactly 35 point’)</a:t>
            </a:r>
          </a:p>
          <a:p>
            <a:pPr eaLnBrk="1" hangingPunct="1"/>
            <a:r>
              <a:rPr lang="en-US" sz="1200" kern="1200" baseline="0" dirty="0" smtClean="0">
                <a:solidFill>
                  <a:schemeClr val="tx1"/>
                </a:solidFill>
                <a:latin typeface="Lucida Grande" pitchFamily="80" charset="0"/>
                <a:ea typeface="ＭＳ Ｐゴシック" charset="-128"/>
                <a:cs typeface="+mn-cs"/>
              </a:rPr>
              <a:t>All text is aligned left</a:t>
            </a:r>
            <a:endParaRPr lang="en-US" sz="1200" kern="1200" dirty="0" smtClean="0">
              <a:solidFill>
                <a:schemeClr val="tx1"/>
              </a:solidFill>
              <a:latin typeface="Lucida Grande" pitchFamily="80" charset="0"/>
              <a:ea typeface="ＭＳ Ｐゴシック" charset="-128"/>
              <a:cs typeface="+mn-cs"/>
            </a:endParaRP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baseline="0" dirty="0" smtClean="0">
                <a:solidFill>
                  <a:srgbClr val="731F43"/>
                </a:solidFill>
                <a:latin typeface="Lucida Grande" pitchFamily="80" charset="0"/>
                <a:ea typeface="ＭＳ Ｐゴシック" charset="-128"/>
                <a:cs typeface="+mn-cs"/>
              </a:rPr>
              <a:t>Slide title options</a:t>
            </a:r>
          </a:p>
          <a:p>
            <a:pPr eaLnBrk="1" hangingPunct="1"/>
            <a:r>
              <a:rPr lang="en-US" sz="1200" kern="1200" baseline="0" dirty="0" smtClean="0">
                <a:solidFill>
                  <a:srgbClr val="731F43"/>
                </a:solidFill>
                <a:latin typeface="Lucida Grande" pitchFamily="80" charset="0"/>
                <a:ea typeface="ＭＳ Ｐゴシック" charset="-128"/>
                <a:cs typeface="+mn-cs"/>
              </a:rPr>
              <a:t>There are two options for titles on the slides – one line or two lines for longer titles. Ideally, the one line title should be used, however on rare occasions a two line title maybe needed.</a:t>
            </a:r>
            <a:endParaRPr lang="en-US" sz="1200" kern="1200" dirty="0" smtClean="0">
              <a:solidFill>
                <a:srgbClr val="731F43"/>
              </a:solidFill>
              <a:latin typeface="Lucida Grande" pitchFamily="80" charset="0"/>
              <a:ea typeface="ＭＳ Ｐゴシック" charset="-128"/>
              <a:cs typeface="+mn-cs"/>
            </a:endParaRPr>
          </a:p>
        </p:txBody>
      </p:sp>
      <p:sp>
        <p:nvSpPr>
          <p:cNvPr id="4" name="Slide Number Placeholder 3"/>
          <p:cNvSpPr>
            <a:spLocks noGrp="1"/>
          </p:cNvSpPr>
          <p:nvPr>
            <p:ph type="sldNum" sz="quarter" idx="10"/>
          </p:nvPr>
        </p:nvSpPr>
        <p:spPr/>
        <p:txBody>
          <a:bodyPr/>
          <a:lstStyle/>
          <a:p>
            <a:fld id="{0EC8AF62-0413-459D-A055-9BD345497D1F}" type="slidenum">
              <a:rPr lang="en-GB" smtClean="0"/>
              <a:pPr/>
              <a:t>1</a:t>
            </a:fld>
            <a:endParaRPr lang="en-GB"/>
          </a:p>
        </p:txBody>
      </p:sp>
    </p:spTree>
    <p:extLst>
      <p:ext uri="{BB962C8B-B14F-4D97-AF65-F5344CB8AC3E}">
        <p14:creationId xmlns:p14="http://schemas.microsoft.com/office/powerpoint/2010/main" val="3833069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3</a:t>
            </a:fld>
            <a:endParaRPr lang="en-GB"/>
          </a:p>
        </p:txBody>
      </p:sp>
    </p:spTree>
    <p:extLst>
      <p:ext uri="{BB962C8B-B14F-4D97-AF65-F5344CB8AC3E}">
        <p14:creationId xmlns:p14="http://schemas.microsoft.com/office/powerpoint/2010/main" val="661653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4</a:t>
            </a:fld>
            <a:endParaRPr lang="en-GB"/>
          </a:p>
        </p:txBody>
      </p:sp>
    </p:spTree>
    <p:extLst>
      <p:ext uri="{BB962C8B-B14F-4D97-AF65-F5344CB8AC3E}">
        <p14:creationId xmlns:p14="http://schemas.microsoft.com/office/powerpoint/2010/main" val="1074645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8</a:t>
            </a:fld>
            <a:endParaRPr lang="en-GB"/>
          </a:p>
        </p:txBody>
      </p:sp>
    </p:spTree>
    <p:extLst>
      <p:ext uri="{BB962C8B-B14F-4D97-AF65-F5344CB8AC3E}">
        <p14:creationId xmlns:p14="http://schemas.microsoft.com/office/powerpoint/2010/main" val="471150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12</a:t>
            </a:fld>
            <a:endParaRPr lang="en-GB"/>
          </a:p>
        </p:txBody>
      </p:sp>
    </p:spTree>
    <p:extLst>
      <p:ext uri="{BB962C8B-B14F-4D97-AF65-F5344CB8AC3E}">
        <p14:creationId xmlns:p14="http://schemas.microsoft.com/office/powerpoint/2010/main" val="540542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1: 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lide 9: discussion">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2: text only">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4"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3: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4: smaller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5: text with bullet points &amp; 1 image">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5"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p:txBody>
      </p:sp>
      <p:sp>
        <p:nvSpPr>
          <p:cNvPr id="2" name="TextBox 1"/>
          <p:cNvSpPr txBox="1"/>
          <p:nvPr userDrawn="1"/>
        </p:nvSpPr>
        <p:spPr>
          <a:xfrm>
            <a:off x="3234022" y="3660229"/>
            <a:ext cx="184666" cy="369332"/>
          </a:xfrm>
          <a:prstGeom prst="rect">
            <a:avLst/>
          </a:prstGeom>
          <a:noFill/>
        </p:spPr>
        <p:txBody>
          <a:bodyPr wrap="none" rtlCol="0">
            <a:spAutoFit/>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6: text with bullet points &amp; 2 image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8"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7: image only">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8: blank slide">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5"/>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1" y="1101"/>
            <a:ext cx="9143998" cy="686214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68"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8"/>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5522" y="3879"/>
            <a:ext cx="9132955" cy="686214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chart" Target="../charts/chart3.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920807"/>
            <a:ext cx="8424936" cy="576064"/>
          </a:xfrm>
        </p:spPr>
        <p:txBody>
          <a:bodyPr/>
          <a:lstStyle/>
          <a:p>
            <a:r>
              <a:rPr lang="en-GB" dirty="0" smtClean="0"/>
              <a:t>Numerical design of Novel Composite </a:t>
            </a:r>
            <a:r>
              <a:rPr lang="en-GB" dirty="0"/>
              <a:t>risers </a:t>
            </a:r>
            <a:r>
              <a:rPr lang="en-GB" dirty="0" smtClean="0"/>
              <a:t>for </a:t>
            </a:r>
            <a:r>
              <a:rPr lang="en-GB" dirty="0"/>
              <a:t>deep </a:t>
            </a:r>
            <a:r>
              <a:rPr lang="en-GB" dirty="0" smtClean="0"/>
              <a:t>water applications</a:t>
            </a:r>
            <a:endParaRPr lang="en-GB" sz="2400" dirty="0"/>
          </a:p>
        </p:txBody>
      </p:sp>
      <p:sp>
        <p:nvSpPr>
          <p:cNvPr id="3" name="Subtitle 2"/>
          <p:cNvSpPr>
            <a:spLocks noGrp="1"/>
          </p:cNvSpPr>
          <p:nvPr>
            <p:ph type="subTitle" idx="1"/>
          </p:nvPr>
        </p:nvSpPr>
        <p:spPr>
          <a:xfrm>
            <a:off x="2195736" y="1928917"/>
            <a:ext cx="5112568" cy="1920044"/>
          </a:xfrm>
        </p:spPr>
        <p:txBody>
          <a:bodyPr/>
          <a:lstStyle/>
          <a:p>
            <a:pPr algn="ctr">
              <a:spcBef>
                <a:spcPts val="0"/>
              </a:spcBef>
            </a:pPr>
            <a:endParaRPr lang="en-GB" dirty="0" smtClean="0">
              <a:solidFill>
                <a:schemeClr val="bg2">
                  <a:lumMod val="10000"/>
                </a:schemeClr>
              </a:solidFill>
            </a:endParaRPr>
          </a:p>
          <a:p>
            <a:pPr algn="ctr"/>
            <a:r>
              <a:rPr lang="en-GB" sz="1800" b="1" dirty="0" err="1" smtClean="0">
                <a:solidFill>
                  <a:schemeClr val="bg2">
                    <a:lumMod val="10000"/>
                  </a:schemeClr>
                </a:solidFill>
              </a:rPr>
              <a:t>Amaechi</a:t>
            </a:r>
            <a:r>
              <a:rPr lang="en-GB" sz="1800" b="1" dirty="0" smtClean="0">
                <a:solidFill>
                  <a:schemeClr val="bg2">
                    <a:lumMod val="10000"/>
                  </a:schemeClr>
                </a:solidFill>
              </a:rPr>
              <a:t> Chiemela Victor</a:t>
            </a:r>
          </a:p>
          <a:p>
            <a:pPr algn="ctr"/>
            <a:endParaRPr lang="en-GB" sz="1800" b="1" dirty="0" smtClean="0">
              <a:solidFill>
                <a:schemeClr val="bg2">
                  <a:lumMod val="10000"/>
                </a:schemeClr>
              </a:solidFill>
            </a:endParaRPr>
          </a:p>
          <a:p>
            <a:pPr algn="ctr"/>
            <a:r>
              <a:rPr lang="en-GB" sz="1800" dirty="0" smtClean="0">
                <a:solidFill>
                  <a:schemeClr val="bg2">
                    <a:lumMod val="10000"/>
                  </a:schemeClr>
                </a:solidFill>
              </a:rPr>
              <a:t>5</a:t>
            </a:r>
            <a:r>
              <a:rPr lang="en-GB" sz="1800" baseline="30000" dirty="0" smtClean="0">
                <a:solidFill>
                  <a:schemeClr val="bg2">
                    <a:lumMod val="10000"/>
                  </a:schemeClr>
                </a:solidFill>
              </a:rPr>
              <a:t>th</a:t>
            </a:r>
            <a:r>
              <a:rPr lang="en-GB" sz="1800" dirty="0" smtClean="0">
                <a:solidFill>
                  <a:schemeClr val="bg2">
                    <a:lumMod val="10000"/>
                  </a:schemeClr>
                </a:solidFill>
              </a:rPr>
              <a:t> July 2018</a:t>
            </a:r>
          </a:p>
          <a:p>
            <a:pPr algn="ctr"/>
            <a:endParaRPr lang="en-GB" sz="1800" dirty="0" smtClean="0">
              <a:solidFill>
                <a:schemeClr val="bg2">
                  <a:lumMod val="10000"/>
                </a:schemeClr>
              </a:solidFill>
            </a:endParaRPr>
          </a:p>
          <a:p>
            <a:pPr algn="ctr"/>
            <a:endParaRPr lang="en-GB" sz="1800" dirty="0" smtClean="0">
              <a:solidFill>
                <a:schemeClr val="bg2">
                  <a:lumMod val="10000"/>
                </a:schemeClr>
              </a:solidFill>
            </a:endParaRPr>
          </a:p>
          <a:p>
            <a:pPr algn="ctr"/>
            <a:r>
              <a:rPr lang="en-GB" sz="1800" b="1" dirty="0" smtClean="0">
                <a:solidFill>
                  <a:schemeClr val="bg2">
                    <a:lumMod val="10000"/>
                  </a:schemeClr>
                </a:solidFill>
              </a:rPr>
              <a:t>PGR Conference 2018</a:t>
            </a:r>
            <a:endParaRPr lang="en-GB" sz="1800" b="1" dirty="0">
              <a:solidFill>
                <a:schemeClr val="bg2">
                  <a:lumMod val="10000"/>
                </a:schemeClr>
              </a:solidFill>
            </a:endParaRPr>
          </a:p>
          <a:p>
            <a:pPr algn="ctr"/>
            <a:r>
              <a:rPr lang="en-GB" sz="1800" dirty="0" smtClean="0">
                <a:solidFill>
                  <a:schemeClr val="bg2">
                    <a:lumMod val="10000"/>
                  </a:schemeClr>
                </a:solidFill>
              </a:rPr>
              <a:t>@</a:t>
            </a:r>
            <a:r>
              <a:rPr lang="en-GB" sz="1800" dirty="0" smtClean="0"/>
              <a:t>Room A076, Old Engineering Building </a:t>
            </a:r>
            <a:endParaRPr lang="en-GB" sz="1800" dirty="0"/>
          </a:p>
          <a:p>
            <a:pPr algn="ctr"/>
            <a:endParaRPr lang="en-GB" sz="1800" dirty="0">
              <a:solidFill>
                <a:schemeClr val="bg2">
                  <a:lumMod val="10000"/>
                </a:schemeClr>
              </a:solidFill>
            </a:endParaRPr>
          </a:p>
          <a:p>
            <a:pPr algn="ctr">
              <a:spcBef>
                <a:spcPts val="0"/>
              </a:spcBef>
            </a:pPr>
            <a:endParaRPr lang="en-GB" sz="1800" b="1" dirty="0">
              <a:solidFill>
                <a:schemeClr val="bg2">
                  <a:lumMod val="10000"/>
                </a:schemeClr>
              </a:solidFill>
            </a:endParaRPr>
          </a:p>
        </p:txBody>
      </p:sp>
      <p:sp>
        <p:nvSpPr>
          <p:cNvPr id="4" name="Rectangle 3"/>
          <p:cNvSpPr/>
          <p:nvPr/>
        </p:nvSpPr>
        <p:spPr>
          <a:xfrm>
            <a:off x="477285" y="5793544"/>
            <a:ext cx="4536504" cy="600164"/>
          </a:xfrm>
          <a:prstGeom prst="rect">
            <a:avLst/>
          </a:prstGeom>
        </p:spPr>
        <p:txBody>
          <a:bodyPr wrap="square">
            <a:spAutoFit/>
          </a:bodyPr>
          <a:lstStyle/>
          <a:p>
            <a:r>
              <a:rPr lang="en-GB" sz="1100" dirty="0">
                <a:solidFill>
                  <a:schemeClr val="bg1"/>
                </a:solidFill>
                <a:latin typeface="+mj-lt"/>
              </a:rPr>
              <a:t>Research Sponsors:  </a:t>
            </a:r>
          </a:p>
          <a:p>
            <a:r>
              <a:rPr lang="en-GB" sz="1100" dirty="0">
                <a:solidFill>
                  <a:schemeClr val="bg1"/>
                </a:solidFill>
                <a:latin typeface="+mj-lt"/>
              </a:rPr>
              <a:t>1. NDDC (Niger Delta Development Commission), Nigeria.</a:t>
            </a:r>
          </a:p>
          <a:p>
            <a:r>
              <a:rPr lang="en-GB" sz="1100" dirty="0">
                <a:solidFill>
                  <a:schemeClr val="bg1"/>
                </a:solidFill>
                <a:latin typeface="+mj-lt"/>
              </a:rPr>
              <a:t>2. Engineering Department, Lancaster University, Lancaster, UK.</a:t>
            </a:r>
          </a:p>
        </p:txBody>
      </p:sp>
      <p:sp>
        <p:nvSpPr>
          <p:cNvPr id="5" name="Rectangle 4"/>
          <p:cNvSpPr/>
          <p:nvPr/>
        </p:nvSpPr>
        <p:spPr>
          <a:xfrm>
            <a:off x="395536" y="4221088"/>
            <a:ext cx="4032448" cy="1200329"/>
          </a:xfrm>
          <a:prstGeom prst="rect">
            <a:avLst/>
          </a:prstGeom>
        </p:spPr>
        <p:txBody>
          <a:bodyPr wrap="square">
            <a:spAutoFit/>
          </a:bodyPr>
          <a:lstStyle/>
          <a:p>
            <a:pPr algn="ctr"/>
            <a:r>
              <a:rPr lang="en-GB" dirty="0" smtClean="0"/>
              <a:t>3</a:t>
            </a:r>
            <a:r>
              <a:rPr lang="en-GB" baseline="30000" dirty="0" smtClean="0"/>
              <a:t>rd</a:t>
            </a:r>
            <a:r>
              <a:rPr lang="en-GB" dirty="0" smtClean="0"/>
              <a:t> Year PhD Student</a:t>
            </a:r>
            <a:endParaRPr lang="en-GB" dirty="0"/>
          </a:p>
          <a:p>
            <a:pPr algn="ctr"/>
            <a:r>
              <a:rPr lang="en-GB" dirty="0"/>
              <a:t>PhD Status: Full-time</a:t>
            </a:r>
          </a:p>
          <a:p>
            <a:pPr algn="ctr"/>
            <a:r>
              <a:rPr lang="en-GB" dirty="0"/>
              <a:t>Department: Engineering Department</a:t>
            </a:r>
          </a:p>
          <a:p>
            <a:pPr algn="ctr"/>
            <a:r>
              <a:rPr lang="en-GB" dirty="0"/>
              <a:t>Supervisor: </a:t>
            </a:r>
            <a:r>
              <a:rPr lang="en-GB" dirty="0" err="1"/>
              <a:t>Prof.</a:t>
            </a:r>
            <a:r>
              <a:rPr lang="en-GB" dirty="0"/>
              <a:t> Jianqiao Ye</a:t>
            </a:r>
          </a:p>
        </p:txBody>
      </p:sp>
      <p:pic>
        <p:nvPicPr>
          <p:cNvPr id="6" name="Picture 5"/>
          <p:cNvPicPr/>
          <p:nvPr/>
        </p:nvPicPr>
        <p:blipFill>
          <a:blip r:embed="rId3">
            <a:extLst>
              <a:ext uri="{28A0092B-C50C-407E-A947-70E740481C1C}">
                <a14:useLocalDpi xmlns:a14="http://schemas.microsoft.com/office/drawing/2010/main" val="0"/>
              </a:ext>
            </a:extLst>
          </a:blip>
          <a:srcRect/>
          <a:stretch>
            <a:fillRect/>
          </a:stretch>
        </p:blipFill>
        <p:spPr bwMode="auto">
          <a:xfrm>
            <a:off x="477285" y="202430"/>
            <a:ext cx="2736304" cy="576064"/>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699792" y="1052736"/>
            <a:ext cx="2448272" cy="792088"/>
          </a:xfrm>
          <a:prstGeom prst="rect">
            <a:avLst/>
          </a:prstGeom>
        </p:spPr>
        <p:txBody>
          <a:bodyPr/>
          <a:lstStyle>
            <a:lvl1pPr algn="l" defTabSz="914400" rtl="0" eaLnBrk="1" latinLnBrk="0" hangingPunct="1">
              <a:lnSpc>
                <a:spcPts val="3500"/>
              </a:lnSpc>
              <a:spcBef>
                <a:spcPct val="0"/>
              </a:spcBef>
              <a:buNone/>
              <a:defRPr sz="3600" kern="1200">
                <a:solidFill>
                  <a:srgbClr val="B5121B"/>
                </a:solidFill>
                <a:latin typeface="+mj-lt"/>
                <a:ea typeface="+mj-ea"/>
                <a:cs typeface="+mj-cs"/>
              </a:defRPr>
            </a:lvl1pPr>
          </a:lstStyle>
          <a:p>
            <a:r>
              <a:rPr lang="en-GB" dirty="0" smtClean="0"/>
              <a:t>Abstract</a:t>
            </a:r>
            <a:endParaRPr lang="en-GB" dirty="0"/>
          </a:p>
        </p:txBody>
      </p:sp>
      <p:sp>
        <p:nvSpPr>
          <p:cNvPr id="5" name="Text Placeholder 2"/>
          <p:cNvSpPr txBox="1">
            <a:spLocks/>
          </p:cNvSpPr>
          <p:nvPr/>
        </p:nvSpPr>
        <p:spPr>
          <a:xfrm>
            <a:off x="539552" y="1628801"/>
            <a:ext cx="8209036" cy="1368151"/>
          </a:xfrm>
          <a:prstGeom prst="rect">
            <a:avLst/>
          </a:prstGeom>
        </p:spPr>
        <p:txBody>
          <a:bodyPr vert="horz"/>
          <a:lstStyle>
            <a:lvl1pPr marL="342900" indent="-342900" algn="l" defTabSz="914400" rtl="0" eaLnBrk="1" latinLnBrk="0" hangingPunct="1">
              <a:spcBef>
                <a:spcPct val="20000"/>
              </a:spcBef>
              <a:buFont typeface="Arial" pitchFamily="34" charset="0"/>
              <a:buChar char="•"/>
              <a:defRPr sz="2400" kern="1200">
                <a:solidFill>
                  <a:srgbClr val="666666"/>
                </a:solidFill>
                <a:latin typeface="+mn-lt"/>
                <a:ea typeface="+mn-ea"/>
                <a:cs typeface="+mn-cs"/>
              </a:defRPr>
            </a:lvl1pPr>
            <a:lvl2pPr marL="742950" indent="-285750" algn="l" defTabSz="914400" rtl="0" eaLnBrk="1" latinLnBrk="0" hangingPunct="1">
              <a:spcBef>
                <a:spcPct val="20000"/>
              </a:spcBef>
              <a:buFont typeface="Arial" pitchFamily="34" charset="0"/>
              <a:buChar char="–"/>
              <a:defRPr sz="2200" kern="1200">
                <a:solidFill>
                  <a:srgbClr val="666666"/>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rgbClr val="666666"/>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666666"/>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rgbClr val="66666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n-GB" sz="1600" dirty="0" smtClean="0">
                <a:solidFill>
                  <a:schemeClr val="tx1"/>
                </a:solidFill>
              </a:rPr>
              <a:t>Due to recent challenges in oil exploration, there has been an increase in oil exploration from shallow waters to deep waters. This requires more length of the risers and thus an increase in the weight of the risers on the offshore structure. Risers are conduits which are used to transport fluid from the oil well to the offshore platform of transport vessel. The application of composites in riser design is to harness the properties of composites. This includes the reduction in the weight of the structure, and to improve the material behaviour. Submarine hoses are also a type of risers that are connected to buoys and other offshore structures but have short service periods. The design for some load cases on the composite riser is presented. </a:t>
            </a:r>
            <a:endParaRPr lang="en-GB" sz="1600" dirty="0">
              <a:solidFill>
                <a:schemeClr val="tx1"/>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448" y="3631263"/>
            <a:ext cx="4968552" cy="3227863"/>
          </a:xfrm>
          <a:prstGeom prst="rect">
            <a:avLst/>
          </a:prstGeom>
        </p:spPr>
      </p:pic>
      <p:sp>
        <p:nvSpPr>
          <p:cNvPr id="9" name="Title 1"/>
          <p:cNvSpPr>
            <a:spLocks noGrp="1"/>
          </p:cNvSpPr>
          <p:nvPr>
            <p:ph type="ctrTitle"/>
          </p:nvPr>
        </p:nvSpPr>
        <p:spPr>
          <a:xfrm>
            <a:off x="899592" y="4221088"/>
            <a:ext cx="2448272" cy="504056"/>
          </a:xfrm>
        </p:spPr>
        <p:txBody>
          <a:bodyPr/>
          <a:lstStyle/>
          <a:p>
            <a:r>
              <a:rPr lang="en-GB" dirty="0" smtClean="0"/>
              <a:t>Objectives</a:t>
            </a:r>
            <a:endParaRPr lang="en-GB" dirty="0"/>
          </a:p>
        </p:txBody>
      </p:sp>
      <p:sp>
        <p:nvSpPr>
          <p:cNvPr id="10" name="Text Placeholder 2"/>
          <p:cNvSpPr>
            <a:spLocks noGrp="1"/>
          </p:cNvSpPr>
          <p:nvPr>
            <p:ph type="body" sz="quarter" idx="14"/>
          </p:nvPr>
        </p:nvSpPr>
        <p:spPr>
          <a:xfrm>
            <a:off x="532696" y="4581189"/>
            <a:ext cx="3626808" cy="2275655"/>
          </a:xfrm>
        </p:spPr>
        <p:txBody>
          <a:bodyPr/>
          <a:lstStyle/>
          <a:p>
            <a:pPr marL="0" indent="0" defTabSz="2456798">
              <a:buNone/>
            </a:pPr>
            <a:r>
              <a:rPr lang="en-GB" sz="1800" dirty="0">
                <a:solidFill>
                  <a:schemeClr val="accent5">
                    <a:lumMod val="75000"/>
                  </a:schemeClr>
                </a:solidFill>
              </a:rPr>
              <a:t>To </a:t>
            </a:r>
            <a:r>
              <a:rPr lang="en-GB" sz="1800" dirty="0" smtClean="0">
                <a:solidFill>
                  <a:schemeClr val="accent5">
                    <a:lumMod val="75000"/>
                  </a:schemeClr>
                </a:solidFill>
              </a:rPr>
              <a:t>develop a numerical model for composite riser for deep water applications;  </a:t>
            </a:r>
          </a:p>
          <a:p>
            <a:pPr marL="0" indent="0" defTabSz="2456798">
              <a:buNone/>
            </a:pPr>
            <a:r>
              <a:rPr lang="en-GB" sz="1800" dirty="0">
                <a:solidFill>
                  <a:schemeClr val="accent5">
                    <a:lumMod val="75000"/>
                  </a:schemeClr>
                </a:solidFill>
              </a:rPr>
              <a:t>T</a:t>
            </a:r>
            <a:r>
              <a:rPr lang="en-GB" sz="1800" dirty="0" smtClean="0">
                <a:solidFill>
                  <a:schemeClr val="accent5">
                    <a:lumMod val="75000"/>
                  </a:schemeClr>
                </a:solidFill>
              </a:rPr>
              <a:t>o </a:t>
            </a:r>
            <a:r>
              <a:rPr lang="en-GB" sz="1800" dirty="0" smtClean="0">
                <a:solidFill>
                  <a:schemeClr val="accent5">
                    <a:lumMod val="75000"/>
                  </a:schemeClr>
                </a:solidFill>
              </a:rPr>
              <a:t>study motion characterisation of composite</a:t>
            </a:r>
            <a:r>
              <a:rPr lang="en-GB" sz="1800" dirty="0">
                <a:solidFill>
                  <a:schemeClr val="accent5">
                    <a:lumMod val="75000"/>
                  </a:schemeClr>
                </a:solidFill>
              </a:rPr>
              <a:t> </a:t>
            </a:r>
            <a:r>
              <a:rPr lang="en-GB" sz="1800" dirty="0" smtClean="0">
                <a:solidFill>
                  <a:schemeClr val="accent5">
                    <a:lumMod val="75000"/>
                  </a:schemeClr>
                </a:solidFill>
              </a:rPr>
              <a:t>riser and </a:t>
            </a:r>
            <a:r>
              <a:rPr lang="en-GB" sz="1800" dirty="0">
                <a:solidFill>
                  <a:schemeClr val="accent5">
                    <a:lumMod val="75000"/>
                  </a:schemeClr>
                </a:solidFill>
              </a:rPr>
              <a:t>the fatigue </a:t>
            </a:r>
            <a:r>
              <a:rPr lang="en-GB" sz="1800" dirty="0" smtClean="0">
                <a:solidFill>
                  <a:schemeClr val="accent5">
                    <a:lumMod val="75000"/>
                  </a:schemeClr>
                </a:solidFill>
              </a:rPr>
              <a:t>behaviour; </a:t>
            </a:r>
            <a:r>
              <a:rPr lang="en-GB" sz="1800" dirty="0" smtClean="0">
                <a:solidFill>
                  <a:schemeClr val="accent5">
                    <a:lumMod val="75000"/>
                  </a:schemeClr>
                </a:solidFill>
              </a:rPr>
              <a:t>and</a:t>
            </a:r>
            <a:endParaRPr lang="en-GB" sz="1800" dirty="0" smtClean="0">
              <a:solidFill>
                <a:schemeClr val="accent5">
                  <a:lumMod val="75000"/>
                </a:schemeClr>
              </a:solidFill>
            </a:endParaRPr>
          </a:p>
          <a:p>
            <a:pPr marL="0" indent="0" defTabSz="2456798">
              <a:buNone/>
            </a:pPr>
            <a:r>
              <a:rPr lang="en-GB" sz="1800" dirty="0" smtClean="0">
                <a:solidFill>
                  <a:schemeClr val="accent5">
                    <a:lumMod val="75000"/>
                  </a:schemeClr>
                </a:solidFill>
              </a:rPr>
              <a:t>To optimize </a:t>
            </a:r>
            <a:r>
              <a:rPr lang="en-GB" sz="1800" dirty="0">
                <a:solidFill>
                  <a:schemeClr val="accent5">
                    <a:lumMod val="75000"/>
                  </a:schemeClr>
                </a:solidFill>
              </a:rPr>
              <a:t>the composite riser</a:t>
            </a:r>
            <a:r>
              <a:rPr lang="en-GB" sz="1800" dirty="0" smtClean="0">
                <a:solidFill>
                  <a:schemeClr val="accent5">
                    <a:lumMod val="75000"/>
                  </a:schemeClr>
                </a:solidFill>
              </a:rPr>
              <a:t>.</a:t>
            </a:r>
            <a:endParaRPr lang="en-GB" sz="1800" dirty="0">
              <a:solidFill>
                <a:schemeClr val="accent5">
                  <a:lumMod val="75000"/>
                </a:schemeClr>
              </a:solidFill>
            </a:endParaRPr>
          </a:p>
        </p:txBody>
      </p:sp>
    </p:spTree>
    <p:extLst>
      <p:ext uri="{BB962C8B-B14F-4D97-AF65-F5344CB8AC3E}">
        <p14:creationId xmlns:p14="http://schemas.microsoft.com/office/powerpoint/2010/main" val="22749035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5616" y="1124744"/>
            <a:ext cx="6768752" cy="648072"/>
          </a:xfrm>
        </p:spPr>
        <p:txBody>
          <a:bodyPr/>
          <a:lstStyle/>
          <a:p>
            <a:r>
              <a:rPr lang="en-GB" dirty="0"/>
              <a:t>Background on Composite Risers</a:t>
            </a:r>
          </a:p>
        </p:txBody>
      </p:sp>
      <p:sp>
        <p:nvSpPr>
          <p:cNvPr id="3" name="Text Placeholder 2"/>
          <p:cNvSpPr>
            <a:spLocks noGrp="1"/>
          </p:cNvSpPr>
          <p:nvPr>
            <p:ph type="body" sz="quarter" idx="14"/>
          </p:nvPr>
        </p:nvSpPr>
        <p:spPr>
          <a:xfrm>
            <a:off x="395288" y="1844675"/>
            <a:ext cx="8425184" cy="4824685"/>
          </a:xfrm>
        </p:spPr>
        <p:txBody>
          <a:bodyPr/>
          <a:lstStyle/>
          <a:p>
            <a:r>
              <a:rPr lang="en-GB" sz="1600" dirty="0">
                <a:solidFill>
                  <a:schemeClr val="tx2"/>
                </a:solidFill>
              </a:rPr>
              <a:t>Different types and sizes of pipes are used, like the drill pipes, risers and the horizontal pipes. The dimensions could be 30” (76cm) or more as they are large capacity pipelines. </a:t>
            </a:r>
          </a:p>
          <a:p>
            <a:r>
              <a:rPr lang="en-GB" sz="1600" dirty="0">
                <a:solidFill>
                  <a:schemeClr val="tx2"/>
                </a:solidFill>
              </a:rPr>
              <a:t>The earliest known oil wells were drilled in China in 347 AD or earlier. They had depths of up to about 800 feet (240 m) and were drilled using bits attached to bamboo poles.</a:t>
            </a:r>
          </a:p>
          <a:p>
            <a:r>
              <a:rPr lang="en-GB" sz="1600" dirty="0">
                <a:solidFill>
                  <a:schemeClr val="tx2"/>
                </a:solidFill>
              </a:rPr>
              <a:t> The history of oil exploration dates to 1891 when the first oil well was drilled at Grand Lake St Mary’s, Ohio.  In 2003 in Gulf of Mexico, only 35% of production was from wells at depths of &gt;300m. By 2015, was 95%.  </a:t>
            </a:r>
          </a:p>
          <a:p>
            <a:r>
              <a:rPr lang="en-GB" sz="1600" dirty="0">
                <a:solidFill>
                  <a:schemeClr val="tx2"/>
                </a:solidFill>
              </a:rPr>
              <a:t>The various uses of a riser system determines its description, and thus its purpose-drilling, production / injection, export / import, fluids circulation, completion/workover. (Bai </a:t>
            </a:r>
            <a:r>
              <a:rPr lang="en-GB" sz="1600" i="1" dirty="0">
                <a:solidFill>
                  <a:schemeClr val="tx2"/>
                </a:solidFill>
              </a:rPr>
              <a:t>et al</a:t>
            </a:r>
            <a:r>
              <a:rPr lang="en-GB" sz="1600" dirty="0">
                <a:solidFill>
                  <a:schemeClr val="tx2"/>
                </a:solidFill>
              </a:rPr>
              <a:t>, </a:t>
            </a:r>
            <a:r>
              <a:rPr lang="en-GB" sz="1600" i="1" dirty="0">
                <a:solidFill>
                  <a:schemeClr val="tx2"/>
                </a:solidFill>
              </a:rPr>
              <a:t>2013</a:t>
            </a:r>
            <a:r>
              <a:rPr lang="en-GB" sz="1600" dirty="0">
                <a:solidFill>
                  <a:schemeClr val="tx2"/>
                </a:solidFill>
              </a:rPr>
              <a:t>).</a:t>
            </a:r>
          </a:p>
          <a:p>
            <a:r>
              <a:rPr lang="en-GB" sz="1600" dirty="0">
                <a:solidFill>
                  <a:schemeClr val="tx2"/>
                </a:solidFill>
              </a:rPr>
              <a:t>Composite materials offer a range of benefits that could improve riser technology (Hatton, 2015).</a:t>
            </a:r>
          </a:p>
          <a:p>
            <a:r>
              <a:rPr lang="en-GB" sz="1600" dirty="0">
                <a:solidFill>
                  <a:schemeClr val="tx2"/>
                </a:solidFill>
              </a:rPr>
              <a:t>Ochoa (2001) opined that </a:t>
            </a:r>
            <a:r>
              <a:rPr lang="en-GB" sz="1600" dirty="0" err="1">
                <a:solidFill>
                  <a:schemeClr val="tx2"/>
                </a:solidFill>
              </a:rPr>
              <a:t>fiber</a:t>
            </a:r>
            <a:r>
              <a:rPr lang="en-GB" sz="1600" dirty="0">
                <a:solidFill>
                  <a:schemeClr val="tx2"/>
                </a:solidFill>
              </a:rPr>
              <a:t> reinforced polymeric composites are emerging as strong alternatives for ultra-</a:t>
            </a:r>
            <a:r>
              <a:rPr lang="en-GB" sz="1600" dirty="0" err="1">
                <a:solidFill>
                  <a:schemeClr val="tx2"/>
                </a:solidFill>
              </a:rPr>
              <a:t>deepwater</a:t>
            </a:r>
            <a:r>
              <a:rPr lang="en-GB" sz="1600" dirty="0">
                <a:solidFill>
                  <a:schemeClr val="tx2"/>
                </a:solidFill>
              </a:rPr>
              <a:t> drilling and production application; as they have light weight, strength, and durability. </a:t>
            </a:r>
          </a:p>
          <a:p>
            <a:r>
              <a:rPr lang="en-GB" sz="1600" dirty="0" err="1">
                <a:solidFill>
                  <a:schemeClr val="tx2"/>
                </a:solidFill>
              </a:rPr>
              <a:t>Salama</a:t>
            </a:r>
            <a:r>
              <a:rPr lang="en-GB" sz="1600" dirty="0">
                <a:solidFill>
                  <a:schemeClr val="tx2"/>
                </a:solidFill>
              </a:rPr>
              <a:t> (1986) presented a study on the application of composites in offshore, using Conoco’s Hutton TLP, the cost comparison against fabricated steel and proposed an evaluation program for future design.</a:t>
            </a:r>
            <a:endParaRPr lang="en-GB" sz="1600" dirty="0"/>
          </a:p>
          <a:p>
            <a:endParaRPr lang="en-GB" dirty="0"/>
          </a:p>
        </p:txBody>
      </p:sp>
    </p:spTree>
    <p:extLst>
      <p:ext uri="{BB962C8B-B14F-4D97-AF65-F5344CB8AC3E}">
        <p14:creationId xmlns:p14="http://schemas.microsoft.com/office/powerpoint/2010/main" val="37525303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9528" y="908720"/>
            <a:ext cx="6336704" cy="576064"/>
          </a:xfrm>
        </p:spPr>
        <p:txBody>
          <a:bodyPr/>
          <a:lstStyle/>
          <a:p>
            <a:r>
              <a:rPr lang="en-US" smtClean="0"/>
              <a:t>Importance of Composite Risers</a:t>
            </a:r>
            <a:endParaRPr lang="en-US" dirty="0"/>
          </a:p>
        </p:txBody>
      </p:sp>
      <p:sp>
        <p:nvSpPr>
          <p:cNvPr id="3" name="Text Placeholder 2"/>
          <p:cNvSpPr>
            <a:spLocks noGrp="1"/>
          </p:cNvSpPr>
          <p:nvPr>
            <p:ph type="body" sz="quarter" idx="14"/>
          </p:nvPr>
        </p:nvSpPr>
        <p:spPr>
          <a:xfrm>
            <a:off x="53244" y="1664729"/>
            <a:ext cx="4734780" cy="2442363"/>
          </a:xfrm>
        </p:spPr>
        <p:txBody>
          <a:bodyPr/>
          <a:lstStyle/>
          <a:p>
            <a:r>
              <a:rPr lang="en-US" sz="1600" dirty="0" smtClean="0"/>
              <a:t>Composites </a:t>
            </a:r>
            <a:r>
              <a:rPr lang="en-US" sz="1600" dirty="0"/>
              <a:t>are light – High specific strength </a:t>
            </a:r>
          </a:p>
          <a:p>
            <a:r>
              <a:rPr lang="en-US" sz="1600" dirty="0" smtClean="0"/>
              <a:t>Can </a:t>
            </a:r>
            <a:r>
              <a:rPr lang="en-US" sz="1600" dirty="0"/>
              <a:t>be formed into complex shapes </a:t>
            </a:r>
          </a:p>
          <a:p>
            <a:r>
              <a:rPr lang="en-US" sz="1600" dirty="0" smtClean="0"/>
              <a:t>Very </a:t>
            </a:r>
            <a:r>
              <a:rPr lang="en-US" sz="1600" dirty="0"/>
              <a:t>good fatigue resistance claimed </a:t>
            </a:r>
          </a:p>
          <a:p>
            <a:r>
              <a:rPr lang="en-US" sz="1600" dirty="0" smtClean="0"/>
              <a:t>High </a:t>
            </a:r>
            <a:r>
              <a:rPr lang="en-US" sz="1600" dirty="0"/>
              <a:t>corrosion resistance </a:t>
            </a:r>
          </a:p>
          <a:p>
            <a:r>
              <a:rPr lang="en-US" sz="1600" dirty="0" smtClean="0"/>
              <a:t>Maintenance cost is low </a:t>
            </a:r>
            <a:endParaRPr lang="en-US" sz="1600" dirty="0"/>
          </a:p>
          <a:p>
            <a:r>
              <a:rPr lang="en-US" sz="1600" dirty="0" smtClean="0"/>
              <a:t>Comparatively </a:t>
            </a:r>
            <a:r>
              <a:rPr lang="en-US" sz="1600" dirty="0"/>
              <a:t>low axial and bending stiffness </a:t>
            </a:r>
            <a:r>
              <a:rPr lang="en-US" sz="1600" dirty="0" smtClean="0"/>
              <a:t>when </a:t>
            </a:r>
            <a:r>
              <a:rPr lang="en-US" sz="1600" dirty="0"/>
              <a:t>compared </a:t>
            </a:r>
            <a:r>
              <a:rPr lang="en-US" sz="1600" dirty="0" smtClean="0"/>
              <a:t>to steel</a:t>
            </a:r>
            <a:endParaRPr lang="en-US" sz="1600" dirty="0"/>
          </a:p>
          <a:p>
            <a:r>
              <a:rPr lang="en-US" sz="1600" dirty="0" smtClean="0"/>
              <a:t>Potential </a:t>
            </a:r>
            <a:r>
              <a:rPr lang="en-US" sz="1600" dirty="0"/>
              <a:t>ease of installation (i.e. Reeled pipe) </a:t>
            </a:r>
            <a:endParaRPr lang="en-US" sz="1600" dirty="0" smtClean="0"/>
          </a:p>
          <a:p>
            <a:r>
              <a:rPr lang="en-US" sz="1600" dirty="0" smtClean="0"/>
              <a:t>Can be designed into desired form</a:t>
            </a:r>
            <a:endParaRPr lang="en-US" sz="1600" dirty="0"/>
          </a:p>
        </p:txBody>
      </p:sp>
      <p:pic>
        <p:nvPicPr>
          <p:cNvPr id="4" name="Picture 3"/>
          <p:cNvPicPr>
            <a:picLocks noChangeAspect="1"/>
          </p:cNvPicPr>
          <p:nvPr/>
        </p:nvPicPr>
        <p:blipFill>
          <a:blip r:embed="rId3"/>
          <a:stretch>
            <a:fillRect/>
          </a:stretch>
        </p:blipFill>
        <p:spPr>
          <a:xfrm>
            <a:off x="53244" y="4257166"/>
            <a:ext cx="4360905" cy="2600834"/>
          </a:xfrm>
          <a:prstGeom prst="rect">
            <a:avLst/>
          </a:prstGeom>
        </p:spPr>
      </p:pic>
      <p:pic>
        <p:nvPicPr>
          <p:cNvPr id="5" name="Picture 4"/>
          <p:cNvPicPr>
            <a:picLocks noChangeAspect="1"/>
          </p:cNvPicPr>
          <p:nvPr/>
        </p:nvPicPr>
        <p:blipFill>
          <a:blip r:embed="rId4"/>
          <a:stretch>
            <a:fillRect/>
          </a:stretch>
        </p:blipFill>
        <p:spPr>
          <a:xfrm>
            <a:off x="4272462" y="4228082"/>
            <a:ext cx="4548010" cy="2779992"/>
          </a:xfrm>
          <a:prstGeom prst="rect">
            <a:avLst/>
          </a:prstGeom>
        </p:spPr>
      </p:pic>
      <p:pic>
        <p:nvPicPr>
          <p:cNvPr id="6" name="Picture 5"/>
          <p:cNvPicPr/>
          <p:nvPr/>
        </p:nvPicPr>
        <p:blipFill>
          <a:blip r:embed="rId5"/>
          <a:stretch>
            <a:fillRect/>
          </a:stretch>
        </p:blipFill>
        <p:spPr>
          <a:xfrm>
            <a:off x="4272462" y="1751746"/>
            <a:ext cx="4521020" cy="2476335"/>
          </a:xfrm>
          <a:prstGeom prst="rect">
            <a:avLst/>
          </a:prstGeom>
        </p:spPr>
      </p:pic>
    </p:spTree>
    <p:extLst>
      <p:ext uri="{BB962C8B-B14F-4D97-AF65-F5344CB8AC3E}">
        <p14:creationId xmlns:p14="http://schemas.microsoft.com/office/powerpoint/2010/main" val="15878493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220898" y="964011"/>
            <a:ext cx="4968552" cy="576064"/>
          </a:xfrm>
          <a:prstGeom prst="rect">
            <a:avLst/>
          </a:prstGeom>
        </p:spPr>
        <p:txBody>
          <a:bodyPr/>
          <a:lstStyle>
            <a:lvl1pPr algn="l" defTabSz="914400" rtl="0" eaLnBrk="1" latinLnBrk="0" hangingPunct="1">
              <a:lnSpc>
                <a:spcPts val="3500"/>
              </a:lnSpc>
              <a:spcBef>
                <a:spcPct val="0"/>
              </a:spcBef>
              <a:buNone/>
              <a:defRPr sz="3600" kern="1200">
                <a:solidFill>
                  <a:srgbClr val="B5121B"/>
                </a:solidFill>
                <a:latin typeface="+mj-lt"/>
                <a:ea typeface="+mj-ea"/>
                <a:cs typeface="+mj-cs"/>
              </a:defRPr>
            </a:lvl1pPr>
          </a:lstStyle>
          <a:p>
            <a:r>
              <a:rPr lang="en-GB" sz="2800" dirty="0" smtClean="0">
                <a:solidFill>
                  <a:prstClr val="black"/>
                </a:solidFill>
              </a:rPr>
              <a:t>History on Offshore Deep waters</a:t>
            </a:r>
            <a:r>
              <a:rPr lang="en-GB" dirty="0" smtClean="0">
                <a:solidFill>
                  <a:prstClr val="black"/>
                </a:solidFill>
              </a:rPr>
              <a:t/>
            </a:r>
            <a:br>
              <a:rPr lang="en-GB" dirty="0" smtClean="0">
                <a:solidFill>
                  <a:prstClr val="black"/>
                </a:solidFill>
              </a:rPr>
            </a:br>
            <a:endParaRPr lang="en-GB" dirty="0"/>
          </a:p>
        </p:txBody>
      </p:sp>
      <p:sp>
        <p:nvSpPr>
          <p:cNvPr id="11" name="Text Placeholder 2"/>
          <p:cNvSpPr txBox="1">
            <a:spLocks/>
          </p:cNvSpPr>
          <p:nvPr/>
        </p:nvSpPr>
        <p:spPr>
          <a:xfrm>
            <a:off x="539552" y="6357931"/>
            <a:ext cx="8136904" cy="239720"/>
          </a:xfrm>
          <a:prstGeom prst="rect">
            <a:avLst/>
          </a:prstGeom>
        </p:spPr>
        <p:txBody>
          <a:bodyPr vert="horz"/>
          <a:lstStyle>
            <a:lvl1pPr marL="342900" indent="-342900" algn="l" defTabSz="914400" rtl="0" eaLnBrk="1" latinLnBrk="0" hangingPunct="1">
              <a:spcBef>
                <a:spcPct val="20000"/>
              </a:spcBef>
              <a:buFont typeface="Arial" pitchFamily="34" charset="0"/>
              <a:buChar char="•"/>
              <a:defRPr sz="2400" kern="1200">
                <a:solidFill>
                  <a:srgbClr val="666666"/>
                </a:solidFill>
                <a:latin typeface="+mn-lt"/>
                <a:ea typeface="+mn-ea"/>
                <a:cs typeface="+mn-cs"/>
              </a:defRPr>
            </a:lvl1pPr>
            <a:lvl2pPr marL="742950" indent="-285750" algn="l" defTabSz="914400" rtl="0" eaLnBrk="1" latinLnBrk="0" hangingPunct="1">
              <a:spcBef>
                <a:spcPct val="20000"/>
              </a:spcBef>
              <a:buFont typeface="Arial" pitchFamily="34" charset="0"/>
              <a:buChar char="–"/>
              <a:defRPr sz="2200" kern="1200">
                <a:solidFill>
                  <a:srgbClr val="666666"/>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rgbClr val="666666"/>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666666"/>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rgbClr val="66666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200" smtClean="0">
                <a:latin typeface="Times New Roman" panose="02020603050405020304" pitchFamily="18" charset="0"/>
                <a:ea typeface="Calibri" panose="020F0502020204030204" pitchFamily="34" charset="0"/>
              </a:rPr>
              <a:t>Amaechi C.V. &amp; Ye J., 2017. A numerical modeling approach to composite risers for deep waters. In </a:t>
            </a:r>
            <a:r>
              <a:rPr lang="en-GB" sz="1200" i="1" smtClean="0">
                <a:latin typeface="Times New Roman" panose="02020603050405020304" pitchFamily="18" charset="0"/>
                <a:ea typeface="Calibri" panose="020F0502020204030204" pitchFamily="34" charset="0"/>
              </a:rPr>
              <a:t>International Conference on Composite Structures (ICCS20) Proceedings</a:t>
            </a:r>
            <a:r>
              <a:rPr lang="en-GB" sz="1200" smtClean="0">
                <a:latin typeface="Times New Roman" panose="02020603050405020304" pitchFamily="18" charset="0"/>
                <a:ea typeface="Calibri" panose="020F0502020204030204" pitchFamily="34" charset="0"/>
              </a:rPr>
              <a:t>. Paris, France: Societa Editrice Esculapo</a:t>
            </a:r>
            <a:endParaRPr lang="en-GB" sz="1200" dirty="0"/>
          </a:p>
        </p:txBody>
      </p:sp>
      <p:pic>
        <p:nvPicPr>
          <p:cNvPr id="12" name="Picture 11" descr="C:\Users\amaechi\Pictures\PhD literature\2017 OFFSHORE 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6724" y="1700808"/>
            <a:ext cx="8619874" cy="4642245"/>
          </a:xfrm>
          <a:prstGeom prst="rect">
            <a:avLst/>
          </a:prstGeom>
          <a:noFill/>
          <a:ln>
            <a:noFill/>
          </a:ln>
        </p:spPr>
      </p:pic>
    </p:spTree>
    <p:extLst>
      <p:ext uri="{BB962C8B-B14F-4D97-AF65-F5344CB8AC3E}">
        <p14:creationId xmlns:p14="http://schemas.microsoft.com/office/powerpoint/2010/main" val="11713633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4618" y="659446"/>
            <a:ext cx="4316461" cy="856125"/>
          </a:xfrm>
        </p:spPr>
        <p:txBody>
          <a:bodyPr/>
          <a:lstStyle/>
          <a:p>
            <a:r>
              <a:rPr lang="en-GB" dirty="0" smtClean="0"/>
              <a:t>Riser Configurations</a:t>
            </a:r>
            <a:endParaRPr lang="en-GB" dirty="0"/>
          </a:p>
        </p:txBody>
      </p:sp>
      <p:grpSp>
        <p:nvGrpSpPr>
          <p:cNvPr id="5" name="Group 4"/>
          <p:cNvGrpSpPr/>
          <p:nvPr/>
        </p:nvGrpSpPr>
        <p:grpSpPr>
          <a:xfrm>
            <a:off x="684015" y="1682252"/>
            <a:ext cx="3638550" cy="876300"/>
            <a:chOff x="0" y="0"/>
            <a:chExt cx="3639185" cy="1285875"/>
          </a:xfrm>
        </p:grpSpPr>
        <p:cxnSp>
          <p:nvCxnSpPr>
            <p:cNvPr id="6" name="Straight Connector 5"/>
            <p:cNvCxnSpPr/>
            <p:nvPr/>
          </p:nvCxnSpPr>
          <p:spPr>
            <a:xfrm flipV="1">
              <a:off x="0" y="1257300"/>
              <a:ext cx="3639185" cy="8255"/>
            </a:xfrm>
            <a:prstGeom prst="line">
              <a:avLst/>
            </a:prstGeom>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9525" y="0"/>
              <a:ext cx="3505200" cy="442433"/>
              <a:chOff x="0" y="0"/>
              <a:chExt cx="3505200" cy="442433"/>
            </a:xfrm>
          </p:grpSpPr>
          <p:grpSp>
            <p:nvGrpSpPr>
              <p:cNvPr id="10" name="Group 9"/>
              <p:cNvGrpSpPr/>
              <p:nvPr/>
            </p:nvGrpSpPr>
            <p:grpSpPr>
              <a:xfrm>
                <a:off x="342900" y="0"/>
                <a:ext cx="1752600" cy="442433"/>
                <a:chOff x="0" y="0"/>
                <a:chExt cx="2400300" cy="1114425"/>
              </a:xfrm>
            </p:grpSpPr>
            <p:grpSp>
              <p:nvGrpSpPr>
                <p:cNvPr id="17" name="Group 16"/>
                <p:cNvGrpSpPr/>
                <p:nvPr/>
              </p:nvGrpSpPr>
              <p:grpSpPr>
                <a:xfrm>
                  <a:off x="1733550" y="581025"/>
                  <a:ext cx="666750" cy="533400"/>
                  <a:chOff x="0" y="0"/>
                  <a:chExt cx="666750" cy="533400"/>
                </a:xfrm>
              </p:grpSpPr>
              <p:cxnSp>
                <p:nvCxnSpPr>
                  <p:cNvPr id="48" name="Straight Connector 47"/>
                  <p:cNvCxnSpPr/>
                  <p:nvPr/>
                </p:nvCxnSpPr>
                <p:spPr>
                  <a:xfrm flipH="1">
                    <a:off x="342900" y="85725"/>
                    <a:ext cx="323850" cy="361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42900" y="438150"/>
                    <a:ext cx="66675" cy="95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0" y="66675"/>
                    <a:ext cx="666750" cy="66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9525" y="0"/>
                    <a:ext cx="635635" cy="66675"/>
                  </a:xfrm>
                  <a:prstGeom prst="line">
                    <a:avLst/>
                  </a:prstGeom>
                </p:spPr>
                <p:style>
                  <a:lnRef idx="1">
                    <a:schemeClr val="accent1"/>
                  </a:lnRef>
                  <a:fillRef idx="0">
                    <a:schemeClr val="accent1"/>
                  </a:fillRef>
                  <a:effectRef idx="0">
                    <a:schemeClr val="accent1"/>
                  </a:effectRef>
                  <a:fontRef idx="minor">
                    <a:schemeClr val="tx1"/>
                  </a:fontRef>
                </p:style>
              </p:cxnSp>
              <p:sp>
                <p:nvSpPr>
                  <p:cNvPr id="52" name="Right Bracket 51"/>
                  <p:cNvSpPr/>
                  <p:nvPr/>
                </p:nvSpPr>
                <p:spPr>
                  <a:xfrm>
                    <a:off x="600075" y="0"/>
                    <a:ext cx="45719" cy="104775"/>
                  </a:xfrm>
                  <a:prstGeom prst="rightBracket">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18" name="Group 17"/>
                <p:cNvGrpSpPr/>
                <p:nvPr/>
              </p:nvGrpSpPr>
              <p:grpSpPr>
                <a:xfrm>
                  <a:off x="0" y="0"/>
                  <a:ext cx="2143125" cy="1114425"/>
                  <a:chOff x="0" y="0"/>
                  <a:chExt cx="2143125" cy="1114425"/>
                </a:xfrm>
              </p:grpSpPr>
              <p:cxnSp>
                <p:nvCxnSpPr>
                  <p:cNvPr id="19" name="Straight Connector 18"/>
                  <p:cNvCxnSpPr/>
                  <p:nvPr/>
                </p:nvCxnSpPr>
                <p:spPr>
                  <a:xfrm>
                    <a:off x="1571625"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600200"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0" y="0"/>
                    <a:ext cx="2143125" cy="1114425"/>
                    <a:chOff x="0" y="0"/>
                    <a:chExt cx="2143125" cy="1114425"/>
                  </a:xfrm>
                </p:grpSpPr>
                <p:grpSp>
                  <p:nvGrpSpPr>
                    <p:cNvPr id="22" name="Group 21"/>
                    <p:cNvGrpSpPr/>
                    <p:nvPr/>
                  </p:nvGrpSpPr>
                  <p:grpSpPr>
                    <a:xfrm>
                      <a:off x="0" y="0"/>
                      <a:ext cx="2143125" cy="1114425"/>
                      <a:chOff x="0" y="0"/>
                      <a:chExt cx="2143125" cy="1114425"/>
                    </a:xfrm>
                  </p:grpSpPr>
                  <p:cxnSp>
                    <p:nvCxnSpPr>
                      <p:cNvPr id="39" name="Straight Connector 38"/>
                      <p:cNvCxnSpPr/>
                      <p:nvPr/>
                    </p:nvCxnSpPr>
                    <p:spPr>
                      <a:xfrm>
                        <a:off x="0" y="723900"/>
                        <a:ext cx="17335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0" y="1114425"/>
                        <a:ext cx="2143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723900"/>
                        <a:ext cx="0" cy="390525"/>
                      </a:xfrm>
                      <a:prstGeom prst="line">
                        <a:avLst/>
                      </a:prstGeom>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1019175" y="600075"/>
                        <a:ext cx="180975" cy="123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3" name="Rectangle 42"/>
                      <p:cNvSpPr/>
                      <p:nvPr/>
                    </p:nvSpPr>
                    <p:spPr>
                      <a:xfrm>
                        <a:off x="104775" y="409575"/>
                        <a:ext cx="4286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44" name="Group 43"/>
                      <p:cNvGrpSpPr/>
                      <p:nvPr/>
                    </p:nvGrpSpPr>
                    <p:grpSpPr>
                      <a:xfrm>
                        <a:off x="142875" y="0"/>
                        <a:ext cx="142875" cy="438150"/>
                        <a:chOff x="0" y="0"/>
                        <a:chExt cx="142875" cy="438150"/>
                      </a:xfrm>
                    </p:grpSpPr>
                    <p:cxnSp>
                      <p:nvCxnSpPr>
                        <p:cNvPr id="45" name="Straight Connector 44"/>
                        <p:cNvCxnSpPr/>
                        <p:nvPr/>
                      </p:nvCxnSpPr>
                      <p:spPr>
                        <a:xfrm flipH="1">
                          <a:off x="0" y="0"/>
                          <a:ext cx="19050" cy="419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19050" y="0"/>
                          <a:ext cx="571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6200" y="0"/>
                          <a:ext cx="66675" cy="43815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23" name="Group 22"/>
                    <p:cNvGrpSpPr/>
                    <p:nvPr/>
                  </p:nvGrpSpPr>
                  <p:grpSpPr>
                    <a:xfrm>
                      <a:off x="1419225" y="152400"/>
                      <a:ext cx="342900" cy="571500"/>
                      <a:chOff x="0" y="0"/>
                      <a:chExt cx="342900" cy="571500"/>
                    </a:xfrm>
                  </p:grpSpPr>
                  <p:cxnSp>
                    <p:nvCxnSpPr>
                      <p:cNvPr id="26" name="Straight Connector 25"/>
                      <p:cNvCxnSpPr/>
                      <p:nvPr/>
                    </p:nvCxnSpPr>
                    <p:spPr>
                      <a:xfrm>
                        <a:off x="66675" y="190500"/>
                        <a:ext cx="17145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0" y="0"/>
                        <a:ext cx="342900" cy="571500"/>
                        <a:chOff x="0" y="0"/>
                        <a:chExt cx="342900" cy="571500"/>
                      </a:xfrm>
                    </p:grpSpPr>
                    <p:cxnSp>
                      <p:nvCxnSpPr>
                        <p:cNvPr id="28" name="Straight Connector 27"/>
                        <p:cNvCxnSpPr/>
                        <p:nvPr/>
                      </p:nvCxnSpPr>
                      <p:spPr>
                        <a:xfrm>
                          <a:off x="28575" y="371475"/>
                          <a:ext cx="25717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0" y="0"/>
                          <a:ext cx="342900" cy="571500"/>
                          <a:chOff x="0" y="0"/>
                          <a:chExt cx="342900" cy="571500"/>
                        </a:xfrm>
                      </p:grpSpPr>
                      <p:cxnSp>
                        <p:nvCxnSpPr>
                          <p:cNvPr id="30" name="Straight Connector 29"/>
                          <p:cNvCxnSpPr/>
                          <p:nvPr/>
                        </p:nvCxnSpPr>
                        <p:spPr>
                          <a:xfrm flipV="1">
                            <a:off x="0" y="9525"/>
                            <a:ext cx="85725" cy="561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flipV="1">
                            <a:off x="190500" y="0"/>
                            <a:ext cx="152400" cy="571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85725" y="9525"/>
                            <a:ext cx="1047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38100" y="190500"/>
                            <a:ext cx="20002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19050" y="381000"/>
                            <a:ext cx="25717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57150" y="180975"/>
                            <a:ext cx="22860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8100" y="371475"/>
                            <a:ext cx="285750"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85725" y="19050"/>
                            <a:ext cx="152400" cy="161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76200" y="9525"/>
                            <a:ext cx="123825" cy="1619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24" name="Straight Connector 23"/>
                    <p:cNvCxnSpPr/>
                    <p:nvPr/>
                  </p:nvCxnSpPr>
                  <p:spPr>
                    <a:xfrm>
                      <a:off x="1485900"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685925"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grpSp>
          </p:grpSp>
          <p:grpSp>
            <p:nvGrpSpPr>
              <p:cNvPr id="11" name="Group 10"/>
              <p:cNvGrpSpPr/>
              <p:nvPr/>
            </p:nvGrpSpPr>
            <p:grpSpPr>
              <a:xfrm>
                <a:off x="0" y="361950"/>
                <a:ext cx="3505200" cy="8849"/>
                <a:chOff x="0" y="0"/>
                <a:chExt cx="3505200" cy="9525"/>
              </a:xfrm>
            </p:grpSpPr>
            <p:cxnSp>
              <p:nvCxnSpPr>
                <p:cNvPr id="12" name="Straight Connector 11"/>
                <p:cNvCxnSpPr/>
                <p:nvPr/>
              </p:nvCxnSpPr>
              <p:spPr>
                <a:xfrm flipV="1">
                  <a:off x="0" y="9525"/>
                  <a:ext cx="619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742950"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1609725"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343150" y="9525"/>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3019425" y="0"/>
                  <a:ext cx="485775" cy="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8" name="Freeform 7"/>
            <p:cNvSpPr/>
            <p:nvPr/>
          </p:nvSpPr>
          <p:spPr>
            <a:xfrm>
              <a:off x="1495425" y="419100"/>
              <a:ext cx="1771650" cy="847725"/>
            </a:xfrm>
            <a:custGeom>
              <a:avLst/>
              <a:gdLst>
                <a:gd name="connsiteX0" fmla="*/ 0 w 1771650"/>
                <a:gd name="connsiteY0" fmla="*/ 0 h 892454"/>
                <a:gd name="connsiteX1" fmla="*/ 257175 w 1771650"/>
                <a:gd name="connsiteY1" fmla="*/ 676275 h 892454"/>
                <a:gd name="connsiteX2" fmla="*/ 657225 w 1771650"/>
                <a:gd name="connsiteY2" fmla="*/ 857250 h 892454"/>
                <a:gd name="connsiteX3" fmla="*/ 1771650 w 1771650"/>
                <a:gd name="connsiteY3" fmla="*/ 866775 h 892454"/>
              </a:gdLst>
              <a:ahLst/>
              <a:cxnLst>
                <a:cxn ang="0">
                  <a:pos x="connsiteX0" y="connsiteY0"/>
                </a:cxn>
                <a:cxn ang="0">
                  <a:pos x="connsiteX1" y="connsiteY1"/>
                </a:cxn>
                <a:cxn ang="0">
                  <a:pos x="connsiteX2" y="connsiteY2"/>
                </a:cxn>
                <a:cxn ang="0">
                  <a:pos x="connsiteX3" y="connsiteY3"/>
                </a:cxn>
              </a:cxnLst>
              <a:rect l="l" t="t" r="r" b="b"/>
              <a:pathLst>
                <a:path w="1771650" h="892454">
                  <a:moveTo>
                    <a:pt x="0" y="0"/>
                  </a:moveTo>
                  <a:cubicBezTo>
                    <a:pt x="73819" y="266700"/>
                    <a:pt x="147638" y="533400"/>
                    <a:pt x="257175" y="676275"/>
                  </a:cubicBezTo>
                  <a:cubicBezTo>
                    <a:pt x="366713" y="819150"/>
                    <a:pt x="404813" y="825500"/>
                    <a:pt x="657225" y="857250"/>
                  </a:cubicBezTo>
                  <a:cubicBezTo>
                    <a:pt x="909637" y="889000"/>
                    <a:pt x="1601788" y="912813"/>
                    <a:pt x="1771650" y="866775"/>
                  </a:cubicBezTo>
                </a:path>
              </a:pathLst>
            </a:cu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 name="Rectangle 8"/>
            <p:cNvSpPr/>
            <p:nvPr/>
          </p:nvSpPr>
          <p:spPr>
            <a:xfrm>
              <a:off x="3152775" y="1228725"/>
              <a:ext cx="123825" cy="571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53" name="Group 52"/>
          <p:cNvGrpSpPr/>
          <p:nvPr/>
        </p:nvGrpSpPr>
        <p:grpSpPr>
          <a:xfrm>
            <a:off x="4718339" y="2739428"/>
            <a:ext cx="3676650" cy="1055687"/>
            <a:chOff x="0" y="0"/>
            <a:chExt cx="3677285" cy="1330960"/>
          </a:xfrm>
        </p:grpSpPr>
        <p:grpSp>
          <p:nvGrpSpPr>
            <p:cNvPr id="54" name="Group 53"/>
            <p:cNvGrpSpPr/>
            <p:nvPr/>
          </p:nvGrpSpPr>
          <p:grpSpPr>
            <a:xfrm>
              <a:off x="0" y="0"/>
              <a:ext cx="3677285" cy="1314450"/>
              <a:chOff x="0" y="0"/>
              <a:chExt cx="3677285" cy="1314450"/>
            </a:xfrm>
          </p:grpSpPr>
          <p:grpSp>
            <p:nvGrpSpPr>
              <p:cNvPr id="63" name="Group 62"/>
              <p:cNvGrpSpPr/>
              <p:nvPr/>
            </p:nvGrpSpPr>
            <p:grpSpPr>
              <a:xfrm>
                <a:off x="285750" y="0"/>
                <a:ext cx="1752600" cy="476250"/>
                <a:chOff x="0" y="0"/>
                <a:chExt cx="2400300" cy="1114425"/>
              </a:xfrm>
            </p:grpSpPr>
            <p:grpSp>
              <p:nvGrpSpPr>
                <p:cNvPr id="71" name="Group 70"/>
                <p:cNvGrpSpPr/>
                <p:nvPr/>
              </p:nvGrpSpPr>
              <p:grpSpPr>
                <a:xfrm>
                  <a:off x="1733550" y="581025"/>
                  <a:ext cx="666750" cy="533400"/>
                  <a:chOff x="0" y="0"/>
                  <a:chExt cx="666750" cy="533400"/>
                </a:xfrm>
              </p:grpSpPr>
              <p:cxnSp>
                <p:nvCxnSpPr>
                  <p:cNvPr id="102" name="Straight Connector 101"/>
                  <p:cNvCxnSpPr/>
                  <p:nvPr/>
                </p:nvCxnSpPr>
                <p:spPr>
                  <a:xfrm flipH="1">
                    <a:off x="342900" y="85725"/>
                    <a:ext cx="323850" cy="361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42900" y="438150"/>
                    <a:ext cx="66675" cy="95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V="1">
                    <a:off x="0" y="66675"/>
                    <a:ext cx="666750" cy="66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V="1">
                    <a:off x="9525" y="0"/>
                    <a:ext cx="635635" cy="66675"/>
                  </a:xfrm>
                  <a:prstGeom prst="line">
                    <a:avLst/>
                  </a:prstGeom>
                </p:spPr>
                <p:style>
                  <a:lnRef idx="1">
                    <a:schemeClr val="accent1"/>
                  </a:lnRef>
                  <a:fillRef idx="0">
                    <a:schemeClr val="accent1"/>
                  </a:fillRef>
                  <a:effectRef idx="0">
                    <a:schemeClr val="accent1"/>
                  </a:effectRef>
                  <a:fontRef idx="minor">
                    <a:schemeClr val="tx1"/>
                  </a:fontRef>
                </p:style>
              </p:cxnSp>
              <p:sp>
                <p:nvSpPr>
                  <p:cNvPr id="106" name="Right Bracket 105"/>
                  <p:cNvSpPr/>
                  <p:nvPr/>
                </p:nvSpPr>
                <p:spPr>
                  <a:xfrm>
                    <a:off x="600075" y="0"/>
                    <a:ext cx="45719" cy="104775"/>
                  </a:xfrm>
                  <a:prstGeom prst="rightBracket">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72" name="Group 71"/>
                <p:cNvGrpSpPr/>
                <p:nvPr/>
              </p:nvGrpSpPr>
              <p:grpSpPr>
                <a:xfrm>
                  <a:off x="0" y="0"/>
                  <a:ext cx="2143125" cy="1114425"/>
                  <a:chOff x="0" y="0"/>
                  <a:chExt cx="2143125" cy="1114425"/>
                </a:xfrm>
              </p:grpSpPr>
              <p:cxnSp>
                <p:nvCxnSpPr>
                  <p:cNvPr id="73" name="Straight Connector 72"/>
                  <p:cNvCxnSpPr/>
                  <p:nvPr/>
                </p:nvCxnSpPr>
                <p:spPr>
                  <a:xfrm>
                    <a:off x="1571625"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1600200"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75" name="Group 74"/>
                  <p:cNvGrpSpPr/>
                  <p:nvPr/>
                </p:nvGrpSpPr>
                <p:grpSpPr>
                  <a:xfrm>
                    <a:off x="0" y="0"/>
                    <a:ext cx="2143125" cy="1114425"/>
                    <a:chOff x="0" y="0"/>
                    <a:chExt cx="2143125" cy="1114425"/>
                  </a:xfrm>
                </p:grpSpPr>
                <p:grpSp>
                  <p:nvGrpSpPr>
                    <p:cNvPr id="76" name="Group 75"/>
                    <p:cNvGrpSpPr/>
                    <p:nvPr/>
                  </p:nvGrpSpPr>
                  <p:grpSpPr>
                    <a:xfrm>
                      <a:off x="0" y="0"/>
                      <a:ext cx="2143125" cy="1114425"/>
                      <a:chOff x="0" y="0"/>
                      <a:chExt cx="2143125" cy="1114425"/>
                    </a:xfrm>
                  </p:grpSpPr>
                  <p:cxnSp>
                    <p:nvCxnSpPr>
                      <p:cNvPr id="93" name="Straight Connector 92"/>
                      <p:cNvCxnSpPr/>
                      <p:nvPr/>
                    </p:nvCxnSpPr>
                    <p:spPr>
                      <a:xfrm>
                        <a:off x="0" y="723900"/>
                        <a:ext cx="17335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V="1">
                        <a:off x="0" y="1114425"/>
                        <a:ext cx="2143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0" y="723900"/>
                        <a:ext cx="0" cy="390525"/>
                      </a:xfrm>
                      <a:prstGeom prst="line">
                        <a:avLst/>
                      </a:prstGeom>
                    </p:spPr>
                    <p:style>
                      <a:lnRef idx="1">
                        <a:schemeClr val="accent1"/>
                      </a:lnRef>
                      <a:fillRef idx="0">
                        <a:schemeClr val="accent1"/>
                      </a:fillRef>
                      <a:effectRef idx="0">
                        <a:schemeClr val="accent1"/>
                      </a:effectRef>
                      <a:fontRef idx="minor">
                        <a:schemeClr val="tx1"/>
                      </a:fontRef>
                    </p:style>
                  </p:cxnSp>
                  <p:sp>
                    <p:nvSpPr>
                      <p:cNvPr id="96" name="Rectangle 95"/>
                      <p:cNvSpPr/>
                      <p:nvPr/>
                    </p:nvSpPr>
                    <p:spPr>
                      <a:xfrm>
                        <a:off x="1019175" y="600075"/>
                        <a:ext cx="180975" cy="123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7" name="Rectangle 96"/>
                      <p:cNvSpPr/>
                      <p:nvPr/>
                    </p:nvSpPr>
                    <p:spPr>
                      <a:xfrm>
                        <a:off x="104775" y="409575"/>
                        <a:ext cx="4286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98" name="Group 97"/>
                      <p:cNvGrpSpPr/>
                      <p:nvPr/>
                    </p:nvGrpSpPr>
                    <p:grpSpPr>
                      <a:xfrm>
                        <a:off x="142875" y="0"/>
                        <a:ext cx="142875" cy="438150"/>
                        <a:chOff x="0" y="0"/>
                        <a:chExt cx="142875" cy="438150"/>
                      </a:xfrm>
                    </p:grpSpPr>
                    <p:cxnSp>
                      <p:nvCxnSpPr>
                        <p:cNvPr id="99" name="Straight Connector 98"/>
                        <p:cNvCxnSpPr/>
                        <p:nvPr/>
                      </p:nvCxnSpPr>
                      <p:spPr>
                        <a:xfrm flipH="1">
                          <a:off x="0" y="0"/>
                          <a:ext cx="19050" cy="419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19050" y="0"/>
                          <a:ext cx="571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76200" y="0"/>
                          <a:ext cx="66675" cy="43815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77" name="Group 76"/>
                    <p:cNvGrpSpPr/>
                    <p:nvPr/>
                  </p:nvGrpSpPr>
                  <p:grpSpPr>
                    <a:xfrm>
                      <a:off x="1419225" y="152400"/>
                      <a:ext cx="342900" cy="571500"/>
                      <a:chOff x="0" y="0"/>
                      <a:chExt cx="342900" cy="571500"/>
                    </a:xfrm>
                  </p:grpSpPr>
                  <p:cxnSp>
                    <p:nvCxnSpPr>
                      <p:cNvPr id="80" name="Straight Connector 79"/>
                      <p:cNvCxnSpPr/>
                      <p:nvPr/>
                    </p:nvCxnSpPr>
                    <p:spPr>
                      <a:xfrm>
                        <a:off x="66675" y="190500"/>
                        <a:ext cx="17145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81" name="Group 80"/>
                      <p:cNvGrpSpPr/>
                      <p:nvPr/>
                    </p:nvGrpSpPr>
                    <p:grpSpPr>
                      <a:xfrm>
                        <a:off x="0" y="0"/>
                        <a:ext cx="342900" cy="571500"/>
                        <a:chOff x="0" y="0"/>
                        <a:chExt cx="342900" cy="571500"/>
                      </a:xfrm>
                    </p:grpSpPr>
                    <p:cxnSp>
                      <p:nvCxnSpPr>
                        <p:cNvPr id="82" name="Straight Connector 81"/>
                        <p:cNvCxnSpPr/>
                        <p:nvPr/>
                      </p:nvCxnSpPr>
                      <p:spPr>
                        <a:xfrm>
                          <a:off x="28575" y="371475"/>
                          <a:ext cx="25717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83" name="Group 82"/>
                        <p:cNvGrpSpPr/>
                        <p:nvPr/>
                      </p:nvGrpSpPr>
                      <p:grpSpPr>
                        <a:xfrm>
                          <a:off x="0" y="0"/>
                          <a:ext cx="342900" cy="571500"/>
                          <a:chOff x="0" y="0"/>
                          <a:chExt cx="342900" cy="571500"/>
                        </a:xfrm>
                      </p:grpSpPr>
                      <p:cxnSp>
                        <p:nvCxnSpPr>
                          <p:cNvPr id="84" name="Straight Connector 83"/>
                          <p:cNvCxnSpPr/>
                          <p:nvPr/>
                        </p:nvCxnSpPr>
                        <p:spPr>
                          <a:xfrm flipV="1">
                            <a:off x="0" y="9525"/>
                            <a:ext cx="85725" cy="561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flipV="1">
                            <a:off x="190500" y="0"/>
                            <a:ext cx="152400" cy="571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85725" y="9525"/>
                            <a:ext cx="1047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a:off x="38100" y="190500"/>
                            <a:ext cx="20002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H="1">
                            <a:off x="19050" y="381000"/>
                            <a:ext cx="25717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57150" y="180975"/>
                            <a:ext cx="22860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38100" y="371475"/>
                            <a:ext cx="285750"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85725" y="19050"/>
                            <a:ext cx="152400" cy="161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76200" y="9525"/>
                            <a:ext cx="123825" cy="1619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78" name="Straight Connector 77"/>
                    <p:cNvCxnSpPr/>
                    <p:nvPr/>
                  </p:nvCxnSpPr>
                  <p:spPr>
                    <a:xfrm>
                      <a:off x="1485900"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685925"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64" name="Straight Connector 63"/>
              <p:cNvCxnSpPr/>
              <p:nvPr/>
            </p:nvCxnSpPr>
            <p:spPr>
              <a:xfrm flipV="1">
                <a:off x="38100" y="1304925"/>
                <a:ext cx="3639185" cy="9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65" name="Group 64"/>
              <p:cNvGrpSpPr/>
              <p:nvPr/>
            </p:nvGrpSpPr>
            <p:grpSpPr>
              <a:xfrm>
                <a:off x="0" y="409575"/>
                <a:ext cx="3505200" cy="9525"/>
                <a:chOff x="0" y="0"/>
                <a:chExt cx="3505200" cy="9525"/>
              </a:xfrm>
            </p:grpSpPr>
            <p:cxnSp>
              <p:nvCxnSpPr>
                <p:cNvPr id="66" name="Straight Connector 65"/>
                <p:cNvCxnSpPr/>
                <p:nvPr/>
              </p:nvCxnSpPr>
              <p:spPr>
                <a:xfrm flipV="1">
                  <a:off x="0" y="9525"/>
                  <a:ext cx="619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742950"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1609725"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2343150" y="9525"/>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3019425" y="0"/>
                  <a:ext cx="485775"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55" name="Group 54"/>
            <p:cNvGrpSpPr/>
            <p:nvPr/>
          </p:nvGrpSpPr>
          <p:grpSpPr>
            <a:xfrm>
              <a:off x="1438275" y="466725"/>
              <a:ext cx="1676400" cy="864235"/>
              <a:chOff x="0" y="0"/>
              <a:chExt cx="1676400" cy="864235"/>
            </a:xfrm>
          </p:grpSpPr>
          <p:sp>
            <p:nvSpPr>
              <p:cNvPr id="56" name="Freeform 55"/>
              <p:cNvSpPr/>
              <p:nvPr/>
            </p:nvSpPr>
            <p:spPr>
              <a:xfrm>
                <a:off x="0" y="0"/>
                <a:ext cx="1676400" cy="838200"/>
              </a:xfrm>
              <a:custGeom>
                <a:avLst/>
                <a:gdLst>
                  <a:gd name="connsiteX0" fmla="*/ 0 w 1714500"/>
                  <a:gd name="connsiteY0" fmla="*/ 0 h 842796"/>
                  <a:gd name="connsiteX1" fmla="*/ 333375 w 1714500"/>
                  <a:gd name="connsiteY1" fmla="*/ 695325 h 842796"/>
                  <a:gd name="connsiteX2" fmla="*/ 666750 w 1714500"/>
                  <a:gd name="connsiteY2" fmla="*/ 542925 h 842796"/>
                  <a:gd name="connsiteX3" fmla="*/ 942975 w 1714500"/>
                  <a:gd name="connsiteY3" fmla="*/ 800100 h 842796"/>
                  <a:gd name="connsiteX4" fmla="*/ 1714500 w 1714500"/>
                  <a:gd name="connsiteY4" fmla="*/ 838200 h 842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0" h="842796">
                    <a:moveTo>
                      <a:pt x="0" y="0"/>
                    </a:moveTo>
                    <a:cubicBezTo>
                      <a:pt x="111125" y="302419"/>
                      <a:pt x="222250" y="604838"/>
                      <a:pt x="333375" y="695325"/>
                    </a:cubicBezTo>
                    <a:cubicBezTo>
                      <a:pt x="444500" y="785813"/>
                      <a:pt x="565150" y="525463"/>
                      <a:pt x="666750" y="542925"/>
                    </a:cubicBezTo>
                    <a:cubicBezTo>
                      <a:pt x="768350" y="560387"/>
                      <a:pt x="768350" y="750888"/>
                      <a:pt x="942975" y="800100"/>
                    </a:cubicBezTo>
                    <a:cubicBezTo>
                      <a:pt x="1117600" y="849313"/>
                      <a:pt x="1536700" y="846137"/>
                      <a:pt x="1714500" y="838200"/>
                    </a:cubicBezTo>
                  </a:path>
                </a:pathLst>
              </a:cu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7" name="Rectangle 56"/>
              <p:cNvSpPr/>
              <p:nvPr/>
            </p:nvSpPr>
            <p:spPr>
              <a:xfrm>
                <a:off x="600075" y="819150"/>
                <a:ext cx="123825" cy="450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cxnSp>
            <p:nvCxnSpPr>
              <p:cNvPr id="58" name="Straight Connector 57"/>
              <p:cNvCxnSpPr/>
              <p:nvPr/>
            </p:nvCxnSpPr>
            <p:spPr>
              <a:xfrm flipH="1">
                <a:off x="647700" y="647700"/>
                <a:ext cx="114935" cy="190500"/>
              </a:xfrm>
              <a:prstGeom prst="line">
                <a:avLst/>
              </a:prstGeom>
            </p:spPr>
            <p:style>
              <a:lnRef idx="1">
                <a:schemeClr val="accent1"/>
              </a:lnRef>
              <a:fillRef idx="0">
                <a:schemeClr val="accent1"/>
              </a:fillRef>
              <a:effectRef idx="0">
                <a:schemeClr val="accent1"/>
              </a:effectRef>
              <a:fontRef idx="minor">
                <a:schemeClr val="tx1"/>
              </a:fontRef>
            </p:style>
          </p:cxnSp>
          <p:sp>
            <p:nvSpPr>
              <p:cNvPr id="59" name="Flowchart: Terminator 58"/>
              <p:cNvSpPr/>
              <p:nvPr/>
            </p:nvSpPr>
            <p:spPr>
              <a:xfrm>
                <a:off x="523875" y="533400"/>
                <a:ext cx="45085" cy="85725"/>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0" name="Flowchart: Terminator 59"/>
              <p:cNvSpPr/>
              <p:nvPr/>
            </p:nvSpPr>
            <p:spPr>
              <a:xfrm>
                <a:off x="590550" y="476250"/>
                <a:ext cx="45085" cy="104775"/>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1" name="Flowchart: Terminator 60"/>
              <p:cNvSpPr/>
              <p:nvPr/>
            </p:nvSpPr>
            <p:spPr>
              <a:xfrm>
                <a:off x="666750" y="523875"/>
                <a:ext cx="45085" cy="85725"/>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cxnSp>
            <p:nvCxnSpPr>
              <p:cNvPr id="62" name="Straight Connector 61"/>
              <p:cNvCxnSpPr/>
              <p:nvPr/>
            </p:nvCxnSpPr>
            <p:spPr>
              <a:xfrm flipV="1">
                <a:off x="685800" y="809625"/>
                <a:ext cx="307340" cy="9525"/>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107" name="Group 106"/>
          <p:cNvGrpSpPr/>
          <p:nvPr/>
        </p:nvGrpSpPr>
        <p:grpSpPr>
          <a:xfrm>
            <a:off x="4684907" y="1580073"/>
            <a:ext cx="3638550" cy="914400"/>
            <a:chOff x="0" y="0"/>
            <a:chExt cx="3639185" cy="1285875"/>
          </a:xfrm>
        </p:grpSpPr>
        <p:grpSp>
          <p:nvGrpSpPr>
            <p:cNvPr id="108" name="Group 107"/>
            <p:cNvGrpSpPr/>
            <p:nvPr/>
          </p:nvGrpSpPr>
          <p:grpSpPr>
            <a:xfrm>
              <a:off x="0" y="0"/>
              <a:ext cx="3639185" cy="1285875"/>
              <a:chOff x="0" y="0"/>
              <a:chExt cx="3639185" cy="1285875"/>
            </a:xfrm>
          </p:grpSpPr>
          <p:cxnSp>
            <p:nvCxnSpPr>
              <p:cNvPr id="114" name="Straight Connector 113"/>
              <p:cNvCxnSpPr/>
              <p:nvPr/>
            </p:nvCxnSpPr>
            <p:spPr>
              <a:xfrm flipV="1">
                <a:off x="0" y="1257300"/>
                <a:ext cx="3639185" cy="8255"/>
              </a:xfrm>
              <a:prstGeom prst="line">
                <a:avLst/>
              </a:prstGeom>
              <a:noFill/>
              <a:ln w="6350" cap="flat" cmpd="sng" algn="ctr">
                <a:solidFill>
                  <a:srgbClr val="5B9BD5"/>
                </a:solidFill>
                <a:prstDash val="solid"/>
                <a:miter lim="800000"/>
              </a:ln>
              <a:effectLst/>
            </p:spPr>
          </p:cxnSp>
          <p:grpSp>
            <p:nvGrpSpPr>
              <p:cNvPr id="115" name="Group 114"/>
              <p:cNvGrpSpPr/>
              <p:nvPr/>
            </p:nvGrpSpPr>
            <p:grpSpPr>
              <a:xfrm>
                <a:off x="9525" y="0"/>
                <a:ext cx="3505200" cy="442433"/>
                <a:chOff x="0" y="0"/>
                <a:chExt cx="3505200" cy="442433"/>
              </a:xfrm>
            </p:grpSpPr>
            <p:grpSp>
              <p:nvGrpSpPr>
                <p:cNvPr id="117" name="Group 116"/>
                <p:cNvGrpSpPr/>
                <p:nvPr/>
              </p:nvGrpSpPr>
              <p:grpSpPr>
                <a:xfrm>
                  <a:off x="342900" y="0"/>
                  <a:ext cx="1752600" cy="442433"/>
                  <a:chOff x="0" y="0"/>
                  <a:chExt cx="2400300" cy="1114425"/>
                </a:xfrm>
              </p:grpSpPr>
              <p:grpSp>
                <p:nvGrpSpPr>
                  <p:cNvPr id="124" name="Group 123"/>
                  <p:cNvGrpSpPr/>
                  <p:nvPr/>
                </p:nvGrpSpPr>
                <p:grpSpPr>
                  <a:xfrm>
                    <a:off x="1733550" y="581025"/>
                    <a:ext cx="666750" cy="533400"/>
                    <a:chOff x="0" y="0"/>
                    <a:chExt cx="666750" cy="533400"/>
                  </a:xfrm>
                </p:grpSpPr>
                <p:cxnSp>
                  <p:nvCxnSpPr>
                    <p:cNvPr id="155" name="Straight Connector 154"/>
                    <p:cNvCxnSpPr/>
                    <p:nvPr/>
                  </p:nvCxnSpPr>
                  <p:spPr>
                    <a:xfrm flipH="1">
                      <a:off x="342900" y="85725"/>
                      <a:ext cx="323850" cy="361950"/>
                    </a:xfrm>
                    <a:prstGeom prst="line">
                      <a:avLst/>
                    </a:prstGeom>
                    <a:noFill/>
                    <a:ln w="6350" cap="flat" cmpd="sng" algn="ctr">
                      <a:solidFill>
                        <a:srgbClr val="5B9BD5"/>
                      </a:solidFill>
                      <a:prstDash val="solid"/>
                      <a:miter lim="800000"/>
                    </a:ln>
                    <a:effectLst/>
                  </p:spPr>
                </p:cxnSp>
                <p:cxnSp>
                  <p:nvCxnSpPr>
                    <p:cNvPr id="156" name="Straight Connector 155"/>
                    <p:cNvCxnSpPr/>
                    <p:nvPr/>
                  </p:nvCxnSpPr>
                  <p:spPr>
                    <a:xfrm>
                      <a:off x="342900" y="438150"/>
                      <a:ext cx="66675" cy="95250"/>
                    </a:xfrm>
                    <a:prstGeom prst="line">
                      <a:avLst/>
                    </a:prstGeom>
                    <a:noFill/>
                    <a:ln w="6350" cap="flat" cmpd="sng" algn="ctr">
                      <a:solidFill>
                        <a:srgbClr val="5B9BD5"/>
                      </a:solidFill>
                      <a:prstDash val="solid"/>
                      <a:miter lim="800000"/>
                    </a:ln>
                    <a:effectLst/>
                  </p:spPr>
                </p:cxnSp>
                <p:cxnSp>
                  <p:nvCxnSpPr>
                    <p:cNvPr id="157" name="Straight Connector 156"/>
                    <p:cNvCxnSpPr/>
                    <p:nvPr/>
                  </p:nvCxnSpPr>
                  <p:spPr>
                    <a:xfrm flipV="1">
                      <a:off x="0" y="66675"/>
                      <a:ext cx="666750" cy="66675"/>
                    </a:xfrm>
                    <a:prstGeom prst="line">
                      <a:avLst/>
                    </a:prstGeom>
                    <a:noFill/>
                    <a:ln w="6350" cap="flat" cmpd="sng" algn="ctr">
                      <a:solidFill>
                        <a:srgbClr val="5B9BD5"/>
                      </a:solidFill>
                      <a:prstDash val="solid"/>
                      <a:miter lim="800000"/>
                    </a:ln>
                    <a:effectLst/>
                  </p:spPr>
                </p:cxnSp>
                <p:cxnSp>
                  <p:nvCxnSpPr>
                    <p:cNvPr id="158" name="Straight Connector 157"/>
                    <p:cNvCxnSpPr/>
                    <p:nvPr/>
                  </p:nvCxnSpPr>
                  <p:spPr>
                    <a:xfrm flipV="1">
                      <a:off x="9525" y="0"/>
                      <a:ext cx="635635" cy="66675"/>
                    </a:xfrm>
                    <a:prstGeom prst="line">
                      <a:avLst/>
                    </a:prstGeom>
                    <a:noFill/>
                    <a:ln w="6350" cap="flat" cmpd="sng" algn="ctr">
                      <a:solidFill>
                        <a:srgbClr val="5B9BD5"/>
                      </a:solidFill>
                      <a:prstDash val="solid"/>
                      <a:miter lim="800000"/>
                    </a:ln>
                    <a:effectLst/>
                  </p:spPr>
                </p:cxnSp>
                <p:sp>
                  <p:nvSpPr>
                    <p:cNvPr id="159" name="Right Bracket 158"/>
                    <p:cNvSpPr/>
                    <p:nvPr/>
                  </p:nvSpPr>
                  <p:spPr>
                    <a:xfrm>
                      <a:off x="600075" y="0"/>
                      <a:ext cx="45719" cy="104775"/>
                    </a:xfrm>
                    <a:prstGeom prst="rightBracket">
                      <a:avLst/>
                    </a:prstGeom>
                    <a:noFill/>
                    <a:ln w="6350" cap="flat" cmpd="sng" algn="ctr">
                      <a:solidFill>
                        <a:srgbClr val="5B9BD5"/>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125" name="Group 124"/>
                  <p:cNvGrpSpPr/>
                  <p:nvPr/>
                </p:nvGrpSpPr>
                <p:grpSpPr>
                  <a:xfrm>
                    <a:off x="0" y="0"/>
                    <a:ext cx="2143125" cy="1114425"/>
                    <a:chOff x="0" y="0"/>
                    <a:chExt cx="2143125" cy="1114425"/>
                  </a:xfrm>
                </p:grpSpPr>
                <p:cxnSp>
                  <p:nvCxnSpPr>
                    <p:cNvPr id="126" name="Straight Connector 125"/>
                    <p:cNvCxnSpPr/>
                    <p:nvPr/>
                  </p:nvCxnSpPr>
                  <p:spPr>
                    <a:xfrm>
                      <a:off x="1571625" y="723900"/>
                      <a:ext cx="0" cy="390525"/>
                    </a:xfrm>
                    <a:prstGeom prst="line">
                      <a:avLst/>
                    </a:prstGeom>
                    <a:noFill/>
                    <a:ln w="6350" cap="flat" cmpd="sng" algn="ctr">
                      <a:solidFill>
                        <a:srgbClr val="5B9BD5"/>
                      </a:solidFill>
                      <a:prstDash val="solid"/>
                      <a:miter lim="800000"/>
                    </a:ln>
                    <a:effectLst/>
                  </p:spPr>
                </p:cxnSp>
                <p:cxnSp>
                  <p:nvCxnSpPr>
                    <p:cNvPr id="127" name="Straight Connector 126"/>
                    <p:cNvCxnSpPr/>
                    <p:nvPr/>
                  </p:nvCxnSpPr>
                  <p:spPr>
                    <a:xfrm>
                      <a:off x="1600200" y="723900"/>
                      <a:ext cx="0" cy="390525"/>
                    </a:xfrm>
                    <a:prstGeom prst="line">
                      <a:avLst/>
                    </a:prstGeom>
                    <a:noFill/>
                    <a:ln w="6350" cap="flat" cmpd="sng" algn="ctr">
                      <a:solidFill>
                        <a:srgbClr val="5B9BD5"/>
                      </a:solidFill>
                      <a:prstDash val="solid"/>
                      <a:miter lim="800000"/>
                    </a:ln>
                    <a:effectLst/>
                  </p:spPr>
                </p:cxnSp>
                <p:grpSp>
                  <p:nvGrpSpPr>
                    <p:cNvPr id="128" name="Group 127"/>
                    <p:cNvGrpSpPr/>
                    <p:nvPr/>
                  </p:nvGrpSpPr>
                  <p:grpSpPr>
                    <a:xfrm>
                      <a:off x="0" y="0"/>
                      <a:ext cx="2143125" cy="1114425"/>
                      <a:chOff x="0" y="0"/>
                      <a:chExt cx="2143125" cy="1114425"/>
                    </a:xfrm>
                  </p:grpSpPr>
                  <p:grpSp>
                    <p:nvGrpSpPr>
                      <p:cNvPr id="129" name="Group 128"/>
                      <p:cNvGrpSpPr/>
                      <p:nvPr/>
                    </p:nvGrpSpPr>
                    <p:grpSpPr>
                      <a:xfrm>
                        <a:off x="0" y="0"/>
                        <a:ext cx="2143125" cy="1114425"/>
                        <a:chOff x="0" y="0"/>
                        <a:chExt cx="2143125" cy="1114425"/>
                      </a:xfrm>
                    </p:grpSpPr>
                    <p:cxnSp>
                      <p:nvCxnSpPr>
                        <p:cNvPr id="146" name="Straight Connector 145"/>
                        <p:cNvCxnSpPr/>
                        <p:nvPr/>
                      </p:nvCxnSpPr>
                      <p:spPr>
                        <a:xfrm>
                          <a:off x="0" y="723900"/>
                          <a:ext cx="1733550" cy="0"/>
                        </a:xfrm>
                        <a:prstGeom prst="line">
                          <a:avLst/>
                        </a:prstGeom>
                        <a:noFill/>
                        <a:ln w="6350" cap="flat" cmpd="sng" algn="ctr">
                          <a:solidFill>
                            <a:srgbClr val="5B9BD5"/>
                          </a:solidFill>
                          <a:prstDash val="solid"/>
                          <a:miter lim="800000"/>
                        </a:ln>
                        <a:effectLst/>
                      </p:spPr>
                    </p:cxnSp>
                    <p:cxnSp>
                      <p:nvCxnSpPr>
                        <p:cNvPr id="147" name="Straight Connector 146"/>
                        <p:cNvCxnSpPr/>
                        <p:nvPr/>
                      </p:nvCxnSpPr>
                      <p:spPr>
                        <a:xfrm flipV="1">
                          <a:off x="0" y="1114425"/>
                          <a:ext cx="2143125" cy="0"/>
                        </a:xfrm>
                        <a:prstGeom prst="line">
                          <a:avLst/>
                        </a:prstGeom>
                        <a:noFill/>
                        <a:ln w="6350" cap="flat" cmpd="sng" algn="ctr">
                          <a:solidFill>
                            <a:srgbClr val="5B9BD5"/>
                          </a:solidFill>
                          <a:prstDash val="solid"/>
                          <a:miter lim="800000"/>
                        </a:ln>
                        <a:effectLst/>
                      </p:spPr>
                    </p:cxnSp>
                    <p:cxnSp>
                      <p:nvCxnSpPr>
                        <p:cNvPr id="148" name="Straight Connector 147"/>
                        <p:cNvCxnSpPr/>
                        <p:nvPr/>
                      </p:nvCxnSpPr>
                      <p:spPr>
                        <a:xfrm>
                          <a:off x="0" y="723900"/>
                          <a:ext cx="0" cy="390525"/>
                        </a:xfrm>
                        <a:prstGeom prst="line">
                          <a:avLst/>
                        </a:prstGeom>
                        <a:noFill/>
                        <a:ln w="6350" cap="flat" cmpd="sng" algn="ctr">
                          <a:solidFill>
                            <a:srgbClr val="5B9BD5"/>
                          </a:solidFill>
                          <a:prstDash val="solid"/>
                          <a:miter lim="800000"/>
                        </a:ln>
                        <a:effectLst/>
                      </p:spPr>
                    </p:cxnSp>
                    <p:sp>
                      <p:nvSpPr>
                        <p:cNvPr id="149" name="Rectangle 148"/>
                        <p:cNvSpPr/>
                        <p:nvPr/>
                      </p:nvSpPr>
                      <p:spPr>
                        <a:xfrm>
                          <a:off x="1019175" y="600075"/>
                          <a:ext cx="180975" cy="123825"/>
                        </a:xfrm>
                        <a:prstGeom prst="rect">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0" name="Rectangle 149"/>
                        <p:cNvSpPr/>
                        <p:nvPr/>
                      </p:nvSpPr>
                      <p:spPr>
                        <a:xfrm>
                          <a:off x="104775" y="409575"/>
                          <a:ext cx="428625" cy="314325"/>
                        </a:xfrm>
                        <a:prstGeom prst="rect">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151" name="Group 150"/>
                        <p:cNvGrpSpPr/>
                        <p:nvPr/>
                      </p:nvGrpSpPr>
                      <p:grpSpPr>
                        <a:xfrm>
                          <a:off x="142875" y="0"/>
                          <a:ext cx="142875" cy="438150"/>
                          <a:chOff x="0" y="0"/>
                          <a:chExt cx="142875" cy="438150"/>
                        </a:xfrm>
                      </p:grpSpPr>
                      <p:cxnSp>
                        <p:nvCxnSpPr>
                          <p:cNvPr id="152" name="Straight Connector 151"/>
                          <p:cNvCxnSpPr/>
                          <p:nvPr/>
                        </p:nvCxnSpPr>
                        <p:spPr>
                          <a:xfrm flipH="1">
                            <a:off x="0" y="0"/>
                            <a:ext cx="19050" cy="419100"/>
                          </a:xfrm>
                          <a:prstGeom prst="line">
                            <a:avLst/>
                          </a:prstGeom>
                          <a:noFill/>
                          <a:ln w="6350" cap="flat" cmpd="sng" algn="ctr">
                            <a:solidFill>
                              <a:srgbClr val="5B9BD5"/>
                            </a:solidFill>
                            <a:prstDash val="solid"/>
                            <a:miter lim="800000"/>
                          </a:ln>
                          <a:effectLst/>
                        </p:spPr>
                      </p:cxnSp>
                      <p:cxnSp>
                        <p:nvCxnSpPr>
                          <p:cNvPr id="153" name="Straight Connector 152"/>
                          <p:cNvCxnSpPr/>
                          <p:nvPr/>
                        </p:nvCxnSpPr>
                        <p:spPr>
                          <a:xfrm>
                            <a:off x="19050" y="0"/>
                            <a:ext cx="57150" cy="0"/>
                          </a:xfrm>
                          <a:prstGeom prst="line">
                            <a:avLst/>
                          </a:prstGeom>
                          <a:noFill/>
                          <a:ln w="6350" cap="flat" cmpd="sng" algn="ctr">
                            <a:solidFill>
                              <a:srgbClr val="5B9BD5"/>
                            </a:solidFill>
                            <a:prstDash val="solid"/>
                            <a:miter lim="800000"/>
                          </a:ln>
                          <a:effectLst/>
                        </p:spPr>
                      </p:cxnSp>
                      <p:cxnSp>
                        <p:nvCxnSpPr>
                          <p:cNvPr id="154" name="Straight Connector 153"/>
                          <p:cNvCxnSpPr/>
                          <p:nvPr/>
                        </p:nvCxnSpPr>
                        <p:spPr>
                          <a:xfrm>
                            <a:off x="76200" y="0"/>
                            <a:ext cx="66675" cy="438150"/>
                          </a:xfrm>
                          <a:prstGeom prst="line">
                            <a:avLst/>
                          </a:prstGeom>
                          <a:noFill/>
                          <a:ln w="6350" cap="flat" cmpd="sng" algn="ctr">
                            <a:solidFill>
                              <a:srgbClr val="5B9BD5"/>
                            </a:solidFill>
                            <a:prstDash val="solid"/>
                            <a:miter lim="800000"/>
                          </a:ln>
                          <a:effectLst/>
                        </p:spPr>
                      </p:cxnSp>
                    </p:grpSp>
                  </p:grpSp>
                  <p:grpSp>
                    <p:nvGrpSpPr>
                      <p:cNvPr id="130" name="Group 129"/>
                      <p:cNvGrpSpPr/>
                      <p:nvPr/>
                    </p:nvGrpSpPr>
                    <p:grpSpPr>
                      <a:xfrm>
                        <a:off x="1419225" y="152400"/>
                        <a:ext cx="342900" cy="571500"/>
                        <a:chOff x="0" y="0"/>
                        <a:chExt cx="342900" cy="571500"/>
                      </a:xfrm>
                    </p:grpSpPr>
                    <p:cxnSp>
                      <p:nvCxnSpPr>
                        <p:cNvPr id="133" name="Straight Connector 132"/>
                        <p:cNvCxnSpPr/>
                        <p:nvPr/>
                      </p:nvCxnSpPr>
                      <p:spPr>
                        <a:xfrm>
                          <a:off x="66675" y="190500"/>
                          <a:ext cx="171450" cy="0"/>
                        </a:xfrm>
                        <a:prstGeom prst="line">
                          <a:avLst/>
                        </a:prstGeom>
                        <a:noFill/>
                        <a:ln w="6350" cap="flat" cmpd="sng" algn="ctr">
                          <a:solidFill>
                            <a:srgbClr val="5B9BD5"/>
                          </a:solidFill>
                          <a:prstDash val="solid"/>
                          <a:miter lim="800000"/>
                        </a:ln>
                        <a:effectLst/>
                      </p:spPr>
                    </p:cxnSp>
                    <p:grpSp>
                      <p:nvGrpSpPr>
                        <p:cNvPr id="134" name="Group 133"/>
                        <p:cNvGrpSpPr/>
                        <p:nvPr/>
                      </p:nvGrpSpPr>
                      <p:grpSpPr>
                        <a:xfrm>
                          <a:off x="0" y="0"/>
                          <a:ext cx="342900" cy="571500"/>
                          <a:chOff x="0" y="0"/>
                          <a:chExt cx="342900" cy="571500"/>
                        </a:xfrm>
                      </p:grpSpPr>
                      <p:cxnSp>
                        <p:nvCxnSpPr>
                          <p:cNvPr id="135" name="Straight Connector 134"/>
                          <p:cNvCxnSpPr/>
                          <p:nvPr/>
                        </p:nvCxnSpPr>
                        <p:spPr>
                          <a:xfrm>
                            <a:off x="28575" y="371475"/>
                            <a:ext cx="257175" cy="0"/>
                          </a:xfrm>
                          <a:prstGeom prst="line">
                            <a:avLst/>
                          </a:prstGeom>
                          <a:noFill/>
                          <a:ln w="6350" cap="flat" cmpd="sng" algn="ctr">
                            <a:solidFill>
                              <a:srgbClr val="5B9BD5"/>
                            </a:solidFill>
                            <a:prstDash val="solid"/>
                            <a:miter lim="800000"/>
                          </a:ln>
                          <a:effectLst/>
                        </p:spPr>
                      </p:cxnSp>
                      <p:grpSp>
                        <p:nvGrpSpPr>
                          <p:cNvPr id="136" name="Group 135"/>
                          <p:cNvGrpSpPr/>
                          <p:nvPr/>
                        </p:nvGrpSpPr>
                        <p:grpSpPr>
                          <a:xfrm>
                            <a:off x="0" y="0"/>
                            <a:ext cx="342900" cy="571500"/>
                            <a:chOff x="0" y="0"/>
                            <a:chExt cx="342900" cy="571500"/>
                          </a:xfrm>
                        </p:grpSpPr>
                        <p:cxnSp>
                          <p:nvCxnSpPr>
                            <p:cNvPr id="137" name="Straight Connector 136"/>
                            <p:cNvCxnSpPr/>
                            <p:nvPr/>
                          </p:nvCxnSpPr>
                          <p:spPr>
                            <a:xfrm flipV="1">
                              <a:off x="0" y="9525"/>
                              <a:ext cx="85725" cy="561975"/>
                            </a:xfrm>
                            <a:prstGeom prst="line">
                              <a:avLst/>
                            </a:prstGeom>
                            <a:noFill/>
                            <a:ln w="6350" cap="flat" cmpd="sng" algn="ctr">
                              <a:solidFill>
                                <a:srgbClr val="5B9BD5"/>
                              </a:solidFill>
                              <a:prstDash val="solid"/>
                              <a:miter lim="800000"/>
                            </a:ln>
                            <a:effectLst/>
                          </p:spPr>
                        </p:cxnSp>
                        <p:cxnSp>
                          <p:nvCxnSpPr>
                            <p:cNvPr id="138" name="Straight Connector 137"/>
                            <p:cNvCxnSpPr/>
                            <p:nvPr/>
                          </p:nvCxnSpPr>
                          <p:spPr>
                            <a:xfrm flipH="1" flipV="1">
                              <a:off x="190500" y="0"/>
                              <a:ext cx="152400" cy="571500"/>
                            </a:xfrm>
                            <a:prstGeom prst="line">
                              <a:avLst/>
                            </a:prstGeom>
                            <a:noFill/>
                            <a:ln w="6350" cap="flat" cmpd="sng" algn="ctr">
                              <a:solidFill>
                                <a:srgbClr val="5B9BD5"/>
                              </a:solidFill>
                              <a:prstDash val="solid"/>
                              <a:miter lim="800000"/>
                            </a:ln>
                            <a:effectLst/>
                          </p:spPr>
                        </p:cxnSp>
                        <p:cxnSp>
                          <p:nvCxnSpPr>
                            <p:cNvPr id="139" name="Straight Connector 138"/>
                            <p:cNvCxnSpPr/>
                            <p:nvPr/>
                          </p:nvCxnSpPr>
                          <p:spPr>
                            <a:xfrm flipV="1">
                              <a:off x="85725" y="9525"/>
                              <a:ext cx="104775" cy="0"/>
                            </a:xfrm>
                            <a:prstGeom prst="line">
                              <a:avLst/>
                            </a:prstGeom>
                            <a:noFill/>
                            <a:ln w="6350" cap="flat" cmpd="sng" algn="ctr">
                              <a:solidFill>
                                <a:srgbClr val="5B9BD5"/>
                              </a:solidFill>
                              <a:prstDash val="solid"/>
                              <a:miter lim="800000"/>
                            </a:ln>
                            <a:effectLst/>
                          </p:spPr>
                        </p:cxnSp>
                        <p:cxnSp>
                          <p:nvCxnSpPr>
                            <p:cNvPr id="140" name="Straight Connector 139"/>
                            <p:cNvCxnSpPr/>
                            <p:nvPr/>
                          </p:nvCxnSpPr>
                          <p:spPr>
                            <a:xfrm flipH="1">
                              <a:off x="38100" y="190500"/>
                              <a:ext cx="200025" cy="180975"/>
                            </a:xfrm>
                            <a:prstGeom prst="line">
                              <a:avLst/>
                            </a:prstGeom>
                            <a:noFill/>
                            <a:ln w="6350" cap="flat" cmpd="sng" algn="ctr">
                              <a:solidFill>
                                <a:srgbClr val="5B9BD5"/>
                              </a:solidFill>
                              <a:prstDash val="solid"/>
                              <a:miter lim="800000"/>
                            </a:ln>
                            <a:effectLst/>
                          </p:spPr>
                        </p:cxnSp>
                        <p:cxnSp>
                          <p:nvCxnSpPr>
                            <p:cNvPr id="141" name="Straight Connector 140"/>
                            <p:cNvCxnSpPr/>
                            <p:nvPr/>
                          </p:nvCxnSpPr>
                          <p:spPr>
                            <a:xfrm flipH="1">
                              <a:off x="19050" y="381000"/>
                              <a:ext cx="257175" cy="180975"/>
                            </a:xfrm>
                            <a:prstGeom prst="line">
                              <a:avLst/>
                            </a:prstGeom>
                            <a:noFill/>
                            <a:ln w="6350" cap="flat" cmpd="sng" algn="ctr">
                              <a:solidFill>
                                <a:srgbClr val="5B9BD5"/>
                              </a:solidFill>
                              <a:prstDash val="solid"/>
                              <a:miter lim="800000"/>
                            </a:ln>
                            <a:effectLst/>
                          </p:spPr>
                        </p:cxnSp>
                        <p:cxnSp>
                          <p:nvCxnSpPr>
                            <p:cNvPr id="142" name="Straight Connector 141"/>
                            <p:cNvCxnSpPr/>
                            <p:nvPr/>
                          </p:nvCxnSpPr>
                          <p:spPr>
                            <a:xfrm>
                              <a:off x="57150" y="180975"/>
                              <a:ext cx="228600" cy="190500"/>
                            </a:xfrm>
                            <a:prstGeom prst="line">
                              <a:avLst/>
                            </a:prstGeom>
                            <a:noFill/>
                            <a:ln w="6350" cap="flat" cmpd="sng" algn="ctr">
                              <a:solidFill>
                                <a:srgbClr val="5B9BD5"/>
                              </a:solidFill>
                              <a:prstDash val="solid"/>
                              <a:miter lim="800000"/>
                            </a:ln>
                            <a:effectLst/>
                          </p:spPr>
                        </p:cxnSp>
                        <p:cxnSp>
                          <p:nvCxnSpPr>
                            <p:cNvPr id="143" name="Straight Connector 142"/>
                            <p:cNvCxnSpPr/>
                            <p:nvPr/>
                          </p:nvCxnSpPr>
                          <p:spPr>
                            <a:xfrm>
                              <a:off x="38100" y="371475"/>
                              <a:ext cx="285750" cy="180975"/>
                            </a:xfrm>
                            <a:prstGeom prst="line">
                              <a:avLst/>
                            </a:prstGeom>
                            <a:noFill/>
                            <a:ln w="6350" cap="flat" cmpd="sng" algn="ctr">
                              <a:solidFill>
                                <a:srgbClr val="5B9BD5"/>
                              </a:solidFill>
                              <a:prstDash val="solid"/>
                              <a:miter lim="800000"/>
                            </a:ln>
                            <a:effectLst/>
                          </p:spPr>
                        </p:cxnSp>
                        <p:cxnSp>
                          <p:nvCxnSpPr>
                            <p:cNvPr id="144" name="Straight Connector 143"/>
                            <p:cNvCxnSpPr/>
                            <p:nvPr/>
                          </p:nvCxnSpPr>
                          <p:spPr>
                            <a:xfrm>
                              <a:off x="85725" y="19050"/>
                              <a:ext cx="152400" cy="161925"/>
                            </a:xfrm>
                            <a:prstGeom prst="line">
                              <a:avLst/>
                            </a:prstGeom>
                            <a:noFill/>
                            <a:ln w="6350" cap="flat" cmpd="sng" algn="ctr">
                              <a:solidFill>
                                <a:srgbClr val="5B9BD5"/>
                              </a:solidFill>
                              <a:prstDash val="solid"/>
                              <a:miter lim="800000"/>
                            </a:ln>
                            <a:effectLst/>
                          </p:spPr>
                        </p:cxnSp>
                        <p:cxnSp>
                          <p:nvCxnSpPr>
                            <p:cNvPr id="145" name="Straight Connector 144"/>
                            <p:cNvCxnSpPr/>
                            <p:nvPr/>
                          </p:nvCxnSpPr>
                          <p:spPr>
                            <a:xfrm flipH="1">
                              <a:off x="76200" y="9525"/>
                              <a:ext cx="123825" cy="161925"/>
                            </a:xfrm>
                            <a:prstGeom prst="line">
                              <a:avLst/>
                            </a:prstGeom>
                            <a:noFill/>
                            <a:ln w="6350" cap="flat" cmpd="sng" algn="ctr">
                              <a:solidFill>
                                <a:srgbClr val="5B9BD5"/>
                              </a:solidFill>
                              <a:prstDash val="solid"/>
                              <a:miter lim="800000"/>
                            </a:ln>
                            <a:effectLst/>
                          </p:spPr>
                        </p:cxnSp>
                      </p:grpSp>
                    </p:grpSp>
                  </p:grpSp>
                  <p:cxnSp>
                    <p:nvCxnSpPr>
                      <p:cNvPr id="131" name="Straight Connector 130"/>
                      <p:cNvCxnSpPr/>
                      <p:nvPr/>
                    </p:nvCxnSpPr>
                    <p:spPr>
                      <a:xfrm>
                        <a:off x="1485900" y="723900"/>
                        <a:ext cx="0" cy="390525"/>
                      </a:xfrm>
                      <a:prstGeom prst="line">
                        <a:avLst/>
                      </a:prstGeom>
                      <a:noFill/>
                      <a:ln w="6350" cap="flat" cmpd="sng" algn="ctr">
                        <a:solidFill>
                          <a:srgbClr val="5B9BD5"/>
                        </a:solidFill>
                        <a:prstDash val="solid"/>
                        <a:miter lim="800000"/>
                      </a:ln>
                      <a:effectLst/>
                    </p:spPr>
                  </p:cxnSp>
                  <p:cxnSp>
                    <p:nvCxnSpPr>
                      <p:cNvPr id="132" name="Straight Connector 131"/>
                      <p:cNvCxnSpPr/>
                      <p:nvPr/>
                    </p:nvCxnSpPr>
                    <p:spPr>
                      <a:xfrm>
                        <a:off x="1685925" y="723900"/>
                        <a:ext cx="0" cy="390525"/>
                      </a:xfrm>
                      <a:prstGeom prst="line">
                        <a:avLst/>
                      </a:prstGeom>
                      <a:noFill/>
                      <a:ln w="6350" cap="flat" cmpd="sng" algn="ctr">
                        <a:solidFill>
                          <a:srgbClr val="5B9BD5"/>
                        </a:solidFill>
                        <a:prstDash val="solid"/>
                        <a:miter lim="800000"/>
                      </a:ln>
                      <a:effectLst/>
                    </p:spPr>
                  </p:cxnSp>
                </p:grpSp>
              </p:grpSp>
            </p:grpSp>
            <p:grpSp>
              <p:nvGrpSpPr>
                <p:cNvPr id="118" name="Group 117"/>
                <p:cNvGrpSpPr/>
                <p:nvPr/>
              </p:nvGrpSpPr>
              <p:grpSpPr>
                <a:xfrm>
                  <a:off x="0" y="361950"/>
                  <a:ext cx="3505200" cy="8849"/>
                  <a:chOff x="0" y="0"/>
                  <a:chExt cx="3505200" cy="9525"/>
                </a:xfrm>
              </p:grpSpPr>
              <p:cxnSp>
                <p:nvCxnSpPr>
                  <p:cNvPr id="119" name="Straight Connector 118"/>
                  <p:cNvCxnSpPr/>
                  <p:nvPr/>
                </p:nvCxnSpPr>
                <p:spPr>
                  <a:xfrm flipV="1">
                    <a:off x="0" y="9525"/>
                    <a:ext cx="619125" cy="0"/>
                  </a:xfrm>
                  <a:prstGeom prst="line">
                    <a:avLst/>
                  </a:prstGeom>
                  <a:noFill/>
                  <a:ln w="6350" cap="flat" cmpd="sng" algn="ctr">
                    <a:solidFill>
                      <a:srgbClr val="5B9BD5"/>
                    </a:solidFill>
                    <a:prstDash val="solid"/>
                    <a:miter lim="800000"/>
                  </a:ln>
                  <a:effectLst/>
                </p:spPr>
              </p:cxnSp>
              <p:cxnSp>
                <p:nvCxnSpPr>
                  <p:cNvPr id="120" name="Straight Connector 119"/>
                  <p:cNvCxnSpPr/>
                  <p:nvPr/>
                </p:nvCxnSpPr>
                <p:spPr>
                  <a:xfrm flipV="1">
                    <a:off x="742950" y="0"/>
                    <a:ext cx="609600" cy="0"/>
                  </a:xfrm>
                  <a:prstGeom prst="line">
                    <a:avLst/>
                  </a:prstGeom>
                  <a:noFill/>
                  <a:ln w="6350" cap="flat" cmpd="sng" algn="ctr">
                    <a:solidFill>
                      <a:srgbClr val="5B9BD5"/>
                    </a:solidFill>
                    <a:prstDash val="solid"/>
                    <a:miter lim="800000"/>
                  </a:ln>
                  <a:effectLst/>
                </p:spPr>
              </p:cxnSp>
              <p:cxnSp>
                <p:nvCxnSpPr>
                  <p:cNvPr id="121" name="Straight Connector 120"/>
                  <p:cNvCxnSpPr/>
                  <p:nvPr/>
                </p:nvCxnSpPr>
                <p:spPr>
                  <a:xfrm flipV="1">
                    <a:off x="1609725" y="0"/>
                    <a:ext cx="609600" cy="0"/>
                  </a:xfrm>
                  <a:prstGeom prst="line">
                    <a:avLst/>
                  </a:prstGeom>
                  <a:noFill/>
                  <a:ln w="6350" cap="flat" cmpd="sng" algn="ctr">
                    <a:solidFill>
                      <a:srgbClr val="5B9BD5"/>
                    </a:solidFill>
                    <a:prstDash val="solid"/>
                    <a:miter lim="800000"/>
                  </a:ln>
                  <a:effectLst/>
                </p:spPr>
              </p:cxnSp>
              <p:cxnSp>
                <p:nvCxnSpPr>
                  <p:cNvPr id="122" name="Straight Connector 121"/>
                  <p:cNvCxnSpPr/>
                  <p:nvPr/>
                </p:nvCxnSpPr>
                <p:spPr>
                  <a:xfrm>
                    <a:off x="2343150" y="9525"/>
                    <a:ext cx="533400" cy="0"/>
                  </a:xfrm>
                  <a:prstGeom prst="line">
                    <a:avLst/>
                  </a:prstGeom>
                  <a:noFill/>
                  <a:ln w="6350" cap="flat" cmpd="sng" algn="ctr">
                    <a:solidFill>
                      <a:srgbClr val="5B9BD5"/>
                    </a:solidFill>
                    <a:prstDash val="solid"/>
                    <a:miter lim="800000"/>
                  </a:ln>
                  <a:effectLst/>
                </p:spPr>
              </p:cxnSp>
              <p:cxnSp>
                <p:nvCxnSpPr>
                  <p:cNvPr id="123" name="Straight Connector 122"/>
                  <p:cNvCxnSpPr/>
                  <p:nvPr/>
                </p:nvCxnSpPr>
                <p:spPr>
                  <a:xfrm flipV="1">
                    <a:off x="3019425" y="0"/>
                    <a:ext cx="485775" cy="0"/>
                  </a:xfrm>
                  <a:prstGeom prst="line">
                    <a:avLst/>
                  </a:prstGeom>
                  <a:noFill/>
                  <a:ln w="6350" cap="flat" cmpd="sng" algn="ctr">
                    <a:solidFill>
                      <a:srgbClr val="5B9BD5"/>
                    </a:solidFill>
                    <a:prstDash val="solid"/>
                    <a:miter lim="800000"/>
                  </a:ln>
                  <a:effectLst/>
                </p:spPr>
              </p:cxnSp>
            </p:grpSp>
          </p:grpSp>
          <p:sp>
            <p:nvSpPr>
              <p:cNvPr id="116" name="Rectangle 115"/>
              <p:cNvSpPr/>
              <p:nvPr/>
            </p:nvSpPr>
            <p:spPr>
              <a:xfrm>
                <a:off x="3076575" y="1228725"/>
                <a:ext cx="123825" cy="57150"/>
              </a:xfrm>
              <a:prstGeom prst="rect">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109" name="Group 108"/>
            <p:cNvGrpSpPr/>
            <p:nvPr/>
          </p:nvGrpSpPr>
          <p:grpSpPr>
            <a:xfrm>
              <a:off x="1514475" y="428625"/>
              <a:ext cx="1676400" cy="836931"/>
              <a:chOff x="0" y="0"/>
              <a:chExt cx="1676400" cy="836931"/>
            </a:xfrm>
          </p:grpSpPr>
          <p:sp>
            <p:nvSpPr>
              <p:cNvPr id="110" name="Freeform 109"/>
              <p:cNvSpPr/>
              <p:nvPr/>
            </p:nvSpPr>
            <p:spPr>
              <a:xfrm>
                <a:off x="0" y="0"/>
                <a:ext cx="1676400" cy="836931"/>
              </a:xfrm>
              <a:custGeom>
                <a:avLst/>
                <a:gdLst>
                  <a:gd name="connsiteX0" fmla="*/ 0 w 1714500"/>
                  <a:gd name="connsiteY0" fmla="*/ 0 h 842796"/>
                  <a:gd name="connsiteX1" fmla="*/ 333375 w 1714500"/>
                  <a:gd name="connsiteY1" fmla="*/ 695325 h 842796"/>
                  <a:gd name="connsiteX2" fmla="*/ 666750 w 1714500"/>
                  <a:gd name="connsiteY2" fmla="*/ 542925 h 842796"/>
                  <a:gd name="connsiteX3" fmla="*/ 942975 w 1714500"/>
                  <a:gd name="connsiteY3" fmla="*/ 800100 h 842796"/>
                  <a:gd name="connsiteX4" fmla="*/ 1714500 w 1714500"/>
                  <a:gd name="connsiteY4" fmla="*/ 838200 h 842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0" h="842796">
                    <a:moveTo>
                      <a:pt x="0" y="0"/>
                    </a:moveTo>
                    <a:cubicBezTo>
                      <a:pt x="111125" y="302419"/>
                      <a:pt x="222250" y="604838"/>
                      <a:pt x="333375" y="695325"/>
                    </a:cubicBezTo>
                    <a:cubicBezTo>
                      <a:pt x="444500" y="785813"/>
                      <a:pt x="565150" y="525463"/>
                      <a:pt x="666750" y="542925"/>
                    </a:cubicBezTo>
                    <a:cubicBezTo>
                      <a:pt x="768350" y="560387"/>
                      <a:pt x="768350" y="750888"/>
                      <a:pt x="942975" y="800100"/>
                    </a:cubicBezTo>
                    <a:cubicBezTo>
                      <a:pt x="1117600" y="849313"/>
                      <a:pt x="1536700" y="846137"/>
                      <a:pt x="1714500" y="838200"/>
                    </a:cubicBezTo>
                  </a:path>
                </a:pathLst>
              </a:cu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1" name="Flowchart: Terminator 110"/>
              <p:cNvSpPr/>
              <p:nvPr/>
            </p:nvSpPr>
            <p:spPr>
              <a:xfrm>
                <a:off x="533400" y="523875"/>
                <a:ext cx="45719" cy="95250"/>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2" name="Flowchart: Terminator 111"/>
              <p:cNvSpPr/>
              <p:nvPr/>
            </p:nvSpPr>
            <p:spPr>
              <a:xfrm>
                <a:off x="628650" y="476250"/>
                <a:ext cx="45085" cy="104775"/>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3" name="Flowchart: Terminator 112"/>
              <p:cNvSpPr/>
              <p:nvPr/>
            </p:nvSpPr>
            <p:spPr>
              <a:xfrm>
                <a:off x="714375" y="542925"/>
                <a:ext cx="45719" cy="95250"/>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grpSp>
        <p:nvGrpSpPr>
          <p:cNvPr id="160" name="Group 159"/>
          <p:cNvGrpSpPr/>
          <p:nvPr/>
        </p:nvGrpSpPr>
        <p:grpSpPr>
          <a:xfrm>
            <a:off x="748165" y="2781697"/>
            <a:ext cx="3638550" cy="1020762"/>
            <a:chOff x="0" y="0"/>
            <a:chExt cx="3639185" cy="1323975"/>
          </a:xfrm>
        </p:grpSpPr>
        <p:cxnSp>
          <p:nvCxnSpPr>
            <p:cNvPr id="161" name="Straight Connector 160"/>
            <p:cNvCxnSpPr/>
            <p:nvPr/>
          </p:nvCxnSpPr>
          <p:spPr>
            <a:xfrm flipV="1">
              <a:off x="0" y="1314450"/>
              <a:ext cx="3639185" cy="9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162" name="Group 161"/>
            <p:cNvGrpSpPr/>
            <p:nvPr/>
          </p:nvGrpSpPr>
          <p:grpSpPr>
            <a:xfrm>
              <a:off x="19050" y="409575"/>
              <a:ext cx="3505200" cy="9525"/>
              <a:chOff x="0" y="0"/>
              <a:chExt cx="3505200" cy="9525"/>
            </a:xfrm>
          </p:grpSpPr>
          <p:cxnSp>
            <p:nvCxnSpPr>
              <p:cNvPr id="207" name="Straight Connector 206"/>
              <p:cNvCxnSpPr/>
              <p:nvPr/>
            </p:nvCxnSpPr>
            <p:spPr>
              <a:xfrm flipV="1">
                <a:off x="0" y="9525"/>
                <a:ext cx="619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flipV="1">
                <a:off x="742950"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flipV="1">
                <a:off x="1609725"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2343150" y="9525"/>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V="1">
                <a:off x="3019425" y="0"/>
                <a:ext cx="485775"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63" name="Group 162"/>
            <p:cNvGrpSpPr/>
            <p:nvPr/>
          </p:nvGrpSpPr>
          <p:grpSpPr>
            <a:xfrm>
              <a:off x="304800" y="0"/>
              <a:ext cx="2219325" cy="1312544"/>
              <a:chOff x="0" y="0"/>
              <a:chExt cx="2219325" cy="1312544"/>
            </a:xfrm>
          </p:grpSpPr>
          <p:grpSp>
            <p:nvGrpSpPr>
              <p:cNvPr id="164" name="Group 163"/>
              <p:cNvGrpSpPr/>
              <p:nvPr/>
            </p:nvGrpSpPr>
            <p:grpSpPr>
              <a:xfrm>
                <a:off x="0" y="0"/>
                <a:ext cx="1752600" cy="476250"/>
                <a:chOff x="0" y="0"/>
                <a:chExt cx="2400300" cy="1114425"/>
              </a:xfrm>
            </p:grpSpPr>
            <p:grpSp>
              <p:nvGrpSpPr>
                <p:cNvPr id="171" name="Group 170"/>
                <p:cNvGrpSpPr/>
                <p:nvPr/>
              </p:nvGrpSpPr>
              <p:grpSpPr>
                <a:xfrm>
                  <a:off x="1733550" y="581025"/>
                  <a:ext cx="666750" cy="533400"/>
                  <a:chOff x="0" y="0"/>
                  <a:chExt cx="666750" cy="533400"/>
                </a:xfrm>
              </p:grpSpPr>
              <p:cxnSp>
                <p:nvCxnSpPr>
                  <p:cNvPr id="202" name="Straight Connector 201"/>
                  <p:cNvCxnSpPr/>
                  <p:nvPr/>
                </p:nvCxnSpPr>
                <p:spPr>
                  <a:xfrm flipH="1">
                    <a:off x="342900" y="85725"/>
                    <a:ext cx="323850" cy="361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342900" y="438150"/>
                    <a:ext cx="66675" cy="95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flipV="1">
                    <a:off x="0" y="66675"/>
                    <a:ext cx="666750" cy="66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flipV="1">
                    <a:off x="9525" y="0"/>
                    <a:ext cx="635635" cy="66675"/>
                  </a:xfrm>
                  <a:prstGeom prst="line">
                    <a:avLst/>
                  </a:prstGeom>
                </p:spPr>
                <p:style>
                  <a:lnRef idx="1">
                    <a:schemeClr val="accent1"/>
                  </a:lnRef>
                  <a:fillRef idx="0">
                    <a:schemeClr val="accent1"/>
                  </a:fillRef>
                  <a:effectRef idx="0">
                    <a:schemeClr val="accent1"/>
                  </a:effectRef>
                  <a:fontRef idx="minor">
                    <a:schemeClr val="tx1"/>
                  </a:fontRef>
                </p:style>
              </p:cxnSp>
              <p:sp>
                <p:nvSpPr>
                  <p:cNvPr id="206" name="Right Bracket 205"/>
                  <p:cNvSpPr/>
                  <p:nvPr/>
                </p:nvSpPr>
                <p:spPr>
                  <a:xfrm>
                    <a:off x="600075" y="0"/>
                    <a:ext cx="45719" cy="104775"/>
                  </a:xfrm>
                  <a:prstGeom prst="rightBracket">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172" name="Group 171"/>
                <p:cNvGrpSpPr/>
                <p:nvPr/>
              </p:nvGrpSpPr>
              <p:grpSpPr>
                <a:xfrm>
                  <a:off x="0" y="0"/>
                  <a:ext cx="2143125" cy="1114425"/>
                  <a:chOff x="0" y="0"/>
                  <a:chExt cx="2143125" cy="1114425"/>
                </a:xfrm>
              </p:grpSpPr>
              <p:cxnSp>
                <p:nvCxnSpPr>
                  <p:cNvPr id="173" name="Straight Connector 172"/>
                  <p:cNvCxnSpPr/>
                  <p:nvPr/>
                </p:nvCxnSpPr>
                <p:spPr>
                  <a:xfrm>
                    <a:off x="1571625"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600200"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175" name="Group 174"/>
                  <p:cNvGrpSpPr/>
                  <p:nvPr/>
                </p:nvGrpSpPr>
                <p:grpSpPr>
                  <a:xfrm>
                    <a:off x="0" y="0"/>
                    <a:ext cx="2143125" cy="1114425"/>
                    <a:chOff x="0" y="0"/>
                    <a:chExt cx="2143125" cy="1114425"/>
                  </a:xfrm>
                </p:grpSpPr>
                <p:grpSp>
                  <p:nvGrpSpPr>
                    <p:cNvPr id="176" name="Group 175"/>
                    <p:cNvGrpSpPr/>
                    <p:nvPr/>
                  </p:nvGrpSpPr>
                  <p:grpSpPr>
                    <a:xfrm>
                      <a:off x="0" y="0"/>
                      <a:ext cx="2143125" cy="1114425"/>
                      <a:chOff x="0" y="0"/>
                      <a:chExt cx="2143125" cy="1114425"/>
                    </a:xfrm>
                  </p:grpSpPr>
                  <p:cxnSp>
                    <p:nvCxnSpPr>
                      <p:cNvPr id="193" name="Straight Connector 192"/>
                      <p:cNvCxnSpPr/>
                      <p:nvPr/>
                    </p:nvCxnSpPr>
                    <p:spPr>
                      <a:xfrm>
                        <a:off x="0" y="723900"/>
                        <a:ext cx="17335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flipV="1">
                        <a:off x="0" y="1114425"/>
                        <a:ext cx="2143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0" y="723900"/>
                        <a:ext cx="0" cy="390525"/>
                      </a:xfrm>
                      <a:prstGeom prst="line">
                        <a:avLst/>
                      </a:prstGeom>
                    </p:spPr>
                    <p:style>
                      <a:lnRef idx="1">
                        <a:schemeClr val="accent1"/>
                      </a:lnRef>
                      <a:fillRef idx="0">
                        <a:schemeClr val="accent1"/>
                      </a:fillRef>
                      <a:effectRef idx="0">
                        <a:schemeClr val="accent1"/>
                      </a:effectRef>
                      <a:fontRef idx="minor">
                        <a:schemeClr val="tx1"/>
                      </a:fontRef>
                    </p:style>
                  </p:cxnSp>
                  <p:sp>
                    <p:nvSpPr>
                      <p:cNvPr id="196" name="Rectangle 195"/>
                      <p:cNvSpPr/>
                      <p:nvPr/>
                    </p:nvSpPr>
                    <p:spPr>
                      <a:xfrm>
                        <a:off x="1019175" y="600075"/>
                        <a:ext cx="180975" cy="123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7" name="Rectangle 196"/>
                      <p:cNvSpPr/>
                      <p:nvPr/>
                    </p:nvSpPr>
                    <p:spPr>
                      <a:xfrm>
                        <a:off x="104775" y="409575"/>
                        <a:ext cx="4286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198" name="Group 197"/>
                      <p:cNvGrpSpPr/>
                      <p:nvPr/>
                    </p:nvGrpSpPr>
                    <p:grpSpPr>
                      <a:xfrm>
                        <a:off x="142875" y="0"/>
                        <a:ext cx="142875" cy="438150"/>
                        <a:chOff x="0" y="0"/>
                        <a:chExt cx="142875" cy="438150"/>
                      </a:xfrm>
                    </p:grpSpPr>
                    <p:cxnSp>
                      <p:nvCxnSpPr>
                        <p:cNvPr id="199" name="Straight Connector 198"/>
                        <p:cNvCxnSpPr/>
                        <p:nvPr/>
                      </p:nvCxnSpPr>
                      <p:spPr>
                        <a:xfrm flipH="1">
                          <a:off x="0" y="0"/>
                          <a:ext cx="19050" cy="419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19050" y="0"/>
                          <a:ext cx="571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76200" y="0"/>
                          <a:ext cx="66675" cy="43815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177" name="Group 176"/>
                    <p:cNvGrpSpPr/>
                    <p:nvPr/>
                  </p:nvGrpSpPr>
                  <p:grpSpPr>
                    <a:xfrm>
                      <a:off x="1419225" y="152400"/>
                      <a:ext cx="342900" cy="571500"/>
                      <a:chOff x="0" y="0"/>
                      <a:chExt cx="342900" cy="571500"/>
                    </a:xfrm>
                  </p:grpSpPr>
                  <p:cxnSp>
                    <p:nvCxnSpPr>
                      <p:cNvPr id="180" name="Straight Connector 179"/>
                      <p:cNvCxnSpPr/>
                      <p:nvPr/>
                    </p:nvCxnSpPr>
                    <p:spPr>
                      <a:xfrm>
                        <a:off x="66675" y="190500"/>
                        <a:ext cx="17145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81" name="Group 180"/>
                      <p:cNvGrpSpPr/>
                      <p:nvPr/>
                    </p:nvGrpSpPr>
                    <p:grpSpPr>
                      <a:xfrm>
                        <a:off x="0" y="0"/>
                        <a:ext cx="342900" cy="571500"/>
                        <a:chOff x="0" y="0"/>
                        <a:chExt cx="342900" cy="571500"/>
                      </a:xfrm>
                    </p:grpSpPr>
                    <p:cxnSp>
                      <p:nvCxnSpPr>
                        <p:cNvPr id="182" name="Straight Connector 181"/>
                        <p:cNvCxnSpPr/>
                        <p:nvPr/>
                      </p:nvCxnSpPr>
                      <p:spPr>
                        <a:xfrm>
                          <a:off x="28575" y="371475"/>
                          <a:ext cx="25717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83" name="Group 182"/>
                        <p:cNvGrpSpPr/>
                        <p:nvPr/>
                      </p:nvGrpSpPr>
                      <p:grpSpPr>
                        <a:xfrm>
                          <a:off x="0" y="0"/>
                          <a:ext cx="342900" cy="571500"/>
                          <a:chOff x="0" y="0"/>
                          <a:chExt cx="342900" cy="571500"/>
                        </a:xfrm>
                      </p:grpSpPr>
                      <p:cxnSp>
                        <p:nvCxnSpPr>
                          <p:cNvPr id="184" name="Straight Connector 183"/>
                          <p:cNvCxnSpPr/>
                          <p:nvPr/>
                        </p:nvCxnSpPr>
                        <p:spPr>
                          <a:xfrm flipV="1">
                            <a:off x="0" y="9525"/>
                            <a:ext cx="85725" cy="561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flipH="1" flipV="1">
                            <a:off x="190500" y="0"/>
                            <a:ext cx="152400" cy="571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V="1">
                            <a:off x="85725" y="9525"/>
                            <a:ext cx="1047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H="1">
                            <a:off x="38100" y="190500"/>
                            <a:ext cx="20002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19050" y="381000"/>
                            <a:ext cx="25717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57150" y="180975"/>
                            <a:ext cx="22860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8100" y="371475"/>
                            <a:ext cx="285750"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85725" y="19050"/>
                            <a:ext cx="152400" cy="161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flipH="1">
                            <a:off x="76200" y="9525"/>
                            <a:ext cx="123825" cy="1619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178" name="Straight Connector 177"/>
                    <p:cNvCxnSpPr/>
                    <p:nvPr/>
                  </p:nvCxnSpPr>
                  <p:spPr>
                    <a:xfrm>
                      <a:off x="1485900"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685925"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grpSp>
          </p:grpSp>
          <p:sp>
            <p:nvSpPr>
              <p:cNvPr id="165" name="Freeform 164"/>
              <p:cNvSpPr/>
              <p:nvPr/>
            </p:nvSpPr>
            <p:spPr>
              <a:xfrm>
                <a:off x="1162050" y="466725"/>
                <a:ext cx="1000125" cy="819150"/>
              </a:xfrm>
              <a:custGeom>
                <a:avLst/>
                <a:gdLst>
                  <a:gd name="connsiteX0" fmla="*/ 0 w 1000125"/>
                  <a:gd name="connsiteY0" fmla="*/ 0 h 819150"/>
                  <a:gd name="connsiteX1" fmla="*/ 352425 w 1000125"/>
                  <a:gd name="connsiteY1" fmla="*/ 704850 h 819150"/>
                  <a:gd name="connsiteX2" fmla="*/ 666750 w 1000125"/>
                  <a:gd name="connsiteY2" fmla="*/ 447675 h 819150"/>
                  <a:gd name="connsiteX3" fmla="*/ 838200 w 1000125"/>
                  <a:gd name="connsiteY3" fmla="*/ 419100 h 819150"/>
                  <a:gd name="connsiteX4" fmla="*/ 1000125 w 1000125"/>
                  <a:gd name="connsiteY4" fmla="*/ 819150 h 81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25" h="819150">
                    <a:moveTo>
                      <a:pt x="0" y="0"/>
                    </a:moveTo>
                    <a:cubicBezTo>
                      <a:pt x="120650" y="315119"/>
                      <a:pt x="241300" y="630238"/>
                      <a:pt x="352425" y="704850"/>
                    </a:cubicBezTo>
                    <a:cubicBezTo>
                      <a:pt x="463550" y="779462"/>
                      <a:pt x="585788" y="495300"/>
                      <a:pt x="666750" y="447675"/>
                    </a:cubicBezTo>
                    <a:cubicBezTo>
                      <a:pt x="747713" y="400050"/>
                      <a:pt x="782638" y="357188"/>
                      <a:pt x="838200" y="419100"/>
                    </a:cubicBezTo>
                    <a:cubicBezTo>
                      <a:pt x="893763" y="481013"/>
                      <a:pt x="955675" y="744537"/>
                      <a:pt x="1000125" y="819150"/>
                    </a:cubicBezTo>
                  </a:path>
                </a:pathLst>
              </a:cu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166" name="Group 165"/>
              <p:cNvGrpSpPr/>
              <p:nvPr/>
            </p:nvGrpSpPr>
            <p:grpSpPr>
              <a:xfrm>
                <a:off x="1819275" y="819150"/>
                <a:ext cx="400050" cy="493394"/>
                <a:chOff x="0" y="0"/>
                <a:chExt cx="400050" cy="493394"/>
              </a:xfrm>
            </p:grpSpPr>
            <p:sp>
              <p:nvSpPr>
                <p:cNvPr id="167" name="Flowchart: Terminator 166"/>
                <p:cNvSpPr/>
                <p:nvPr/>
              </p:nvSpPr>
              <p:spPr>
                <a:xfrm>
                  <a:off x="0" y="28575"/>
                  <a:ext cx="45719" cy="95250"/>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8" name="Rectangle 167"/>
                <p:cNvSpPr/>
                <p:nvPr/>
              </p:nvSpPr>
              <p:spPr>
                <a:xfrm>
                  <a:off x="276225" y="447675"/>
                  <a:ext cx="123825"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9" name="Flowchart: Terminator 168"/>
                <p:cNvSpPr/>
                <p:nvPr/>
              </p:nvSpPr>
              <p:spPr>
                <a:xfrm>
                  <a:off x="85725" y="0"/>
                  <a:ext cx="45085" cy="104775"/>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0" name="Flowchart: Terminator 169"/>
                <p:cNvSpPr/>
                <p:nvPr/>
              </p:nvSpPr>
              <p:spPr>
                <a:xfrm>
                  <a:off x="171450" y="38100"/>
                  <a:ext cx="45719" cy="104775"/>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grpSp>
      <p:grpSp>
        <p:nvGrpSpPr>
          <p:cNvPr id="212" name="Group 211"/>
          <p:cNvGrpSpPr/>
          <p:nvPr/>
        </p:nvGrpSpPr>
        <p:grpSpPr>
          <a:xfrm>
            <a:off x="4756432" y="4197545"/>
            <a:ext cx="3638550" cy="1143000"/>
            <a:chOff x="0" y="0"/>
            <a:chExt cx="3639185" cy="1143000"/>
          </a:xfrm>
        </p:grpSpPr>
        <p:grpSp>
          <p:nvGrpSpPr>
            <p:cNvPr id="213" name="Group 212"/>
            <p:cNvGrpSpPr/>
            <p:nvPr/>
          </p:nvGrpSpPr>
          <p:grpSpPr>
            <a:xfrm>
              <a:off x="0" y="0"/>
              <a:ext cx="3639185" cy="1143000"/>
              <a:chOff x="-17841" y="0"/>
              <a:chExt cx="3639185" cy="1242000"/>
            </a:xfrm>
          </p:grpSpPr>
          <p:grpSp>
            <p:nvGrpSpPr>
              <p:cNvPr id="229" name="Group 228"/>
              <p:cNvGrpSpPr/>
              <p:nvPr/>
            </p:nvGrpSpPr>
            <p:grpSpPr>
              <a:xfrm>
                <a:off x="285750" y="0"/>
                <a:ext cx="1752600" cy="476250"/>
                <a:chOff x="0" y="0"/>
                <a:chExt cx="2400300" cy="1114425"/>
              </a:xfrm>
            </p:grpSpPr>
            <p:grpSp>
              <p:nvGrpSpPr>
                <p:cNvPr id="237" name="Group 236"/>
                <p:cNvGrpSpPr/>
                <p:nvPr/>
              </p:nvGrpSpPr>
              <p:grpSpPr>
                <a:xfrm>
                  <a:off x="1733550" y="581025"/>
                  <a:ext cx="666750" cy="533400"/>
                  <a:chOff x="0" y="0"/>
                  <a:chExt cx="666750" cy="533400"/>
                </a:xfrm>
              </p:grpSpPr>
              <p:cxnSp>
                <p:nvCxnSpPr>
                  <p:cNvPr id="268" name="Straight Connector 267"/>
                  <p:cNvCxnSpPr/>
                  <p:nvPr/>
                </p:nvCxnSpPr>
                <p:spPr>
                  <a:xfrm flipH="1">
                    <a:off x="342900" y="85725"/>
                    <a:ext cx="323850" cy="361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9" name="Straight Connector 268"/>
                  <p:cNvCxnSpPr/>
                  <p:nvPr/>
                </p:nvCxnSpPr>
                <p:spPr>
                  <a:xfrm>
                    <a:off x="342900" y="438150"/>
                    <a:ext cx="66675" cy="95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flipV="1">
                    <a:off x="0" y="66675"/>
                    <a:ext cx="666750" cy="66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flipV="1">
                    <a:off x="9525" y="0"/>
                    <a:ext cx="635635" cy="66675"/>
                  </a:xfrm>
                  <a:prstGeom prst="line">
                    <a:avLst/>
                  </a:prstGeom>
                </p:spPr>
                <p:style>
                  <a:lnRef idx="1">
                    <a:schemeClr val="accent1"/>
                  </a:lnRef>
                  <a:fillRef idx="0">
                    <a:schemeClr val="accent1"/>
                  </a:fillRef>
                  <a:effectRef idx="0">
                    <a:schemeClr val="accent1"/>
                  </a:effectRef>
                  <a:fontRef idx="minor">
                    <a:schemeClr val="tx1"/>
                  </a:fontRef>
                </p:style>
              </p:cxnSp>
              <p:sp>
                <p:nvSpPr>
                  <p:cNvPr id="272" name="Right Bracket 271"/>
                  <p:cNvSpPr/>
                  <p:nvPr/>
                </p:nvSpPr>
                <p:spPr>
                  <a:xfrm>
                    <a:off x="600075" y="0"/>
                    <a:ext cx="45719" cy="104775"/>
                  </a:xfrm>
                  <a:prstGeom prst="rightBracket">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238" name="Group 237"/>
                <p:cNvGrpSpPr/>
                <p:nvPr/>
              </p:nvGrpSpPr>
              <p:grpSpPr>
                <a:xfrm>
                  <a:off x="0" y="0"/>
                  <a:ext cx="2143125" cy="1114425"/>
                  <a:chOff x="0" y="0"/>
                  <a:chExt cx="2143125" cy="1114425"/>
                </a:xfrm>
              </p:grpSpPr>
              <p:cxnSp>
                <p:nvCxnSpPr>
                  <p:cNvPr id="239" name="Straight Connector 238"/>
                  <p:cNvCxnSpPr/>
                  <p:nvPr/>
                </p:nvCxnSpPr>
                <p:spPr>
                  <a:xfrm>
                    <a:off x="1571625"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1600200"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241" name="Group 240"/>
                  <p:cNvGrpSpPr/>
                  <p:nvPr/>
                </p:nvGrpSpPr>
                <p:grpSpPr>
                  <a:xfrm>
                    <a:off x="0" y="0"/>
                    <a:ext cx="2143125" cy="1114425"/>
                    <a:chOff x="0" y="0"/>
                    <a:chExt cx="2143125" cy="1114425"/>
                  </a:xfrm>
                </p:grpSpPr>
                <p:grpSp>
                  <p:nvGrpSpPr>
                    <p:cNvPr id="242" name="Group 241"/>
                    <p:cNvGrpSpPr/>
                    <p:nvPr/>
                  </p:nvGrpSpPr>
                  <p:grpSpPr>
                    <a:xfrm>
                      <a:off x="0" y="0"/>
                      <a:ext cx="2143125" cy="1114425"/>
                      <a:chOff x="0" y="0"/>
                      <a:chExt cx="2143125" cy="1114425"/>
                    </a:xfrm>
                  </p:grpSpPr>
                  <p:cxnSp>
                    <p:nvCxnSpPr>
                      <p:cNvPr id="259" name="Straight Connector 258"/>
                      <p:cNvCxnSpPr/>
                      <p:nvPr/>
                    </p:nvCxnSpPr>
                    <p:spPr>
                      <a:xfrm>
                        <a:off x="0" y="723900"/>
                        <a:ext cx="17335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flipV="1">
                        <a:off x="0" y="1114425"/>
                        <a:ext cx="2143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a:off x="0" y="723900"/>
                        <a:ext cx="0" cy="390525"/>
                      </a:xfrm>
                      <a:prstGeom prst="line">
                        <a:avLst/>
                      </a:prstGeom>
                    </p:spPr>
                    <p:style>
                      <a:lnRef idx="1">
                        <a:schemeClr val="accent1"/>
                      </a:lnRef>
                      <a:fillRef idx="0">
                        <a:schemeClr val="accent1"/>
                      </a:fillRef>
                      <a:effectRef idx="0">
                        <a:schemeClr val="accent1"/>
                      </a:effectRef>
                      <a:fontRef idx="minor">
                        <a:schemeClr val="tx1"/>
                      </a:fontRef>
                    </p:style>
                  </p:cxnSp>
                  <p:sp>
                    <p:nvSpPr>
                      <p:cNvPr id="262" name="Rectangle 261"/>
                      <p:cNvSpPr/>
                      <p:nvPr/>
                    </p:nvSpPr>
                    <p:spPr>
                      <a:xfrm>
                        <a:off x="1019175" y="600075"/>
                        <a:ext cx="180975" cy="123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63" name="Rectangle 262"/>
                      <p:cNvSpPr/>
                      <p:nvPr/>
                    </p:nvSpPr>
                    <p:spPr>
                      <a:xfrm>
                        <a:off x="104775" y="409575"/>
                        <a:ext cx="4286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264" name="Group 263"/>
                      <p:cNvGrpSpPr/>
                      <p:nvPr/>
                    </p:nvGrpSpPr>
                    <p:grpSpPr>
                      <a:xfrm>
                        <a:off x="142875" y="0"/>
                        <a:ext cx="142875" cy="438150"/>
                        <a:chOff x="0" y="0"/>
                        <a:chExt cx="142875" cy="438150"/>
                      </a:xfrm>
                    </p:grpSpPr>
                    <p:cxnSp>
                      <p:nvCxnSpPr>
                        <p:cNvPr id="265" name="Straight Connector 264"/>
                        <p:cNvCxnSpPr/>
                        <p:nvPr/>
                      </p:nvCxnSpPr>
                      <p:spPr>
                        <a:xfrm flipH="1">
                          <a:off x="0" y="0"/>
                          <a:ext cx="19050" cy="419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a:off x="19050" y="0"/>
                          <a:ext cx="571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a:off x="76200" y="0"/>
                          <a:ext cx="66675" cy="43815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243" name="Group 242"/>
                    <p:cNvGrpSpPr/>
                    <p:nvPr/>
                  </p:nvGrpSpPr>
                  <p:grpSpPr>
                    <a:xfrm>
                      <a:off x="1419225" y="152400"/>
                      <a:ext cx="342900" cy="571500"/>
                      <a:chOff x="0" y="0"/>
                      <a:chExt cx="342900" cy="571500"/>
                    </a:xfrm>
                  </p:grpSpPr>
                  <p:cxnSp>
                    <p:nvCxnSpPr>
                      <p:cNvPr id="246" name="Straight Connector 245"/>
                      <p:cNvCxnSpPr/>
                      <p:nvPr/>
                    </p:nvCxnSpPr>
                    <p:spPr>
                      <a:xfrm>
                        <a:off x="66675" y="190500"/>
                        <a:ext cx="17145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47" name="Group 246"/>
                      <p:cNvGrpSpPr/>
                      <p:nvPr/>
                    </p:nvGrpSpPr>
                    <p:grpSpPr>
                      <a:xfrm>
                        <a:off x="0" y="0"/>
                        <a:ext cx="342900" cy="571500"/>
                        <a:chOff x="0" y="0"/>
                        <a:chExt cx="342900" cy="571500"/>
                      </a:xfrm>
                    </p:grpSpPr>
                    <p:cxnSp>
                      <p:nvCxnSpPr>
                        <p:cNvPr id="248" name="Straight Connector 247"/>
                        <p:cNvCxnSpPr/>
                        <p:nvPr/>
                      </p:nvCxnSpPr>
                      <p:spPr>
                        <a:xfrm>
                          <a:off x="28575" y="371475"/>
                          <a:ext cx="25717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49" name="Group 248"/>
                        <p:cNvGrpSpPr/>
                        <p:nvPr/>
                      </p:nvGrpSpPr>
                      <p:grpSpPr>
                        <a:xfrm>
                          <a:off x="0" y="0"/>
                          <a:ext cx="342900" cy="571500"/>
                          <a:chOff x="0" y="0"/>
                          <a:chExt cx="342900" cy="571500"/>
                        </a:xfrm>
                      </p:grpSpPr>
                      <p:cxnSp>
                        <p:nvCxnSpPr>
                          <p:cNvPr id="250" name="Straight Connector 249"/>
                          <p:cNvCxnSpPr/>
                          <p:nvPr/>
                        </p:nvCxnSpPr>
                        <p:spPr>
                          <a:xfrm flipV="1">
                            <a:off x="0" y="9525"/>
                            <a:ext cx="85725" cy="561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flipH="1" flipV="1">
                            <a:off x="190500" y="0"/>
                            <a:ext cx="152400" cy="571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flipV="1">
                            <a:off x="85725" y="9525"/>
                            <a:ext cx="1047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flipH="1">
                            <a:off x="38100" y="190500"/>
                            <a:ext cx="20002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flipH="1">
                            <a:off x="19050" y="381000"/>
                            <a:ext cx="25717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a:off x="57150" y="180975"/>
                            <a:ext cx="22860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a:off x="38100" y="371475"/>
                            <a:ext cx="285750"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a:off x="85725" y="19050"/>
                            <a:ext cx="152400" cy="161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flipH="1">
                            <a:off x="76200" y="9525"/>
                            <a:ext cx="123825" cy="1619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244" name="Straight Connector 243"/>
                    <p:cNvCxnSpPr/>
                    <p:nvPr/>
                  </p:nvCxnSpPr>
                  <p:spPr>
                    <a:xfrm>
                      <a:off x="1485900"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1685925"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230" name="Straight Connector 229"/>
              <p:cNvCxnSpPr/>
              <p:nvPr/>
            </p:nvCxnSpPr>
            <p:spPr>
              <a:xfrm flipV="1">
                <a:off x="-17841" y="1232475"/>
                <a:ext cx="3639185" cy="9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231" name="Group 230"/>
              <p:cNvGrpSpPr/>
              <p:nvPr/>
            </p:nvGrpSpPr>
            <p:grpSpPr>
              <a:xfrm>
                <a:off x="0" y="409575"/>
                <a:ext cx="3505200" cy="9525"/>
                <a:chOff x="0" y="0"/>
                <a:chExt cx="3505200" cy="9525"/>
              </a:xfrm>
            </p:grpSpPr>
            <p:cxnSp>
              <p:nvCxnSpPr>
                <p:cNvPr id="232" name="Straight Connector 231"/>
                <p:cNvCxnSpPr/>
                <p:nvPr/>
              </p:nvCxnSpPr>
              <p:spPr>
                <a:xfrm flipV="1">
                  <a:off x="0" y="9525"/>
                  <a:ext cx="619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a:xfrm flipV="1">
                  <a:off x="742950"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flipV="1">
                  <a:off x="1609725"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2343150" y="9525"/>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flipV="1">
                  <a:off x="3019425" y="0"/>
                  <a:ext cx="485775"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214" name="Group 213"/>
            <p:cNvGrpSpPr/>
            <p:nvPr/>
          </p:nvGrpSpPr>
          <p:grpSpPr>
            <a:xfrm>
              <a:off x="1009650" y="428625"/>
              <a:ext cx="1581150" cy="714375"/>
              <a:chOff x="0" y="0"/>
              <a:chExt cx="1581150" cy="714375"/>
            </a:xfrm>
          </p:grpSpPr>
          <p:grpSp>
            <p:nvGrpSpPr>
              <p:cNvPr id="215" name="Group 214"/>
              <p:cNvGrpSpPr/>
              <p:nvPr/>
            </p:nvGrpSpPr>
            <p:grpSpPr>
              <a:xfrm>
                <a:off x="0" y="0"/>
                <a:ext cx="1457325" cy="712469"/>
                <a:chOff x="0" y="0"/>
                <a:chExt cx="1457325" cy="712469"/>
              </a:xfrm>
            </p:grpSpPr>
            <p:sp>
              <p:nvSpPr>
                <p:cNvPr id="224" name="Freeform 223"/>
                <p:cNvSpPr/>
                <p:nvPr/>
              </p:nvSpPr>
              <p:spPr>
                <a:xfrm>
                  <a:off x="457200" y="0"/>
                  <a:ext cx="1000125" cy="631355"/>
                </a:xfrm>
                <a:custGeom>
                  <a:avLst/>
                  <a:gdLst>
                    <a:gd name="connsiteX0" fmla="*/ 0 w 1000125"/>
                    <a:gd name="connsiteY0" fmla="*/ 0 h 819150"/>
                    <a:gd name="connsiteX1" fmla="*/ 352425 w 1000125"/>
                    <a:gd name="connsiteY1" fmla="*/ 704850 h 819150"/>
                    <a:gd name="connsiteX2" fmla="*/ 666750 w 1000125"/>
                    <a:gd name="connsiteY2" fmla="*/ 447675 h 819150"/>
                    <a:gd name="connsiteX3" fmla="*/ 838200 w 1000125"/>
                    <a:gd name="connsiteY3" fmla="*/ 419100 h 819150"/>
                    <a:gd name="connsiteX4" fmla="*/ 1000125 w 1000125"/>
                    <a:gd name="connsiteY4" fmla="*/ 819150 h 81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25" h="819150">
                      <a:moveTo>
                        <a:pt x="0" y="0"/>
                      </a:moveTo>
                      <a:cubicBezTo>
                        <a:pt x="120650" y="315119"/>
                        <a:pt x="241300" y="630238"/>
                        <a:pt x="352425" y="704850"/>
                      </a:cubicBezTo>
                      <a:cubicBezTo>
                        <a:pt x="463550" y="779462"/>
                        <a:pt x="585788" y="495300"/>
                        <a:pt x="666750" y="447675"/>
                      </a:cubicBezTo>
                      <a:cubicBezTo>
                        <a:pt x="747713" y="400050"/>
                        <a:pt x="782638" y="357188"/>
                        <a:pt x="838200" y="419100"/>
                      </a:cubicBezTo>
                      <a:cubicBezTo>
                        <a:pt x="893763" y="481013"/>
                        <a:pt x="955675" y="744537"/>
                        <a:pt x="1000125" y="819150"/>
                      </a:cubicBezTo>
                    </a:path>
                  </a:pathLst>
                </a:cu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5" name="Oval 224"/>
                <p:cNvSpPr/>
                <p:nvPr/>
              </p:nvSpPr>
              <p:spPr>
                <a:xfrm>
                  <a:off x="1162050" y="295275"/>
                  <a:ext cx="95250" cy="1047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6" name="Rectangle 225"/>
                <p:cNvSpPr/>
                <p:nvPr/>
              </p:nvSpPr>
              <p:spPr>
                <a:xfrm>
                  <a:off x="1123950" y="257175"/>
                  <a:ext cx="161925"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7" name="Rectangle 226"/>
                <p:cNvSpPr/>
                <p:nvPr/>
              </p:nvSpPr>
              <p:spPr>
                <a:xfrm>
                  <a:off x="0" y="666750"/>
                  <a:ext cx="13335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8" name="Freeform 227"/>
                <p:cNvSpPr/>
                <p:nvPr/>
              </p:nvSpPr>
              <p:spPr>
                <a:xfrm>
                  <a:off x="47625" y="619125"/>
                  <a:ext cx="1400175" cy="83185"/>
                </a:xfrm>
                <a:custGeom>
                  <a:avLst/>
                  <a:gdLst>
                    <a:gd name="connsiteX0" fmla="*/ 0 w 1695450"/>
                    <a:gd name="connsiteY0" fmla="*/ 104775 h 104775"/>
                    <a:gd name="connsiteX1" fmla="*/ 1400175 w 1695450"/>
                    <a:gd name="connsiteY1" fmla="*/ 95250 h 104775"/>
                    <a:gd name="connsiteX2" fmla="*/ 1695450 w 1695450"/>
                    <a:gd name="connsiteY2" fmla="*/ 0 h 104775"/>
                  </a:gdLst>
                  <a:ahLst/>
                  <a:cxnLst>
                    <a:cxn ang="0">
                      <a:pos x="connsiteX0" y="connsiteY0"/>
                    </a:cxn>
                    <a:cxn ang="0">
                      <a:pos x="connsiteX1" y="connsiteY1"/>
                    </a:cxn>
                    <a:cxn ang="0">
                      <a:pos x="connsiteX2" y="connsiteY2"/>
                    </a:cxn>
                  </a:cxnLst>
                  <a:rect l="l" t="t" r="r" b="b"/>
                  <a:pathLst>
                    <a:path w="1695450" h="104775">
                      <a:moveTo>
                        <a:pt x="0" y="104775"/>
                      </a:moveTo>
                      <a:lnTo>
                        <a:pt x="1400175" y="95250"/>
                      </a:lnTo>
                      <a:cubicBezTo>
                        <a:pt x="1682750" y="77788"/>
                        <a:pt x="1660525" y="30162"/>
                        <a:pt x="1695450" y="0"/>
                      </a:cubicBezTo>
                    </a:path>
                  </a:pathLst>
                </a:cu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216" name="Group 215"/>
              <p:cNvGrpSpPr/>
              <p:nvPr/>
            </p:nvGrpSpPr>
            <p:grpSpPr>
              <a:xfrm>
                <a:off x="1371600" y="571500"/>
                <a:ext cx="209550" cy="142875"/>
                <a:chOff x="0" y="0"/>
                <a:chExt cx="209550" cy="142875"/>
              </a:xfrm>
            </p:grpSpPr>
            <p:grpSp>
              <p:nvGrpSpPr>
                <p:cNvPr id="217" name="Group 216"/>
                <p:cNvGrpSpPr/>
                <p:nvPr/>
              </p:nvGrpSpPr>
              <p:grpSpPr>
                <a:xfrm>
                  <a:off x="0" y="0"/>
                  <a:ext cx="209550" cy="142875"/>
                  <a:chOff x="0" y="0"/>
                  <a:chExt cx="209550" cy="142875"/>
                </a:xfrm>
              </p:grpSpPr>
              <p:cxnSp>
                <p:nvCxnSpPr>
                  <p:cNvPr id="219" name="Straight Connector 218"/>
                  <p:cNvCxnSpPr/>
                  <p:nvPr/>
                </p:nvCxnSpPr>
                <p:spPr>
                  <a:xfrm flipH="1">
                    <a:off x="9525" y="0"/>
                    <a:ext cx="38100"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104775" y="9525"/>
                    <a:ext cx="50165" cy="133350"/>
                  </a:xfrm>
                  <a:prstGeom prst="line">
                    <a:avLst/>
                  </a:prstGeom>
                </p:spPr>
                <p:style>
                  <a:lnRef idx="1">
                    <a:schemeClr val="accent1"/>
                  </a:lnRef>
                  <a:fillRef idx="0">
                    <a:schemeClr val="accent1"/>
                  </a:fillRef>
                  <a:effectRef idx="0">
                    <a:schemeClr val="accent1"/>
                  </a:effectRef>
                  <a:fontRef idx="minor">
                    <a:schemeClr val="tx1"/>
                  </a:fontRef>
                </p:style>
              </p:cxnSp>
              <p:sp>
                <p:nvSpPr>
                  <p:cNvPr id="221" name="Arc 220"/>
                  <p:cNvSpPr/>
                  <p:nvPr/>
                </p:nvSpPr>
                <p:spPr>
                  <a:xfrm>
                    <a:off x="28575" y="9525"/>
                    <a:ext cx="95250" cy="45719"/>
                  </a:xfrm>
                  <a:prstGeom prst="arc">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cxnSp>
                <p:nvCxnSpPr>
                  <p:cNvPr id="222" name="Straight Connector 221"/>
                  <p:cNvCxnSpPr/>
                  <p:nvPr/>
                </p:nvCxnSpPr>
                <p:spPr>
                  <a:xfrm flipV="1">
                    <a:off x="0" y="85725"/>
                    <a:ext cx="209550" cy="9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209550" y="85725"/>
                    <a:ext cx="0" cy="48384"/>
                  </a:xfrm>
                  <a:prstGeom prst="line">
                    <a:avLst/>
                  </a:prstGeom>
                </p:spPr>
                <p:style>
                  <a:lnRef idx="1">
                    <a:schemeClr val="accent1"/>
                  </a:lnRef>
                  <a:fillRef idx="0">
                    <a:schemeClr val="accent1"/>
                  </a:fillRef>
                  <a:effectRef idx="0">
                    <a:schemeClr val="accent1"/>
                  </a:effectRef>
                  <a:fontRef idx="minor">
                    <a:schemeClr val="tx1"/>
                  </a:fontRef>
                </p:style>
              </p:cxnSp>
            </p:grpSp>
            <p:sp>
              <p:nvSpPr>
                <p:cNvPr id="218" name="Oval 217"/>
                <p:cNvSpPr/>
                <p:nvPr/>
              </p:nvSpPr>
              <p:spPr>
                <a:xfrm>
                  <a:off x="57150" y="38100"/>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grpSp>
      <p:grpSp>
        <p:nvGrpSpPr>
          <p:cNvPr id="273" name="Group 272"/>
          <p:cNvGrpSpPr/>
          <p:nvPr/>
        </p:nvGrpSpPr>
        <p:grpSpPr>
          <a:xfrm>
            <a:off x="814433" y="4114028"/>
            <a:ext cx="3638550" cy="1133475"/>
            <a:chOff x="0" y="0"/>
            <a:chExt cx="3639185" cy="1133475"/>
          </a:xfrm>
        </p:grpSpPr>
        <p:grpSp>
          <p:nvGrpSpPr>
            <p:cNvPr id="274" name="Group 273"/>
            <p:cNvGrpSpPr/>
            <p:nvPr/>
          </p:nvGrpSpPr>
          <p:grpSpPr>
            <a:xfrm>
              <a:off x="0" y="0"/>
              <a:ext cx="3639185" cy="1123950"/>
              <a:chOff x="0" y="0"/>
              <a:chExt cx="3639185" cy="1304925"/>
            </a:xfrm>
          </p:grpSpPr>
          <p:grpSp>
            <p:nvGrpSpPr>
              <p:cNvPr id="281" name="Group 280"/>
              <p:cNvGrpSpPr/>
              <p:nvPr/>
            </p:nvGrpSpPr>
            <p:grpSpPr>
              <a:xfrm>
                <a:off x="285750" y="0"/>
                <a:ext cx="1752600" cy="476250"/>
                <a:chOff x="0" y="0"/>
                <a:chExt cx="2400300" cy="1114425"/>
              </a:xfrm>
            </p:grpSpPr>
            <p:grpSp>
              <p:nvGrpSpPr>
                <p:cNvPr id="289" name="Group 288"/>
                <p:cNvGrpSpPr/>
                <p:nvPr/>
              </p:nvGrpSpPr>
              <p:grpSpPr>
                <a:xfrm>
                  <a:off x="1733550" y="581025"/>
                  <a:ext cx="666750" cy="533400"/>
                  <a:chOff x="0" y="0"/>
                  <a:chExt cx="666750" cy="533400"/>
                </a:xfrm>
              </p:grpSpPr>
              <p:cxnSp>
                <p:nvCxnSpPr>
                  <p:cNvPr id="320" name="Straight Connector 319"/>
                  <p:cNvCxnSpPr/>
                  <p:nvPr/>
                </p:nvCxnSpPr>
                <p:spPr>
                  <a:xfrm flipH="1">
                    <a:off x="342900" y="85725"/>
                    <a:ext cx="323850" cy="361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1" name="Straight Connector 320"/>
                  <p:cNvCxnSpPr/>
                  <p:nvPr/>
                </p:nvCxnSpPr>
                <p:spPr>
                  <a:xfrm>
                    <a:off x="342900" y="438150"/>
                    <a:ext cx="66675" cy="95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2" name="Straight Connector 321"/>
                  <p:cNvCxnSpPr/>
                  <p:nvPr/>
                </p:nvCxnSpPr>
                <p:spPr>
                  <a:xfrm flipV="1">
                    <a:off x="0" y="66675"/>
                    <a:ext cx="666750" cy="66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23" name="Straight Connector 322"/>
                  <p:cNvCxnSpPr/>
                  <p:nvPr/>
                </p:nvCxnSpPr>
                <p:spPr>
                  <a:xfrm flipV="1">
                    <a:off x="9525" y="0"/>
                    <a:ext cx="635635" cy="66675"/>
                  </a:xfrm>
                  <a:prstGeom prst="line">
                    <a:avLst/>
                  </a:prstGeom>
                </p:spPr>
                <p:style>
                  <a:lnRef idx="1">
                    <a:schemeClr val="accent1"/>
                  </a:lnRef>
                  <a:fillRef idx="0">
                    <a:schemeClr val="accent1"/>
                  </a:fillRef>
                  <a:effectRef idx="0">
                    <a:schemeClr val="accent1"/>
                  </a:effectRef>
                  <a:fontRef idx="minor">
                    <a:schemeClr val="tx1"/>
                  </a:fontRef>
                </p:style>
              </p:cxnSp>
              <p:sp>
                <p:nvSpPr>
                  <p:cNvPr id="324" name="Right Bracket 323"/>
                  <p:cNvSpPr/>
                  <p:nvPr/>
                </p:nvSpPr>
                <p:spPr>
                  <a:xfrm>
                    <a:off x="600075" y="0"/>
                    <a:ext cx="45719" cy="104775"/>
                  </a:xfrm>
                  <a:prstGeom prst="rightBracket">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290" name="Group 289"/>
                <p:cNvGrpSpPr/>
                <p:nvPr/>
              </p:nvGrpSpPr>
              <p:grpSpPr>
                <a:xfrm>
                  <a:off x="0" y="0"/>
                  <a:ext cx="2143125" cy="1114425"/>
                  <a:chOff x="0" y="0"/>
                  <a:chExt cx="2143125" cy="1114425"/>
                </a:xfrm>
              </p:grpSpPr>
              <p:cxnSp>
                <p:nvCxnSpPr>
                  <p:cNvPr id="291" name="Straight Connector 290"/>
                  <p:cNvCxnSpPr/>
                  <p:nvPr/>
                </p:nvCxnSpPr>
                <p:spPr>
                  <a:xfrm>
                    <a:off x="1571625"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a:off x="1600200"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293" name="Group 292"/>
                  <p:cNvGrpSpPr/>
                  <p:nvPr/>
                </p:nvGrpSpPr>
                <p:grpSpPr>
                  <a:xfrm>
                    <a:off x="0" y="0"/>
                    <a:ext cx="2143125" cy="1114425"/>
                    <a:chOff x="0" y="0"/>
                    <a:chExt cx="2143125" cy="1114425"/>
                  </a:xfrm>
                </p:grpSpPr>
                <p:grpSp>
                  <p:nvGrpSpPr>
                    <p:cNvPr id="294" name="Group 293"/>
                    <p:cNvGrpSpPr/>
                    <p:nvPr/>
                  </p:nvGrpSpPr>
                  <p:grpSpPr>
                    <a:xfrm>
                      <a:off x="0" y="0"/>
                      <a:ext cx="2143125" cy="1114425"/>
                      <a:chOff x="0" y="0"/>
                      <a:chExt cx="2143125" cy="1114425"/>
                    </a:xfrm>
                  </p:grpSpPr>
                  <p:cxnSp>
                    <p:nvCxnSpPr>
                      <p:cNvPr id="311" name="Straight Connector 310"/>
                      <p:cNvCxnSpPr/>
                      <p:nvPr/>
                    </p:nvCxnSpPr>
                    <p:spPr>
                      <a:xfrm>
                        <a:off x="0" y="723900"/>
                        <a:ext cx="17335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2" name="Straight Connector 311"/>
                      <p:cNvCxnSpPr/>
                      <p:nvPr/>
                    </p:nvCxnSpPr>
                    <p:spPr>
                      <a:xfrm flipV="1">
                        <a:off x="0" y="1114425"/>
                        <a:ext cx="2143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3" name="Straight Connector 312"/>
                      <p:cNvCxnSpPr/>
                      <p:nvPr/>
                    </p:nvCxnSpPr>
                    <p:spPr>
                      <a:xfrm>
                        <a:off x="0" y="723900"/>
                        <a:ext cx="0" cy="390525"/>
                      </a:xfrm>
                      <a:prstGeom prst="line">
                        <a:avLst/>
                      </a:prstGeom>
                    </p:spPr>
                    <p:style>
                      <a:lnRef idx="1">
                        <a:schemeClr val="accent1"/>
                      </a:lnRef>
                      <a:fillRef idx="0">
                        <a:schemeClr val="accent1"/>
                      </a:fillRef>
                      <a:effectRef idx="0">
                        <a:schemeClr val="accent1"/>
                      </a:effectRef>
                      <a:fontRef idx="minor">
                        <a:schemeClr val="tx1"/>
                      </a:fontRef>
                    </p:style>
                  </p:cxnSp>
                  <p:sp>
                    <p:nvSpPr>
                      <p:cNvPr id="314" name="Rectangle 313"/>
                      <p:cNvSpPr/>
                      <p:nvPr/>
                    </p:nvSpPr>
                    <p:spPr>
                      <a:xfrm>
                        <a:off x="1019175" y="600075"/>
                        <a:ext cx="180975" cy="123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15" name="Rectangle 314"/>
                      <p:cNvSpPr/>
                      <p:nvPr/>
                    </p:nvSpPr>
                    <p:spPr>
                      <a:xfrm>
                        <a:off x="104775" y="409575"/>
                        <a:ext cx="4286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316" name="Group 315"/>
                      <p:cNvGrpSpPr/>
                      <p:nvPr/>
                    </p:nvGrpSpPr>
                    <p:grpSpPr>
                      <a:xfrm>
                        <a:off x="142875" y="0"/>
                        <a:ext cx="142875" cy="438150"/>
                        <a:chOff x="0" y="0"/>
                        <a:chExt cx="142875" cy="438150"/>
                      </a:xfrm>
                    </p:grpSpPr>
                    <p:cxnSp>
                      <p:nvCxnSpPr>
                        <p:cNvPr id="317" name="Straight Connector 316"/>
                        <p:cNvCxnSpPr/>
                        <p:nvPr/>
                      </p:nvCxnSpPr>
                      <p:spPr>
                        <a:xfrm flipH="1">
                          <a:off x="0" y="0"/>
                          <a:ext cx="19050" cy="419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8" name="Straight Connector 317"/>
                        <p:cNvCxnSpPr/>
                        <p:nvPr/>
                      </p:nvCxnSpPr>
                      <p:spPr>
                        <a:xfrm>
                          <a:off x="19050" y="0"/>
                          <a:ext cx="571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9" name="Straight Connector 318"/>
                        <p:cNvCxnSpPr/>
                        <p:nvPr/>
                      </p:nvCxnSpPr>
                      <p:spPr>
                        <a:xfrm>
                          <a:off x="76200" y="0"/>
                          <a:ext cx="66675" cy="43815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295" name="Group 294"/>
                    <p:cNvGrpSpPr/>
                    <p:nvPr/>
                  </p:nvGrpSpPr>
                  <p:grpSpPr>
                    <a:xfrm>
                      <a:off x="1419225" y="152400"/>
                      <a:ext cx="342900" cy="571500"/>
                      <a:chOff x="0" y="0"/>
                      <a:chExt cx="342900" cy="571500"/>
                    </a:xfrm>
                  </p:grpSpPr>
                  <p:cxnSp>
                    <p:nvCxnSpPr>
                      <p:cNvPr id="298" name="Straight Connector 297"/>
                      <p:cNvCxnSpPr/>
                      <p:nvPr/>
                    </p:nvCxnSpPr>
                    <p:spPr>
                      <a:xfrm>
                        <a:off x="66675" y="190500"/>
                        <a:ext cx="17145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99" name="Group 298"/>
                      <p:cNvGrpSpPr/>
                      <p:nvPr/>
                    </p:nvGrpSpPr>
                    <p:grpSpPr>
                      <a:xfrm>
                        <a:off x="0" y="0"/>
                        <a:ext cx="342900" cy="571500"/>
                        <a:chOff x="0" y="0"/>
                        <a:chExt cx="342900" cy="571500"/>
                      </a:xfrm>
                    </p:grpSpPr>
                    <p:cxnSp>
                      <p:nvCxnSpPr>
                        <p:cNvPr id="300" name="Straight Connector 299"/>
                        <p:cNvCxnSpPr/>
                        <p:nvPr/>
                      </p:nvCxnSpPr>
                      <p:spPr>
                        <a:xfrm>
                          <a:off x="28575" y="371475"/>
                          <a:ext cx="25717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01" name="Group 300"/>
                        <p:cNvGrpSpPr/>
                        <p:nvPr/>
                      </p:nvGrpSpPr>
                      <p:grpSpPr>
                        <a:xfrm>
                          <a:off x="0" y="0"/>
                          <a:ext cx="342900" cy="571500"/>
                          <a:chOff x="0" y="0"/>
                          <a:chExt cx="342900" cy="571500"/>
                        </a:xfrm>
                      </p:grpSpPr>
                      <p:cxnSp>
                        <p:nvCxnSpPr>
                          <p:cNvPr id="302" name="Straight Connector 301"/>
                          <p:cNvCxnSpPr/>
                          <p:nvPr/>
                        </p:nvCxnSpPr>
                        <p:spPr>
                          <a:xfrm flipV="1">
                            <a:off x="0" y="9525"/>
                            <a:ext cx="85725" cy="561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Straight Connector 302"/>
                          <p:cNvCxnSpPr/>
                          <p:nvPr/>
                        </p:nvCxnSpPr>
                        <p:spPr>
                          <a:xfrm flipH="1" flipV="1">
                            <a:off x="190500" y="0"/>
                            <a:ext cx="152400" cy="571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4" name="Straight Connector 303"/>
                          <p:cNvCxnSpPr/>
                          <p:nvPr/>
                        </p:nvCxnSpPr>
                        <p:spPr>
                          <a:xfrm flipV="1">
                            <a:off x="85725" y="9525"/>
                            <a:ext cx="1047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5" name="Straight Connector 304"/>
                          <p:cNvCxnSpPr/>
                          <p:nvPr/>
                        </p:nvCxnSpPr>
                        <p:spPr>
                          <a:xfrm flipH="1">
                            <a:off x="38100" y="190500"/>
                            <a:ext cx="20002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06" name="Straight Connector 305"/>
                          <p:cNvCxnSpPr/>
                          <p:nvPr/>
                        </p:nvCxnSpPr>
                        <p:spPr>
                          <a:xfrm flipH="1">
                            <a:off x="19050" y="381000"/>
                            <a:ext cx="25717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a:off x="57150" y="180975"/>
                            <a:ext cx="22860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8" name="Straight Connector 307"/>
                          <p:cNvCxnSpPr/>
                          <p:nvPr/>
                        </p:nvCxnSpPr>
                        <p:spPr>
                          <a:xfrm>
                            <a:off x="38100" y="371475"/>
                            <a:ext cx="285750"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09" name="Straight Connector 308"/>
                          <p:cNvCxnSpPr/>
                          <p:nvPr/>
                        </p:nvCxnSpPr>
                        <p:spPr>
                          <a:xfrm>
                            <a:off x="85725" y="19050"/>
                            <a:ext cx="152400" cy="161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10" name="Straight Connector 309"/>
                          <p:cNvCxnSpPr/>
                          <p:nvPr/>
                        </p:nvCxnSpPr>
                        <p:spPr>
                          <a:xfrm flipH="1">
                            <a:off x="76200" y="9525"/>
                            <a:ext cx="123825" cy="1619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296" name="Straight Connector 295"/>
                    <p:cNvCxnSpPr/>
                    <p:nvPr/>
                  </p:nvCxnSpPr>
                  <p:spPr>
                    <a:xfrm>
                      <a:off x="1485900"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97" name="Straight Connector 296"/>
                    <p:cNvCxnSpPr/>
                    <p:nvPr/>
                  </p:nvCxnSpPr>
                  <p:spPr>
                    <a:xfrm>
                      <a:off x="1685925"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282" name="Straight Connector 281"/>
              <p:cNvCxnSpPr/>
              <p:nvPr/>
            </p:nvCxnSpPr>
            <p:spPr>
              <a:xfrm flipV="1">
                <a:off x="0" y="1295400"/>
                <a:ext cx="3639185" cy="9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283" name="Group 282"/>
              <p:cNvGrpSpPr/>
              <p:nvPr/>
            </p:nvGrpSpPr>
            <p:grpSpPr>
              <a:xfrm>
                <a:off x="0" y="409575"/>
                <a:ext cx="3505200" cy="9525"/>
                <a:chOff x="0" y="0"/>
                <a:chExt cx="3505200" cy="9525"/>
              </a:xfrm>
            </p:grpSpPr>
            <p:cxnSp>
              <p:nvCxnSpPr>
                <p:cNvPr id="284" name="Straight Connector 283"/>
                <p:cNvCxnSpPr/>
                <p:nvPr/>
              </p:nvCxnSpPr>
              <p:spPr>
                <a:xfrm flipV="1">
                  <a:off x="0" y="9525"/>
                  <a:ext cx="619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5" name="Straight Connector 284"/>
                <p:cNvCxnSpPr/>
                <p:nvPr/>
              </p:nvCxnSpPr>
              <p:spPr>
                <a:xfrm flipV="1">
                  <a:off x="742950"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6" name="Straight Connector 285"/>
                <p:cNvCxnSpPr/>
                <p:nvPr/>
              </p:nvCxnSpPr>
              <p:spPr>
                <a:xfrm flipV="1">
                  <a:off x="1609725"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7" name="Straight Connector 286"/>
                <p:cNvCxnSpPr/>
                <p:nvPr/>
              </p:nvCxnSpPr>
              <p:spPr>
                <a:xfrm>
                  <a:off x="2343150" y="9525"/>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8" name="Straight Connector 287"/>
                <p:cNvCxnSpPr/>
                <p:nvPr/>
              </p:nvCxnSpPr>
              <p:spPr>
                <a:xfrm flipV="1">
                  <a:off x="3019425" y="0"/>
                  <a:ext cx="485775" cy="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275" name="Freeform 274"/>
            <p:cNvSpPr/>
            <p:nvPr/>
          </p:nvSpPr>
          <p:spPr>
            <a:xfrm>
              <a:off x="1438275" y="400050"/>
              <a:ext cx="1676400" cy="695325"/>
            </a:xfrm>
            <a:custGeom>
              <a:avLst/>
              <a:gdLst>
                <a:gd name="connsiteX0" fmla="*/ 0 w 1714500"/>
                <a:gd name="connsiteY0" fmla="*/ 0 h 842796"/>
                <a:gd name="connsiteX1" fmla="*/ 333375 w 1714500"/>
                <a:gd name="connsiteY1" fmla="*/ 695325 h 842796"/>
                <a:gd name="connsiteX2" fmla="*/ 666750 w 1714500"/>
                <a:gd name="connsiteY2" fmla="*/ 542925 h 842796"/>
                <a:gd name="connsiteX3" fmla="*/ 942975 w 1714500"/>
                <a:gd name="connsiteY3" fmla="*/ 800100 h 842796"/>
                <a:gd name="connsiteX4" fmla="*/ 1714500 w 1714500"/>
                <a:gd name="connsiteY4" fmla="*/ 838200 h 842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0" h="842796">
                  <a:moveTo>
                    <a:pt x="0" y="0"/>
                  </a:moveTo>
                  <a:cubicBezTo>
                    <a:pt x="111125" y="302419"/>
                    <a:pt x="222250" y="604838"/>
                    <a:pt x="333375" y="695325"/>
                  </a:cubicBezTo>
                  <a:cubicBezTo>
                    <a:pt x="444500" y="785813"/>
                    <a:pt x="565150" y="525463"/>
                    <a:pt x="666750" y="542925"/>
                  </a:cubicBezTo>
                  <a:cubicBezTo>
                    <a:pt x="768350" y="560387"/>
                    <a:pt x="768350" y="750888"/>
                    <a:pt x="942975" y="800100"/>
                  </a:cubicBezTo>
                  <a:cubicBezTo>
                    <a:pt x="1117600" y="849313"/>
                    <a:pt x="1536700" y="846137"/>
                    <a:pt x="1714500" y="838200"/>
                  </a:cubicBezTo>
                </a:path>
              </a:pathLst>
            </a:cu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76" name="Oval 275"/>
            <p:cNvSpPr/>
            <p:nvPr/>
          </p:nvSpPr>
          <p:spPr>
            <a:xfrm>
              <a:off x="2038350" y="838200"/>
              <a:ext cx="95250" cy="1047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77" name="Rectangle 276"/>
            <p:cNvSpPr/>
            <p:nvPr/>
          </p:nvSpPr>
          <p:spPr>
            <a:xfrm>
              <a:off x="2009775" y="790575"/>
              <a:ext cx="161925"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cxnSp>
          <p:nvCxnSpPr>
            <p:cNvPr id="278" name="Straight Connector 277"/>
            <p:cNvCxnSpPr/>
            <p:nvPr/>
          </p:nvCxnSpPr>
          <p:spPr>
            <a:xfrm>
              <a:off x="2085975" y="942975"/>
              <a:ext cx="0" cy="190500"/>
            </a:xfrm>
            <a:prstGeom prst="line">
              <a:avLst/>
            </a:prstGeom>
          </p:spPr>
          <p:style>
            <a:lnRef idx="1">
              <a:schemeClr val="accent1"/>
            </a:lnRef>
            <a:fillRef idx="0">
              <a:schemeClr val="accent1"/>
            </a:fillRef>
            <a:effectRef idx="0">
              <a:schemeClr val="accent1"/>
            </a:effectRef>
            <a:fontRef idx="minor">
              <a:schemeClr val="tx1"/>
            </a:fontRef>
          </p:style>
        </p:cxnSp>
        <p:sp>
          <p:nvSpPr>
            <p:cNvPr id="279" name="Rectangle 278"/>
            <p:cNvSpPr/>
            <p:nvPr/>
          </p:nvSpPr>
          <p:spPr>
            <a:xfrm>
              <a:off x="2047875" y="1085850"/>
              <a:ext cx="89011"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80" name="Rectangle 279"/>
            <p:cNvSpPr/>
            <p:nvPr/>
          </p:nvSpPr>
          <p:spPr>
            <a:xfrm>
              <a:off x="2981325" y="1066800"/>
              <a:ext cx="133350" cy="456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325" name="Group 324"/>
          <p:cNvGrpSpPr/>
          <p:nvPr/>
        </p:nvGrpSpPr>
        <p:grpSpPr>
          <a:xfrm>
            <a:off x="814433" y="5375515"/>
            <a:ext cx="3638550" cy="1095375"/>
            <a:chOff x="0" y="0"/>
            <a:chExt cx="3639185" cy="1095375"/>
          </a:xfrm>
        </p:grpSpPr>
        <p:grpSp>
          <p:nvGrpSpPr>
            <p:cNvPr id="326" name="Group 325"/>
            <p:cNvGrpSpPr/>
            <p:nvPr/>
          </p:nvGrpSpPr>
          <p:grpSpPr>
            <a:xfrm>
              <a:off x="0" y="0"/>
              <a:ext cx="3639185" cy="1095375"/>
              <a:chOff x="-19050" y="0"/>
              <a:chExt cx="3639185" cy="1364240"/>
            </a:xfrm>
          </p:grpSpPr>
          <p:grpSp>
            <p:nvGrpSpPr>
              <p:cNvPr id="333" name="Group 332"/>
              <p:cNvGrpSpPr/>
              <p:nvPr/>
            </p:nvGrpSpPr>
            <p:grpSpPr>
              <a:xfrm>
                <a:off x="285750" y="0"/>
                <a:ext cx="1752600" cy="476250"/>
                <a:chOff x="0" y="0"/>
                <a:chExt cx="2400300" cy="1114425"/>
              </a:xfrm>
            </p:grpSpPr>
            <p:grpSp>
              <p:nvGrpSpPr>
                <p:cNvPr id="341" name="Group 340"/>
                <p:cNvGrpSpPr/>
                <p:nvPr/>
              </p:nvGrpSpPr>
              <p:grpSpPr>
                <a:xfrm>
                  <a:off x="1733550" y="581025"/>
                  <a:ext cx="666750" cy="533400"/>
                  <a:chOff x="0" y="0"/>
                  <a:chExt cx="666750" cy="533400"/>
                </a:xfrm>
              </p:grpSpPr>
              <p:cxnSp>
                <p:nvCxnSpPr>
                  <p:cNvPr id="372" name="Straight Connector 371"/>
                  <p:cNvCxnSpPr/>
                  <p:nvPr/>
                </p:nvCxnSpPr>
                <p:spPr>
                  <a:xfrm flipH="1">
                    <a:off x="342900" y="85725"/>
                    <a:ext cx="323850" cy="361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a:off x="342900" y="438150"/>
                    <a:ext cx="66675" cy="95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4" name="Straight Connector 373"/>
                  <p:cNvCxnSpPr/>
                  <p:nvPr/>
                </p:nvCxnSpPr>
                <p:spPr>
                  <a:xfrm flipV="1">
                    <a:off x="0" y="66675"/>
                    <a:ext cx="666750" cy="66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5" name="Straight Connector 374"/>
                  <p:cNvCxnSpPr/>
                  <p:nvPr/>
                </p:nvCxnSpPr>
                <p:spPr>
                  <a:xfrm flipV="1">
                    <a:off x="9525" y="0"/>
                    <a:ext cx="635635" cy="66675"/>
                  </a:xfrm>
                  <a:prstGeom prst="line">
                    <a:avLst/>
                  </a:prstGeom>
                </p:spPr>
                <p:style>
                  <a:lnRef idx="1">
                    <a:schemeClr val="accent1"/>
                  </a:lnRef>
                  <a:fillRef idx="0">
                    <a:schemeClr val="accent1"/>
                  </a:fillRef>
                  <a:effectRef idx="0">
                    <a:schemeClr val="accent1"/>
                  </a:effectRef>
                  <a:fontRef idx="minor">
                    <a:schemeClr val="tx1"/>
                  </a:fontRef>
                </p:style>
              </p:cxnSp>
              <p:sp>
                <p:nvSpPr>
                  <p:cNvPr id="376" name="Right Bracket 375"/>
                  <p:cNvSpPr/>
                  <p:nvPr/>
                </p:nvSpPr>
                <p:spPr>
                  <a:xfrm>
                    <a:off x="600075" y="0"/>
                    <a:ext cx="45719" cy="104775"/>
                  </a:xfrm>
                  <a:prstGeom prst="rightBracket">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342" name="Group 341"/>
                <p:cNvGrpSpPr/>
                <p:nvPr/>
              </p:nvGrpSpPr>
              <p:grpSpPr>
                <a:xfrm>
                  <a:off x="0" y="0"/>
                  <a:ext cx="2143125" cy="1114425"/>
                  <a:chOff x="0" y="0"/>
                  <a:chExt cx="2143125" cy="1114425"/>
                </a:xfrm>
              </p:grpSpPr>
              <p:cxnSp>
                <p:nvCxnSpPr>
                  <p:cNvPr id="343" name="Straight Connector 342"/>
                  <p:cNvCxnSpPr/>
                  <p:nvPr/>
                </p:nvCxnSpPr>
                <p:spPr>
                  <a:xfrm>
                    <a:off x="1571625"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44" name="Straight Connector 343"/>
                  <p:cNvCxnSpPr/>
                  <p:nvPr/>
                </p:nvCxnSpPr>
                <p:spPr>
                  <a:xfrm>
                    <a:off x="1600200"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345" name="Group 344"/>
                  <p:cNvGrpSpPr/>
                  <p:nvPr/>
                </p:nvGrpSpPr>
                <p:grpSpPr>
                  <a:xfrm>
                    <a:off x="0" y="0"/>
                    <a:ext cx="2143125" cy="1114425"/>
                    <a:chOff x="0" y="0"/>
                    <a:chExt cx="2143125" cy="1114425"/>
                  </a:xfrm>
                </p:grpSpPr>
                <p:grpSp>
                  <p:nvGrpSpPr>
                    <p:cNvPr id="346" name="Group 345"/>
                    <p:cNvGrpSpPr/>
                    <p:nvPr/>
                  </p:nvGrpSpPr>
                  <p:grpSpPr>
                    <a:xfrm>
                      <a:off x="0" y="0"/>
                      <a:ext cx="2143125" cy="1114425"/>
                      <a:chOff x="0" y="0"/>
                      <a:chExt cx="2143125" cy="1114425"/>
                    </a:xfrm>
                  </p:grpSpPr>
                  <p:cxnSp>
                    <p:nvCxnSpPr>
                      <p:cNvPr id="363" name="Straight Connector 362"/>
                      <p:cNvCxnSpPr/>
                      <p:nvPr/>
                    </p:nvCxnSpPr>
                    <p:spPr>
                      <a:xfrm>
                        <a:off x="0" y="723900"/>
                        <a:ext cx="17335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4" name="Straight Connector 363"/>
                      <p:cNvCxnSpPr/>
                      <p:nvPr/>
                    </p:nvCxnSpPr>
                    <p:spPr>
                      <a:xfrm flipV="1">
                        <a:off x="0" y="1114425"/>
                        <a:ext cx="2143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a:off x="0" y="723900"/>
                        <a:ext cx="0" cy="390525"/>
                      </a:xfrm>
                      <a:prstGeom prst="line">
                        <a:avLst/>
                      </a:prstGeom>
                    </p:spPr>
                    <p:style>
                      <a:lnRef idx="1">
                        <a:schemeClr val="accent1"/>
                      </a:lnRef>
                      <a:fillRef idx="0">
                        <a:schemeClr val="accent1"/>
                      </a:fillRef>
                      <a:effectRef idx="0">
                        <a:schemeClr val="accent1"/>
                      </a:effectRef>
                      <a:fontRef idx="minor">
                        <a:schemeClr val="tx1"/>
                      </a:fontRef>
                    </p:style>
                  </p:cxnSp>
                  <p:sp>
                    <p:nvSpPr>
                      <p:cNvPr id="366" name="Rectangle 365"/>
                      <p:cNvSpPr/>
                      <p:nvPr/>
                    </p:nvSpPr>
                    <p:spPr>
                      <a:xfrm>
                        <a:off x="1019175" y="600075"/>
                        <a:ext cx="180975" cy="123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67" name="Rectangle 366"/>
                      <p:cNvSpPr/>
                      <p:nvPr/>
                    </p:nvSpPr>
                    <p:spPr>
                      <a:xfrm>
                        <a:off x="104775" y="409575"/>
                        <a:ext cx="4286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368" name="Group 367"/>
                      <p:cNvGrpSpPr/>
                      <p:nvPr/>
                    </p:nvGrpSpPr>
                    <p:grpSpPr>
                      <a:xfrm>
                        <a:off x="142875" y="0"/>
                        <a:ext cx="142875" cy="438150"/>
                        <a:chOff x="0" y="0"/>
                        <a:chExt cx="142875" cy="438150"/>
                      </a:xfrm>
                    </p:grpSpPr>
                    <p:cxnSp>
                      <p:nvCxnSpPr>
                        <p:cNvPr id="369" name="Straight Connector 368"/>
                        <p:cNvCxnSpPr/>
                        <p:nvPr/>
                      </p:nvCxnSpPr>
                      <p:spPr>
                        <a:xfrm flipH="1">
                          <a:off x="0" y="0"/>
                          <a:ext cx="19050" cy="419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0" name="Straight Connector 369"/>
                        <p:cNvCxnSpPr/>
                        <p:nvPr/>
                      </p:nvCxnSpPr>
                      <p:spPr>
                        <a:xfrm>
                          <a:off x="19050" y="0"/>
                          <a:ext cx="571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1" name="Straight Connector 370"/>
                        <p:cNvCxnSpPr/>
                        <p:nvPr/>
                      </p:nvCxnSpPr>
                      <p:spPr>
                        <a:xfrm>
                          <a:off x="76200" y="0"/>
                          <a:ext cx="66675" cy="43815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347" name="Group 346"/>
                    <p:cNvGrpSpPr/>
                    <p:nvPr/>
                  </p:nvGrpSpPr>
                  <p:grpSpPr>
                    <a:xfrm>
                      <a:off x="1419225" y="152400"/>
                      <a:ext cx="342900" cy="571500"/>
                      <a:chOff x="0" y="0"/>
                      <a:chExt cx="342900" cy="571500"/>
                    </a:xfrm>
                  </p:grpSpPr>
                  <p:cxnSp>
                    <p:nvCxnSpPr>
                      <p:cNvPr id="350" name="Straight Connector 349"/>
                      <p:cNvCxnSpPr/>
                      <p:nvPr/>
                    </p:nvCxnSpPr>
                    <p:spPr>
                      <a:xfrm>
                        <a:off x="66675" y="190500"/>
                        <a:ext cx="17145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51" name="Group 350"/>
                      <p:cNvGrpSpPr/>
                      <p:nvPr/>
                    </p:nvGrpSpPr>
                    <p:grpSpPr>
                      <a:xfrm>
                        <a:off x="0" y="0"/>
                        <a:ext cx="342900" cy="571500"/>
                        <a:chOff x="0" y="0"/>
                        <a:chExt cx="342900" cy="571500"/>
                      </a:xfrm>
                    </p:grpSpPr>
                    <p:cxnSp>
                      <p:nvCxnSpPr>
                        <p:cNvPr id="352" name="Straight Connector 351"/>
                        <p:cNvCxnSpPr/>
                        <p:nvPr/>
                      </p:nvCxnSpPr>
                      <p:spPr>
                        <a:xfrm>
                          <a:off x="28575" y="371475"/>
                          <a:ext cx="25717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53" name="Group 352"/>
                        <p:cNvGrpSpPr/>
                        <p:nvPr/>
                      </p:nvGrpSpPr>
                      <p:grpSpPr>
                        <a:xfrm>
                          <a:off x="0" y="0"/>
                          <a:ext cx="342900" cy="571500"/>
                          <a:chOff x="0" y="0"/>
                          <a:chExt cx="342900" cy="571500"/>
                        </a:xfrm>
                      </p:grpSpPr>
                      <p:cxnSp>
                        <p:nvCxnSpPr>
                          <p:cNvPr id="354" name="Straight Connector 353"/>
                          <p:cNvCxnSpPr/>
                          <p:nvPr/>
                        </p:nvCxnSpPr>
                        <p:spPr>
                          <a:xfrm flipV="1">
                            <a:off x="0" y="9525"/>
                            <a:ext cx="85725" cy="561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55" name="Straight Connector 354"/>
                          <p:cNvCxnSpPr/>
                          <p:nvPr/>
                        </p:nvCxnSpPr>
                        <p:spPr>
                          <a:xfrm flipH="1" flipV="1">
                            <a:off x="190500" y="0"/>
                            <a:ext cx="152400" cy="571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6" name="Straight Connector 355"/>
                          <p:cNvCxnSpPr/>
                          <p:nvPr/>
                        </p:nvCxnSpPr>
                        <p:spPr>
                          <a:xfrm flipV="1">
                            <a:off x="85725" y="9525"/>
                            <a:ext cx="1047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flipH="1">
                            <a:off x="38100" y="190500"/>
                            <a:ext cx="20002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58" name="Straight Connector 357"/>
                          <p:cNvCxnSpPr/>
                          <p:nvPr/>
                        </p:nvCxnSpPr>
                        <p:spPr>
                          <a:xfrm flipH="1">
                            <a:off x="19050" y="381000"/>
                            <a:ext cx="25717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59" name="Straight Connector 358"/>
                          <p:cNvCxnSpPr/>
                          <p:nvPr/>
                        </p:nvCxnSpPr>
                        <p:spPr>
                          <a:xfrm>
                            <a:off x="57150" y="180975"/>
                            <a:ext cx="22860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0" name="Straight Connector 359"/>
                          <p:cNvCxnSpPr/>
                          <p:nvPr/>
                        </p:nvCxnSpPr>
                        <p:spPr>
                          <a:xfrm>
                            <a:off x="38100" y="371475"/>
                            <a:ext cx="285750"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a:off x="85725" y="19050"/>
                            <a:ext cx="152400" cy="161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62" name="Straight Connector 361"/>
                          <p:cNvCxnSpPr/>
                          <p:nvPr/>
                        </p:nvCxnSpPr>
                        <p:spPr>
                          <a:xfrm flipH="1">
                            <a:off x="76200" y="9525"/>
                            <a:ext cx="123825" cy="1619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348" name="Straight Connector 347"/>
                    <p:cNvCxnSpPr/>
                    <p:nvPr/>
                  </p:nvCxnSpPr>
                  <p:spPr>
                    <a:xfrm>
                      <a:off x="1485900"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49" name="Straight Connector 348"/>
                    <p:cNvCxnSpPr/>
                    <p:nvPr/>
                  </p:nvCxnSpPr>
                  <p:spPr>
                    <a:xfrm>
                      <a:off x="1685925"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334" name="Straight Connector 333"/>
              <p:cNvCxnSpPr/>
              <p:nvPr/>
            </p:nvCxnSpPr>
            <p:spPr>
              <a:xfrm flipV="1">
                <a:off x="-19050" y="1354715"/>
                <a:ext cx="3639185" cy="9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335" name="Group 334"/>
              <p:cNvGrpSpPr/>
              <p:nvPr/>
            </p:nvGrpSpPr>
            <p:grpSpPr>
              <a:xfrm>
                <a:off x="0" y="409575"/>
                <a:ext cx="3505200" cy="9525"/>
                <a:chOff x="0" y="0"/>
                <a:chExt cx="3505200" cy="9525"/>
              </a:xfrm>
            </p:grpSpPr>
            <p:cxnSp>
              <p:nvCxnSpPr>
                <p:cNvPr id="336" name="Straight Connector 335"/>
                <p:cNvCxnSpPr/>
                <p:nvPr/>
              </p:nvCxnSpPr>
              <p:spPr>
                <a:xfrm flipV="1">
                  <a:off x="0" y="9525"/>
                  <a:ext cx="619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7" name="Straight Connector 336"/>
                <p:cNvCxnSpPr/>
                <p:nvPr/>
              </p:nvCxnSpPr>
              <p:spPr>
                <a:xfrm flipV="1">
                  <a:off x="742950"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8" name="Straight Connector 337"/>
                <p:cNvCxnSpPr/>
                <p:nvPr/>
              </p:nvCxnSpPr>
              <p:spPr>
                <a:xfrm flipV="1">
                  <a:off x="1609725" y="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9" name="Straight Connector 338"/>
                <p:cNvCxnSpPr/>
                <p:nvPr/>
              </p:nvCxnSpPr>
              <p:spPr>
                <a:xfrm>
                  <a:off x="2343150" y="9525"/>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0" name="Straight Connector 339"/>
                <p:cNvCxnSpPr/>
                <p:nvPr/>
              </p:nvCxnSpPr>
              <p:spPr>
                <a:xfrm flipV="1">
                  <a:off x="3019425" y="0"/>
                  <a:ext cx="485775"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327" name="Group 326"/>
            <p:cNvGrpSpPr/>
            <p:nvPr/>
          </p:nvGrpSpPr>
          <p:grpSpPr>
            <a:xfrm>
              <a:off x="1447800" y="371475"/>
              <a:ext cx="1724025" cy="721360"/>
              <a:chOff x="0" y="0"/>
              <a:chExt cx="1724025" cy="721360"/>
            </a:xfrm>
          </p:grpSpPr>
          <p:sp>
            <p:nvSpPr>
              <p:cNvPr id="328" name="Freeform 327"/>
              <p:cNvSpPr/>
              <p:nvPr/>
            </p:nvSpPr>
            <p:spPr>
              <a:xfrm>
                <a:off x="0" y="0"/>
                <a:ext cx="1000125" cy="631355"/>
              </a:xfrm>
              <a:custGeom>
                <a:avLst/>
                <a:gdLst>
                  <a:gd name="connsiteX0" fmla="*/ 0 w 1000125"/>
                  <a:gd name="connsiteY0" fmla="*/ 0 h 819150"/>
                  <a:gd name="connsiteX1" fmla="*/ 352425 w 1000125"/>
                  <a:gd name="connsiteY1" fmla="*/ 704850 h 819150"/>
                  <a:gd name="connsiteX2" fmla="*/ 666750 w 1000125"/>
                  <a:gd name="connsiteY2" fmla="*/ 447675 h 819150"/>
                  <a:gd name="connsiteX3" fmla="*/ 838200 w 1000125"/>
                  <a:gd name="connsiteY3" fmla="*/ 419100 h 819150"/>
                  <a:gd name="connsiteX4" fmla="*/ 1000125 w 1000125"/>
                  <a:gd name="connsiteY4" fmla="*/ 819150 h 81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25" h="819150">
                    <a:moveTo>
                      <a:pt x="0" y="0"/>
                    </a:moveTo>
                    <a:cubicBezTo>
                      <a:pt x="120650" y="315119"/>
                      <a:pt x="241300" y="630238"/>
                      <a:pt x="352425" y="704850"/>
                    </a:cubicBezTo>
                    <a:cubicBezTo>
                      <a:pt x="463550" y="779462"/>
                      <a:pt x="585788" y="495300"/>
                      <a:pt x="666750" y="447675"/>
                    </a:cubicBezTo>
                    <a:cubicBezTo>
                      <a:pt x="747713" y="400050"/>
                      <a:pt x="782638" y="357188"/>
                      <a:pt x="838200" y="419100"/>
                    </a:cubicBezTo>
                    <a:cubicBezTo>
                      <a:pt x="893763" y="481013"/>
                      <a:pt x="955675" y="744537"/>
                      <a:pt x="1000125" y="819150"/>
                    </a:cubicBezTo>
                  </a:path>
                </a:pathLst>
              </a:cu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cxnSp>
            <p:nvCxnSpPr>
              <p:cNvPr id="329" name="Straight Connector 328"/>
              <p:cNvCxnSpPr/>
              <p:nvPr/>
            </p:nvCxnSpPr>
            <p:spPr>
              <a:xfrm>
                <a:off x="914400" y="466725"/>
                <a:ext cx="9525" cy="2476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0" name="Straight Connector 329"/>
              <p:cNvCxnSpPr/>
              <p:nvPr/>
            </p:nvCxnSpPr>
            <p:spPr>
              <a:xfrm>
                <a:off x="876300" y="390525"/>
                <a:ext cx="19050" cy="323850"/>
              </a:xfrm>
              <a:prstGeom prst="line">
                <a:avLst/>
              </a:prstGeom>
            </p:spPr>
            <p:style>
              <a:lnRef idx="1">
                <a:schemeClr val="accent1"/>
              </a:lnRef>
              <a:fillRef idx="0">
                <a:schemeClr val="accent1"/>
              </a:fillRef>
              <a:effectRef idx="0">
                <a:schemeClr val="accent1"/>
              </a:effectRef>
              <a:fontRef idx="minor">
                <a:schemeClr val="tx1"/>
              </a:fontRef>
            </p:style>
          </p:cxnSp>
          <p:sp>
            <p:nvSpPr>
              <p:cNvPr id="331" name="Rectangle 330"/>
              <p:cNvSpPr/>
              <p:nvPr/>
            </p:nvSpPr>
            <p:spPr>
              <a:xfrm>
                <a:off x="1590675" y="676275"/>
                <a:ext cx="133350" cy="450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32" name="Freeform 331"/>
              <p:cNvSpPr/>
              <p:nvPr/>
            </p:nvSpPr>
            <p:spPr>
              <a:xfrm flipH="1">
                <a:off x="981075" y="581025"/>
                <a:ext cx="716728" cy="124548"/>
              </a:xfrm>
              <a:custGeom>
                <a:avLst/>
                <a:gdLst>
                  <a:gd name="connsiteX0" fmla="*/ 0 w 1695450"/>
                  <a:gd name="connsiteY0" fmla="*/ 104775 h 104775"/>
                  <a:gd name="connsiteX1" fmla="*/ 1400175 w 1695450"/>
                  <a:gd name="connsiteY1" fmla="*/ 95250 h 104775"/>
                  <a:gd name="connsiteX2" fmla="*/ 1695450 w 1695450"/>
                  <a:gd name="connsiteY2" fmla="*/ 0 h 104775"/>
                </a:gdLst>
                <a:ahLst/>
                <a:cxnLst>
                  <a:cxn ang="0">
                    <a:pos x="connsiteX0" y="connsiteY0"/>
                  </a:cxn>
                  <a:cxn ang="0">
                    <a:pos x="connsiteX1" y="connsiteY1"/>
                  </a:cxn>
                  <a:cxn ang="0">
                    <a:pos x="connsiteX2" y="connsiteY2"/>
                  </a:cxn>
                </a:cxnLst>
                <a:rect l="l" t="t" r="r" b="b"/>
                <a:pathLst>
                  <a:path w="1695450" h="104775">
                    <a:moveTo>
                      <a:pt x="0" y="104775"/>
                    </a:moveTo>
                    <a:lnTo>
                      <a:pt x="1400175" y="95250"/>
                    </a:lnTo>
                    <a:cubicBezTo>
                      <a:pt x="1682750" y="77788"/>
                      <a:pt x="1660525" y="30162"/>
                      <a:pt x="1695450" y="0"/>
                    </a:cubicBezTo>
                  </a:path>
                </a:pathLst>
              </a:cu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sp>
        <p:nvSpPr>
          <p:cNvPr id="377" name="Rectangle 376"/>
          <p:cNvSpPr/>
          <p:nvPr/>
        </p:nvSpPr>
        <p:spPr>
          <a:xfrm>
            <a:off x="570349" y="2016405"/>
            <a:ext cx="2313390" cy="369332"/>
          </a:xfrm>
          <a:prstGeom prst="rect">
            <a:avLst/>
          </a:prstGeom>
        </p:spPr>
        <p:txBody>
          <a:bodyPr wrap="none">
            <a:spAutoFit/>
          </a:bodyPr>
          <a:lstStyle/>
          <a:p>
            <a:r>
              <a:rPr lang="en-GB" dirty="0">
                <a:latin typeface="Calibri" panose="020F0502020204030204" pitchFamily="34" charset="0"/>
                <a:ea typeface="Calibri" panose="020F0502020204030204" pitchFamily="34" charset="0"/>
                <a:cs typeface="Times New Roman" panose="02020603050405020304" pitchFamily="18" charset="0"/>
              </a:rPr>
              <a:t>Free Hanging Catenary</a:t>
            </a:r>
            <a:endParaRPr lang="en-GB" dirty="0"/>
          </a:p>
        </p:txBody>
      </p:sp>
      <p:sp>
        <p:nvSpPr>
          <p:cNvPr id="378" name="Rectangle 377"/>
          <p:cNvSpPr/>
          <p:nvPr/>
        </p:nvSpPr>
        <p:spPr>
          <a:xfrm>
            <a:off x="5066191" y="2013567"/>
            <a:ext cx="1160767" cy="369332"/>
          </a:xfrm>
          <a:prstGeom prst="rect">
            <a:avLst/>
          </a:prstGeom>
        </p:spPr>
        <p:txBody>
          <a:bodyPr wrap="none">
            <a:spAutoFit/>
          </a:bodyPr>
          <a:lstStyle/>
          <a:p>
            <a:r>
              <a:rPr lang="en-GB" dirty="0">
                <a:latin typeface="Calibri" panose="020F0502020204030204" pitchFamily="34" charset="0"/>
                <a:ea typeface="Calibri" panose="020F0502020204030204" pitchFamily="34" charset="0"/>
                <a:cs typeface="Times New Roman" panose="02020603050405020304" pitchFamily="18" charset="0"/>
              </a:rPr>
              <a:t>Lazy Wave</a:t>
            </a:r>
            <a:endParaRPr lang="en-GB" dirty="0"/>
          </a:p>
        </p:txBody>
      </p:sp>
      <p:sp>
        <p:nvSpPr>
          <p:cNvPr id="379" name="Rectangle 378"/>
          <p:cNvSpPr/>
          <p:nvPr/>
        </p:nvSpPr>
        <p:spPr>
          <a:xfrm>
            <a:off x="944418" y="3209830"/>
            <a:ext cx="1291764" cy="369332"/>
          </a:xfrm>
          <a:prstGeom prst="rect">
            <a:avLst/>
          </a:prstGeom>
        </p:spPr>
        <p:txBody>
          <a:bodyPr wrap="none">
            <a:spAutoFit/>
          </a:bodyPr>
          <a:lstStyle/>
          <a:p>
            <a:r>
              <a:rPr lang="en-GB" dirty="0">
                <a:latin typeface="Calibri" panose="020F0502020204030204" pitchFamily="34" charset="0"/>
                <a:ea typeface="Calibri" panose="020F0502020204030204" pitchFamily="34" charset="0"/>
                <a:cs typeface="Times New Roman" panose="02020603050405020304" pitchFamily="18" charset="0"/>
              </a:rPr>
              <a:t>Steep Wave</a:t>
            </a:r>
            <a:endParaRPr lang="en-GB" dirty="0"/>
          </a:p>
        </p:txBody>
      </p:sp>
      <p:sp>
        <p:nvSpPr>
          <p:cNvPr id="380" name="Rectangle 379"/>
          <p:cNvSpPr/>
          <p:nvPr/>
        </p:nvSpPr>
        <p:spPr>
          <a:xfrm>
            <a:off x="4534619" y="3192550"/>
            <a:ext cx="4273470" cy="375552"/>
          </a:xfrm>
          <a:prstGeom prst="rect">
            <a:avLst/>
          </a:prstGeom>
        </p:spPr>
        <p:txBody>
          <a:bodyPr wrap="square">
            <a:spAutoFit/>
          </a:bodyPr>
          <a:lstStyle/>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Tethered Lazy </a:t>
            </a:r>
            <a:r>
              <a:rPr lang="en-GB" dirty="0" smtClean="0">
                <a:latin typeface="Calibri" panose="020F0502020204030204" pitchFamily="34" charset="0"/>
                <a:ea typeface="Calibri" panose="020F0502020204030204" pitchFamily="34" charset="0"/>
                <a:cs typeface="Times New Roman" panose="02020603050405020304" pitchFamily="18" charset="0"/>
              </a:rPr>
              <a:t>Wave </a:t>
            </a:r>
            <a:r>
              <a:rPr lang="en-GB" dirty="0">
                <a:latin typeface="Calibri" panose="020F0502020204030204" pitchFamily="34" charset="0"/>
                <a:ea typeface="Calibri" panose="020F0502020204030204" pitchFamily="34" charset="0"/>
                <a:cs typeface="Times New Roman" panose="02020603050405020304" pitchFamily="18" charset="0"/>
              </a:rPr>
              <a:t>/ Reverse Pliant Wave</a:t>
            </a:r>
            <a:endParaRPr lang="en-GB" dirty="0"/>
          </a:p>
        </p:txBody>
      </p:sp>
      <p:sp>
        <p:nvSpPr>
          <p:cNvPr id="381" name="Rectangle 380"/>
          <p:cNvSpPr/>
          <p:nvPr/>
        </p:nvSpPr>
        <p:spPr>
          <a:xfrm>
            <a:off x="1234343" y="4722905"/>
            <a:ext cx="762901" cy="369332"/>
          </a:xfrm>
          <a:prstGeom prst="rect">
            <a:avLst/>
          </a:prstGeom>
        </p:spPr>
        <p:txBody>
          <a:bodyPr wrap="none">
            <a:spAutoFit/>
          </a:bodyPr>
          <a:lstStyle/>
          <a:p>
            <a:r>
              <a:rPr lang="en-GB" dirty="0">
                <a:latin typeface="Calibri" panose="020F0502020204030204" pitchFamily="34" charset="0"/>
                <a:ea typeface="Calibri" panose="020F0502020204030204" pitchFamily="34" charset="0"/>
                <a:cs typeface="Times New Roman" panose="02020603050405020304" pitchFamily="18" charset="0"/>
              </a:rPr>
              <a:t>Lazy-S</a:t>
            </a:r>
            <a:endParaRPr lang="en-GB" dirty="0"/>
          </a:p>
        </p:txBody>
      </p:sp>
      <p:sp>
        <p:nvSpPr>
          <p:cNvPr id="382" name="Rectangle 381"/>
          <p:cNvSpPr/>
          <p:nvPr/>
        </p:nvSpPr>
        <p:spPr>
          <a:xfrm>
            <a:off x="5264431" y="4755707"/>
            <a:ext cx="893899" cy="369332"/>
          </a:xfrm>
          <a:prstGeom prst="rect">
            <a:avLst/>
          </a:prstGeom>
        </p:spPr>
        <p:txBody>
          <a:bodyPr wrap="none">
            <a:spAutoFit/>
          </a:bodyPr>
          <a:lstStyle/>
          <a:p>
            <a:r>
              <a:rPr lang="en-GB" dirty="0">
                <a:latin typeface="Calibri" panose="020F0502020204030204" pitchFamily="34" charset="0"/>
                <a:ea typeface="Calibri" panose="020F0502020204030204" pitchFamily="34" charset="0"/>
                <a:cs typeface="Times New Roman" panose="02020603050405020304" pitchFamily="18" charset="0"/>
              </a:rPr>
              <a:t>Steep-S</a:t>
            </a:r>
            <a:endParaRPr lang="en-GB" dirty="0"/>
          </a:p>
        </p:txBody>
      </p:sp>
      <p:sp>
        <p:nvSpPr>
          <p:cNvPr id="383" name="Rectangle 382"/>
          <p:cNvSpPr/>
          <p:nvPr/>
        </p:nvSpPr>
        <p:spPr>
          <a:xfrm>
            <a:off x="882736" y="5930108"/>
            <a:ext cx="1290546" cy="369332"/>
          </a:xfrm>
          <a:prstGeom prst="rect">
            <a:avLst/>
          </a:prstGeom>
        </p:spPr>
        <p:txBody>
          <a:bodyPr wrap="none">
            <a:spAutoFit/>
          </a:bodyPr>
          <a:lstStyle/>
          <a:p>
            <a:r>
              <a:rPr lang="en-GB" dirty="0">
                <a:latin typeface="Calibri" panose="020F0502020204030204" pitchFamily="34" charset="0"/>
                <a:ea typeface="Calibri" panose="020F0502020204030204" pitchFamily="34" charset="0"/>
                <a:cs typeface="Times New Roman" panose="02020603050405020304" pitchFamily="18" charset="0"/>
              </a:rPr>
              <a:t>Pliant Wave</a:t>
            </a:r>
            <a:endParaRPr lang="en-GB" dirty="0"/>
          </a:p>
        </p:txBody>
      </p:sp>
      <p:grpSp>
        <p:nvGrpSpPr>
          <p:cNvPr id="384" name="Group 383"/>
          <p:cNvGrpSpPr/>
          <p:nvPr/>
        </p:nvGrpSpPr>
        <p:grpSpPr>
          <a:xfrm>
            <a:off x="5059970" y="5413731"/>
            <a:ext cx="3108168" cy="1122080"/>
            <a:chOff x="0" y="0"/>
            <a:chExt cx="3313262" cy="1090330"/>
          </a:xfrm>
        </p:grpSpPr>
        <p:grpSp>
          <p:nvGrpSpPr>
            <p:cNvPr id="385" name="Group 384"/>
            <p:cNvGrpSpPr>
              <a:grpSpLocks/>
            </p:cNvGrpSpPr>
            <p:nvPr/>
          </p:nvGrpSpPr>
          <p:grpSpPr bwMode="auto">
            <a:xfrm>
              <a:off x="1238194" y="247651"/>
              <a:ext cx="2075068" cy="842679"/>
              <a:chOff x="12984" y="9378"/>
              <a:chExt cx="37716" cy="25737"/>
            </a:xfrm>
          </p:grpSpPr>
          <p:sp>
            <p:nvSpPr>
              <p:cNvPr id="433" name="Flowchart: Direct Access Storage 432"/>
              <p:cNvSpPr>
                <a:spLocks noChangeArrowheads="1"/>
              </p:cNvSpPr>
              <p:nvPr/>
            </p:nvSpPr>
            <p:spPr bwMode="auto">
              <a:xfrm rot="-5400000">
                <a:off x="22279" y="8340"/>
                <a:ext cx="5817" cy="7893"/>
              </a:xfrm>
              <a:prstGeom prst="flowChartMagneticDrum">
                <a:avLst/>
              </a:prstGeom>
              <a:solidFill>
                <a:srgbClr val="FFFFFF"/>
              </a:solidFill>
              <a:ln w="12700">
                <a:solidFill>
                  <a:srgbClr val="4472C4"/>
                </a:solidFill>
                <a:prstDash val="sysDash"/>
                <a:miter lim="800000"/>
                <a:headEnd/>
                <a:tailEnd/>
              </a:ln>
            </p:spPr>
            <p:txBody>
              <a:bodyPr rot="0" vert="horz" wrap="square" lIns="91440" tIns="45720" rIns="91440" bIns="45720" anchor="ctr" anchorCtr="0" upright="1">
                <a:noAutofit/>
              </a:bodyPr>
              <a:lstStyle/>
              <a:p>
                <a:endParaRPr lang="en-GB"/>
              </a:p>
            </p:txBody>
          </p:sp>
          <p:grpSp>
            <p:nvGrpSpPr>
              <p:cNvPr id="434" name="Group 433"/>
              <p:cNvGrpSpPr>
                <a:grpSpLocks/>
              </p:cNvGrpSpPr>
              <p:nvPr/>
            </p:nvGrpSpPr>
            <p:grpSpPr bwMode="auto">
              <a:xfrm>
                <a:off x="12984" y="9428"/>
                <a:ext cx="37716" cy="25687"/>
                <a:chOff x="12984" y="9428"/>
                <a:chExt cx="37716" cy="25687"/>
              </a:xfrm>
            </p:grpSpPr>
            <p:grpSp>
              <p:nvGrpSpPr>
                <p:cNvPr id="435" name="Group 434"/>
                <p:cNvGrpSpPr>
                  <a:grpSpLocks/>
                </p:cNvGrpSpPr>
                <p:nvPr/>
              </p:nvGrpSpPr>
              <p:grpSpPr bwMode="auto">
                <a:xfrm>
                  <a:off x="12984" y="14401"/>
                  <a:ext cx="37716" cy="20714"/>
                  <a:chOff x="14104" y="9878"/>
                  <a:chExt cx="40138" cy="26156"/>
                </a:xfrm>
              </p:grpSpPr>
              <p:grpSp>
                <p:nvGrpSpPr>
                  <p:cNvPr id="437" name="Group 436"/>
                  <p:cNvGrpSpPr>
                    <a:grpSpLocks/>
                  </p:cNvGrpSpPr>
                  <p:nvPr/>
                </p:nvGrpSpPr>
                <p:grpSpPr bwMode="auto">
                  <a:xfrm>
                    <a:off x="14104" y="9878"/>
                    <a:ext cx="40138" cy="26156"/>
                    <a:chOff x="14105" y="9878"/>
                    <a:chExt cx="40138" cy="26156"/>
                  </a:xfrm>
                </p:grpSpPr>
                <p:sp>
                  <p:nvSpPr>
                    <p:cNvPr id="439" name="Text Box 635"/>
                    <p:cNvSpPr txBox="1">
                      <a:spLocks noChangeArrowheads="1"/>
                    </p:cNvSpPr>
                    <p:nvPr/>
                  </p:nvSpPr>
                  <p:spPr bwMode="auto">
                    <a:xfrm>
                      <a:off x="51132" y="15356"/>
                      <a:ext cx="3111" cy="3838"/>
                    </a:xfrm>
                    <a:prstGeom prst="rect">
                      <a:avLst/>
                    </a:prstGeom>
                    <a:solidFill>
                      <a:schemeClr val="lt1">
                        <a:lumMod val="100000"/>
                        <a:lumOff val="0"/>
                      </a:schemeClr>
                    </a:solidFill>
                    <a:ln w="6350">
                      <a:solidFill>
                        <a:schemeClr val="bg1">
                          <a:lumMod val="100000"/>
                          <a:lumOff val="0"/>
                        </a:schemeClr>
                      </a:solidFill>
                      <a:miter lim="800000"/>
                      <a:headEnd/>
                      <a:tailEnd/>
                    </a:ln>
                  </p:spPr>
                  <p:txBody>
                    <a:bodyPr rot="0" vert="horz" wrap="square" lIns="91440" tIns="45720" rIns="91440" bIns="45720" anchor="t" anchorCtr="0" upright="1">
                      <a:noAutofit/>
                    </a:bodyPr>
                    <a:lstStyle/>
                    <a:p>
                      <a:pPr>
                        <a:spcAft>
                          <a:spcPts val="0"/>
                        </a:spcAft>
                      </a:pPr>
                      <a:r>
                        <a:rPr lang="en-GB" sz="800">
                          <a:effectLst/>
                          <a:latin typeface="Times New Roman" panose="02020603050405020304" pitchFamily="18"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p:txBody>
                </p:sp>
                <p:grpSp>
                  <p:nvGrpSpPr>
                    <p:cNvPr id="440" name="Group 439"/>
                    <p:cNvGrpSpPr>
                      <a:grpSpLocks/>
                    </p:cNvGrpSpPr>
                    <p:nvPr/>
                  </p:nvGrpSpPr>
                  <p:grpSpPr bwMode="auto">
                    <a:xfrm>
                      <a:off x="14105" y="9878"/>
                      <a:ext cx="21469" cy="26156"/>
                      <a:chOff x="14105" y="9878"/>
                      <a:chExt cx="21469" cy="26156"/>
                    </a:xfrm>
                  </p:grpSpPr>
                  <p:grpSp>
                    <p:nvGrpSpPr>
                      <p:cNvPr id="441" name="Group 440"/>
                      <p:cNvGrpSpPr>
                        <a:grpSpLocks/>
                      </p:cNvGrpSpPr>
                      <p:nvPr/>
                    </p:nvGrpSpPr>
                    <p:grpSpPr bwMode="auto">
                      <a:xfrm>
                        <a:off x="14105" y="33845"/>
                        <a:ext cx="21469" cy="2189"/>
                        <a:chOff x="13574" y="3969"/>
                        <a:chExt cx="21469" cy="2189"/>
                      </a:xfrm>
                    </p:grpSpPr>
                    <p:cxnSp>
                      <p:nvCxnSpPr>
                        <p:cNvPr id="445" name="Straight Connector 444"/>
                        <p:cNvCxnSpPr>
                          <a:cxnSpLocks noChangeShapeType="1"/>
                        </p:cNvCxnSpPr>
                        <p:nvPr/>
                      </p:nvCxnSpPr>
                      <p:spPr bwMode="auto">
                        <a:xfrm flipV="1">
                          <a:off x="13574" y="3969"/>
                          <a:ext cx="21469" cy="322"/>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grpSp>
                      <p:nvGrpSpPr>
                        <p:cNvPr id="446" name="Group 445"/>
                        <p:cNvGrpSpPr>
                          <a:grpSpLocks/>
                        </p:cNvGrpSpPr>
                        <p:nvPr/>
                      </p:nvGrpSpPr>
                      <p:grpSpPr bwMode="auto">
                        <a:xfrm>
                          <a:off x="14108" y="4253"/>
                          <a:ext cx="2856" cy="1905"/>
                          <a:chOff x="28575" y="0"/>
                          <a:chExt cx="285750" cy="190500"/>
                        </a:xfrm>
                      </p:grpSpPr>
                      <p:cxnSp>
                        <p:nvCxnSpPr>
                          <p:cNvPr id="487" name="Straight Connector 486"/>
                          <p:cNvCxnSpPr>
                            <a:cxnSpLocks noChangeShapeType="1"/>
                          </p:cNvCxnSpPr>
                          <p:nvPr/>
                        </p:nvCxnSpPr>
                        <p:spPr bwMode="auto">
                          <a:xfrm>
                            <a:off x="123825" y="9525"/>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grpSp>
                        <p:nvGrpSpPr>
                          <p:cNvPr id="488" name="Group 487"/>
                          <p:cNvGrpSpPr>
                            <a:grpSpLocks/>
                          </p:cNvGrpSpPr>
                          <p:nvPr/>
                        </p:nvGrpSpPr>
                        <p:grpSpPr bwMode="auto">
                          <a:xfrm>
                            <a:off x="28575" y="0"/>
                            <a:ext cx="285750" cy="190500"/>
                            <a:chOff x="28575" y="0"/>
                            <a:chExt cx="285750" cy="190500"/>
                          </a:xfrm>
                        </p:grpSpPr>
                        <p:cxnSp>
                          <p:nvCxnSpPr>
                            <p:cNvPr id="489" name="Straight Connector 488"/>
                            <p:cNvCxnSpPr>
                              <a:cxnSpLocks noChangeShapeType="1"/>
                            </p:cNvCxnSpPr>
                            <p:nvPr/>
                          </p:nvCxnSpPr>
                          <p:spPr bwMode="auto">
                            <a:xfrm>
                              <a:off x="190500" y="0"/>
                              <a:ext cx="114300" cy="171450"/>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90" name="Straight Connector 489"/>
                            <p:cNvCxnSpPr>
                              <a:cxnSpLocks noChangeShapeType="1"/>
                            </p:cNvCxnSpPr>
                            <p:nvPr/>
                          </p:nvCxnSpPr>
                          <p:spPr bwMode="auto">
                            <a:xfrm>
                              <a:off x="28575" y="0"/>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91" name="Straight Connector 490"/>
                            <p:cNvCxnSpPr>
                              <a:cxnSpLocks noChangeShapeType="1"/>
                            </p:cNvCxnSpPr>
                            <p:nvPr/>
                          </p:nvCxnSpPr>
                          <p:spPr bwMode="auto">
                            <a:xfrm flipH="1">
                              <a:off x="95250" y="0"/>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92" name="Straight Connector 491"/>
                            <p:cNvCxnSpPr>
                              <a:cxnSpLocks noChangeShapeType="1"/>
                            </p:cNvCxnSpPr>
                            <p:nvPr/>
                          </p:nvCxnSpPr>
                          <p:spPr bwMode="auto">
                            <a:xfrm flipH="1">
                              <a:off x="190500" y="9525"/>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grpSp>
                    </p:grpSp>
                    <p:grpSp>
                      <p:nvGrpSpPr>
                        <p:cNvPr id="447" name="Group 446"/>
                        <p:cNvGrpSpPr>
                          <a:grpSpLocks/>
                        </p:cNvGrpSpPr>
                        <p:nvPr/>
                      </p:nvGrpSpPr>
                      <p:grpSpPr bwMode="auto">
                        <a:xfrm>
                          <a:off x="17330" y="4253"/>
                          <a:ext cx="3144" cy="1905"/>
                          <a:chOff x="0" y="0"/>
                          <a:chExt cx="314325" cy="190500"/>
                        </a:xfrm>
                      </p:grpSpPr>
                      <p:cxnSp>
                        <p:nvCxnSpPr>
                          <p:cNvPr id="480" name="Straight Connector 479"/>
                          <p:cNvCxnSpPr>
                            <a:cxnSpLocks noChangeShapeType="1"/>
                          </p:cNvCxnSpPr>
                          <p:nvPr/>
                        </p:nvCxnSpPr>
                        <p:spPr bwMode="auto">
                          <a:xfrm>
                            <a:off x="123825" y="9525"/>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grpSp>
                        <p:nvGrpSpPr>
                          <p:cNvPr id="481" name="Group 480"/>
                          <p:cNvGrpSpPr>
                            <a:grpSpLocks/>
                          </p:cNvGrpSpPr>
                          <p:nvPr/>
                        </p:nvGrpSpPr>
                        <p:grpSpPr bwMode="auto">
                          <a:xfrm>
                            <a:off x="0" y="0"/>
                            <a:ext cx="314325" cy="190500"/>
                            <a:chOff x="0" y="0"/>
                            <a:chExt cx="314325" cy="190500"/>
                          </a:xfrm>
                        </p:grpSpPr>
                        <p:cxnSp>
                          <p:nvCxnSpPr>
                            <p:cNvPr id="482" name="Straight Connector 481"/>
                            <p:cNvCxnSpPr>
                              <a:cxnSpLocks noChangeShapeType="1"/>
                            </p:cNvCxnSpPr>
                            <p:nvPr/>
                          </p:nvCxnSpPr>
                          <p:spPr bwMode="auto">
                            <a:xfrm>
                              <a:off x="190500" y="0"/>
                              <a:ext cx="114300" cy="171450"/>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83" name="Straight Connector 482"/>
                            <p:cNvCxnSpPr>
                              <a:cxnSpLocks noChangeShapeType="1"/>
                            </p:cNvCxnSpPr>
                            <p:nvPr/>
                          </p:nvCxnSpPr>
                          <p:spPr bwMode="auto">
                            <a:xfrm>
                              <a:off x="28575" y="0"/>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84" name="Straight Connector 483"/>
                            <p:cNvCxnSpPr>
                              <a:cxnSpLocks noChangeShapeType="1"/>
                            </p:cNvCxnSpPr>
                            <p:nvPr/>
                          </p:nvCxnSpPr>
                          <p:spPr bwMode="auto">
                            <a:xfrm flipH="1">
                              <a:off x="95250" y="0"/>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85" name="Straight Connector 484"/>
                            <p:cNvCxnSpPr>
                              <a:cxnSpLocks noChangeShapeType="1"/>
                            </p:cNvCxnSpPr>
                            <p:nvPr/>
                          </p:nvCxnSpPr>
                          <p:spPr bwMode="auto">
                            <a:xfrm flipH="1">
                              <a:off x="190500" y="9525"/>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86" name="Straight Connector 485"/>
                            <p:cNvCxnSpPr>
                              <a:cxnSpLocks noChangeShapeType="1"/>
                            </p:cNvCxnSpPr>
                            <p:nvPr/>
                          </p:nvCxnSpPr>
                          <p:spPr bwMode="auto">
                            <a:xfrm flipH="1">
                              <a:off x="0" y="9525"/>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grpSp>
                    </p:grpSp>
                    <p:grpSp>
                      <p:nvGrpSpPr>
                        <p:cNvPr id="448" name="Group 447"/>
                        <p:cNvGrpSpPr>
                          <a:grpSpLocks/>
                        </p:cNvGrpSpPr>
                        <p:nvPr/>
                      </p:nvGrpSpPr>
                      <p:grpSpPr bwMode="auto">
                        <a:xfrm>
                          <a:off x="20945" y="4253"/>
                          <a:ext cx="3144" cy="1905"/>
                          <a:chOff x="0" y="0"/>
                          <a:chExt cx="314325" cy="190500"/>
                        </a:xfrm>
                      </p:grpSpPr>
                      <p:cxnSp>
                        <p:nvCxnSpPr>
                          <p:cNvPr id="473" name="Straight Connector 472"/>
                          <p:cNvCxnSpPr>
                            <a:cxnSpLocks noChangeShapeType="1"/>
                          </p:cNvCxnSpPr>
                          <p:nvPr/>
                        </p:nvCxnSpPr>
                        <p:spPr bwMode="auto">
                          <a:xfrm>
                            <a:off x="123825" y="9525"/>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grpSp>
                        <p:nvGrpSpPr>
                          <p:cNvPr id="474" name="Group 473"/>
                          <p:cNvGrpSpPr>
                            <a:grpSpLocks/>
                          </p:cNvGrpSpPr>
                          <p:nvPr/>
                        </p:nvGrpSpPr>
                        <p:grpSpPr bwMode="auto">
                          <a:xfrm>
                            <a:off x="0" y="0"/>
                            <a:ext cx="314325" cy="190500"/>
                            <a:chOff x="0" y="0"/>
                            <a:chExt cx="314325" cy="190500"/>
                          </a:xfrm>
                        </p:grpSpPr>
                        <p:cxnSp>
                          <p:nvCxnSpPr>
                            <p:cNvPr id="475" name="Straight Connector 474"/>
                            <p:cNvCxnSpPr>
                              <a:cxnSpLocks noChangeShapeType="1"/>
                            </p:cNvCxnSpPr>
                            <p:nvPr/>
                          </p:nvCxnSpPr>
                          <p:spPr bwMode="auto">
                            <a:xfrm>
                              <a:off x="190500" y="0"/>
                              <a:ext cx="114300" cy="171450"/>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76" name="Straight Connector 475"/>
                            <p:cNvCxnSpPr>
                              <a:cxnSpLocks noChangeShapeType="1"/>
                            </p:cNvCxnSpPr>
                            <p:nvPr/>
                          </p:nvCxnSpPr>
                          <p:spPr bwMode="auto">
                            <a:xfrm>
                              <a:off x="28575" y="0"/>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77" name="Straight Connector 476"/>
                            <p:cNvCxnSpPr>
                              <a:cxnSpLocks noChangeShapeType="1"/>
                            </p:cNvCxnSpPr>
                            <p:nvPr/>
                          </p:nvCxnSpPr>
                          <p:spPr bwMode="auto">
                            <a:xfrm flipH="1">
                              <a:off x="95250" y="0"/>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78" name="Straight Connector 477"/>
                            <p:cNvCxnSpPr>
                              <a:cxnSpLocks noChangeShapeType="1"/>
                            </p:cNvCxnSpPr>
                            <p:nvPr/>
                          </p:nvCxnSpPr>
                          <p:spPr bwMode="auto">
                            <a:xfrm flipH="1">
                              <a:off x="190500" y="9525"/>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79" name="Straight Connector 478"/>
                            <p:cNvCxnSpPr>
                              <a:cxnSpLocks noChangeShapeType="1"/>
                            </p:cNvCxnSpPr>
                            <p:nvPr/>
                          </p:nvCxnSpPr>
                          <p:spPr bwMode="auto">
                            <a:xfrm flipH="1">
                              <a:off x="0" y="9525"/>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grpSp>
                    </p:grpSp>
                    <p:grpSp>
                      <p:nvGrpSpPr>
                        <p:cNvPr id="449" name="Group 448"/>
                        <p:cNvGrpSpPr>
                          <a:grpSpLocks/>
                        </p:cNvGrpSpPr>
                        <p:nvPr/>
                      </p:nvGrpSpPr>
                      <p:grpSpPr bwMode="auto">
                        <a:xfrm>
                          <a:off x="24347" y="4253"/>
                          <a:ext cx="3144" cy="1905"/>
                          <a:chOff x="0" y="0"/>
                          <a:chExt cx="314325" cy="190500"/>
                        </a:xfrm>
                      </p:grpSpPr>
                      <p:cxnSp>
                        <p:nvCxnSpPr>
                          <p:cNvPr id="466" name="Straight Connector 465"/>
                          <p:cNvCxnSpPr>
                            <a:cxnSpLocks noChangeShapeType="1"/>
                          </p:cNvCxnSpPr>
                          <p:nvPr/>
                        </p:nvCxnSpPr>
                        <p:spPr bwMode="auto">
                          <a:xfrm>
                            <a:off x="123825" y="9525"/>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grpSp>
                        <p:nvGrpSpPr>
                          <p:cNvPr id="467" name="Group 466"/>
                          <p:cNvGrpSpPr>
                            <a:grpSpLocks/>
                          </p:cNvGrpSpPr>
                          <p:nvPr/>
                        </p:nvGrpSpPr>
                        <p:grpSpPr bwMode="auto">
                          <a:xfrm>
                            <a:off x="0" y="0"/>
                            <a:ext cx="314325" cy="190500"/>
                            <a:chOff x="0" y="0"/>
                            <a:chExt cx="314325" cy="190500"/>
                          </a:xfrm>
                        </p:grpSpPr>
                        <p:cxnSp>
                          <p:nvCxnSpPr>
                            <p:cNvPr id="468" name="Straight Connector 467"/>
                            <p:cNvCxnSpPr>
                              <a:cxnSpLocks noChangeShapeType="1"/>
                            </p:cNvCxnSpPr>
                            <p:nvPr/>
                          </p:nvCxnSpPr>
                          <p:spPr bwMode="auto">
                            <a:xfrm>
                              <a:off x="190500" y="0"/>
                              <a:ext cx="114300" cy="171450"/>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69" name="Straight Connector 468"/>
                            <p:cNvCxnSpPr>
                              <a:cxnSpLocks noChangeShapeType="1"/>
                            </p:cNvCxnSpPr>
                            <p:nvPr/>
                          </p:nvCxnSpPr>
                          <p:spPr bwMode="auto">
                            <a:xfrm>
                              <a:off x="28575" y="0"/>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70" name="Straight Connector 469"/>
                            <p:cNvCxnSpPr>
                              <a:cxnSpLocks noChangeShapeType="1"/>
                            </p:cNvCxnSpPr>
                            <p:nvPr/>
                          </p:nvCxnSpPr>
                          <p:spPr bwMode="auto">
                            <a:xfrm flipH="1">
                              <a:off x="95250" y="0"/>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71" name="Straight Connector 470"/>
                            <p:cNvCxnSpPr>
                              <a:cxnSpLocks noChangeShapeType="1"/>
                            </p:cNvCxnSpPr>
                            <p:nvPr/>
                          </p:nvCxnSpPr>
                          <p:spPr bwMode="auto">
                            <a:xfrm flipH="1">
                              <a:off x="190500" y="9525"/>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72" name="Straight Connector 471"/>
                            <p:cNvCxnSpPr>
                              <a:cxnSpLocks noChangeShapeType="1"/>
                            </p:cNvCxnSpPr>
                            <p:nvPr/>
                          </p:nvCxnSpPr>
                          <p:spPr bwMode="auto">
                            <a:xfrm flipH="1">
                              <a:off x="0" y="9525"/>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grpSp>
                    </p:grpSp>
                    <p:grpSp>
                      <p:nvGrpSpPr>
                        <p:cNvPr id="450" name="Group 449"/>
                        <p:cNvGrpSpPr>
                          <a:grpSpLocks/>
                        </p:cNvGrpSpPr>
                        <p:nvPr/>
                      </p:nvGrpSpPr>
                      <p:grpSpPr bwMode="auto">
                        <a:xfrm>
                          <a:off x="27750" y="4253"/>
                          <a:ext cx="3145" cy="1905"/>
                          <a:chOff x="0" y="0"/>
                          <a:chExt cx="314325" cy="190500"/>
                        </a:xfrm>
                      </p:grpSpPr>
                      <p:cxnSp>
                        <p:nvCxnSpPr>
                          <p:cNvPr id="459" name="Straight Connector 458"/>
                          <p:cNvCxnSpPr>
                            <a:cxnSpLocks noChangeShapeType="1"/>
                          </p:cNvCxnSpPr>
                          <p:nvPr/>
                        </p:nvCxnSpPr>
                        <p:spPr bwMode="auto">
                          <a:xfrm>
                            <a:off x="123825" y="9525"/>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grpSp>
                        <p:nvGrpSpPr>
                          <p:cNvPr id="460" name="Group 459"/>
                          <p:cNvGrpSpPr>
                            <a:grpSpLocks/>
                          </p:cNvGrpSpPr>
                          <p:nvPr/>
                        </p:nvGrpSpPr>
                        <p:grpSpPr bwMode="auto">
                          <a:xfrm>
                            <a:off x="0" y="0"/>
                            <a:ext cx="314325" cy="190500"/>
                            <a:chOff x="0" y="0"/>
                            <a:chExt cx="314325" cy="190500"/>
                          </a:xfrm>
                        </p:grpSpPr>
                        <p:cxnSp>
                          <p:nvCxnSpPr>
                            <p:cNvPr id="461" name="Straight Connector 460"/>
                            <p:cNvCxnSpPr>
                              <a:cxnSpLocks noChangeShapeType="1"/>
                            </p:cNvCxnSpPr>
                            <p:nvPr/>
                          </p:nvCxnSpPr>
                          <p:spPr bwMode="auto">
                            <a:xfrm>
                              <a:off x="190500" y="0"/>
                              <a:ext cx="114300" cy="171450"/>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62" name="Straight Connector 461"/>
                            <p:cNvCxnSpPr>
                              <a:cxnSpLocks noChangeShapeType="1"/>
                            </p:cNvCxnSpPr>
                            <p:nvPr/>
                          </p:nvCxnSpPr>
                          <p:spPr bwMode="auto">
                            <a:xfrm>
                              <a:off x="28575" y="0"/>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63" name="Straight Connector 462"/>
                            <p:cNvCxnSpPr>
                              <a:cxnSpLocks noChangeShapeType="1"/>
                            </p:cNvCxnSpPr>
                            <p:nvPr/>
                          </p:nvCxnSpPr>
                          <p:spPr bwMode="auto">
                            <a:xfrm flipH="1">
                              <a:off x="95250" y="0"/>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64" name="Straight Connector 463"/>
                            <p:cNvCxnSpPr>
                              <a:cxnSpLocks noChangeShapeType="1"/>
                            </p:cNvCxnSpPr>
                            <p:nvPr/>
                          </p:nvCxnSpPr>
                          <p:spPr bwMode="auto">
                            <a:xfrm flipH="1">
                              <a:off x="190500" y="9525"/>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65" name="Straight Connector 464"/>
                            <p:cNvCxnSpPr>
                              <a:cxnSpLocks noChangeShapeType="1"/>
                            </p:cNvCxnSpPr>
                            <p:nvPr/>
                          </p:nvCxnSpPr>
                          <p:spPr bwMode="auto">
                            <a:xfrm flipH="1">
                              <a:off x="0" y="9525"/>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grpSp>
                    </p:grpSp>
                    <p:grpSp>
                      <p:nvGrpSpPr>
                        <p:cNvPr id="451" name="Group 450"/>
                        <p:cNvGrpSpPr>
                          <a:grpSpLocks/>
                        </p:cNvGrpSpPr>
                        <p:nvPr/>
                      </p:nvGrpSpPr>
                      <p:grpSpPr bwMode="auto">
                        <a:xfrm>
                          <a:off x="31152" y="4253"/>
                          <a:ext cx="3144" cy="1905"/>
                          <a:chOff x="0" y="0"/>
                          <a:chExt cx="314325" cy="190500"/>
                        </a:xfrm>
                      </p:grpSpPr>
                      <p:cxnSp>
                        <p:nvCxnSpPr>
                          <p:cNvPr id="452" name="Straight Connector 451"/>
                          <p:cNvCxnSpPr>
                            <a:cxnSpLocks noChangeShapeType="1"/>
                          </p:cNvCxnSpPr>
                          <p:nvPr/>
                        </p:nvCxnSpPr>
                        <p:spPr bwMode="auto">
                          <a:xfrm>
                            <a:off x="123825" y="9525"/>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grpSp>
                        <p:nvGrpSpPr>
                          <p:cNvPr id="453" name="Group 452"/>
                          <p:cNvGrpSpPr>
                            <a:grpSpLocks/>
                          </p:cNvGrpSpPr>
                          <p:nvPr/>
                        </p:nvGrpSpPr>
                        <p:grpSpPr bwMode="auto">
                          <a:xfrm>
                            <a:off x="0" y="0"/>
                            <a:ext cx="314325" cy="190500"/>
                            <a:chOff x="0" y="0"/>
                            <a:chExt cx="314325" cy="190500"/>
                          </a:xfrm>
                        </p:grpSpPr>
                        <p:cxnSp>
                          <p:nvCxnSpPr>
                            <p:cNvPr id="454" name="Straight Connector 453"/>
                            <p:cNvCxnSpPr>
                              <a:cxnSpLocks noChangeShapeType="1"/>
                            </p:cNvCxnSpPr>
                            <p:nvPr/>
                          </p:nvCxnSpPr>
                          <p:spPr bwMode="auto">
                            <a:xfrm>
                              <a:off x="190500" y="0"/>
                              <a:ext cx="114300" cy="171450"/>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55" name="Straight Connector 454"/>
                            <p:cNvCxnSpPr>
                              <a:cxnSpLocks noChangeShapeType="1"/>
                            </p:cNvCxnSpPr>
                            <p:nvPr/>
                          </p:nvCxnSpPr>
                          <p:spPr bwMode="auto">
                            <a:xfrm>
                              <a:off x="28575" y="0"/>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56" name="Straight Connector 455"/>
                            <p:cNvCxnSpPr>
                              <a:cxnSpLocks noChangeShapeType="1"/>
                            </p:cNvCxnSpPr>
                            <p:nvPr/>
                          </p:nvCxnSpPr>
                          <p:spPr bwMode="auto">
                            <a:xfrm flipH="1">
                              <a:off x="95250" y="0"/>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57" name="Straight Connector 456"/>
                            <p:cNvCxnSpPr>
                              <a:cxnSpLocks noChangeShapeType="1"/>
                            </p:cNvCxnSpPr>
                            <p:nvPr/>
                          </p:nvCxnSpPr>
                          <p:spPr bwMode="auto">
                            <a:xfrm flipH="1">
                              <a:off x="190500" y="9525"/>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cxnSp>
                          <p:nvCxnSpPr>
                            <p:cNvPr id="458" name="Straight Connector 457"/>
                            <p:cNvCxnSpPr>
                              <a:cxnSpLocks noChangeShapeType="1"/>
                            </p:cNvCxnSpPr>
                            <p:nvPr/>
                          </p:nvCxnSpPr>
                          <p:spPr bwMode="auto">
                            <a:xfrm flipH="1">
                              <a:off x="0" y="9525"/>
                              <a:ext cx="123825" cy="180975"/>
                            </a:xfrm>
                            <a:prstGeom prst="line">
                              <a:avLst/>
                            </a:prstGeom>
                            <a:noFill/>
                            <a:ln w="6350">
                              <a:solidFill>
                                <a:schemeClr val="accent1">
                                  <a:lumMod val="100000"/>
                                  <a:lumOff val="0"/>
                                </a:schemeClr>
                              </a:solidFill>
                              <a:miter lim="800000"/>
                              <a:headEnd/>
                              <a:tailEnd/>
                            </a:ln>
                            <a:extLst>
                              <a:ext uri="{909E8E84-426E-40DD-AFC4-6F175D3DCCD1}">
                                <a14:hiddenFill xmlns:a14="http://schemas.microsoft.com/office/drawing/2010/main">
                                  <a:noFill/>
                                </a14:hiddenFill>
                              </a:ext>
                            </a:extLst>
                          </p:spPr>
                        </p:cxnSp>
                      </p:grpSp>
                    </p:grpSp>
                  </p:grpSp>
                  <p:grpSp>
                    <p:nvGrpSpPr>
                      <p:cNvPr id="442" name="Group 441"/>
                      <p:cNvGrpSpPr>
                        <a:grpSpLocks/>
                      </p:cNvGrpSpPr>
                      <p:nvPr/>
                    </p:nvGrpSpPr>
                    <p:grpSpPr bwMode="auto">
                      <a:xfrm>
                        <a:off x="21475" y="9878"/>
                        <a:ext cx="11731" cy="23991"/>
                        <a:chOff x="14459" y="7114"/>
                        <a:chExt cx="11731" cy="23990"/>
                      </a:xfrm>
                    </p:grpSpPr>
                    <p:sp>
                      <p:nvSpPr>
                        <p:cNvPr id="443" name="Block Arc 453"/>
                        <p:cNvSpPr>
                          <a:spLocks/>
                        </p:cNvSpPr>
                        <p:nvPr/>
                      </p:nvSpPr>
                      <p:spPr bwMode="auto">
                        <a:xfrm rot="5400000" flipH="1">
                          <a:off x="9983" y="14896"/>
                          <a:ext cx="23908" cy="8507"/>
                        </a:xfrm>
                        <a:custGeom>
                          <a:avLst/>
                          <a:gdLst>
                            <a:gd name="T0" fmla="*/ 0 w 2390775"/>
                            <a:gd name="T1" fmla="*/ 425384 h 850767"/>
                            <a:gd name="T2" fmla="*/ 1193578 w 2390775"/>
                            <a:gd name="T3" fmla="*/ 0 h 850767"/>
                            <a:gd name="T4" fmla="*/ 2390435 w 2390775"/>
                            <a:gd name="T5" fmla="*/ 415211 h 850767"/>
                            <a:gd name="T6" fmla="*/ 2319505 w 2390775"/>
                            <a:gd name="T7" fmla="*/ 415814 h 850767"/>
                            <a:gd name="T8" fmla="*/ 1193879 w 2390775"/>
                            <a:gd name="T9" fmla="*/ 70860 h 850767"/>
                            <a:gd name="T10" fmla="*/ 70861 w 2390775"/>
                            <a:gd name="T11" fmla="*/ 425383 h 850767"/>
                            <a:gd name="T12" fmla="*/ 0 w 2390775"/>
                            <a:gd name="T13" fmla="*/ 425384 h 85076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90775" h="850767">
                              <a:moveTo>
                                <a:pt x="0" y="425384"/>
                              </a:moveTo>
                              <a:cubicBezTo>
                                <a:pt x="0" y="190702"/>
                                <a:pt x="534091" y="356"/>
                                <a:pt x="1193578" y="0"/>
                              </a:cubicBezTo>
                              <a:cubicBezTo>
                                <a:pt x="1843338" y="-350"/>
                                <a:pt x="2374896" y="184057"/>
                                <a:pt x="2390435" y="415211"/>
                              </a:cubicBezTo>
                              <a:lnTo>
                                <a:pt x="2319505" y="415814"/>
                              </a:lnTo>
                              <a:cubicBezTo>
                                <a:pt x="2303045" y="223629"/>
                                <a:pt x="1803702" y="70602"/>
                                <a:pt x="1193879" y="70860"/>
                              </a:cubicBezTo>
                              <a:cubicBezTo>
                                <a:pt x="573410" y="71122"/>
                                <a:pt x="70861" y="229771"/>
                                <a:pt x="70861" y="425383"/>
                              </a:cubicBezTo>
                              <a:lnTo>
                                <a:pt x="0" y="425384"/>
                              </a:lnTo>
                              <a:close/>
                            </a:path>
                          </a:pathLst>
                        </a:custGeom>
                        <a:noFill/>
                        <a:ln w="12700">
                          <a:solidFill>
                            <a:schemeClr val="accent1">
                              <a:lumMod val="50000"/>
                              <a:lumOff val="0"/>
                            </a:schemeClr>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ctr" anchorCtr="0" upright="1">
                          <a:noAutofit/>
                        </a:bodyPr>
                        <a:lstStyle/>
                        <a:p>
                          <a:endParaRPr lang="en-GB"/>
                        </a:p>
                      </p:txBody>
                    </p:sp>
                    <p:sp>
                      <p:nvSpPr>
                        <p:cNvPr id="444" name="Block Arc 449"/>
                        <p:cNvSpPr>
                          <a:spLocks/>
                        </p:cNvSpPr>
                        <p:nvPr/>
                      </p:nvSpPr>
                      <p:spPr bwMode="auto">
                        <a:xfrm rot="-5400000">
                          <a:off x="6587" y="14986"/>
                          <a:ext cx="23968" cy="8223"/>
                        </a:xfrm>
                        <a:custGeom>
                          <a:avLst/>
                          <a:gdLst>
                            <a:gd name="T0" fmla="*/ 0 w 2396810"/>
                            <a:gd name="T1" fmla="*/ 411135 h 822269"/>
                            <a:gd name="T2" fmla="*/ 1196655 w 2396810"/>
                            <a:gd name="T3" fmla="*/ 0 h 822269"/>
                            <a:gd name="T4" fmla="*/ 2396441 w 2396810"/>
                            <a:gd name="T5" fmla="*/ 400937 h 822269"/>
                            <a:gd name="T6" fmla="*/ 2327878 w 2396810"/>
                            <a:gd name="T7" fmla="*/ 401520 h 822269"/>
                            <a:gd name="T8" fmla="*/ 1196946 w 2396810"/>
                            <a:gd name="T9" fmla="*/ 68487 h 822269"/>
                            <a:gd name="T10" fmla="*/ 68486 w 2396810"/>
                            <a:gd name="T11" fmla="*/ 411135 h 822269"/>
                            <a:gd name="T12" fmla="*/ 0 w 2396810"/>
                            <a:gd name="T13" fmla="*/ 411135 h 8222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96810" h="822269">
                              <a:moveTo>
                                <a:pt x="0" y="411135"/>
                              </a:moveTo>
                              <a:cubicBezTo>
                                <a:pt x="0" y="184306"/>
                                <a:pt x="535478" y="332"/>
                                <a:pt x="1196655" y="0"/>
                              </a:cubicBezTo>
                              <a:cubicBezTo>
                                <a:pt x="1847615" y="-326"/>
                                <a:pt x="2380294" y="177681"/>
                                <a:pt x="2396441" y="400937"/>
                              </a:cubicBezTo>
                              <a:lnTo>
                                <a:pt x="2327878" y="401520"/>
                              </a:lnTo>
                              <a:cubicBezTo>
                                <a:pt x="2310698" y="215927"/>
                                <a:pt x="1809201" y="68247"/>
                                <a:pt x="1196946" y="68487"/>
                              </a:cubicBezTo>
                              <a:cubicBezTo>
                                <a:pt x="573479" y="68731"/>
                                <a:pt x="68486" y="222068"/>
                                <a:pt x="68486" y="411135"/>
                              </a:cubicBezTo>
                              <a:lnTo>
                                <a:pt x="0" y="411135"/>
                              </a:lnTo>
                              <a:close/>
                            </a:path>
                          </a:pathLst>
                        </a:custGeom>
                        <a:noFill/>
                        <a:ln w="12700">
                          <a:solidFill>
                            <a:schemeClr val="accent1">
                              <a:lumMod val="50000"/>
                              <a:lumOff val="0"/>
                            </a:schemeClr>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ctr" anchorCtr="0" upright="1">
                          <a:noAutofit/>
                        </a:bodyPr>
                        <a:lstStyle/>
                        <a:p>
                          <a:endParaRPr lang="en-GB"/>
                        </a:p>
                      </p:txBody>
                    </p:sp>
                  </p:grpSp>
                </p:grpSp>
              </p:grpSp>
              <p:sp>
                <p:nvSpPr>
                  <p:cNvPr id="438" name="Flowchart: Predefined Process 437"/>
                  <p:cNvSpPr>
                    <a:spLocks noChangeArrowheads="1"/>
                  </p:cNvSpPr>
                  <p:nvPr/>
                </p:nvSpPr>
                <p:spPr bwMode="auto">
                  <a:xfrm>
                    <a:off x="25411" y="32295"/>
                    <a:ext cx="3715" cy="2146"/>
                  </a:xfrm>
                  <a:prstGeom prst="flowChartPredefinedProcess">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en-GB"/>
                  </a:p>
                </p:txBody>
              </p:sp>
            </p:grpSp>
            <p:sp>
              <p:nvSpPr>
                <p:cNvPr id="436" name="Flowchart: Direct Access Storage 435"/>
                <p:cNvSpPr>
                  <a:spLocks noChangeArrowheads="1"/>
                </p:cNvSpPr>
                <p:nvPr/>
              </p:nvSpPr>
              <p:spPr bwMode="auto">
                <a:xfrm rot="-5400000">
                  <a:off x="22871" y="7761"/>
                  <a:ext cx="4598" cy="7931"/>
                </a:xfrm>
                <a:prstGeom prst="flowChartMagneticDrum">
                  <a:avLst/>
                </a:prstGeom>
                <a:solidFill>
                  <a:srgbClr val="FFFFFF"/>
                </a:solidFill>
                <a:ln w="12700">
                  <a:solidFill>
                    <a:srgbClr val="4472C4"/>
                  </a:solidFill>
                  <a:miter lim="800000"/>
                  <a:headEnd/>
                  <a:tailEnd/>
                </a:ln>
              </p:spPr>
              <p:txBody>
                <a:bodyPr rot="0" vert="horz" wrap="square" lIns="91440" tIns="45720" rIns="91440" bIns="45720" anchor="ctr" anchorCtr="0" upright="1">
                  <a:noAutofit/>
                </a:bodyPr>
                <a:lstStyle/>
                <a:p>
                  <a:endParaRPr lang="en-GB"/>
                </a:p>
              </p:txBody>
            </p:sp>
          </p:grpSp>
        </p:grpSp>
        <p:grpSp>
          <p:nvGrpSpPr>
            <p:cNvPr id="386" name="Group 385"/>
            <p:cNvGrpSpPr/>
            <p:nvPr/>
          </p:nvGrpSpPr>
          <p:grpSpPr>
            <a:xfrm>
              <a:off x="0" y="0"/>
              <a:ext cx="2819400" cy="1043084"/>
              <a:chOff x="0" y="0"/>
              <a:chExt cx="3639185" cy="1095375"/>
            </a:xfrm>
          </p:grpSpPr>
          <p:grpSp>
            <p:nvGrpSpPr>
              <p:cNvPr id="387" name="Group 386"/>
              <p:cNvGrpSpPr/>
              <p:nvPr/>
            </p:nvGrpSpPr>
            <p:grpSpPr>
              <a:xfrm>
                <a:off x="0" y="0"/>
                <a:ext cx="3639185" cy="1095375"/>
                <a:chOff x="0" y="0"/>
                <a:chExt cx="3639185" cy="1364240"/>
              </a:xfrm>
            </p:grpSpPr>
            <p:grpSp>
              <p:nvGrpSpPr>
                <p:cNvPr id="389" name="Group 388"/>
                <p:cNvGrpSpPr/>
                <p:nvPr/>
              </p:nvGrpSpPr>
              <p:grpSpPr>
                <a:xfrm>
                  <a:off x="304800" y="0"/>
                  <a:ext cx="1752599" cy="476251"/>
                  <a:chOff x="304800" y="0"/>
                  <a:chExt cx="2400300" cy="1114425"/>
                </a:xfrm>
              </p:grpSpPr>
              <p:grpSp>
                <p:nvGrpSpPr>
                  <p:cNvPr id="397" name="Group 396"/>
                  <p:cNvGrpSpPr/>
                  <p:nvPr/>
                </p:nvGrpSpPr>
                <p:grpSpPr>
                  <a:xfrm>
                    <a:off x="2038350" y="581025"/>
                    <a:ext cx="666750" cy="533400"/>
                    <a:chOff x="2038350" y="581025"/>
                    <a:chExt cx="666750" cy="533400"/>
                  </a:xfrm>
                </p:grpSpPr>
                <p:cxnSp>
                  <p:nvCxnSpPr>
                    <p:cNvPr id="428" name="Straight Connector 427"/>
                    <p:cNvCxnSpPr/>
                    <p:nvPr/>
                  </p:nvCxnSpPr>
                  <p:spPr>
                    <a:xfrm flipH="1">
                      <a:off x="2381250" y="666750"/>
                      <a:ext cx="323850" cy="361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9" name="Straight Connector 428"/>
                    <p:cNvCxnSpPr/>
                    <p:nvPr/>
                  </p:nvCxnSpPr>
                  <p:spPr>
                    <a:xfrm>
                      <a:off x="2381250" y="1019175"/>
                      <a:ext cx="66675" cy="95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0" name="Straight Connector 429"/>
                    <p:cNvCxnSpPr/>
                    <p:nvPr/>
                  </p:nvCxnSpPr>
                  <p:spPr>
                    <a:xfrm flipV="1">
                      <a:off x="2038350" y="647700"/>
                      <a:ext cx="666750" cy="66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31" name="Straight Connector 430"/>
                    <p:cNvCxnSpPr/>
                    <p:nvPr/>
                  </p:nvCxnSpPr>
                  <p:spPr>
                    <a:xfrm flipV="1">
                      <a:off x="2047875" y="581025"/>
                      <a:ext cx="635635" cy="66675"/>
                    </a:xfrm>
                    <a:prstGeom prst="line">
                      <a:avLst/>
                    </a:prstGeom>
                  </p:spPr>
                  <p:style>
                    <a:lnRef idx="1">
                      <a:schemeClr val="accent1"/>
                    </a:lnRef>
                    <a:fillRef idx="0">
                      <a:schemeClr val="accent1"/>
                    </a:fillRef>
                    <a:effectRef idx="0">
                      <a:schemeClr val="accent1"/>
                    </a:effectRef>
                    <a:fontRef idx="minor">
                      <a:schemeClr val="tx1"/>
                    </a:fontRef>
                  </p:style>
                </p:cxnSp>
                <p:sp>
                  <p:nvSpPr>
                    <p:cNvPr id="432" name="Right Bracket 431"/>
                    <p:cNvSpPr/>
                    <p:nvPr/>
                  </p:nvSpPr>
                  <p:spPr>
                    <a:xfrm>
                      <a:off x="2638425" y="581025"/>
                      <a:ext cx="45719" cy="104775"/>
                    </a:xfrm>
                    <a:prstGeom prst="rightBracket">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398" name="Group 397"/>
                  <p:cNvGrpSpPr/>
                  <p:nvPr/>
                </p:nvGrpSpPr>
                <p:grpSpPr>
                  <a:xfrm>
                    <a:off x="304800" y="0"/>
                    <a:ext cx="2143125" cy="1114425"/>
                    <a:chOff x="304800" y="0"/>
                    <a:chExt cx="2143125" cy="1114425"/>
                  </a:xfrm>
                </p:grpSpPr>
                <p:cxnSp>
                  <p:nvCxnSpPr>
                    <p:cNvPr id="399" name="Straight Connector 398"/>
                    <p:cNvCxnSpPr/>
                    <p:nvPr/>
                  </p:nvCxnSpPr>
                  <p:spPr>
                    <a:xfrm>
                      <a:off x="1876425"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400" name="Straight Connector 399"/>
                    <p:cNvCxnSpPr/>
                    <p:nvPr/>
                  </p:nvCxnSpPr>
                  <p:spPr>
                    <a:xfrm>
                      <a:off x="1905000"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401" name="Group 400"/>
                    <p:cNvGrpSpPr/>
                    <p:nvPr/>
                  </p:nvGrpSpPr>
                  <p:grpSpPr>
                    <a:xfrm>
                      <a:off x="304800" y="0"/>
                      <a:ext cx="2143125" cy="1114425"/>
                      <a:chOff x="304800" y="0"/>
                      <a:chExt cx="2143125" cy="1114425"/>
                    </a:xfrm>
                  </p:grpSpPr>
                  <p:grpSp>
                    <p:nvGrpSpPr>
                      <p:cNvPr id="402" name="Group 401"/>
                      <p:cNvGrpSpPr/>
                      <p:nvPr/>
                    </p:nvGrpSpPr>
                    <p:grpSpPr>
                      <a:xfrm>
                        <a:off x="304800" y="0"/>
                        <a:ext cx="2143125" cy="1114425"/>
                        <a:chOff x="304800" y="0"/>
                        <a:chExt cx="2143125" cy="1114425"/>
                      </a:xfrm>
                    </p:grpSpPr>
                    <p:cxnSp>
                      <p:nvCxnSpPr>
                        <p:cNvPr id="419" name="Straight Connector 418"/>
                        <p:cNvCxnSpPr/>
                        <p:nvPr/>
                      </p:nvCxnSpPr>
                      <p:spPr>
                        <a:xfrm>
                          <a:off x="304800" y="723900"/>
                          <a:ext cx="17335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0" name="Straight Connector 419"/>
                        <p:cNvCxnSpPr/>
                        <p:nvPr/>
                      </p:nvCxnSpPr>
                      <p:spPr>
                        <a:xfrm flipV="1">
                          <a:off x="304800" y="1114425"/>
                          <a:ext cx="2143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1" name="Straight Connector 420"/>
                        <p:cNvCxnSpPr/>
                        <p:nvPr/>
                      </p:nvCxnSpPr>
                      <p:spPr>
                        <a:xfrm>
                          <a:off x="304800" y="723900"/>
                          <a:ext cx="0" cy="390525"/>
                        </a:xfrm>
                        <a:prstGeom prst="line">
                          <a:avLst/>
                        </a:prstGeom>
                      </p:spPr>
                      <p:style>
                        <a:lnRef idx="1">
                          <a:schemeClr val="accent1"/>
                        </a:lnRef>
                        <a:fillRef idx="0">
                          <a:schemeClr val="accent1"/>
                        </a:fillRef>
                        <a:effectRef idx="0">
                          <a:schemeClr val="accent1"/>
                        </a:effectRef>
                        <a:fontRef idx="minor">
                          <a:schemeClr val="tx1"/>
                        </a:fontRef>
                      </p:style>
                    </p:cxnSp>
                    <p:sp>
                      <p:nvSpPr>
                        <p:cNvPr id="422" name="Rectangle 421"/>
                        <p:cNvSpPr/>
                        <p:nvPr/>
                      </p:nvSpPr>
                      <p:spPr>
                        <a:xfrm>
                          <a:off x="1323975" y="600075"/>
                          <a:ext cx="180975" cy="123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23" name="Rectangle 422"/>
                        <p:cNvSpPr/>
                        <p:nvPr/>
                      </p:nvSpPr>
                      <p:spPr>
                        <a:xfrm>
                          <a:off x="409575" y="409575"/>
                          <a:ext cx="428625"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424" name="Group 423"/>
                        <p:cNvGrpSpPr/>
                        <p:nvPr/>
                      </p:nvGrpSpPr>
                      <p:grpSpPr>
                        <a:xfrm>
                          <a:off x="447675" y="0"/>
                          <a:ext cx="142875" cy="438150"/>
                          <a:chOff x="447675" y="0"/>
                          <a:chExt cx="142875" cy="438150"/>
                        </a:xfrm>
                      </p:grpSpPr>
                      <p:cxnSp>
                        <p:nvCxnSpPr>
                          <p:cNvPr id="425" name="Straight Connector 424"/>
                          <p:cNvCxnSpPr/>
                          <p:nvPr/>
                        </p:nvCxnSpPr>
                        <p:spPr>
                          <a:xfrm flipH="1">
                            <a:off x="447675" y="0"/>
                            <a:ext cx="19050" cy="419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6" name="Straight Connector 425"/>
                          <p:cNvCxnSpPr/>
                          <p:nvPr/>
                        </p:nvCxnSpPr>
                        <p:spPr>
                          <a:xfrm>
                            <a:off x="466725" y="0"/>
                            <a:ext cx="571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7" name="Straight Connector 426"/>
                          <p:cNvCxnSpPr/>
                          <p:nvPr/>
                        </p:nvCxnSpPr>
                        <p:spPr>
                          <a:xfrm>
                            <a:off x="523875" y="0"/>
                            <a:ext cx="66675" cy="43815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403" name="Group 402"/>
                      <p:cNvGrpSpPr/>
                      <p:nvPr/>
                    </p:nvGrpSpPr>
                    <p:grpSpPr>
                      <a:xfrm>
                        <a:off x="1724025" y="152400"/>
                        <a:ext cx="342900" cy="571500"/>
                        <a:chOff x="1724025" y="152400"/>
                        <a:chExt cx="342900" cy="571500"/>
                      </a:xfrm>
                    </p:grpSpPr>
                    <p:cxnSp>
                      <p:nvCxnSpPr>
                        <p:cNvPr id="406" name="Straight Connector 405"/>
                        <p:cNvCxnSpPr/>
                        <p:nvPr/>
                      </p:nvCxnSpPr>
                      <p:spPr>
                        <a:xfrm>
                          <a:off x="1790700" y="342900"/>
                          <a:ext cx="17145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407" name="Group 406"/>
                        <p:cNvGrpSpPr/>
                        <p:nvPr/>
                      </p:nvGrpSpPr>
                      <p:grpSpPr>
                        <a:xfrm>
                          <a:off x="1724025" y="152400"/>
                          <a:ext cx="342900" cy="571500"/>
                          <a:chOff x="1724025" y="152400"/>
                          <a:chExt cx="342900" cy="571500"/>
                        </a:xfrm>
                      </p:grpSpPr>
                      <p:cxnSp>
                        <p:nvCxnSpPr>
                          <p:cNvPr id="408" name="Straight Connector 407"/>
                          <p:cNvCxnSpPr/>
                          <p:nvPr/>
                        </p:nvCxnSpPr>
                        <p:spPr>
                          <a:xfrm>
                            <a:off x="1752600" y="523875"/>
                            <a:ext cx="25717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409" name="Group 408"/>
                          <p:cNvGrpSpPr/>
                          <p:nvPr/>
                        </p:nvGrpSpPr>
                        <p:grpSpPr>
                          <a:xfrm>
                            <a:off x="1724025" y="152400"/>
                            <a:ext cx="342900" cy="571500"/>
                            <a:chOff x="1724025" y="152400"/>
                            <a:chExt cx="342900" cy="571500"/>
                          </a:xfrm>
                        </p:grpSpPr>
                        <p:cxnSp>
                          <p:nvCxnSpPr>
                            <p:cNvPr id="410" name="Straight Connector 409"/>
                            <p:cNvCxnSpPr/>
                            <p:nvPr/>
                          </p:nvCxnSpPr>
                          <p:spPr>
                            <a:xfrm flipV="1">
                              <a:off x="1724025" y="161925"/>
                              <a:ext cx="85725" cy="561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11" name="Straight Connector 410"/>
                            <p:cNvCxnSpPr/>
                            <p:nvPr/>
                          </p:nvCxnSpPr>
                          <p:spPr>
                            <a:xfrm flipH="1" flipV="1">
                              <a:off x="1914525" y="152400"/>
                              <a:ext cx="152400" cy="571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2" name="Straight Connector 411"/>
                            <p:cNvCxnSpPr/>
                            <p:nvPr/>
                          </p:nvCxnSpPr>
                          <p:spPr>
                            <a:xfrm flipV="1">
                              <a:off x="1809750" y="161925"/>
                              <a:ext cx="1047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3" name="Straight Connector 412"/>
                            <p:cNvCxnSpPr/>
                            <p:nvPr/>
                          </p:nvCxnSpPr>
                          <p:spPr>
                            <a:xfrm flipH="1">
                              <a:off x="1762125" y="342900"/>
                              <a:ext cx="20002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14" name="Straight Connector 413"/>
                            <p:cNvCxnSpPr/>
                            <p:nvPr/>
                          </p:nvCxnSpPr>
                          <p:spPr>
                            <a:xfrm flipH="1">
                              <a:off x="1743075" y="533400"/>
                              <a:ext cx="257175"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15" name="Straight Connector 414"/>
                            <p:cNvCxnSpPr/>
                            <p:nvPr/>
                          </p:nvCxnSpPr>
                          <p:spPr>
                            <a:xfrm>
                              <a:off x="1781175" y="333375"/>
                              <a:ext cx="22860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6" name="Straight Connector 415"/>
                            <p:cNvCxnSpPr/>
                            <p:nvPr/>
                          </p:nvCxnSpPr>
                          <p:spPr>
                            <a:xfrm>
                              <a:off x="1762125" y="523875"/>
                              <a:ext cx="285750"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17" name="Straight Connector 416"/>
                            <p:cNvCxnSpPr/>
                            <p:nvPr/>
                          </p:nvCxnSpPr>
                          <p:spPr>
                            <a:xfrm>
                              <a:off x="1809750" y="171450"/>
                              <a:ext cx="152400" cy="161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418" name="Straight Connector 417"/>
                            <p:cNvCxnSpPr/>
                            <p:nvPr/>
                          </p:nvCxnSpPr>
                          <p:spPr>
                            <a:xfrm flipH="1">
                              <a:off x="1800225" y="161925"/>
                              <a:ext cx="123825" cy="1619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404" name="Straight Connector 403"/>
                      <p:cNvCxnSpPr/>
                      <p:nvPr/>
                    </p:nvCxnSpPr>
                    <p:spPr>
                      <a:xfrm>
                        <a:off x="1790700" y="723900"/>
                        <a:ext cx="0" cy="390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405" name="Straight Connector 404"/>
                      <p:cNvCxnSpPr/>
                      <p:nvPr/>
                    </p:nvCxnSpPr>
                    <p:spPr>
                      <a:xfrm>
                        <a:off x="1990725" y="723900"/>
                        <a:ext cx="0" cy="390525"/>
                      </a:xfrm>
                      <a:prstGeom prst="line">
                        <a:avLst/>
                      </a:prstGeom>
                    </p:spPr>
                    <p:style>
                      <a:lnRef idx="1">
                        <a:schemeClr val="accent1"/>
                      </a:lnRef>
                      <a:fillRef idx="0">
                        <a:schemeClr val="accent1"/>
                      </a:fillRef>
                      <a:effectRef idx="0">
                        <a:schemeClr val="accent1"/>
                      </a:effectRef>
                      <a:fontRef idx="minor">
                        <a:schemeClr val="tx1"/>
                      </a:fontRef>
                    </p:style>
                  </p:cxnSp>
                </p:grpSp>
              </p:grpSp>
            </p:grpSp>
            <p:cxnSp>
              <p:nvCxnSpPr>
                <p:cNvPr id="390" name="Straight Connector 389"/>
                <p:cNvCxnSpPr/>
                <p:nvPr/>
              </p:nvCxnSpPr>
              <p:spPr>
                <a:xfrm flipV="1">
                  <a:off x="0" y="1354715"/>
                  <a:ext cx="3639185" cy="9525"/>
                </a:xfrm>
                <a:prstGeom prst="line">
                  <a:avLst/>
                </a:prstGeom>
              </p:spPr>
              <p:style>
                <a:lnRef idx="1">
                  <a:schemeClr val="accent1"/>
                </a:lnRef>
                <a:fillRef idx="0">
                  <a:schemeClr val="accent1"/>
                </a:fillRef>
                <a:effectRef idx="0">
                  <a:schemeClr val="accent1"/>
                </a:effectRef>
                <a:fontRef idx="minor">
                  <a:schemeClr val="tx1"/>
                </a:fontRef>
              </p:style>
            </p:cxnSp>
            <p:grpSp>
              <p:nvGrpSpPr>
                <p:cNvPr id="391" name="Group 390"/>
                <p:cNvGrpSpPr/>
                <p:nvPr/>
              </p:nvGrpSpPr>
              <p:grpSpPr>
                <a:xfrm>
                  <a:off x="19050" y="409575"/>
                  <a:ext cx="3505200" cy="9525"/>
                  <a:chOff x="19050" y="409575"/>
                  <a:chExt cx="3505200" cy="9525"/>
                </a:xfrm>
              </p:grpSpPr>
              <p:cxnSp>
                <p:nvCxnSpPr>
                  <p:cNvPr id="392" name="Straight Connector 391"/>
                  <p:cNvCxnSpPr/>
                  <p:nvPr/>
                </p:nvCxnSpPr>
                <p:spPr>
                  <a:xfrm flipV="1">
                    <a:off x="19050" y="419100"/>
                    <a:ext cx="619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3" name="Straight Connector 392"/>
                  <p:cNvCxnSpPr/>
                  <p:nvPr/>
                </p:nvCxnSpPr>
                <p:spPr>
                  <a:xfrm flipV="1">
                    <a:off x="762000" y="409575"/>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4" name="Straight Connector 393"/>
                  <p:cNvCxnSpPr/>
                  <p:nvPr/>
                </p:nvCxnSpPr>
                <p:spPr>
                  <a:xfrm flipV="1">
                    <a:off x="1628775" y="409575"/>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5" name="Straight Connector 394"/>
                  <p:cNvCxnSpPr/>
                  <p:nvPr/>
                </p:nvCxnSpPr>
                <p:spPr>
                  <a:xfrm>
                    <a:off x="2362200" y="419100"/>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6" name="Straight Connector 395"/>
                  <p:cNvCxnSpPr/>
                  <p:nvPr/>
                </p:nvCxnSpPr>
                <p:spPr>
                  <a:xfrm flipV="1">
                    <a:off x="3038475" y="409575"/>
                    <a:ext cx="485775" cy="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388" name="Freeform 387"/>
              <p:cNvSpPr/>
              <p:nvPr/>
            </p:nvSpPr>
            <p:spPr>
              <a:xfrm flipV="1">
                <a:off x="1447800" y="325625"/>
                <a:ext cx="882823" cy="48011"/>
              </a:xfrm>
              <a:custGeom>
                <a:avLst/>
                <a:gdLst>
                  <a:gd name="connsiteX0" fmla="*/ 0 w 1000125"/>
                  <a:gd name="connsiteY0" fmla="*/ 0 h 819150"/>
                  <a:gd name="connsiteX1" fmla="*/ 352425 w 1000125"/>
                  <a:gd name="connsiteY1" fmla="*/ 704850 h 819150"/>
                  <a:gd name="connsiteX2" fmla="*/ 666750 w 1000125"/>
                  <a:gd name="connsiteY2" fmla="*/ 447675 h 819150"/>
                  <a:gd name="connsiteX3" fmla="*/ 838200 w 1000125"/>
                  <a:gd name="connsiteY3" fmla="*/ 419100 h 819150"/>
                  <a:gd name="connsiteX4" fmla="*/ 1000125 w 1000125"/>
                  <a:gd name="connsiteY4" fmla="*/ 819150 h 81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25" h="819150">
                    <a:moveTo>
                      <a:pt x="0" y="0"/>
                    </a:moveTo>
                    <a:cubicBezTo>
                      <a:pt x="120650" y="315119"/>
                      <a:pt x="241300" y="630238"/>
                      <a:pt x="352425" y="704850"/>
                    </a:cubicBezTo>
                    <a:cubicBezTo>
                      <a:pt x="463550" y="779462"/>
                      <a:pt x="585788" y="495300"/>
                      <a:pt x="666750" y="447675"/>
                    </a:cubicBezTo>
                    <a:cubicBezTo>
                      <a:pt x="747713" y="400050"/>
                      <a:pt x="782638" y="357188"/>
                      <a:pt x="838200" y="419100"/>
                    </a:cubicBezTo>
                    <a:cubicBezTo>
                      <a:pt x="893763" y="481013"/>
                      <a:pt x="955675" y="744537"/>
                      <a:pt x="1000125" y="819150"/>
                    </a:cubicBezTo>
                  </a:path>
                </a:pathLst>
              </a:cu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sp>
        <p:nvSpPr>
          <p:cNvPr id="493" name="Rectangle 492"/>
          <p:cNvSpPr/>
          <p:nvPr/>
        </p:nvSpPr>
        <p:spPr>
          <a:xfrm>
            <a:off x="4828840" y="5987521"/>
            <a:ext cx="2061828" cy="369332"/>
          </a:xfrm>
          <a:prstGeom prst="rect">
            <a:avLst/>
          </a:prstGeom>
        </p:spPr>
        <p:txBody>
          <a:bodyPr wrap="square">
            <a:spAutoFit/>
          </a:bodyPr>
          <a:lstStyle/>
          <a:p>
            <a:r>
              <a:rPr lang="en-GB" dirty="0" smtClean="0">
                <a:latin typeface="Calibri" panose="020F0502020204030204" pitchFamily="34" charset="0"/>
                <a:cs typeface="Times New Roman" panose="02020603050405020304" pitchFamily="18" charset="0"/>
              </a:rPr>
              <a:t>Chinese-lantern</a:t>
            </a:r>
            <a:endParaRPr lang="en-GB" dirty="0"/>
          </a:p>
        </p:txBody>
      </p:sp>
      <p:sp>
        <p:nvSpPr>
          <p:cNvPr id="494" name="Text Placeholder 2"/>
          <p:cNvSpPr>
            <a:spLocks noGrp="1"/>
          </p:cNvSpPr>
          <p:nvPr>
            <p:ph type="body" sz="quarter" idx="14"/>
          </p:nvPr>
        </p:nvSpPr>
        <p:spPr>
          <a:xfrm>
            <a:off x="466167" y="6481569"/>
            <a:ext cx="8136904" cy="299650"/>
          </a:xfrm>
        </p:spPr>
        <p:txBody>
          <a:bodyPr/>
          <a:lstStyle/>
          <a:p>
            <a:r>
              <a:rPr lang="en-GB" sz="1200" dirty="0" err="1">
                <a:latin typeface="Times New Roman" panose="02020603050405020304" pitchFamily="18" charset="0"/>
                <a:ea typeface="Calibri" panose="020F0502020204030204" pitchFamily="34" charset="0"/>
              </a:rPr>
              <a:t>Amaechi</a:t>
            </a:r>
            <a:r>
              <a:rPr lang="en-GB" sz="1200" dirty="0">
                <a:latin typeface="Times New Roman" panose="02020603050405020304" pitchFamily="18" charset="0"/>
                <a:ea typeface="Calibri" panose="020F0502020204030204" pitchFamily="34" charset="0"/>
              </a:rPr>
              <a:t> C.V. &amp; Ye J., 2017. A numerical </a:t>
            </a:r>
            <a:r>
              <a:rPr lang="en-GB" sz="1200" dirty="0" err="1">
                <a:latin typeface="Times New Roman" panose="02020603050405020304" pitchFamily="18" charset="0"/>
                <a:ea typeface="Calibri" panose="020F0502020204030204" pitchFamily="34" charset="0"/>
              </a:rPr>
              <a:t>modeling</a:t>
            </a:r>
            <a:r>
              <a:rPr lang="en-GB" sz="1200" dirty="0">
                <a:latin typeface="Times New Roman" panose="02020603050405020304" pitchFamily="18" charset="0"/>
                <a:ea typeface="Calibri" panose="020F0502020204030204" pitchFamily="34" charset="0"/>
              </a:rPr>
              <a:t> approach to composite risers for deep waters. In </a:t>
            </a:r>
            <a:r>
              <a:rPr lang="en-GB" sz="1200" i="1" dirty="0">
                <a:latin typeface="Times New Roman" panose="02020603050405020304" pitchFamily="18" charset="0"/>
                <a:ea typeface="Calibri" panose="020F0502020204030204" pitchFamily="34" charset="0"/>
              </a:rPr>
              <a:t>International Conference on Composite Structures (ICCS20) Proceedings</a:t>
            </a:r>
            <a:r>
              <a:rPr lang="en-GB" sz="1200" dirty="0">
                <a:latin typeface="Times New Roman" panose="02020603050405020304" pitchFamily="18" charset="0"/>
                <a:ea typeface="Calibri" panose="020F0502020204030204" pitchFamily="34" charset="0"/>
              </a:rPr>
              <a:t>. Paris, France: </a:t>
            </a:r>
            <a:r>
              <a:rPr lang="en-GB" sz="1200" dirty="0" err="1">
                <a:latin typeface="Times New Roman" panose="02020603050405020304" pitchFamily="18" charset="0"/>
                <a:ea typeface="Calibri" panose="020F0502020204030204" pitchFamily="34" charset="0"/>
              </a:rPr>
              <a:t>Societa</a:t>
            </a:r>
            <a:r>
              <a:rPr lang="en-GB" sz="1200" dirty="0">
                <a:latin typeface="Times New Roman" panose="02020603050405020304" pitchFamily="18" charset="0"/>
                <a:ea typeface="Calibri" panose="020F0502020204030204" pitchFamily="34" charset="0"/>
              </a:rPr>
              <a:t> </a:t>
            </a:r>
            <a:r>
              <a:rPr lang="en-GB" sz="1200" dirty="0" err="1">
                <a:latin typeface="Times New Roman" panose="02020603050405020304" pitchFamily="18" charset="0"/>
                <a:ea typeface="Calibri" panose="020F0502020204030204" pitchFamily="34" charset="0"/>
              </a:rPr>
              <a:t>Editrice</a:t>
            </a:r>
            <a:r>
              <a:rPr lang="en-GB" sz="1200" dirty="0">
                <a:latin typeface="Times New Roman" panose="02020603050405020304" pitchFamily="18" charset="0"/>
                <a:ea typeface="Calibri" panose="020F0502020204030204" pitchFamily="34" charset="0"/>
              </a:rPr>
              <a:t> </a:t>
            </a:r>
            <a:r>
              <a:rPr lang="en-GB" sz="1200" dirty="0" err="1">
                <a:latin typeface="Times New Roman" panose="02020603050405020304" pitchFamily="18" charset="0"/>
                <a:ea typeface="Calibri" panose="020F0502020204030204" pitchFamily="34" charset="0"/>
              </a:rPr>
              <a:t>Esculapo</a:t>
            </a:r>
            <a:endParaRPr lang="en-GB" sz="1200" dirty="0"/>
          </a:p>
        </p:txBody>
      </p:sp>
    </p:spTree>
    <p:extLst>
      <p:ext uri="{BB962C8B-B14F-4D97-AF65-F5344CB8AC3E}">
        <p14:creationId xmlns:p14="http://schemas.microsoft.com/office/powerpoint/2010/main" val="4031243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593946676"/>
              </p:ext>
            </p:extLst>
          </p:nvPr>
        </p:nvGraphicFramePr>
        <p:xfrm>
          <a:off x="1403648" y="1249282"/>
          <a:ext cx="6696744" cy="5660919"/>
        </p:xfrm>
        <a:graphic>
          <a:graphicData uri="http://schemas.openxmlformats.org/drawingml/2006/table">
            <a:tbl>
              <a:tblPr firstRow="1" firstCol="1" bandRow="1">
                <a:tableStyleId>{5C22544A-7EE6-4342-B048-85BDC9FD1C3A}</a:tableStyleId>
              </a:tblPr>
              <a:tblGrid>
                <a:gridCol w="2028798">
                  <a:extLst>
                    <a:ext uri="{9D8B030D-6E8A-4147-A177-3AD203B41FA5}">
                      <a16:colId xmlns:a16="http://schemas.microsoft.com/office/drawing/2014/main" val="52275349"/>
                    </a:ext>
                  </a:extLst>
                </a:gridCol>
                <a:gridCol w="2736411">
                  <a:extLst>
                    <a:ext uri="{9D8B030D-6E8A-4147-A177-3AD203B41FA5}">
                      <a16:colId xmlns:a16="http://schemas.microsoft.com/office/drawing/2014/main" val="3210943767"/>
                    </a:ext>
                  </a:extLst>
                </a:gridCol>
                <a:gridCol w="1931535">
                  <a:extLst>
                    <a:ext uri="{9D8B030D-6E8A-4147-A177-3AD203B41FA5}">
                      <a16:colId xmlns:a16="http://schemas.microsoft.com/office/drawing/2014/main" val="1950390763"/>
                    </a:ext>
                  </a:extLst>
                </a:gridCol>
              </a:tblGrid>
              <a:tr h="207527">
                <a:tc>
                  <a:txBody>
                    <a:bodyPr/>
                    <a:lstStyle/>
                    <a:p>
                      <a:pPr algn="just">
                        <a:spcAft>
                          <a:spcPts val="0"/>
                        </a:spcAft>
                      </a:pPr>
                      <a:r>
                        <a:rPr lang="en-GB" sz="1400" dirty="0">
                          <a:effectLst/>
                        </a:rPr>
                        <a:t>End-fitting</a:t>
                      </a:r>
                      <a:endParaRPr lang="en-GB" sz="1400" dirty="0">
                        <a:effectLst/>
                        <a:latin typeface="Times New Roman" panose="02020603050405020304" pitchFamily="18" charset="0"/>
                        <a:ea typeface="Times New Roman" panose="02020603050405020304" pitchFamily="18" charset="0"/>
                      </a:endParaRPr>
                    </a:p>
                  </a:txBody>
                  <a:tcPr marL="48689" marR="48689" marT="0" marB="0"/>
                </a:tc>
                <a:tc>
                  <a:txBody>
                    <a:bodyPr/>
                    <a:lstStyle/>
                    <a:p>
                      <a:pPr indent="457200" algn="just">
                        <a:spcAft>
                          <a:spcPts val="0"/>
                        </a:spcAft>
                      </a:pPr>
                      <a:r>
                        <a:rPr lang="en-GB" sz="1400" dirty="0">
                          <a:effectLst/>
                        </a:rPr>
                        <a:t>Description </a:t>
                      </a:r>
                      <a:r>
                        <a:rPr lang="en-GB" sz="1400" dirty="0" smtClean="0">
                          <a:effectLst/>
                        </a:rPr>
                        <a:t>of the design</a:t>
                      </a:r>
                      <a:endParaRPr lang="en-GB" sz="1400" dirty="0">
                        <a:effectLst/>
                        <a:latin typeface="Times New Roman" panose="02020603050405020304" pitchFamily="18" charset="0"/>
                        <a:ea typeface="Times New Roman" panose="02020603050405020304" pitchFamily="18" charset="0"/>
                      </a:endParaRPr>
                    </a:p>
                  </a:txBody>
                  <a:tcPr marL="48689" marR="48689" marT="0" marB="0"/>
                </a:tc>
                <a:tc>
                  <a:txBody>
                    <a:bodyPr/>
                    <a:lstStyle/>
                    <a:p>
                      <a:pPr>
                        <a:spcAft>
                          <a:spcPts val="0"/>
                        </a:spcAft>
                      </a:pPr>
                      <a:r>
                        <a:rPr lang="en-GB" sz="1400" dirty="0">
                          <a:effectLst/>
                        </a:rPr>
                        <a:t>Reference</a:t>
                      </a:r>
                      <a:endParaRPr lang="en-GB" sz="1400" dirty="0">
                        <a:effectLst/>
                        <a:latin typeface="Times New Roman" panose="02020603050405020304" pitchFamily="18" charset="0"/>
                        <a:ea typeface="Times New Roman" panose="02020603050405020304" pitchFamily="18" charset="0"/>
                      </a:endParaRPr>
                    </a:p>
                  </a:txBody>
                  <a:tcPr marL="48689" marR="48689" marT="0" marB="0"/>
                </a:tc>
                <a:extLst>
                  <a:ext uri="{0D108BD9-81ED-4DB2-BD59-A6C34878D82A}">
                    <a16:rowId xmlns:a16="http://schemas.microsoft.com/office/drawing/2014/main" val="3348671140"/>
                  </a:ext>
                </a:extLst>
              </a:tr>
              <a:tr h="889403">
                <a:tc>
                  <a:txBody>
                    <a:bodyPr/>
                    <a:lstStyle/>
                    <a:p>
                      <a:pPr algn="ctr">
                        <a:spcBef>
                          <a:spcPts val="1200"/>
                        </a:spcBef>
                        <a:spcAft>
                          <a:spcPts val="0"/>
                        </a:spcAft>
                      </a:pPr>
                      <a:r>
                        <a:rPr lang="en-GB" sz="600" dirty="0">
                          <a:effectLst/>
                        </a:rPr>
                        <a:t> </a:t>
                      </a:r>
                      <a:endParaRPr lang="en-GB" sz="900" dirty="0">
                        <a:effectLst/>
                      </a:endParaRPr>
                    </a:p>
                    <a:p>
                      <a:pPr>
                        <a:spcBef>
                          <a:spcPts val="1200"/>
                        </a:spcBef>
                        <a:spcAft>
                          <a:spcPts val="0"/>
                        </a:spcAft>
                      </a:pPr>
                      <a:r>
                        <a:rPr lang="en-GB" sz="600" dirty="0">
                          <a:effectLst/>
                        </a:rPr>
                        <a:t> </a:t>
                      </a:r>
                      <a:endParaRPr lang="en-GB" sz="900" dirty="0">
                        <a:effectLst/>
                      </a:endParaRPr>
                    </a:p>
                    <a:p>
                      <a:pPr>
                        <a:spcBef>
                          <a:spcPts val="1200"/>
                        </a:spcBef>
                        <a:spcAft>
                          <a:spcPts val="0"/>
                        </a:spcAft>
                      </a:pPr>
                      <a:r>
                        <a:rPr lang="en-GB" sz="1400" dirty="0">
                          <a:effectLst/>
                        </a:rPr>
                        <a:t>Airborne end-fitting design</a:t>
                      </a:r>
                      <a:endParaRPr lang="en-GB" sz="1400" dirty="0">
                        <a:effectLst/>
                        <a:latin typeface="Times New Roman" panose="02020603050405020304" pitchFamily="18" charset="0"/>
                        <a:ea typeface="Times New Roman" panose="02020603050405020304" pitchFamily="18" charset="0"/>
                      </a:endParaRPr>
                    </a:p>
                  </a:txBody>
                  <a:tcPr marL="48689" marR="48689" marT="0" marB="0"/>
                </a:tc>
                <a:tc>
                  <a:txBody>
                    <a:bodyPr/>
                    <a:lstStyle/>
                    <a:p>
                      <a:pPr>
                        <a:spcBef>
                          <a:spcPts val="1200"/>
                        </a:spcBef>
                        <a:spcAft>
                          <a:spcPts val="0"/>
                        </a:spcAft>
                      </a:pPr>
                      <a:endParaRPr lang="en-GB" sz="700">
                        <a:effectLst/>
                        <a:latin typeface="Times New Roman" panose="02020603050405020304" pitchFamily="18" charset="0"/>
                        <a:ea typeface="Times New Roman" panose="02020603050405020304" pitchFamily="18" charset="0"/>
                      </a:endParaRPr>
                    </a:p>
                  </a:txBody>
                  <a:tcPr marL="48689" marR="48689" marT="0" marB="0"/>
                </a:tc>
                <a:tc>
                  <a:txBody>
                    <a:bodyPr/>
                    <a:lstStyle/>
                    <a:p>
                      <a:pPr algn="ctr">
                        <a:spcBef>
                          <a:spcPts val="1200"/>
                        </a:spcBef>
                        <a:spcAft>
                          <a:spcPts val="0"/>
                        </a:spcAft>
                      </a:pPr>
                      <a:r>
                        <a:rPr lang="en-GB" sz="600" dirty="0">
                          <a:effectLst/>
                        </a:rPr>
                        <a:t> </a:t>
                      </a:r>
                      <a:endParaRPr lang="en-GB" sz="900" dirty="0">
                        <a:effectLst/>
                      </a:endParaRPr>
                    </a:p>
                    <a:p>
                      <a:pPr algn="ctr">
                        <a:spcBef>
                          <a:spcPts val="1200"/>
                        </a:spcBef>
                        <a:spcAft>
                          <a:spcPts val="0"/>
                        </a:spcAft>
                      </a:pPr>
                      <a:r>
                        <a:rPr lang="en-GB" sz="600" dirty="0">
                          <a:effectLst/>
                        </a:rPr>
                        <a:t> </a:t>
                      </a:r>
                      <a:endParaRPr lang="en-GB" sz="900" dirty="0">
                        <a:effectLst/>
                      </a:endParaRPr>
                    </a:p>
                    <a:p>
                      <a:pPr>
                        <a:spcBef>
                          <a:spcPts val="1200"/>
                        </a:spcBef>
                        <a:spcAft>
                          <a:spcPts val="0"/>
                        </a:spcAft>
                      </a:pPr>
                      <a:r>
                        <a:rPr lang="en-GB" sz="1400" dirty="0">
                          <a:effectLst/>
                        </a:rPr>
                        <a:t>Airborne, (2016)</a:t>
                      </a:r>
                      <a:endParaRPr lang="en-GB" sz="1400" dirty="0">
                        <a:effectLst/>
                        <a:latin typeface="Times New Roman" panose="02020603050405020304" pitchFamily="18" charset="0"/>
                        <a:ea typeface="Times New Roman" panose="02020603050405020304" pitchFamily="18" charset="0"/>
                      </a:endParaRPr>
                    </a:p>
                  </a:txBody>
                  <a:tcPr marL="48689" marR="48689" marT="0" marB="0"/>
                </a:tc>
                <a:extLst>
                  <a:ext uri="{0D108BD9-81ED-4DB2-BD59-A6C34878D82A}">
                    <a16:rowId xmlns:a16="http://schemas.microsoft.com/office/drawing/2014/main" val="3336950478"/>
                  </a:ext>
                </a:extLst>
              </a:tr>
              <a:tr h="652229">
                <a:tc>
                  <a:txBody>
                    <a:bodyPr/>
                    <a:lstStyle/>
                    <a:p>
                      <a:pPr algn="ctr">
                        <a:spcBef>
                          <a:spcPts val="1200"/>
                        </a:spcBef>
                        <a:spcAft>
                          <a:spcPts val="0"/>
                        </a:spcAft>
                      </a:pPr>
                      <a:r>
                        <a:rPr lang="en-GB" sz="600" dirty="0">
                          <a:effectLst/>
                        </a:rPr>
                        <a:t> </a:t>
                      </a:r>
                      <a:endParaRPr lang="en-GB" sz="900" dirty="0">
                        <a:effectLst/>
                      </a:endParaRPr>
                    </a:p>
                    <a:p>
                      <a:pPr>
                        <a:spcBef>
                          <a:spcPts val="1200"/>
                        </a:spcBef>
                        <a:spcAft>
                          <a:spcPts val="0"/>
                        </a:spcAft>
                      </a:pPr>
                      <a:r>
                        <a:rPr lang="en-GB" sz="1400" dirty="0" err="1">
                          <a:effectLst/>
                        </a:rPr>
                        <a:t>Traplock</a:t>
                      </a:r>
                      <a:r>
                        <a:rPr lang="en-GB" sz="1400" dirty="0">
                          <a:effectLst/>
                        </a:rPr>
                        <a:t> end-fitting design</a:t>
                      </a:r>
                      <a:endParaRPr lang="en-GB" sz="1400" dirty="0">
                        <a:effectLst/>
                        <a:latin typeface="Times New Roman" panose="02020603050405020304" pitchFamily="18" charset="0"/>
                        <a:ea typeface="Times New Roman" panose="02020603050405020304" pitchFamily="18" charset="0"/>
                      </a:endParaRPr>
                    </a:p>
                  </a:txBody>
                  <a:tcPr marL="48689" marR="48689" marT="0" marB="0"/>
                </a:tc>
                <a:tc>
                  <a:txBody>
                    <a:bodyPr/>
                    <a:lstStyle/>
                    <a:p>
                      <a:pPr>
                        <a:spcBef>
                          <a:spcPts val="1200"/>
                        </a:spcBef>
                        <a:spcAft>
                          <a:spcPts val="0"/>
                        </a:spcAft>
                      </a:pPr>
                      <a:endParaRPr lang="en-GB" sz="700">
                        <a:effectLst/>
                        <a:latin typeface="Times New Roman" panose="02020603050405020304" pitchFamily="18" charset="0"/>
                        <a:ea typeface="Times New Roman" panose="02020603050405020304" pitchFamily="18" charset="0"/>
                      </a:endParaRPr>
                    </a:p>
                  </a:txBody>
                  <a:tcPr marL="48689" marR="48689" marT="0" marB="0"/>
                </a:tc>
                <a:tc>
                  <a:txBody>
                    <a:bodyPr/>
                    <a:lstStyle/>
                    <a:p>
                      <a:pPr algn="ctr">
                        <a:spcBef>
                          <a:spcPts val="1200"/>
                        </a:spcBef>
                        <a:spcAft>
                          <a:spcPts val="0"/>
                        </a:spcAft>
                      </a:pPr>
                      <a:r>
                        <a:rPr lang="en-GB" sz="600" dirty="0">
                          <a:effectLst/>
                        </a:rPr>
                        <a:t> </a:t>
                      </a:r>
                      <a:endParaRPr lang="en-GB" sz="900" dirty="0">
                        <a:effectLst/>
                      </a:endParaRPr>
                    </a:p>
                    <a:p>
                      <a:pPr>
                        <a:spcBef>
                          <a:spcPts val="1200"/>
                        </a:spcBef>
                        <a:spcAft>
                          <a:spcPts val="0"/>
                        </a:spcAft>
                      </a:pPr>
                      <a:r>
                        <a:rPr lang="en-GB" sz="1400" dirty="0">
                          <a:effectLst/>
                        </a:rPr>
                        <a:t>Hatton et al., (2013)</a:t>
                      </a:r>
                      <a:endParaRPr lang="en-GB" sz="1400" dirty="0">
                        <a:effectLst/>
                        <a:latin typeface="Times New Roman" panose="02020603050405020304" pitchFamily="18" charset="0"/>
                        <a:ea typeface="Times New Roman" panose="02020603050405020304" pitchFamily="18" charset="0"/>
                      </a:endParaRPr>
                    </a:p>
                  </a:txBody>
                  <a:tcPr marL="48689" marR="48689" marT="0" marB="0"/>
                </a:tc>
                <a:extLst>
                  <a:ext uri="{0D108BD9-81ED-4DB2-BD59-A6C34878D82A}">
                    <a16:rowId xmlns:a16="http://schemas.microsoft.com/office/drawing/2014/main" val="536073462"/>
                  </a:ext>
                </a:extLst>
              </a:tr>
              <a:tr h="698000">
                <a:tc>
                  <a:txBody>
                    <a:bodyPr/>
                    <a:lstStyle/>
                    <a:p>
                      <a:pPr algn="ctr">
                        <a:spcBef>
                          <a:spcPts val="1200"/>
                        </a:spcBef>
                        <a:spcAft>
                          <a:spcPts val="0"/>
                        </a:spcAft>
                      </a:pPr>
                      <a:r>
                        <a:rPr lang="en-GB" sz="600" dirty="0">
                          <a:effectLst/>
                        </a:rPr>
                        <a:t> </a:t>
                      </a:r>
                      <a:endParaRPr lang="en-GB" sz="900" dirty="0">
                        <a:effectLst/>
                      </a:endParaRPr>
                    </a:p>
                    <a:p>
                      <a:pPr algn="ctr">
                        <a:spcBef>
                          <a:spcPts val="1200"/>
                        </a:spcBef>
                        <a:spcAft>
                          <a:spcPts val="0"/>
                        </a:spcAft>
                      </a:pPr>
                      <a:r>
                        <a:rPr lang="en-GB" sz="600" dirty="0">
                          <a:effectLst/>
                        </a:rPr>
                        <a:t> </a:t>
                      </a:r>
                      <a:endParaRPr lang="en-GB" sz="900" dirty="0">
                        <a:effectLst/>
                      </a:endParaRPr>
                    </a:p>
                    <a:p>
                      <a:pPr>
                        <a:spcBef>
                          <a:spcPts val="1200"/>
                        </a:spcBef>
                        <a:spcAft>
                          <a:spcPts val="0"/>
                        </a:spcAft>
                      </a:pPr>
                      <a:r>
                        <a:rPr lang="en-GB" sz="1400" dirty="0">
                          <a:effectLst/>
                        </a:rPr>
                        <a:t>Magma end-fitting design</a:t>
                      </a:r>
                      <a:endParaRPr lang="en-GB" sz="1400" dirty="0">
                        <a:effectLst/>
                        <a:latin typeface="Times New Roman" panose="02020603050405020304" pitchFamily="18" charset="0"/>
                        <a:ea typeface="Times New Roman" panose="02020603050405020304" pitchFamily="18" charset="0"/>
                      </a:endParaRPr>
                    </a:p>
                  </a:txBody>
                  <a:tcPr marL="48689" marR="48689" marT="0" marB="0"/>
                </a:tc>
                <a:tc>
                  <a:txBody>
                    <a:bodyPr/>
                    <a:lstStyle/>
                    <a:p>
                      <a:pPr>
                        <a:spcBef>
                          <a:spcPts val="1200"/>
                        </a:spcBef>
                        <a:spcAft>
                          <a:spcPts val="0"/>
                        </a:spcAft>
                      </a:pPr>
                      <a:endParaRPr lang="en-GB" sz="700">
                        <a:effectLst/>
                        <a:latin typeface="Times New Roman" panose="02020603050405020304" pitchFamily="18" charset="0"/>
                        <a:ea typeface="Times New Roman" panose="02020603050405020304" pitchFamily="18" charset="0"/>
                      </a:endParaRPr>
                    </a:p>
                  </a:txBody>
                  <a:tcPr marL="48689" marR="48689" marT="0" marB="0"/>
                </a:tc>
                <a:tc>
                  <a:txBody>
                    <a:bodyPr/>
                    <a:lstStyle/>
                    <a:p>
                      <a:pPr algn="ctr">
                        <a:spcBef>
                          <a:spcPts val="1200"/>
                        </a:spcBef>
                        <a:spcAft>
                          <a:spcPts val="0"/>
                        </a:spcAft>
                      </a:pPr>
                      <a:r>
                        <a:rPr lang="en-GB" sz="600" dirty="0">
                          <a:effectLst/>
                        </a:rPr>
                        <a:t> </a:t>
                      </a:r>
                      <a:endParaRPr lang="en-GB" sz="900" dirty="0">
                        <a:effectLst/>
                      </a:endParaRPr>
                    </a:p>
                    <a:p>
                      <a:pPr algn="ctr">
                        <a:spcBef>
                          <a:spcPts val="1200"/>
                        </a:spcBef>
                        <a:spcAft>
                          <a:spcPts val="0"/>
                        </a:spcAft>
                      </a:pPr>
                      <a:r>
                        <a:rPr lang="en-GB" sz="600" dirty="0">
                          <a:effectLst/>
                        </a:rPr>
                        <a:t> </a:t>
                      </a:r>
                      <a:endParaRPr lang="en-GB" sz="900" dirty="0">
                        <a:effectLst/>
                      </a:endParaRPr>
                    </a:p>
                    <a:p>
                      <a:pPr>
                        <a:spcBef>
                          <a:spcPts val="1200"/>
                        </a:spcBef>
                        <a:spcAft>
                          <a:spcPts val="0"/>
                        </a:spcAft>
                      </a:pPr>
                      <a:r>
                        <a:rPr lang="en-GB" sz="1400" dirty="0">
                          <a:effectLst/>
                        </a:rPr>
                        <a:t>Magma, (2016)</a:t>
                      </a:r>
                      <a:endParaRPr lang="en-GB" sz="1400" dirty="0">
                        <a:effectLst/>
                        <a:latin typeface="Times New Roman" panose="02020603050405020304" pitchFamily="18" charset="0"/>
                        <a:ea typeface="Times New Roman" panose="02020603050405020304" pitchFamily="18" charset="0"/>
                      </a:endParaRPr>
                    </a:p>
                  </a:txBody>
                  <a:tcPr marL="48689" marR="48689" marT="0" marB="0"/>
                </a:tc>
                <a:extLst>
                  <a:ext uri="{0D108BD9-81ED-4DB2-BD59-A6C34878D82A}">
                    <a16:rowId xmlns:a16="http://schemas.microsoft.com/office/drawing/2014/main" val="3984080984"/>
                  </a:ext>
                </a:extLst>
              </a:tr>
              <a:tr h="750243">
                <a:tc>
                  <a:txBody>
                    <a:bodyPr/>
                    <a:lstStyle/>
                    <a:p>
                      <a:pPr algn="ctr">
                        <a:spcBef>
                          <a:spcPts val="1200"/>
                        </a:spcBef>
                        <a:spcAft>
                          <a:spcPts val="0"/>
                        </a:spcAft>
                      </a:pPr>
                      <a:r>
                        <a:rPr lang="en-GB" sz="600" dirty="0">
                          <a:effectLst/>
                        </a:rPr>
                        <a:t> </a:t>
                      </a:r>
                      <a:endParaRPr lang="en-GB" sz="900" dirty="0">
                        <a:effectLst/>
                      </a:endParaRPr>
                    </a:p>
                    <a:p>
                      <a:pPr>
                        <a:spcBef>
                          <a:spcPts val="1200"/>
                        </a:spcBef>
                        <a:spcAft>
                          <a:spcPts val="0"/>
                        </a:spcAft>
                      </a:pPr>
                      <a:r>
                        <a:rPr lang="en-GB" sz="600" dirty="0">
                          <a:effectLst/>
                        </a:rPr>
                        <a:t> </a:t>
                      </a:r>
                      <a:endParaRPr lang="en-GB" sz="900" dirty="0">
                        <a:effectLst/>
                      </a:endParaRPr>
                    </a:p>
                    <a:p>
                      <a:pPr>
                        <a:spcBef>
                          <a:spcPts val="1200"/>
                        </a:spcBef>
                        <a:spcAft>
                          <a:spcPts val="0"/>
                        </a:spcAft>
                      </a:pPr>
                      <a:r>
                        <a:rPr lang="en-GB" sz="1400" dirty="0" err="1">
                          <a:effectLst/>
                        </a:rPr>
                        <a:t>Swagged</a:t>
                      </a:r>
                      <a:r>
                        <a:rPr lang="en-GB" sz="1400" dirty="0">
                          <a:effectLst/>
                        </a:rPr>
                        <a:t> End-fitting</a:t>
                      </a:r>
                      <a:endParaRPr lang="en-GB" sz="1400" dirty="0">
                        <a:effectLst/>
                        <a:latin typeface="Times New Roman" panose="02020603050405020304" pitchFamily="18" charset="0"/>
                        <a:ea typeface="Times New Roman" panose="02020603050405020304" pitchFamily="18" charset="0"/>
                      </a:endParaRPr>
                    </a:p>
                  </a:txBody>
                  <a:tcPr marL="48689" marR="48689" marT="0" marB="0"/>
                </a:tc>
                <a:tc>
                  <a:txBody>
                    <a:bodyPr/>
                    <a:lstStyle/>
                    <a:p>
                      <a:pPr>
                        <a:spcBef>
                          <a:spcPts val="1200"/>
                        </a:spcBef>
                        <a:spcAft>
                          <a:spcPts val="0"/>
                        </a:spcAft>
                      </a:pPr>
                      <a:endParaRPr lang="en-GB" sz="700">
                        <a:effectLst/>
                        <a:latin typeface="Times New Roman" panose="02020603050405020304" pitchFamily="18" charset="0"/>
                        <a:ea typeface="Times New Roman" panose="02020603050405020304" pitchFamily="18" charset="0"/>
                      </a:endParaRPr>
                    </a:p>
                  </a:txBody>
                  <a:tcPr marL="48689" marR="48689" marT="0" marB="0"/>
                </a:tc>
                <a:tc>
                  <a:txBody>
                    <a:bodyPr/>
                    <a:lstStyle/>
                    <a:p>
                      <a:pPr algn="ctr">
                        <a:spcBef>
                          <a:spcPts val="1200"/>
                        </a:spcBef>
                        <a:spcAft>
                          <a:spcPts val="0"/>
                        </a:spcAft>
                      </a:pPr>
                      <a:r>
                        <a:rPr lang="en-GB" sz="600" dirty="0">
                          <a:effectLst/>
                        </a:rPr>
                        <a:t> </a:t>
                      </a:r>
                      <a:endParaRPr lang="en-GB" sz="900" dirty="0">
                        <a:effectLst/>
                      </a:endParaRPr>
                    </a:p>
                    <a:p>
                      <a:pPr algn="ctr">
                        <a:spcBef>
                          <a:spcPts val="1200"/>
                        </a:spcBef>
                        <a:spcAft>
                          <a:spcPts val="0"/>
                        </a:spcAft>
                      </a:pPr>
                      <a:r>
                        <a:rPr lang="en-GB" sz="600" dirty="0">
                          <a:effectLst/>
                        </a:rPr>
                        <a:t> </a:t>
                      </a:r>
                      <a:endParaRPr lang="en-GB" sz="900" dirty="0">
                        <a:effectLst/>
                      </a:endParaRPr>
                    </a:p>
                    <a:p>
                      <a:pPr>
                        <a:spcBef>
                          <a:spcPts val="1200"/>
                        </a:spcBef>
                        <a:spcAft>
                          <a:spcPts val="0"/>
                        </a:spcAft>
                      </a:pPr>
                      <a:r>
                        <a:rPr lang="en-GB" sz="1400" dirty="0">
                          <a:effectLst/>
                        </a:rPr>
                        <a:t>Hatton et al., (2013)</a:t>
                      </a:r>
                      <a:endParaRPr lang="en-GB" sz="1400" dirty="0">
                        <a:effectLst/>
                        <a:latin typeface="Times New Roman" panose="02020603050405020304" pitchFamily="18" charset="0"/>
                        <a:ea typeface="Times New Roman" panose="02020603050405020304" pitchFamily="18" charset="0"/>
                      </a:endParaRPr>
                    </a:p>
                  </a:txBody>
                  <a:tcPr marL="48689" marR="48689" marT="0" marB="0"/>
                </a:tc>
                <a:extLst>
                  <a:ext uri="{0D108BD9-81ED-4DB2-BD59-A6C34878D82A}">
                    <a16:rowId xmlns:a16="http://schemas.microsoft.com/office/drawing/2014/main" val="3993369643"/>
                  </a:ext>
                </a:extLst>
              </a:tr>
              <a:tr h="763620">
                <a:tc>
                  <a:txBody>
                    <a:bodyPr/>
                    <a:lstStyle/>
                    <a:p>
                      <a:pPr algn="ctr">
                        <a:spcBef>
                          <a:spcPts val="1200"/>
                        </a:spcBef>
                        <a:spcAft>
                          <a:spcPts val="0"/>
                        </a:spcAft>
                      </a:pPr>
                      <a:r>
                        <a:rPr lang="en-GB" sz="600" dirty="0">
                          <a:effectLst/>
                        </a:rPr>
                        <a:t> </a:t>
                      </a:r>
                      <a:endParaRPr lang="en-GB" sz="900" dirty="0">
                        <a:effectLst/>
                      </a:endParaRPr>
                    </a:p>
                    <a:p>
                      <a:pPr algn="ctr">
                        <a:spcBef>
                          <a:spcPts val="1200"/>
                        </a:spcBef>
                        <a:spcAft>
                          <a:spcPts val="0"/>
                        </a:spcAft>
                      </a:pPr>
                      <a:r>
                        <a:rPr lang="en-GB" sz="600" dirty="0">
                          <a:effectLst/>
                        </a:rPr>
                        <a:t> </a:t>
                      </a:r>
                      <a:endParaRPr lang="en-GB" sz="900" dirty="0">
                        <a:effectLst/>
                      </a:endParaRPr>
                    </a:p>
                    <a:p>
                      <a:pPr>
                        <a:spcBef>
                          <a:spcPts val="1200"/>
                        </a:spcBef>
                        <a:spcAft>
                          <a:spcPts val="0"/>
                        </a:spcAft>
                      </a:pPr>
                      <a:r>
                        <a:rPr lang="en-GB" sz="1400" dirty="0" err="1">
                          <a:effectLst/>
                        </a:rPr>
                        <a:t>Heidrun</a:t>
                      </a:r>
                      <a:r>
                        <a:rPr lang="en-GB" sz="1400" dirty="0">
                          <a:effectLst/>
                        </a:rPr>
                        <a:t> End-fitting</a:t>
                      </a:r>
                      <a:endParaRPr lang="en-GB" sz="1400" dirty="0">
                        <a:effectLst/>
                        <a:latin typeface="Times New Roman" panose="02020603050405020304" pitchFamily="18" charset="0"/>
                        <a:ea typeface="Times New Roman" panose="02020603050405020304" pitchFamily="18" charset="0"/>
                      </a:endParaRPr>
                    </a:p>
                  </a:txBody>
                  <a:tcPr marL="48689" marR="48689" marT="0" marB="0"/>
                </a:tc>
                <a:tc>
                  <a:txBody>
                    <a:bodyPr/>
                    <a:lstStyle/>
                    <a:p>
                      <a:pPr>
                        <a:spcBef>
                          <a:spcPts val="1200"/>
                        </a:spcBef>
                        <a:spcAft>
                          <a:spcPts val="0"/>
                        </a:spcAft>
                      </a:pPr>
                      <a:endParaRPr lang="en-GB" sz="700">
                        <a:effectLst/>
                        <a:latin typeface="Times New Roman" panose="02020603050405020304" pitchFamily="18" charset="0"/>
                        <a:ea typeface="Times New Roman" panose="02020603050405020304" pitchFamily="18" charset="0"/>
                      </a:endParaRPr>
                    </a:p>
                  </a:txBody>
                  <a:tcPr marL="48689" marR="48689" marT="0" marB="0"/>
                </a:tc>
                <a:tc>
                  <a:txBody>
                    <a:bodyPr/>
                    <a:lstStyle/>
                    <a:p>
                      <a:pPr algn="ctr">
                        <a:spcBef>
                          <a:spcPts val="1200"/>
                        </a:spcBef>
                        <a:spcAft>
                          <a:spcPts val="0"/>
                        </a:spcAft>
                      </a:pPr>
                      <a:r>
                        <a:rPr lang="en-GB" sz="600" dirty="0">
                          <a:effectLst/>
                        </a:rPr>
                        <a:t> </a:t>
                      </a:r>
                      <a:endParaRPr lang="en-GB" sz="900" dirty="0">
                        <a:effectLst/>
                      </a:endParaRPr>
                    </a:p>
                    <a:p>
                      <a:pPr algn="ctr">
                        <a:spcBef>
                          <a:spcPts val="1200"/>
                        </a:spcBef>
                        <a:spcAft>
                          <a:spcPts val="0"/>
                        </a:spcAft>
                      </a:pPr>
                      <a:r>
                        <a:rPr lang="en-GB" sz="600" dirty="0">
                          <a:effectLst/>
                        </a:rPr>
                        <a:t> </a:t>
                      </a:r>
                      <a:endParaRPr lang="en-GB" sz="900" dirty="0">
                        <a:effectLst/>
                      </a:endParaRPr>
                    </a:p>
                    <a:p>
                      <a:pPr>
                        <a:spcBef>
                          <a:spcPts val="1200"/>
                        </a:spcBef>
                        <a:spcAft>
                          <a:spcPts val="0"/>
                        </a:spcAft>
                      </a:pPr>
                      <a:r>
                        <a:rPr lang="en-GB" sz="1400" dirty="0" err="1">
                          <a:effectLst/>
                        </a:rPr>
                        <a:t>Salama</a:t>
                      </a:r>
                      <a:r>
                        <a:rPr lang="en-GB" sz="1400" dirty="0">
                          <a:effectLst/>
                        </a:rPr>
                        <a:t> et al. (2005)</a:t>
                      </a:r>
                      <a:endParaRPr lang="en-GB" sz="1400" dirty="0">
                        <a:effectLst/>
                        <a:latin typeface="Times New Roman" panose="02020603050405020304" pitchFamily="18" charset="0"/>
                        <a:ea typeface="Times New Roman" panose="02020603050405020304" pitchFamily="18" charset="0"/>
                      </a:endParaRPr>
                    </a:p>
                  </a:txBody>
                  <a:tcPr marL="48689" marR="48689" marT="0" marB="0"/>
                </a:tc>
                <a:extLst>
                  <a:ext uri="{0D108BD9-81ED-4DB2-BD59-A6C34878D82A}">
                    <a16:rowId xmlns:a16="http://schemas.microsoft.com/office/drawing/2014/main" val="1952081043"/>
                  </a:ext>
                </a:extLst>
              </a:tr>
              <a:tr h="823848">
                <a:tc>
                  <a:txBody>
                    <a:bodyPr/>
                    <a:lstStyle/>
                    <a:p>
                      <a:pPr algn="ctr">
                        <a:spcBef>
                          <a:spcPts val="1200"/>
                        </a:spcBef>
                        <a:spcAft>
                          <a:spcPts val="0"/>
                        </a:spcAft>
                      </a:pPr>
                      <a:r>
                        <a:rPr lang="en-GB" sz="600" dirty="0">
                          <a:effectLst/>
                        </a:rPr>
                        <a:t> </a:t>
                      </a:r>
                      <a:endParaRPr lang="en-GB" sz="900" dirty="0">
                        <a:effectLst/>
                      </a:endParaRPr>
                    </a:p>
                    <a:p>
                      <a:pPr algn="ctr">
                        <a:spcBef>
                          <a:spcPts val="1200"/>
                        </a:spcBef>
                        <a:spcAft>
                          <a:spcPts val="0"/>
                        </a:spcAft>
                      </a:pPr>
                      <a:r>
                        <a:rPr lang="en-GB" sz="600" dirty="0">
                          <a:effectLst/>
                        </a:rPr>
                        <a:t> </a:t>
                      </a:r>
                      <a:endParaRPr lang="en-GB" sz="900" dirty="0">
                        <a:effectLst/>
                      </a:endParaRPr>
                    </a:p>
                    <a:p>
                      <a:pPr>
                        <a:spcBef>
                          <a:spcPts val="1200"/>
                        </a:spcBef>
                        <a:spcAft>
                          <a:spcPts val="0"/>
                        </a:spcAft>
                      </a:pPr>
                      <a:r>
                        <a:rPr lang="en-GB" sz="1400" dirty="0">
                          <a:effectLst/>
                        </a:rPr>
                        <a:t>Metallic liner end-fitting</a:t>
                      </a:r>
                      <a:endParaRPr lang="en-GB" sz="1400" dirty="0">
                        <a:effectLst/>
                        <a:latin typeface="Times New Roman" panose="02020603050405020304" pitchFamily="18" charset="0"/>
                        <a:ea typeface="Times New Roman" panose="02020603050405020304" pitchFamily="18" charset="0"/>
                      </a:endParaRPr>
                    </a:p>
                  </a:txBody>
                  <a:tcPr marL="48689" marR="48689" marT="0" marB="0"/>
                </a:tc>
                <a:tc>
                  <a:txBody>
                    <a:bodyPr/>
                    <a:lstStyle/>
                    <a:p>
                      <a:pPr>
                        <a:spcBef>
                          <a:spcPts val="1200"/>
                        </a:spcBef>
                        <a:spcAft>
                          <a:spcPts val="0"/>
                        </a:spcAft>
                      </a:pPr>
                      <a:endParaRPr lang="en-GB" sz="700" dirty="0">
                        <a:effectLst/>
                        <a:latin typeface="Times New Roman" panose="02020603050405020304" pitchFamily="18" charset="0"/>
                        <a:ea typeface="Times New Roman" panose="02020603050405020304" pitchFamily="18" charset="0"/>
                      </a:endParaRPr>
                    </a:p>
                  </a:txBody>
                  <a:tcPr marL="48689" marR="48689" marT="0" marB="0"/>
                </a:tc>
                <a:tc>
                  <a:txBody>
                    <a:bodyPr/>
                    <a:lstStyle/>
                    <a:p>
                      <a:pPr algn="ctr">
                        <a:spcBef>
                          <a:spcPts val="1200"/>
                        </a:spcBef>
                        <a:spcAft>
                          <a:spcPts val="0"/>
                        </a:spcAft>
                      </a:pPr>
                      <a:r>
                        <a:rPr lang="en-GB" sz="600" dirty="0">
                          <a:effectLst/>
                        </a:rPr>
                        <a:t> </a:t>
                      </a:r>
                      <a:endParaRPr lang="en-GB" sz="900" dirty="0">
                        <a:effectLst/>
                      </a:endParaRPr>
                    </a:p>
                    <a:p>
                      <a:pPr>
                        <a:spcBef>
                          <a:spcPts val="1200"/>
                        </a:spcBef>
                        <a:spcAft>
                          <a:spcPts val="0"/>
                        </a:spcAft>
                      </a:pPr>
                      <a:r>
                        <a:rPr lang="en-GB" sz="1400" dirty="0">
                          <a:effectLst/>
                        </a:rPr>
                        <a:t>Hatton et al., (2013)</a:t>
                      </a:r>
                      <a:endParaRPr lang="en-GB" sz="1400" dirty="0">
                        <a:effectLst/>
                        <a:latin typeface="Times New Roman" panose="02020603050405020304" pitchFamily="18" charset="0"/>
                        <a:ea typeface="Times New Roman" panose="02020603050405020304" pitchFamily="18" charset="0"/>
                      </a:endParaRPr>
                    </a:p>
                  </a:txBody>
                  <a:tcPr marL="48689" marR="48689" marT="0" marB="0"/>
                </a:tc>
                <a:extLst>
                  <a:ext uri="{0D108BD9-81ED-4DB2-BD59-A6C34878D82A}">
                    <a16:rowId xmlns:a16="http://schemas.microsoft.com/office/drawing/2014/main" val="3015256562"/>
                  </a:ext>
                </a:extLst>
              </a:tr>
              <a:tr h="823848">
                <a:tc>
                  <a:txBody>
                    <a:bodyPr/>
                    <a:lstStyle/>
                    <a:p>
                      <a:pPr>
                        <a:spcBef>
                          <a:spcPts val="1200"/>
                        </a:spcBef>
                        <a:spcAft>
                          <a:spcPts val="0"/>
                        </a:spcAft>
                      </a:pPr>
                      <a:endParaRPr lang="en-GB" sz="1400" b="1" kern="1200" dirty="0" smtClean="0">
                        <a:solidFill>
                          <a:schemeClr val="lt1"/>
                        </a:solidFill>
                        <a:effectLst/>
                        <a:latin typeface="+mn-lt"/>
                        <a:ea typeface="+mn-ea"/>
                        <a:cs typeface="+mn-cs"/>
                      </a:endParaRPr>
                    </a:p>
                    <a:p>
                      <a:pPr>
                        <a:spcBef>
                          <a:spcPts val="1200"/>
                        </a:spcBef>
                        <a:spcAft>
                          <a:spcPts val="0"/>
                        </a:spcAft>
                      </a:pPr>
                      <a:r>
                        <a:rPr lang="en-GB" sz="1400" b="1" kern="1200" dirty="0" smtClean="0">
                          <a:solidFill>
                            <a:schemeClr val="lt1"/>
                          </a:solidFill>
                          <a:effectLst/>
                          <a:latin typeface="+mn-lt"/>
                          <a:ea typeface="+mn-ea"/>
                          <a:cs typeface="+mn-cs"/>
                        </a:rPr>
                        <a:t>Multiple </a:t>
                      </a:r>
                      <a:r>
                        <a:rPr lang="en-GB" sz="1400" b="1" kern="1200" dirty="0" err="1" smtClean="0">
                          <a:solidFill>
                            <a:schemeClr val="lt1"/>
                          </a:solidFill>
                          <a:effectLst/>
                          <a:latin typeface="+mn-lt"/>
                          <a:ea typeface="+mn-ea"/>
                          <a:cs typeface="+mn-cs"/>
                        </a:rPr>
                        <a:t>Traplock</a:t>
                      </a:r>
                      <a:r>
                        <a:rPr lang="en-GB" sz="1400" b="1" kern="1200" dirty="0" smtClean="0">
                          <a:solidFill>
                            <a:schemeClr val="lt1"/>
                          </a:solidFill>
                          <a:effectLst/>
                          <a:latin typeface="+mn-lt"/>
                          <a:ea typeface="+mn-ea"/>
                          <a:cs typeface="+mn-cs"/>
                        </a:rPr>
                        <a:t> end-fitting</a:t>
                      </a:r>
                      <a:endParaRPr lang="en-GB" sz="1400" dirty="0">
                        <a:effectLst/>
                        <a:latin typeface="Times New Roman" panose="02020603050405020304" pitchFamily="18" charset="0"/>
                        <a:ea typeface="Times New Roman" panose="02020603050405020304" pitchFamily="18" charset="0"/>
                      </a:endParaRPr>
                    </a:p>
                  </a:txBody>
                  <a:tcPr marL="48689" marR="48689" marT="0" marB="0"/>
                </a:tc>
                <a:tc>
                  <a:txBody>
                    <a:bodyPr/>
                    <a:lstStyle/>
                    <a:p>
                      <a:pPr>
                        <a:spcBef>
                          <a:spcPts val="1200"/>
                        </a:spcBef>
                        <a:spcAft>
                          <a:spcPts val="0"/>
                        </a:spcAft>
                      </a:pPr>
                      <a:endParaRPr lang="en-GB" sz="700" dirty="0">
                        <a:effectLst/>
                        <a:latin typeface="Times New Roman" panose="02020603050405020304" pitchFamily="18" charset="0"/>
                        <a:ea typeface="Times New Roman" panose="02020603050405020304" pitchFamily="18" charset="0"/>
                      </a:endParaRPr>
                    </a:p>
                  </a:txBody>
                  <a:tcPr marL="48689" marR="48689" marT="0" marB="0"/>
                </a:tc>
                <a:tc>
                  <a:txBody>
                    <a:bodyPr/>
                    <a:lstStyle/>
                    <a:p>
                      <a:pPr>
                        <a:spcBef>
                          <a:spcPts val="1200"/>
                        </a:spcBef>
                        <a:spcAft>
                          <a:spcPts val="0"/>
                        </a:spcAft>
                      </a:pPr>
                      <a:endParaRPr lang="en-GB" sz="1400" dirty="0" smtClean="0">
                        <a:effectLst/>
                        <a:latin typeface="Times New Roman" panose="02020603050405020304" pitchFamily="18" charset="0"/>
                        <a:ea typeface="Times New Roman" panose="02020603050405020304" pitchFamily="18" charset="0"/>
                      </a:endParaRPr>
                    </a:p>
                    <a:p>
                      <a:pPr>
                        <a:spcBef>
                          <a:spcPts val="1200"/>
                        </a:spcBef>
                        <a:spcAft>
                          <a:spcPts val="0"/>
                        </a:spcAft>
                      </a:pPr>
                      <a:r>
                        <a:rPr lang="en-GB" sz="1400" dirty="0" smtClean="0">
                          <a:effectLst/>
                          <a:latin typeface="Times New Roman" panose="02020603050405020304" pitchFamily="18" charset="0"/>
                          <a:ea typeface="Times New Roman" panose="02020603050405020304" pitchFamily="18" charset="0"/>
                        </a:rPr>
                        <a:t> RPSEA Report</a:t>
                      </a:r>
                      <a:endParaRPr lang="en-GB" sz="1400" dirty="0">
                        <a:effectLst/>
                        <a:latin typeface="Times New Roman" panose="02020603050405020304" pitchFamily="18" charset="0"/>
                        <a:ea typeface="Times New Roman" panose="02020603050405020304" pitchFamily="18" charset="0"/>
                      </a:endParaRPr>
                    </a:p>
                  </a:txBody>
                  <a:tcPr marL="48689" marR="48689" marT="0" marB="0"/>
                </a:tc>
                <a:extLst>
                  <a:ext uri="{0D108BD9-81ED-4DB2-BD59-A6C34878D82A}">
                    <a16:rowId xmlns:a16="http://schemas.microsoft.com/office/drawing/2014/main" val="4028042640"/>
                  </a:ext>
                </a:extLst>
              </a:tr>
            </a:tbl>
          </a:graphicData>
        </a:graphic>
      </p:graphicFrame>
      <p:sp>
        <p:nvSpPr>
          <p:cNvPr id="2" name="Title 1"/>
          <p:cNvSpPr>
            <a:spLocks noGrp="1"/>
          </p:cNvSpPr>
          <p:nvPr>
            <p:ph type="ctrTitle"/>
          </p:nvPr>
        </p:nvSpPr>
        <p:spPr>
          <a:xfrm>
            <a:off x="1547664" y="429816"/>
            <a:ext cx="5616624" cy="707711"/>
          </a:xfrm>
        </p:spPr>
        <p:txBody>
          <a:bodyPr/>
          <a:lstStyle/>
          <a:p>
            <a:pPr lvl="0"/>
            <a:r>
              <a:rPr lang="en-GB" altLang="en-US" sz="2400" b="1" dirty="0" smtClean="0">
                <a:solidFill>
                  <a:schemeClr val="tx1"/>
                </a:solidFill>
                <a:latin typeface="Arial" panose="020B0604020202020204" pitchFamily="34" charset="0"/>
                <a:ea typeface="Times New Roman" panose="02020603050405020304" pitchFamily="18" charset="0"/>
              </a:rPr>
              <a:t>Composite </a:t>
            </a:r>
            <a:r>
              <a:rPr lang="en-GB" altLang="en-US" sz="2400" b="1" dirty="0">
                <a:solidFill>
                  <a:schemeClr val="tx1"/>
                </a:solidFill>
                <a:latin typeface="Arial" panose="020B0604020202020204" pitchFamily="34" charset="0"/>
                <a:ea typeface="Times New Roman" panose="02020603050405020304" pitchFamily="18" charset="0"/>
              </a:rPr>
              <a:t>riser End-fitting </a:t>
            </a:r>
            <a:r>
              <a:rPr lang="en-GB" altLang="en-US" sz="2400" b="1" dirty="0" smtClean="0">
                <a:solidFill>
                  <a:schemeClr val="tx1"/>
                </a:solidFill>
                <a:latin typeface="Arial" panose="020B0604020202020204" pitchFamily="34" charset="0"/>
                <a:ea typeface="Times New Roman" panose="02020603050405020304" pitchFamily="18" charset="0"/>
              </a:rPr>
              <a:t>designs</a:t>
            </a:r>
            <a:r>
              <a:rPr lang="en-GB" altLang="en-US" sz="2400" dirty="0">
                <a:solidFill>
                  <a:schemeClr val="tx1"/>
                </a:solidFill>
                <a:latin typeface="Arial" panose="020B0604020202020204" pitchFamily="34" charset="0"/>
              </a:rPr>
              <a:t/>
            </a:r>
            <a:br>
              <a:rPr lang="en-GB" altLang="en-US" sz="2400" dirty="0">
                <a:solidFill>
                  <a:schemeClr val="tx1"/>
                </a:solidFill>
                <a:latin typeface="Arial" panose="020B0604020202020204" pitchFamily="34" charset="0"/>
              </a:rPr>
            </a:br>
            <a:endParaRPr lang="en-GB" sz="2400" dirty="0"/>
          </a:p>
        </p:txBody>
      </p:sp>
      <p:pic>
        <p:nvPicPr>
          <p:cNvPr id="2054" name="Picture 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515" y="1522851"/>
            <a:ext cx="1945321" cy="82867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6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4455117" y="1784657"/>
            <a:ext cx="660479" cy="189071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61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2198" y="3048473"/>
            <a:ext cx="1828800" cy="60907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55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42382" y="3703066"/>
            <a:ext cx="1885950" cy="8382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63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4363211" y="3901696"/>
            <a:ext cx="866775" cy="1971675"/>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6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5400000">
            <a:off x="4328157" y="4658657"/>
            <a:ext cx="847725" cy="19526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8"/>
          <p:cNvSpPr>
            <a:spLocks noChangeArrowheads="1"/>
          </p:cNvSpPr>
          <p:nvPr/>
        </p:nvSpPr>
        <p:spPr bwMode="auto">
          <a:xfrm>
            <a:off x="1771650" y="22796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1" name="Picture 10"/>
          <p:cNvPicPr/>
          <p:nvPr/>
        </p:nvPicPr>
        <p:blipFill>
          <a:blip r:embed="rId8"/>
          <a:stretch>
            <a:fillRect/>
          </a:stretch>
        </p:blipFill>
        <p:spPr>
          <a:xfrm>
            <a:off x="3796115" y="6108041"/>
            <a:ext cx="1976120" cy="802160"/>
          </a:xfrm>
          <a:prstGeom prst="rect">
            <a:avLst/>
          </a:prstGeom>
        </p:spPr>
      </p:pic>
    </p:spTree>
    <p:extLst>
      <p:ext uri="{BB962C8B-B14F-4D97-AF65-F5344CB8AC3E}">
        <p14:creationId xmlns:p14="http://schemas.microsoft.com/office/powerpoint/2010/main" val="30630132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9592" y="1052736"/>
            <a:ext cx="5760640" cy="576064"/>
          </a:xfrm>
        </p:spPr>
        <p:txBody>
          <a:bodyPr/>
          <a:lstStyle/>
          <a:p>
            <a:r>
              <a:rPr lang="en-US" dirty="0" smtClean="0"/>
              <a:t>Issues with Composite Risers</a:t>
            </a:r>
            <a:endParaRPr lang="en-US" dirty="0"/>
          </a:p>
        </p:txBody>
      </p:sp>
      <p:sp>
        <p:nvSpPr>
          <p:cNvPr id="3" name="Text Placeholder 2"/>
          <p:cNvSpPr>
            <a:spLocks noGrp="1"/>
          </p:cNvSpPr>
          <p:nvPr>
            <p:ph type="body" sz="quarter" idx="14"/>
          </p:nvPr>
        </p:nvSpPr>
        <p:spPr>
          <a:xfrm>
            <a:off x="323527" y="1595677"/>
            <a:ext cx="5292081" cy="2265371"/>
          </a:xfrm>
        </p:spPr>
        <p:txBody>
          <a:bodyPr/>
          <a:lstStyle/>
          <a:p>
            <a:pPr algn="just"/>
            <a:r>
              <a:rPr lang="en-US" sz="1400" dirty="0" smtClean="0"/>
              <a:t>Need more work due to more deep water needs</a:t>
            </a:r>
          </a:p>
          <a:p>
            <a:pPr algn="just"/>
            <a:r>
              <a:rPr lang="en-US" sz="1400" dirty="0" smtClean="0"/>
              <a:t>Very expensive (high cost of material) </a:t>
            </a:r>
            <a:endParaRPr lang="en-US" sz="1400" dirty="0"/>
          </a:p>
          <a:p>
            <a:pPr algn="just"/>
            <a:r>
              <a:rPr lang="en-US" sz="1400" dirty="0" smtClean="0"/>
              <a:t>Limited </a:t>
            </a:r>
            <a:r>
              <a:rPr lang="en-US" sz="1400" dirty="0"/>
              <a:t>track record </a:t>
            </a:r>
            <a:r>
              <a:rPr lang="en-US" sz="1400" dirty="0" smtClean="0"/>
              <a:t>in the offshore industry but high applications in </a:t>
            </a:r>
            <a:r>
              <a:rPr lang="en-US" sz="1400" dirty="0"/>
              <a:t>other </a:t>
            </a:r>
            <a:r>
              <a:rPr lang="en-US" sz="1400" dirty="0" smtClean="0"/>
              <a:t>industries</a:t>
            </a:r>
            <a:endParaRPr lang="en-US" sz="1400" dirty="0"/>
          </a:p>
          <a:p>
            <a:pPr algn="just"/>
            <a:r>
              <a:rPr lang="en-US" sz="1400" dirty="0" smtClean="0"/>
              <a:t>Design codes, specifications </a:t>
            </a:r>
            <a:r>
              <a:rPr lang="en-US" sz="1400" dirty="0"/>
              <a:t>and standards </a:t>
            </a:r>
            <a:r>
              <a:rPr lang="en-US" sz="1400" dirty="0" smtClean="0"/>
              <a:t>are limited as regards </a:t>
            </a:r>
            <a:r>
              <a:rPr lang="en-US" sz="1400" dirty="0"/>
              <a:t>direct applicability to composite risers </a:t>
            </a:r>
            <a:r>
              <a:rPr lang="en-US" sz="1400" dirty="0" smtClean="0"/>
              <a:t>(recent ones by ABS and DNV have been introduced)</a:t>
            </a:r>
            <a:endParaRPr lang="en-US" sz="1400" dirty="0"/>
          </a:p>
          <a:p>
            <a:pPr algn="just"/>
            <a:r>
              <a:rPr lang="en-US" sz="1400" dirty="0" smtClean="0"/>
              <a:t>Hard </a:t>
            </a:r>
            <a:r>
              <a:rPr lang="en-US" sz="1400" dirty="0"/>
              <a:t>to inspect sub-laminar damage </a:t>
            </a:r>
            <a:endParaRPr lang="en-US" sz="1400" dirty="0" smtClean="0"/>
          </a:p>
          <a:p>
            <a:pPr algn="just"/>
            <a:r>
              <a:rPr lang="en-US" sz="1400" dirty="0" smtClean="0"/>
              <a:t>More design models on composite risers are needed and on the composite materials</a:t>
            </a:r>
            <a:endParaRPr lang="en-US" sz="1400" dirty="0"/>
          </a:p>
          <a:p>
            <a:pPr algn="just"/>
            <a:endParaRPr lang="en-US" sz="1400" dirty="0"/>
          </a:p>
          <a:p>
            <a:pPr algn="just"/>
            <a:endParaRPr lang="en-US" sz="1400" dirty="0"/>
          </a:p>
        </p:txBody>
      </p:sp>
      <p:sp>
        <p:nvSpPr>
          <p:cNvPr id="5" name="Text Placeholder 2"/>
          <p:cNvSpPr txBox="1">
            <a:spLocks/>
          </p:cNvSpPr>
          <p:nvPr/>
        </p:nvSpPr>
        <p:spPr>
          <a:xfrm>
            <a:off x="5868144" y="1628801"/>
            <a:ext cx="4650474" cy="1296144"/>
          </a:xfrm>
          <a:prstGeom prst="rect">
            <a:avLst/>
          </a:prstGeom>
        </p:spPr>
        <p:txBody>
          <a:bodyPr vert="horz"/>
          <a:lstStyle>
            <a:lvl1pPr marL="342900" indent="-342900" algn="l" defTabSz="914400" rtl="0" eaLnBrk="1" latinLnBrk="0" hangingPunct="1">
              <a:spcBef>
                <a:spcPct val="20000"/>
              </a:spcBef>
              <a:buFont typeface="Arial" pitchFamily="34" charset="0"/>
              <a:buChar char="•"/>
              <a:defRPr sz="2400" kern="1200">
                <a:solidFill>
                  <a:srgbClr val="666666"/>
                </a:solidFill>
                <a:latin typeface="+mn-lt"/>
                <a:ea typeface="+mn-ea"/>
                <a:cs typeface="+mn-cs"/>
              </a:defRPr>
            </a:lvl1pPr>
            <a:lvl2pPr marL="742950" indent="-285750" algn="l" defTabSz="914400" rtl="0" eaLnBrk="1" latinLnBrk="0" hangingPunct="1">
              <a:spcBef>
                <a:spcPct val="20000"/>
              </a:spcBef>
              <a:buFont typeface="Arial" pitchFamily="34" charset="0"/>
              <a:buChar char="–"/>
              <a:defRPr sz="2200" kern="1200">
                <a:solidFill>
                  <a:srgbClr val="666666"/>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rgbClr val="666666"/>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666666"/>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rgbClr val="66666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600" i="1" dirty="0" smtClean="0"/>
              <a:t>Metal Composite Interface (MCI)</a:t>
            </a:r>
          </a:p>
          <a:p>
            <a:r>
              <a:rPr lang="en-GB" sz="1600" i="1" dirty="0" smtClean="0"/>
              <a:t>End-Fitting, </a:t>
            </a:r>
            <a:endParaRPr lang="en-GB" sz="1600" i="1" dirty="0" smtClean="0"/>
          </a:p>
          <a:p>
            <a:r>
              <a:rPr lang="en-GB" sz="1600" i="1" dirty="0" smtClean="0"/>
              <a:t>Liners</a:t>
            </a:r>
            <a:r>
              <a:rPr lang="en-GB" sz="1600" i="1" dirty="0"/>
              <a:t> </a:t>
            </a:r>
            <a:r>
              <a:rPr lang="en-GB" sz="1600" i="1" dirty="0" smtClean="0"/>
              <a:t>and </a:t>
            </a:r>
            <a:r>
              <a:rPr lang="en-GB" sz="1600" i="1" dirty="0" smtClean="0"/>
              <a:t>Resins,</a:t>
            </a:r>
            <a:endParaRPr lang="en-GB" sz="1600" i="1" dirty="0" smtClean="0"/>
          </a:p>
          <a:p>
            <a:r>
              <a:rPr lang="en-GB" sz="1600" i="1" dirty="0" smtClean="0"/>
              <a:t>Composite Riser Pipe</a:t>
            </a:r>
            <a:endParaRPr lang="en-GB" sz="1600" i="1" dirty="0"/>
          </a:p>
        </p:txBody>
      </p:sp>
      <p:sp>
        <p:nvSpPr>
          <p:cNvPr id="7" name="Rectangle 6"/>
          <p:cNvSpPr/>
          <p:nvPr/>
        </p:nvSpPr>
        <p:spPr>
          <a:xfrm>
            <a:off x="5900072" y="3003921"/>
            <a:ext cx="2364944" cy="1083374"/>
          </a:xfrm>
          <a:prstGeom prst="rect">
            <a:avLst/>
          </a:prstGeom>
        </p:spPr>
        <p:txBody>
          <a:bodyPr wrap="square">
            <a:spAutoFit/>
          </a:bodyPr>
          <a:lstStyle/>
          <a:p>
            <a:pPr marL="365125" lvl="0" indent="-365125">
              <a:spcBef>
                <a:spcPct val="20000"/>
              </a:spcBef>
              <a:buFont typeface="Arial" pitchFamily="34" charset="0"/>
              <a:buChar char="•"/>
            </a:pPr>
            <a:r>
              <a:rPr lang="en-GB" sz="1400" dirty="0" smtClean="0">
                <a:solidFill>
                  <a:srgbClr val="4BACC6">
                    <a:lumMod val="50000"/>
                  </a:srgbClr>
                </a:solidFill>
              </a:rPr>
              <a:t>Functional loads,</a:t>
            </a:r>
          </a:p>
          <a:p>
            <a:pPr marL="365125" lvl="0" indent="-365125">
              <a:spcBef>
                <a:spcPct val="20000"/>
              </a:spcBef>
              <a:buFont typeface="Arial" pitchFamily="34" charset="0"/>
              <a:buChar char="•"/>
            </a:pPr>
            <a:r>
              <a:rPr lang="en-GB" sz="1400" dirty="0" smtClean="0">
                <a:solidFill>
                  <a:srgbClr val="4BACC6">
                    <a:lumMod val="50000"/>
                  </a:srgbClr>
                </a:solidFill>
              </a:rPr>
              <a:t>Environmental loads,</a:t>
            </a:r>
          </a:p>
          <a:p>
            <a:pPr marL="365125" lvl="0" indent="-365125">
              <a:spcBef>
                <a:spcPct val="20000"/>
              </a:spcBef>
              <a:buFont typeface="Arial" pitchFamily="34" charset="0"/>
              <a:buChar char="•"/>
            </a:pPr>
            <a:r>
              <a:rPr lang="en-GB" sz="1400" dirty="0" smtClean="0">
                <a:solidFill>
                  <a:srgbClr val="4BACC6">
                    <a:lumMod val="50000"/>
                  </a:srgbClr>
                </a:solidFill>
              </a:rPr>
              <a:t>Accidental loads, and</a:t>
            </a:r>
          </a:p>
          <a:p>
            <a:pPr marL="365125" lvl="0" indent="-365125">
              <a:spcBef>
                <a:spcPct val="20000"/>
              </a:spcBef>
              <a:buFont typeface="Arial" pitchFamily="34" charset="0"/>
              <a:buChar char="•"/>
            </a:pPr>
            <a:r>
              <a:rPr lang="en-GB" sz="1400" dirty="0" smtClean="0">
                <a:solidFill>
                  <a:srgbClr val="4BACC6">
                    <a:lumMod val="50000"/>
                  </a:srgbClr>
                </a:solidFill>
              </a:rPr>
              <a:t>Pressure loads.</a:t>
            </a:r>
            <a:endParaRPr lang="en-GB" sz="1400" dirty="0">
              <a:solidFill>
                <a:srgbClr val="4BACC6">
                  <a:lumMod val="50000"/>
                </a:srgbClr>
              </a:solidFill>
            </a:endParaRPr>
          </a:p>
        </p:txBody>
      </p:sp>
      <p:sp>
        <p:nvSpPr>
          <p:cNvPr id="8" name="Rectangle 7"/>
          <p:cNvSpPr/>
          <p:nvPr/>
        </p:nvSpPr>
        <p:spPr>
          <a:xfrm>
            <a:off x="5878398" y="2728362"/>
            <a:ext cx="3478388" cy="369332"/>
          </a:xfrm>
          <a:prstGeom prst="rect">
            <a:avLst/>
          </a:prstGeom>
        </p:spPr>
        <p:txBody>
          <a:bodyPr wrap="none">
            <a:spAutoFit/>
          </a:bodyPr>
          <a:lstStyle/>
          <a:p>
            <a:r>
              <a:rPr lang="en-GB" dirty="0">
                <a:solidFill>
                  <a:schemeClr val="tx2">
                    <a:lumMod val="60000"/>
                    <a:lumOff val="40000"/>
                  </a:schemeClr>
                </a:solidFill>
              </a:rPr>
              <a:t>Riser Load </a:t>
            </a:r>
            <a:r>
              <a:rPr lang="en-GB" dirty="0" smtClean="0">
                <a:solidFill>
                  <a:schemeClr val="tx2">
                    <a:lumMod val="60000"/>
                    <a:lumOff val="40000"/>
                  </a:schemeClr>
                </a:solidFill>
              </a:rPr>
              <a:t>Categories </a:t>
            </a:r>
            <a:r>
              <a:rPr lang="en-GB" dirty="0">
                <a:solidFill>
                  <a:schemeClr val="tx2">
                    <a:lumMod val="60000"/>
                    <a:lumOff val="40000"/>
                  </a:schemeClr>
                </a:solidFill>
              </a:rPr>
              <a:t>(DNV, 2010)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827577" y="3541577"/>
            <a:ext cx="2420886" cy="4211960"/>
          </a:xfrm>
          <a:prstGeom prst="rect">
            <a:avLst/>
          </a:prstGeom>
        </p:spPr>
      </p:pic>
      <p:pic>
        <p:nvPicPr>
          <p:cNvPr id="6" name="Picture 5"/>
          <p:cNvPicPr>
            <a:picLocks noChangeAspect="1"/>
          </p:cNvPicPr>
          <p:nvPr/>
        </p:nvPicPr>
        <p:blipFill>
          <a:blip r:embed="rId4"/>
          <a:stretch>
            <a:fillRect/>
          </a:stretch>
        </p:blipFill>
        <p:spPr>
          <a:xfrm>
            <a:off x="311886" y="4437114"/>
            <a:ext cx="4442521" cy="2436870"/>
          </a:xfrm>
          <a:prstGeom prst="rect">
            <a:avLst/>
          </a:prstGeom>
        </p:spPr>
      </p:pic>
      <p:sp>
        <p:nvSpPr>
          <p:cNvPr id="10" name="Title 1"/>
          <p:cNvSpPr txBox="1">
            <a:spLocks/>
          </p:cNvSpPr>
          <p:nvPr/>
        </p:nvSpPr>
        <p:spPr>
          <a:xfrm>
            <a:off x="899592" y="3993804"/>
            <a:ext cx="6768752" cy="576064"/>
          </a:xfrm>
          <a:prstGeom prst="rect">
            <a:avLst/>
          </a:prstGeom>
        </p:spPr>
        <p:txBody>
          <a:bodyPr/>
          <a:lstStyle>
            <a:lvl1pPr algn="l" defTabSz="914400" rtl="0" eaLnBrk="1" latinLnBrk="0" hangingPunct="1">
              <a:lnSpc>
                <a:spcPts val="3500"/>
              </a:lnSpc>
              <a:spcBef>
                <a:spcPct val="0"/>
              </a:spcBef>
              <a:buNone/>
              <a:defRPr sz="3600" kern="1200">
                <a:solidFill>
                  <a:srgbClr val="B5121B"/>
                </a:solidFill>
                <a:latin typeface="+mj-lt"/>
                <a:ea typeface="+mj-ea"/>
                <a:cs typeface="+mj-cs"/>
              </a:defRPr>
            </a:lvl1pPr>
          </a:lstStyle>
          <a:p>
            <a:r>
              <a:rPr lang="en-GB" dirty="0" smtClean="0"/>
              <a:t>Experimental Set-Up @Wave Tank</a:t>
            </a:r>
            <a:endParaRPr lang="en-GB" dirty="0"/>
          </a:p>
        </p:txBody>
      </p:sp>
    </p:spTree>
    <p:extLst>
      <p:ext uri="{BB962C8B-B14F-4D97-AF65-F5344CB8AC3E}">
        <p14:creationId xmlns:p14="http://schemas.microsoft.com/office/powerpoint/2010/main" val="6570837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5656" y="836712"/>
            <a:ext cx="5256584" cy="720080"/>
          </a:xfrm>
        </p:spPr>
        <p:txBody>
          <a:bodyPr/>
          <a:lstStyle/>
          <a:p>
            <a:r>
              <a:rPr lang="en-GB" dirty="0" smtClean="0"/>
              <a:t>CALM buoy’s floating hose</a:t>
            </a:r>
            <a:endParaRPr lang="en-GB" dirty="0"/>
          </a:p>
        </p:txBody>
      </p:sp>
      <p:pic>
        <p:nvPicPr>
          <p:cNvPr id="3" name="Case 1-CALM buoy submarine hose x">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95536" y="1682879"/>
            <a:ext cx="4248472" cy="2394193"/>
          </a:xfrm>
          <a:prstGeom prst="rect">
            <a:avLst/>
          </a:prstGeom>
        </p:spPr>
      </p:pic>
      <p:pic>
        <p:nvPicPr>
          <p:cNvPr id="6" name="Picture 5"/>
          <p:cNvPicPr>
            <a:picLocks noChangeAspect="1"/>
          </p:cNvPicPr>
          <p:nvPr/>
        </p:nvPicPr>
        <p:blipFill>
          <a:blip r:embed="rId5"/>
          <a:stretch>
            <a:fillRect/>
          </a:stretch>
        </p:blipFill>
        <p:spPr>
          <a:xfrm>
            <a:off x="179512" y="4392875"/>
            <a:ext cx="4176463" cy="2470815"/>
          </a:xfrm>
          <a:prstGeom prst="rect">
            <a:avLst/>
          </a:prstGeom>
        </p:spPr>
      </p:pic>
      <p:pic>
        <p:nvPicPr>
          <p:cNvPr id="7" name="Picture 6"/>
          <p:cNvPicPr>
            <a:picLocks noChangeAspect="1"/>
          </p:cNvPicPr>
          <p:nvPr/>
        </p:nvPicPr>
        <p:blipFill>
          <a:blip r:embed="rId6"/>
          <a:stretch>
            <a:fillRect/>
          </a:stretch>
        </p:blipFill>
        <p:spPr>
          <a:xfrm>
            <a:off x="4499992" y="4574232"/>
            <a:ext cx="4644008" cy="2304256"/>
          </a:xfrm>
          <a:prstGeom prst="rect">
            <a:avLst/>
          </a:prstGeom>
        </p:spPr>
      </p:pic>
      <p:pic>
        <p:nvPicPr>
          <p:cNvPr id="8" name="Picture 7"/>
          <p:cNvPicPr>
            <a:picLocks noChangeAspect="1"/>
          </p:cNvPicPr>
          <p:nvPr/>
        </p:nvPicPr>
        <p:blipFill>
          <a:blip r:embed="rId7"/>
          <a:stretch>
            <a:fillRect/>
          </a:stretch>
        </p:blipFill>
        <p:spPr>
          <a:xfrm>
            <a:off x="4644008" y="1777869"/>
            <a:ext cx="4499992" cy="2651965"/>
          </a:xfrm>
          <a:prstGeom prst="rect">
            <a:avLst/>
          </a:prstGeom>
        </p:spPr>
      </p:pic>
    </p:spTree>
    <p:extLst>
      <p:ext uri="{BB962C8B-B14F-4D97-AF65-F5344CB8AC3E}">
        <p14:creationId xmlns:p14="http://schemas.microsoft.com/office/powerpoint/2010/main" val="17136521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908721"/>
            <a:ext cx="7056784" cy="648072"/>
          </a:xfrm>
        </p:spPr>
        <p:txBody>
          <a:bodyPr/>
          <a:lstStyle/>
          <a:p>
            <a:r>
              <a:rPr lang="en-GB" sz="3200" dirty="0" smtClean="0"/>
              <a:t>Design Load Cases &amp; Strength Parameters</a:t>
            </a:r>
            <a:endParaRPr lang="en-GB" sz="3200" dirty="0"/>
          </a:p>
        </p:txBody>
      </p:sp>
      <p:graphicFrame>
        <p:nvGraphicFramePr>
          <p:cNvPr id="4" name="Table 3"/>
          <p:cNvGraphicFramePr>
            <a:graphicFrameLocks noGrp="1"/>
          </p:cNvGraphicFramePr>
          <p:nvPr>
            <p:extLst>
              <p:ext uri="{D42A27DB-BD31-4B8C-83A1-F6EECF244321}">
                <p14:modId xmlns:p14="http://schemas.microsoft.com/office/powerpoint/2010/main" val="2353712878"/>
              </p:ext>
            </p:extLst>
          </p:nvPr>
        </p:nvGraphicFramePr>
        <p:xfrm>
          <a:off x="179511" y="1700808"/>
          <a:ext cx="6360695" cy="1096518"/>
        </p:xfrm>
        <a:graphic>
          <a:graphicData uri="http://schemas.openxmlformats.org/drawingml/2006/table">
            <a:tbl>
              <a:tblPr firstRow="1" firstCol="1" bandRow="1">
                <a:tableStyleId>{5C22544A-7EE6-4342-B048-85BDC9FD1C3A}</a:tableStyleId>
              </a:tblPr>
              <a:tblGrid>
                <a:gridCol w="991250">
                  <a:extLst>
                    <a:ext uri="{9D8B030D-6E8A-4147-A177-3AD203B41FA5}">
                      <a16:colId xmlns:a16="http://schemas.microsoft.com/office/drawing/2014/main" val="2764484317"/>
                    </a:ext>
                  </a:extLst>
                </a:gridCol>
                <a:gridCol w="1988813">
                  <a:extLst>
                    <a:ext uri="{9D8B030D-6E8A-4147-A177-3AD203B41FA5}">
                      <a16:colId xmlns:a16="http://schemas.microsoft.com/office/drawing/2014/main" val="2065042709"/>
                    </a:ext>
                  </a:extLst>
                </a:gridCol>
                <a:gridCol w="3380632">
                  <a:extLst>
                    <a:ext uri="{9D8B030D-6E8A-4147-A177-3AD203B41FA5}">
                      <a16:colId xmlns:a16="http://schemas.microsoft.com/office/drawing/2014/main" val="1138621499"/>
                    </a:ext>
                  </a:extLst>
                </a:gridCol>
              </a:tblGrid>
              <a:tr h="182753">
                <a:tc>
                  <a:txBody>
                    <a:bodyPr/>
                    <a:lstStyle/>
                    <a:p>
                      <a:pPr algn="just">
                        <a:lnSpc>
                          <a:spcPct val="107000"/>
                        </a:lnSpc>
                        <a:spcAft>
                          <a:spcPts val="0"/>
                        </a:spcAft>
                      </a:pPr>
                      <a:r>
                        <a:rPr lang="en-GB" sz="900">
                          <a:effectLst/>
                        </a:rPr>
                        <a:t>Load Case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Name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Description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83610458"/>
                  </a:ext>
                </a:extLst>
              </a:tr>
              <a:tr h="182753">
                <a:tc>
                  <a:txBody>
                    <a:bodyPr/>
                    <a:lstStyle/>
                    <a:p>
                      <a:pPr algn="just">
                        <a:lnSpc>
                          <a:spcPct val="107000"/>
                        </a:lnSpc>
                        <a:spcAft>
                          <a:spcPts val="0"/>
                        </a:spcAft>
                      </a:pPr>
                      <a:r>
                        <a:rPr lang="en-GB" sz="900">
                          <a:effectLst/>
                        </a:rPr>
                        <a:t>Load Case 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Burst Case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dirty="0">
                          <a:effectLst/>
                        </a:rPr>
                        <a:t>An internal pressure of 155.25 MPa is applied</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17069252"/>
                  </a:ext>
                </a:extLst>
              </a:tr>
              <a:tr h="182753">
                <a:tc>
                  <a:txBody>
                    <a:bodyPr/>
                    <a:lstStyle/>
                    <a:p>
                      <a:pPr algn="just">
                        <a:lnSpc>
                          <a:spcPct val="107000"/>
                        </a:lnSpc>
                        <a:spcAft>
                          <a:spcPts val="0"/>
                        </a:spcAft>
                      </a:pPr>
                      <a:r>
                        <a:rPr lang="en-GB" sz="900">
                          <a:effectLst/>
                        </a:rPr>
                        <a:t>Load Case 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Collapse Case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An external pressure of 60 MPa is applied</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67775296"/>
                  </a:ext>
                </a:extLst>
              </a:tr>
              <a:tr h="182753">
                <a:tc>
                  <a:txBody>
                    <a:bodyPr/>
                    <a:lstStyle/>
                    <a:p>
                      <a:pPr algn="just">
                        <a:lnSpc>
                          <a:spcPct val="107000"/>
                        </a:lnSpc>
                        <a:spcAft>
                          <a:spcPts val="0"/>
                        </a:spcAft>
                      </a:pPr>
                      <a:r>
                        <a:rPr lang="en-GB" sz="900">
                          <a:effectLst/>
                        </a:rPr>
                        <a:t>Load Case 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Pure Tension Case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The local factor of 2.25 with maximum tension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14876229"/>
                  </a:ext>
                </a:extLst>
              </a:tr>
              <a:tr h="182753">
                <a:tc>
                  <a:txBody>
                    <a:bodyPr/>
                    <a:lstStyle/>
                    <a:p>
                      <a:pPr algn="just">
                        <a:lnSpc>
                          <a:spcPct val="107000"/>
                        </a:lnSpc>
                        <a:spcAft>
                          <a:spcPts val="0"/>
                        </a:spcAft>
                      </a:pPr>
                      <a:r>
                        <a:rPr lang="en-GB" sz="900">
                          <a:effectLst/>
                        </a:rPr>
                        <a:t>Load Case 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External Pressure and Tension Case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The load factor of 2.25 is applied on 19.5MPa external pressure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88895431"/>
                  </a:ext>
                </a:extLst>
              </a:tr>
              <a:tr h="182753">
                <a:tc>
                  <a:txBody>
                    <a:bodyPr/>
                    <a:lstStyle/>
                    <a:p>
                      <a:pPr algn="just">
                        <a:lnSpc>
                          <a:spcPct val="107000"/>
                        </a:lnSpc>
                        <a:spcAft>
                          <a:spcPts val="0"/>
                        </a:spcAft>
                      </a:pPr>
                      <a:r>
                        <a:rPr lang="en-GB" sz="900">
                          <a:effectLst/>
                        </a:rPr>
                        <a:t>Load Case 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dirty="0">
                          <a:effectLst/>
                        </a:rPr>
                        <a:t>Buckling Case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dirty="0">
                          <a:effectLst/>
                        </a:rPr>
                        <a:t>An external pressure of 60 MPa is applied</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57163429"/>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056078802"/>
              </p:ext>
            </p:extLst>
          </p:nvPr>
        </p:nvGraphicFramePr>
        <p:xfrm>
          <a:off x="6660232" y="3897982"/>
          <a:ext cx="2483769" cy="2938093"/>
        </p:xfrm>
        <a:graphic>
          <a:graphicData uri="http://schemas.openxmlformats.org/drawingml/2006/table">
            <a:tbl>
              <a:tblPr firstRow="1" firstCol="1" bandRow="1">
                <a:tableStyleId>{5C22544A-7EE6-4342-B048-85BDC9FD1C3A}</a:tableStyleId>
              </a:tblPr>
              <a:tblGrid>
                <a:gridCol w="326042">
                  <a:extLst>
                    <a:ext uri="{9D8B030D-6E8A-4147-A177-3AD203B41FA5}">
                      <a16:colId xmlns:a16="http://schemas.microsoft.com/office/drawing/2014/main" val="1171081256"/>
                    </a:ext>
                  </a:extLst>
                </a:gridCol>
                <a:gridCol w="740699">
                  <a:extLst>
                    <a:ext uri="{9D8B030D-6E8A-4147-A177-3AD203B41FA5}">
                      <a16:colId xmlns:a16="http://schemas.microsoft.com/office/drawing/2014/main" val="3331665617"/>
                    </a:ext>
                  </a:extLst>
                </a:gridCol>
                <a:gridCol w="708514">
                  <a:extLst>
                    <a:ext uri="{9D8B030D-6E8A-4147-A177-3AD203B41FA5}">
                      <a16:colId xmlns:a16="http://schemas.microsoft.com/office/drawing/2014/main" val="3749181443"/>
                    </a:ext>
                  </a:extLst>
                </a:gridCol>
                <a:gridCol w="708514">
                  <a:extLst>
                    <a:ext uri="{9D8B030D-6E8A-4147-A177-3AD203B41FA5}">
                      <a16:colId xmlns:a16="http://schemas.microsoft.com/office/drawing/2014/main" val="2563640210"/>
                    </a:ext>
                  </a:extLst>
                </a:gridCol>
              </a:tblGrid>
              <a:tr h="262373">
                <a:tc>
                  <a:txBody>
                    <a:bodyPr/>
                    <a:lstStyle/>
                    <a:p>
                      <a:pPr algn="just">
                        <a:lnSpc>
                          <a:spcPct val="107000"/>
                        </a:lnSpc>
                        <a:spcAft>
                          <a:spcPts val="0"/>
                        </a:spcAft>
                      </a:pPr>
                      <a:r>
                        <a:rPr lang="en-GB" sz="900">
                          <a:effectLst/>
                        </a:rPr>
                        <a:t>Layer</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Thickness (mm)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Orientation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Description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29399556"/>
                  </a:ext>
                </a:extLst>
              </a:tr>
              <a:tr h="131187">
                <a:tc>
                  <a:txBody>
                    <a:bodyPr/>
                    <a:lstStyle/>
                    <a:p>
                      <a:pPr algn="just">
                        <a:lnSpc>
                          <a:spcPct val="107000"/>
                        </a:lnSpc>
                        <a:spcAft>
                          <a:spcPts val="0"/>
                        </a:spcAft>
                      </a:pPr>
                      <a:r>
                        <a:rPr lang="en-GB" sz="900">
                          <a:effectLst/>
                        </a:rPr>
                        <a:t>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9.0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Liner</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6275768"/>
                  </a:ext>
                </a:extLst>
              </a:tr>
              <a:tr h="131187">
                <a:tc>
                  <a:txBody>
                    <a:bodyPr/>
                    <a:lstStyle/>
                    <a:p>
                      <a:pPr algn="just">
                        <a:lnSpc>
                          <a:spcPct val="107000"/>
                        </a:lnSpc>
                        <a:spcAft>
                          <a:spcPts val="0"/>
                        </a:spcAft>
                      </a:pPr>
                      <a:r>
                        <a:rPr lang="en-GB" sz="900">
                          <a:effectLst/>
                        </a:rPr>
                        <a:t>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3">
                  <a:txBody>
                    <a:bodyPr/>
                    <a:lstStyle/>
                    <a:p>
                      <a:pPr algn="just">
                        <a:lnSpc>
                          <a:spcPct val="107000"/>
                        </a:lnSpc>
                        <a:spcAft>
                          <a:spcPts val="0"/>
                        </a:spcAft>
                      </a:pPr>
                      <a:r>
                        <a:rPr lang="en-GB" sz="900" dirty="0" smtClean="0">
                          <a:effectLst/>
                          <a:latin typeface="+mn-lt"/>
                          <a:ea typeface="+mn-ea"/>
                          <a:cs typeface="+mn-cs"/>
                        </a:rPr>
                        <a:t>1.58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90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3">
                  <a:txBody>
                    <a:bodyPr/>
                    <a:lstStyle/>
                    <a:p>
                      <a:pPr algn="just">
                        <a:lnSpc>
                          <a:spcPct val="107000"/>
                        </a:lnSpc>
                        <a:spcAft>
                          <a:spcPts val="0"/>
                        </a:spcAft>
                      </a:pPr>
                      <a:r>
                        <a:rPr lang="en-GB" sz="1100" dirty="0" smtClean="0">
                          <a:effectLst/>
                        </a:rPr>
                        <a:t>Axial</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1406294"/>
                  </a:ext>
                </a:extLst>
              </a:tr>
              <a:tr h="131187">
                <a:tc>
                  <a:txBody>
                    <a:bodyPr/>
                    <a:lstStyle/>
                    <a:p>
                      <a:pPr algn="just">
                        <a:lnSpc>
                          <a:spcPct val="107000"/>
                        </a:lnSpc>
                        <a:spcAft>
                          <a:spcPts val="0"/>
                        </a:spcAft>
                      </a:pPr>
                      <a:r>
                        <a:rPr lang="en-GB" sz="900">
                          <a:effectLst/>
                        </a:rPr>
                        <a:t>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tc>
                  <a:txBody>
                    <a:bodyPr/>
                    <a:lstStyle/>
                    <a:p>
                      <a:pPr algn="just">
                        <a:lnSpc>
                          <a:spcPct val="107000"/>
                        </a:lnSpc>
                        <a:spcAft>
                          <a:spcPts val="0"/>
                        </a:spcAft>
                      </a:pPr>
                      <a:r>
                        <a:rPr lang="en-GB" sz="900">
                          <a:effectLst/>
                        </a:rPr>
                        <a:t>90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extLst>
                  <a:ext uri="{0D108BD9-81ED-4DB2-BD59-A6C34878D82A}">
                    <a16:rowId xmlns:a16="http://schemas.microsoft.com/office/drawing/2014/main" val="2491405156"/>
                  </a:ext>
                </a:extLst>
              </a:tr>
              <a:tr h="131187">
                <a:tc>
                  <a:txBody>
                    <a:bodyPr/>
                    <a:lstStyle/>
                    <a:p>
                      <a:pPr algn="just">
                        <a:lnSpc>
                          <a:spcPct val="107000"/>
                        </a:lnSpc>
                        <a:spcAft>
                          <a:spcPts val="0"/>
                        </a:spcAft>
                      </a:pPr>
                      <a:r>
                        <a:rPr lang="en-GB" sz="900">
                          <a:effectLst/>
                        </a:rPr>
                        <a:t>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tc>
                  <a:txBody>
                    <a:bodyPr/>
                    <a:lstStyle/>
                    <a:p>
                      <a:pPr algn="just">
                        <a:lnSpc>
                          <a:spcPct val="107000"/>
                        </a:lnSpc>
                        <a:spcAft>
                          <a:spcPts val="0"/>
                        </a:spcAft>
                      </a:pPr>
                      <a:r>
                        <a:rPr lang="en-GB" sz="900">
                          <a:effectLst/>
                        </a:rPr>
                        <a:t>90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extLst>
                  <a:ext uri="{0D108BD9-81ED-4DB2-BD59-A6C34878D82A}">
                    <a16:rowId xmlns:a16="http://schemas.microsoft.com/office/drawing/2014/main" val="3752119075"/>
                  </a:ext>
                </a:extLst>
              </a:tr>
              <a:tr h="131187">
                <a:tc>
                  <a:txBody>
                    <a:bodyPr/>
                    <a:lstStyle/>
                    <a:p>
                      <a:pPr algn="just">
                        <a:lnSpc>
                          <a:spcPct val="107000"/>
                        </a:lnSpc>
                        <a:spcAft>
                          <a:spcPts val="0"/>
                        </a:spcAft>
                      </a:pPr>
                      <a:r>
                        <a:rPr lang="en-GB" sz="900">
                          <a:effectLst/>
                        </a:rPr>
                        <a:t>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10">
                  <a:txBody>
                    <a:bodyPr/>
                    <a:lstStyle/>
                    <a:p>
                      <a:pPr algn="just">
                        <a:lnSpc>
                          <a:spcPct val="107000"/>
                        </a:lnSpc>
                        <a:spcAft>
                          <a:spcPts val="0"/>
                        </a:spcAft>
                      </a:pPr>
                      <a:r>
                        <a:rPr lang="en-GB" sz="900" dirty="0" smtClean="0">
                          <a:effectLst/>
                        </a:rPr>
                        <a:t>1.88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53.5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10">
                  <a:txBody>
                    <a:bodyPr/>
                    <a:lstStyle/>
                    <a:p>
                      <a:pPr algn="just">
                        <a:lnSpc>
                          <a:spcPct val="107000"/>
                        </a:lnSpc>
                        <a:spcAft>
                          <a:spcPts val="0"/>
                        </a:spcAft>
                      </a:pPr>
                      <a:r>
                        <a:rPr lang="en-GB" sz="900" dirty="0">
                          <a:effectLst/>
                        </a:rPr>
                        <a:t>Angled</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09884494"/>
                  </a:ext>
                </a:extLst>
              </a:tr>
              <a:tr h="131187">
                <a:tc>
                  <a:txBody>
                    <a:bodyPr/>
                    <a:lstStyle/>
                    <a:p>
                      <a:pPr algn="just">
                        <a:lnSpc>
                          <a:spcPct val="107000"/>
                        </a:lnSpc>
                        <a:spcAft>
                          <a:spcPts val="0"/>
                        </a:spcAft>
                      </a:pPr>
                      <a:r>
                        <a:rPr lang="en-GB" sz="900">
                          <a:effectLst/>
                        </a:rPr>
                        <a:t>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tc>
                  <a:txBody>
                    <a:bodyPr/>
                    <a:lstStyle/>
                    <a:p>
                      <a:pPr algn="just">
                        <a:lnSpc>
                          <a:spcPct val="107000"/>
                        </a:lnSpc>
                        <a:spcAft>
                          <a:spcPts val="0"/>
                        </a:spcAft>
                      </a:pPr>
                      <a:r>
                        <a:rPr lang="en-GB" sz="900">
                          <a:effectLst/>
                        </a:rPr>
                        <a:t>-53.5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extLst>
                  <a:ext uri="{0D108BD9-81ED-4DB2-BD59-A6C34878D82A}">
                    <a16:rowId xmlns:a16="http://schemas.microsoft.com/office/drawing/2014/main" val="682707526"/>
                  </a:ext>
                </a:extLst>
              </a:tr>
              <a:tr h="131187">
                <a:tc>
                  <a:txBody>
                    <a:bodyPr/>
                    <a:lstStyle/>
                    <a:p>
                      <a:pPr algn="just">
                        <a:lnSpc>
                          <a:spcPct val="107000"/>
                        </a:lnSpc>
                        <a:spcAft>
                          <a:spcPts val="0"/>
                        </a:spcAft>
                      </a:pPr>
                      <a:r>
                        <a:rPr lang="en-GB" sz="900">
                          <a:effectLst/>
                        </a:rPr>
                        <a:t>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tc>
                  <a:txBody>
                    <a:bodyPr/>
                    <a:lstStyle/>
                    <a:p>
                      <a:pPr algn="just">
                        <a:lnSpc>
                          <a:spcPct val="107000"/>
                        </a:lnSpc>
                        <a:spcAft>
                          <a:spcPts val="0"/>
                        </a:spcAft>
                      </a:pPr>
                      <a:r>
                        <a:rPr lang="en-GB" sz="900">
                          <a:effectLst/>
                        </a:rPr>
                        <a:t>53.5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extLst>
                  <a:ext uri="{0D108BD9-81ED-4DB2-BD59-A6C34878D82A}">
                    <a16:rowId xmlns:a16="http://schemas.microsoft.com/office/drawing/2014/main" val="3998419045"/>
                  </a:ext>
                </a:extLst>
              </a:tr>
              <a:tr h="131187">
                <a:tc>
                  <a:txBody>
                    <a:bodyPr/>
                    <a:lstStyle/>
                    <a:p>
                      <a:pPr algn="just">
                        <a:lnSpc>
                          <a:spcPct val="107000"/>
                        </a:lnSpc>
                        <a:spcAft>
                          <a:spcPts val="0"/>
                        </a:spcAft>
                      </a:pPr>
                      <a:r>
                        <a:rPr lang="en-GB" sz="900">
                          <a:effectLst/>
                        </a:rPr>
                        <a:t>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tc>
                  <a:txBody>
                    <a:bodyPr/>
                    <a:lstStyle/>
                    <a:p>
                      <a:pPr algn="just">
                        <a:lnSpc>
                          <a:spcPct val="107000"/>
                        </a:lnSpc>
                        <a:spcAft>
                          <a:spcPts val="0"/>
                        </a:spcAft>
                      </a:pPr>
                      <a:r>
                        <a:rPr lang="en-GB" sz="900">
                          <a:effectLst/>
                        </a:rPr>
                        <a:t>-53.5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extLst>
                  <a:ext uri="{0D108BD9-81ED-4DB2-BD59-A6C34878D82A}">
                    <a16:rowId xmlns:a16="http://schemas.microsoft.com/office/drawing/2014/main" val="1720720241"/>
                  </a:ext>
                </a:extLst>
              </a:tr>
              <a:tr h="131187">
                <a:tc>
                  <a:txBody>
                    <a:bodyPr/>
                    <a:lstStyle/>
                    <a:p>
                      <a:pPr algn="just">
                        <a:lnSpc>
                          <a:spcPct val="107000"/>
                        </a:lnSpc>
                        <a:spcAft>
                          <a:spcPts val="0"/>
                        </a:spcAft>
                      </a:pPr>
                      <a:r>
                        <a:rPr lang="en-GB" sz="900">
                          <a:effectLst/>
                        </a:rPr>
                        <a:t>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tc>
                  <a:txBody>
                    <a:bodyPr/>
                    <a:lstStyle/>
                    <a:p>
                      <a:pPr algn="just">
                        <a:lnSpc>
                          <a:spcPct val="107000"/>
                        </a:lnSpc>
                        <a:spcAft>
                          <a:spcPts val="0"/>
                        </a:spcAft>
                      </a:pPr>
                      <a:r>
                        <a:rPr lang="en-GB" sz="900">
                          <a:effectLst/>
                        </a:rPr>
                        <a:t>53.5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extLst>
                  <a:ext uri="{0D108BD9-81ED-4DB2-BD59-A6C34878D82A}">
                    <a16:rowId xmlns:a16="http://schemas.microsoft.com/office/drawing/2014/main" val="787780906"/>
                  </a:ext>
                </a:extLst>
              </a:tr>
              <a:tr h="131187">
                <a:tc>
                  <a:txBody>
                    <a:bodyPr/>
                    <a:lstStyle/>
                    <a:p>
                      <a:pPr algn="just">
                        <a:lnSpc>
                          <a:spcPct val="107000"/>
                        </a:lnSpc>
                        <a:spcAft>
                          <a:spcPts val="0"/>
                        </a:spcAft>
                      </a:pPr>
                      <a:r>
                        <a:rPr lang="en-GB" sz="900">
                          <a:effectLst/>
                        </a:rPr>
                        <a:t>10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tc>
                  <a:txBody>
                    <a:bodyPr/>
                    <a:lstStyle/>
                    <a:p>
                      <a:pPr algn="just">
                        <a:lnSpc>
                          <a:spcPct val="107000"/>
                        </a:lnSpc>
                        <a:spcAft>
                          <a:spcPts val="0"/>
                        </a:spcAft>
                      </a:pPr>
                      <a:r>
                        <a:rPr lang="en-GB" sz="900">
                          <a:effectLst/>
                        </a:rPr>
                        <a:t>-53.5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extLst>
                  <a:ext uri="{0D108BD9-81ED-4DB2-BD59-A6C34878D82A}">
                    <a16:rowId xmlns:a16="http://schemas.microsoft.com/office/drawing/2014/main" val="1989407639"/>
                  </a:ext>
                </a:extLst>
              </a:tr>
              <a:tr h="131187">
                <a:tc>
                  <a:txBody>
                    <a:bodyPr/>
                    <a:lstStyle/>
                    <a:p>
                      <a:pPr algn="just">
                        <a:lnSpc>
                          <a:spcPct val="107000"/>
                        </a:lnSpc>
                        <a:spcAft>
                          <a:spcPts val="0"/>
                        </a:spcAft>
                      </a:pPr>
                      <a:r>
                        <a:rPr lang="en-GB" sz="900">
                          <a:effectLst/>
                        </a:rPr>
                        <a:t>11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tc>
                  <a:txBody>
                    <a:bodyPr/>
                    <a:lstStyle/>
                    <a:p>
                      <a:pPr algn="just">
                        <a:lnSpc>
                          <a:spcPct val="107000"/>
                        </a:lnSpc>
                        <a:spcAft>
                          <a:spcPts val="0"/>
                        </a:spcAft>
                      </a:pPr>
                      <a:r>
                        <a:rPr lang="en-GB" sz="900">
                          <a:effectLst/>
                        </a:rPr>
                        <a:t>53.5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extLst>
                  <a:ext uri="{0D108BD9-81ED-4DB2-BD59-A6C34878D82A}">
                    <a16:rowId xmlns:a16="http://schemas.microsoft.com/office/drawing/2014/main" val="430369246"/>
                  </a:ext>
                </a:extLst>
              </a:tr>
              <a:tr h="131187">
                <a:tc>
                  <a:txBody>
                    <a:bodyPr/>
                    <a:lstStyle/>
                    <a:p>
                      <a:pPr algn="just">
                        <a:lnSpc>
                          <a:spcPct val="107000"/>
                        </a:lnSpc>
                        <a:spcAft>
                          <a:spcPts val="0"/>
                        </a:spcAft>
                      </a:pPr>
                      <a:r>
                        <a:rPr lang="en-GB" sz="900">
                          <a:effectLst/>
                        </a:rPr>
                        <a:t>12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tc>
                  <a:txBody>
                    <a:bodyPr/>
                    <a:lstStyle/>
                    <a:p>
                      <a:pPr algn="just">
                        <a:lnSpc>
                          <a:spcPct val="107000"/>
                        </a:lnSpc>
                        <a:spcAft>
                          <a:spcPts val="0"/>
                        </a:spcAft>
                      </a:pPr>
                      <a:r>
                        <a:rPr lang="en-GB" sz="900">
                          <a:effectLst/>
                        </a:rPr>
                        <a:t>-53.5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extLst>
                  <a:ext uri="{0D108BD9-81ED-4DB2-BD59-A6C34878D82A}">
                    <a16:rowId xmlns:a16="http://schemas.microsoft.com/office/drawing/2014/main" val="2953007141"/>
                  </a:ext>
                </a:extLst>
              </a:tr>
              <a:tr h="131187">
                <a:tc>
                  <a:txBody>
                    <a:bodyPr/>
                    <a:lstStyle/>
                    <a:p>
                      <a:pPr algn="just">
                        <a:lnSpc>
                          <a:spcPct val="107000"/>
                        </a:lnSpc>
                        <a:spcAft>
                          <a:spcPts val="0"/>
                        </a:spcAft>
                      </a:pPr>
                      <a:r>
                        <a:rPr lang="en-GB" sz="900">
                          <a:effectLst/>
                        </a:rPr>
                        <a:t>13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tc>
                  <a:txBody>
                    <a:bodyPr/>
                    <a:lstStyle/>
                    <a:p>
                      <a:pPr algn="just">
                        <a:lnSpc>
                          <a:spcPct val="107000"/>
                        </a:lnSpc>
                        <a:spcAft>
                          <a:spcPts val="0"/>
                        </a:spcAft>
                      </a:pPr>
                      <a:r>
                        <a:rPr lang="en-GB" sz="900">
                          <a:effectLst/>
                        </a:rPr>
                        <a:t>53.5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extLst>
                  <a:ext uri="{0D108BD9-81ED-4DB2-BD59-A6C34878D82A}">
                    <a16:rowId xmlns:a16="http://schemas.microsoft.com/office/drawing/2014/main" val="694991613"/>
                  </a:ext>
                </a:extLst>
              </a:tr>
              <a:tr h="131187">
                <a:tc>
                  <a:txBody>
                    <a:bodyPr/>
                    <a:lstStyle/>
                    <a:p>
                      <a:pPr algn="just">
                        <a:lnSpc>
                          <a:spcPct val="107000"/>
                        </a:lnSpc>
                        <a:spcAft>
                          <a:spcPts val="0"/>
                        </a:spcAft>
                      </a:pPr>
                      <a:r>
                        <a:rPr lang="en-GB" sz="900">
                          <a:effectLst/>
                        </a:rPr>
                        <a:t>14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tc>
                  <a:txBody>
                    <a:bodyPr/>
                    <a:lstStyle/>
                    <a:p>
                      <a:pPr algn="just">
                        <a:lnSpc>
                          <a:spcPct val="107000"/>
                        </a:lnSpc>
                        <a:spcAft>
                          <a:spcPts val="0"/>
                        </a:spcAft>
                      </a:pPr>
                      <a:r>
                        <a:rPr lang="en-GB" sz="900">
                          <a:effectLst/>
                        </a:rPr>
                        <a:t>-53.5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extLst>
                  <a:ext uri="{0D108BD9-81ED-4DB2-BD59-A6C34878D82A}">
                    <a16:rowId xmlns:a16="http://schemas.microsoft.com/office/drawing/2014/main" val="1969262267"/>
                  </a:ext>
                </a:extLst>
              </a:tr>
              <a:tr h="131187">
                <a:tc>
                  <a:txBody>
                    <a:bodyPr/>
                    <a:lstStyle/>
                    <a:p>
                      <a:pPr algn="just">
                        <a:lnSpc>
                          <a:spcPct val="107000"/>
                        </a:lnSpc>
                        <a:spcAft>
                          <a:spcPts val="0"/>
                        </a:spcAft>
                      </a:pPr>
                      <a:r>
                        <a:rPr lang="en-GB" sz="900">
                          <a:effectLst/>
                        </a:rPr>
                        <a:t>15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4">
                  <a:txBody>
                    <a:bodyPr/>
                    <a:lstStyle/>
                    <a:p>
                      <a:pPr algn="just">
                        <a:lnSpc>
                          <a:spcPct val="107000"/>
                        </a:lnSpc>
                        <a:spcAft>
                          <a:spcPts val="0"/>
                        </a:spcAft>
                      </a:pPr>
                      <a:r>
                        <a:rPr lang="en-GB" sz="900" dirty="0" smtClean="0">
                          <a:effectLst/>
                        </a:rPr>
                        <a:t>1.62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4">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GB" sz="1100" dirty="0" smtClean="0">
                          <a:effectLst/>
                        </a:rPr>
                        <a:t>Hoop</a:t>
                      </a:r>
                      <a:endParaRPr lang="en-GB"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80937814"/>
                  </a:ext>
                </a:extLst>
              </a:tr>
              <a:tr h="131187">
                <a:tc>
                  <a:txBody>
                    <a:bodyPr/>
                    <a:lstStyle/>
                    <a:p>
                      <a:pPr algn="just">
                        <a:lnSpc>
                          <a:spcPct val="107000"/>
                        </a:lnSpc>
                        <a:spcAft>
                          <a:spcPts val="0"/>
                        </a:spcAft>
                      </a:pPr>
                      <a:r>
                        <a:rPr lang="en-GB" sz="900">
                          <a:effectLst/>
                        </a:rPr>
                        <a:t>16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tc>
                  <a:txBody>
                    <a:bodyPr/>
                    <a:lstStyle/>
                    <a:p>
                      <a:pPr algn="just">
                        <a:lnSpc>
                          <a:spcPct val="107000"/>
                        </a:lnSpc>
                        <a:spcAft>
                          <a:spcPts val="0"/>
                        </a:spcAft>
                      </a:pPr>
                      <a:r>
                        <a:rPr lang="en-GB" sz="900">
                          <a:effectLst/>
                        </a:rPr>
                        <a:t>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extLst>
                  <a:ext uri="{0D108BD9-81ED-4DB2-BD59-A6C34878D82A}">
                    <a16:rowId xmlns:a16="http://schemas.microsoft.com/office/drawing/2014/main" val="1329529640"/>
                  </a:ext>
                </a:extLst>
              </a:tr>
              <a:tr h="131187">
                <a:tc>
                  <a:txBody>
                    <a:bodyPr/>
                    <a:lstStyle/>
                    <a:p>
                      <a:pPr algn="just">
                        <a:lnSpc>
                          <a:spcPct val="107000"/>
                        </a:lnSpc>
                        <a:spcAft>
                          <a:spcPts val="0"/>
                        </a:spcAft>
                      </a:pPr>
                      <a:r>
                        <a:rPr lang="en-GB" sz="900">
                          <a:effectLst/>
                        </a:rPr>
                        <a:t>17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tc>
                  <a:txBody>
                    <a:bodyPr/>
                    <a:lstStyle/>
                    <a:p>
                      <a:pPr algn="just">
                        <a:lnSpc>
                          <a:spcPct val="107000"/>
                        </a:lnSpc>
                        <a:spcAft>
                          <a:spcPts val="0"/>
                        </a:spcAft>
                      </a:pPr>
                      <a:r>
                        <a:rPr lang="en-GB" sz="900">
                          <a:effectLst/>
                        </a:rPr>
                        <a:t>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extLst>
                  <a:ext uri="{0D108BD9-81ED-4DB2-BD59-A6C34878D82A}">
                    <a16:rowId xmlns:a16="http://schemas.microsoft.com/office/drawing/2014/main" val="581614831"/>
                  </a:ext>
                </a:extLst>
              </a:tr>
              <a:tr h="149863">
                <a:tc>
                  <a:txBody>
                    <a:bodyPr/>
                    <a:lstStyle/>
                    <a:p>
                      <a:pPr algn="just">
                        <a:lnSpc>
                          <a:spcPct val="107000"/>
                        </a:lnSpc>
                        <a:spcAft>
                          <a:spcPts val="0"/>
                        </a:spcAft>
                      </a:pPr>
                      <a:r>
                        <a:rPr lang="en-GB" sz="900">
                          <a:effectLst/>
                        </a:rPr>
                        <a:t>18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tc>
                  <a:txBody>
                    <a:bodyPr/>
                    <a:lstStyle/>
                    <a:p>
                      <a:pPr algn="just">
                        <a:lnSpc>
                          <a:spcPct val="107000"/>
                        </a:lnSpc>
                        <a:spcAft>
                          <a:spcPts val="0"/>
                        </a:spcAft>
                      </a:pPr>
                      <a:r>
                        <a:rPr lang="en-GB" sz="900" dirty="0">
                          <a:effectLst/>
                        </a:rPr>
                        <a:t>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extLst>
                  <a:ext uri="{0D108BD9-81ED-4DB2-BD59-A6C34878D82A}">
                    <a16:rowId xmlns:a16="http://schemas.microsoft.com/office/drawing/2014/main" val="1442729877"/>
                  </a:ext>
                </a:extLst>
              </a:tr>
            </a:tbl>
          </a:graphicData>
        </a:graphic>
      </p:graphicFrame>
      <p:pic>
        <p:nvPicPr>
          <p:cNvPr id="6" name="Picture 5"/>
          <p:cNvPicPr>
            <a:picLocks noChangeAspect="1"/>
          </p:cNvPicPr>
          <p:nvPr/>
        </p:nvPicPr>
        <p:blipFill>
          <a:blip r:embed="rId2"/>
          <a:stretch>
            <a:fillRect/>
          </a:stretch>
        </p:blipFill>
        <p:spPr>
          <a:xfrm>
            <a:off x="6771198" y="1556793"/>
            <a:ext cx="2372802" cy="2202742"/>
          </a:xfrm>
          <a:prstGeom prst="rect">
            <a:avLst/>
          </a:prstGeom>
        </p:spPr>
      </p:pic>
      <p:graphicFrame>
        <p:nvGraphicFramePr>
          <p:cNvPr id="8" name="Table 7"/>
          <p:cNvGraphicFramePr>
            <a:graphicFrameLocks noGrp="1"/>
          </p:cNvGraphicFramePr>
          <p:nvPr>
            <p:extLst>
              <p:ext uri="{D42A27DB-BD31-4B8C-83A1-F6EECF244321}">
                <p14:modId xmlns:p14="http://schemas.microsoft.com/office/powerpoint/2010/main" val="4206435899"/>
              </p:ext>
            </p:extLst>
          </p:nvPr>
        </p:nvGraphicFramePr>
        <p:xfrm>
          <a:off x="179511" y="2879041"/>
          <a:ext cx="6408707" cy="880493"/>
        </p:xfrm>
        <a:graphic>
          <a:graphicData uri="http://schemas.openxmlformats.org/drawingml/2006/table">
            <a:tbl>
              <a:tblPr firstRow="1" firstCol="1" bandRow="1">
                <a:tableStyleId>{5C22544A-7EE6-4342-B048-85BDC9FD1C3A}</a:tableStyleId>
              </a:tblPr>
              <a:tblGrid>
                <a:gridCol w="1239395">
                  <a:extLst>
                    <a:ext uri="{9D8B030D-6E8A-4147-A177-3AD203B41FA5}">
                      <a16:colId xmlns:a16="http://schemas.microsoft.com/office/drawing/2014/main" val="3411747535"/>
                    </a:ext>
                  </a:extLst>
                </a:gridCol>
                <a:gridCol w="863799">
                  <a:extLst>
                    <a:ext uri="{9D8B030D-6E8A-4147-A177-3AD203B41FA5}">
                      <a16:colId xmlns:a16="http://schemas.microsoft.com/office/drawing/2014/main" val="622024822"/>
                    </a:ext>
                  </a:extLst>
                </a:gridCol>
                <a:gridCol w="956181">
                  <a:extLst>
                    <a:ext uri="{9D8B030D-6E8A-4147-A177-3AD203B41FA5}">
                      <a16:colId xmlns:a16="http://schemas.microsoft.com/office/drawing/2014/main" val="705538741"/>
                    </a:ext>
                  </a:extLst>
                </a:gridCol>
                <a:gridCol w="860429">
                  <a:extLst>
                    <a:ext uri="{9D8B030D-6E8A-4147-A177-3AD203B41FA5}">
                      <a16:colId xmlns:a16="http://schemas.microsoft.com/office/drawing/2014/main" val="1843543182"/>
                    </a:ext>
                  </a:extLst>
                </a:gridCol>
                <a:gridCol w="859754">
                  <a:extLst>
                    <a:ext uri="{9D8B030D-6E8A-4147-A177-3AD203B41FA5}">
                      <a16:colId xmlns:a16="http://schemas.microsoft.com/office/drawing/2014/main" val="3372899546"/>
                    </a:ext>
                  </a:extLst>
                </a:gridCol>
                <a:gridCol w="860429">
                  <a:extLst>
                    <a:ext uri="{9D8B030D-6E8A-4147-A177-3AD203B41FA5}">
                      <a16:colId xmlns:a16="http://schemas.microsoft.com/office/drawing/2014/main" val="3340111956"/>
                    </a:ext>
                  </a:extLst>
                </a:gridCol>
                <a:gridCol w="768720">
                  <a:extLst>
                    <a:ext uri="{9D8B030D-6E8A-4147-A177-3AD203B41FA5}">
                      <a16:colId xmlns:a16="http://schemas.microsoft.com/office/drawing/2014/main" val="3008753254"/>
                    </a:ext>
                  </a:extLst>
                </a:gridCol>
              </a:tblGrid>
              <a:tr h="0">
                <a:tc>
                  <a:txBody>
                    <a:bodyPr/>
                    <a:lstStyle/>
                    <a:p>
                      <a:pPr algn="ctr">
                        <a:lnSpc>
                          <a:spcPct val="107000"/>
                        </a:lnSpc>
                        <a:spcAft>
                          <a:spcPts val="0"/>
                        </a:spcAft>
                      </a:pPr>
                      <a:r>
                        <a:rPr lang="en-GB" sz="900" dirty="0">
                          <a:effectLst/>
                        </a:rPr>
                        <a:t>Material</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Density (kg/m3)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Elastic Modulus</a:t>
                      </a:r>
                      <a:r>
                        <a:rPr lang="en-GB" sz="900" baseline="-25000">
                          <a:effectLst/>
                        </a:rPr>
                        <a:t> </a:t>
                      </a:r>
                      <a:r>
                        <a:rPr lang="en-GB" sz="900">
                          <a:effectLst/>
                        </a:rPr>
                        <a:t>(MPa)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Yield Stress</a:t>
                      </a:r>
                      <a:r>
                        <a:rPr lang="en-GB" sz="900" baseline="-25000">
                          <a:effectLst/>
                        </a:rPr>
                        <a:t> </a:t>
                      </a:r>
                      <a:r>
                        <a:rPr lang="en-GB" sz="900">
                          <a:effectLst/>
                        </a:rPr>
                        <a:t>(MPa)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Ultimate Stress </a:t>
                      </a:r>
                      <a:r>
                        <a:rPr lang="en-GB" sz="900" baseline="-25000">
                          <a:effectLst/>
                        </a:rPr>
                        <a:t> </a:t>
                      </a:r>
                      <a:r>
                        <a:rPr lang="en-GB" sz="900">
                          <a:effectLst/>
                        </a:rPr>
                        <a:t>(MPa)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Elongation at break</a:t>
                      </a:r>
                      <a:r>
                        <a:rPr lang="en-GB" sz="900" baseline="-25000">
                          <a:effectLst/>
                        </a:rPr>
                        <a:t> </a:t>
                      </a:r>
                      <a:r>
                        <a:rPr lang="en-GB" sz="900">
                          <a:effectLst/>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Poisson’s ratio, ʋ</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89628996"/>
                  </a:ext>
                </a:extLst>
              </a:tr>
              <a:tr h="0">
                <a:tc>
                  <a:txBody>
                    <a:bodyPr/>
                    <a:lstStyle/>
                    <a:p>
                      <a:pPr algn="ctr">
                        <a:lnSpc>
                          <a:spcPct val="107000"/>
                        </a:lnSpc>
                        <a:spcAft>
                          <a:spcPts val="0"/>
                        </a:spcAft>
                      </a:pPr>
                      <a:r>
                        <a:rPr lang="en-GB" sz="900">
                          <a:effectLst/>
                        </a:rPr>
                        <a:t>Aluminium (1953T1)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2780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71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480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540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7.5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0.3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22318541"/>
                  </a:ext>
                </a:extLst>
              </a:tr>
              <a:tr h="0">
                <a:tc>
                  <a:txBody>
                    <a:bodyPr/>
                    <a:lstStyle/>
                    <a:p>
                      <a:pPr algn="ctr">
                        <a:lnSpc>
                          <a:spcPct val="107000"/>
                        </a:lnSpc>
                        <a:spcAft>
                          <a:spcPts val="0"/>
                        </a:spcAft>
                      </a:pPr>
                      <a:r>
                        <a:rPr lang="en-GB" sz="900">
                          <a:effectLst/>
                        </a:rPr>
                        <a:t>PEEK 450G</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1300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3.64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120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6263710"/>
                  </a:ext>
                </a:extLst>
              </a:tr>
              <a:tr h="48895">
                <a:tc>
                  <a:txBody>
                    <a:bodyPr/>
                    <a:lstStyle/>
                    <a:p>
                      <a:pPr algn="ctr">
                        <a:lnSpc>
                          <a:spcPct val="107000"/>
                        </a:lnSpc>
                        <a:spcAft>
                          <a:spcPts val="0"/>
                        </a:spcAft>
                      </a:pPr>
                      <a:r>
                        <a:rPr lang="en-GB" sz="900">
                          <a:effectLst/>
                        </a:rPr>
                        <a:t>Titanium (Ti6Al4V)</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4430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113.8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880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950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14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0.342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07179814"/>
                  </a:ext>
                </a:extLst>
              </a:tr>
              <a:tr h="48895">
                <a:tc>
                  <a:txBody>
                    <a:bodyPr/>
                    <a:lstStyle/>
                    <a:p>
                      <a:pPr algn="ctr">
                        <a:lnSpc>
                          <a:spcPct val="107000"/>
                        </a:lnSpc>
                        <a:spcAft>
                          <a:spcPts val="0"/>
                        </a:spcAft>
                      </a:pPr>
                      <a:r>
                        <a:rPr lang="en-GB" sz="900">
                          <a:effectLst/>
                        </a:rPr>
                        <a:t>Steel (X80)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7850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207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880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950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a:effectLst/>
                        </a:rPr>
                        <a:t>5.9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900" dirty="0">
                          <a:effectLst/>
                        </a:rPr>
                        <a:t>0.3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92374581"/>
                  </a:ext>
                </a:extLst>
              </a:tr>
            </a:tbl>
          </a:graphicData>
        </a:graphic>
      </p:graphicFrame>
      <mc:AlternateContent xmlns:mc="http://schemas.openxmlformats.org/markup-compatibility/2006" xmlns:a14="http://schemas.microsoft.com/office/drawing/2010/main">
        <mc:Choice Requires="a14">
          <p:graphicFrame>
            <p:nvGraphicFramePr>
              <p:cNvPr id="9" name="Table 8"/>
              <p:cNvGraphicFramePr>
                <a:graphicFrameLocks noGrp="1"/>
              </p:cNvGraphicFramePr>
              <p:nvPr>
                <p:extLst>
                  <p:ext uri="{D42A27DB-BD31-4B8C-83A1-F6EECF244321}">
                    <p14:modId xmlns:p14="http://schemas.microsoft.com/office/powerpoint/2010/main" val="3299729722"/>
                  </p:ext>
                </p:extLst>
              </p:nvPr>
            </p:nvGraphicFramePr>
            <p:xfrm>
              <a:off x="179512" y="3878021"/>
              <a:ext cx="6408713" cy="1027242"/>
            </p:xfrm>
            <a:graphic>
              <a:graphicData uri="http://schemas.openxmlformats.org/drawingml/2006/table">
                <a:tbl>
                  <a:tblPr firstRow="1" firstCol="1" bandRow="1">
                    <a:tableStyleId>{5C22544A-7EE6-4342-B048-85BDC9FD1C3A}</a:tableStyleId>
                  </a:tblPr>
                  <a:tblGrid>
                    <a:gridCol w="673998">
                      <a:extLst>
                        <a:ext uri="{9D8B030D-6E8A-4147-A177-3AD203B41FA5}">
                          <a16:colId xmlns:a16="http://schemas.microsoft.com/office/drawing/2014/main" val="1243307453"/>
                        </a:ext>
                      </a:extLst>
                    </a:gridCol>
                    <a:gridCol w="507092">
                      <a:extLst>
                        <a:ext uri="{9D8B030D-6E8A-4147-A177-3AD203B41FA5}">
                          <a16:colId xmlns:a16="http://schemas.microsoft.com/office/drawing/2014/main" val="1768862410"/>
                        </a:ext>
                      </a:extLst>
                    </a:gridCol>
                    <a:gridCol w="433831">
                      <a:extLst>
                        <a:ext uri="{9D8B030D-6E8A-4147-A177-3AD203B41FA5}">
                          <a16:colId xmlns:a16="http://schemas.microsoft.com/office/drawing/2014/main" val="2899197301"/>
                        </a:ext>
                      </a:extLst>
                    </a:gridCol>
                    <a:gridCol w="436378">
                      <a:extLst>
                        <a:ext uri="{9D8B030D-6E8A-4147-A177-3AD203B41FA5}">
                          <a16:colId xmlns:a16="http://schemas.microsoft.com/office/drawing/2014/main" val="3705665496"/>
                        </a:ext>
                      </a:extLst>
                    </a:gridCol>
                    <a:gridCol w="534484">
                      <a:extLst>
                        <a:ext uri="{9D8B030D-6E8A-4147-A177-3AD203B41FA5}">
                          <a16:colId xmlns:a16="http://schemas.microsoft.com/office/drawing/2014/main" val="1127879134"/>
                        </a:ext>
                      </a:extLst>
                    </a:gridCol>
                    <a:gridCol w="430645">
                      <a:extLst>
                        <a:ext uri="{9D8B030D-6E8A-4147-A177-3AD203B41FA5}">
                          <a16:colId xmlns:a16="http://schemas.microsoft.com/office/drawing/2014/main" val="4270900068"/>
                        </a:ext>
                      </a:extLst>
                    </a:gridCol>
                    <a:gridCol w="430645">
                      <a:extLst>
                        <a:ext uri="{9D8B030D-6E8A-4147-A177-3AD203B41FA5}">
                          <a16:colId xmlns:a16="http://schemas.microsoft.com/office/drawing/2014/main" val="125602196"/>
                        </a:ext>
                      </a:extLst>
                    </a:gridCol>
                    <a:gridCol w="430645">
                      <a:extLst>
                        <a:ext uri="{9D8B030D-6E8A-4147-A177-3AD203B41FA5}">
                          <a16:colId xmlns:a16="http://schemas.microsoft.com/office/drawing/2014/main" val="3723233358"/>
                        </a:ext>
                      </a:extLst>
                    </a:gridCol>
                    <a:gridCol w="431919">
                      <a:extLst>
                        <a:ext uri="{9D8B030D-6E8A-4147-A177-3AD203B41FA5}">
                          <a16:colId xmlns:a16="http://schemas.microsoft.com/office/drawing/2014/main" val="691607425"/>
                        </a:ext>
                      </a:extLst>
                    </a:gridCol>
                    <a:gridCol w="431919">
                      <a:extLst>
                        <a:ext uri="{9D8B030D-6E8A-4147-A177-3AD203B41FA5}">
                          <a16:colId xmlns:a16="http://schemas.microsoft.com/office/drawing/2014/main" val="3532207599"/>
                        </a:ext>
                      </a:extLst>
                    </a:gridCol>
                    <a:gridCol w="430645">
                      <a:extLst>
                        <a:ext uri="{9D8B030D-6E8A-4147-A177-3AD203B41FA5}">
                          <a16:colId xmlns:a16="http://schemas.microsoft.com/office/drawing/2014/main" val="4011029931"/>
                        </a:ext>
                      </a:extLst>
                    </a:gridCol>
                    <a:gridCol w="368215">
                      <a:extLst>
                        <a:ext uri="{9D8B030D-6E8A-4147-A177-3AD203B41FA5}">
                          <a16:colId xmlns:a16="http://schemas.microsoft.com/office/drawing/2014/main" val="921757096"/>
                        </a:ext>
                      </a:extLst>
                    </a:gridCol>
                    <a:gridCol w="342096">
                      <a:extLst>
                        <a:ext uri="{9D8B030D-6E8A-4147-A177-3AD203B41FA5}">
                          <a16:colId xmlns:a16="http://schemas.microsoft.com/office/drawing/2014/main" val="745835947"/>
                        </a:ext>
                      </a:extLst>
                    </a:gridCol>
                    <a:gridCol w="526201">
                      <a:extLst>
                        <a:ext uri="{9D8B030D-6E8A-4147-A177-3AD203B41FA5}">
                          <a16:colId xmlns:a16="http://schemas.microsoft.com/office/drawing/2014/main" val="829399693"/>
                        </a:ext>
                      </a:extLst>
                    </a:gridCol>
                  </a:tblGrid>
                  <a:tr h="0">
                    <a:tc>
                      <a:txBody>
                        <a:bodyPr/>
                        <a:lstStyle/>
                        <a:p>
                          <a:pPr algn="just">
                            <a:lnSpc>
                              <a:spcPct val="107000"/>
                            </a:lnSpc>
                            <a:spcAft>
                              <a:spcPts val="0"/>
                            </a:spcAft>
                          </a:pPr>
                          <a:r>
                            <a:rPr lang="en-GB" sz="900">
                              <a:effectLst/>
                            </a:rPr>
                            <a:t>Material</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Density (kg/m</a:t>
                          </a:r>
                          <a:r>
                            <a:rPr lang="en-GB" sz="900" baseline="30000">
                              <a:effectLst/>
                            </a:rPr>
                            <a:t>3</a:t>
                          </a:r>
                          <a:r>
                            <a:rPr lang="en-GB" sz="900">
                              <a:effectLst/>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E</a:t>
                          </a:r>
                          <a:r>
                            <a:rPr lang="en-GB" sz="900" baseline="-25000">
                              <a:effectLst/>
                            </a:rPr>
                            <a:t>1 </a:t>
                          </a:r>
                          <a:r>
                            <a:rPr lang="en-GB" sz="900">
                              <a:effectLst/>
                            </a:rPr>
                            <a:t>(GPa)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E</a:t>
                          </a:r>
                          <a:r>
                            <a:rPr lang="en-GB" sz="900" baseline="-25000">
                              <a:effectLst/>
                            </a:rPr>
                            <a:t>2</a:t>
                          </a:r>
                          <a:r>
                            <a:rPr lang="en-GB" sz="900">
                              <a:effectLst/>
                            </a:rPr>
                            <a:t>=E</a:t>
                          </a:r>
                          <a:r>
                            <a:rPr lang="en-GB" sz="900" baseline="-25000">
                              <a:effectLst/>
                            </a:rPr>
                            <a:t>3 </a:t>
                          </a:r>
                          <a:r>
                            <a:rPr lang="en-GB" sz="900">
                              <a:effectLst/>
                            </a:rPr>
                            <a:t>(GPa)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G</a:t>
                          </a:r>
                          <a:r>
                            <a:rPr lang="en-GB" sz="900" baseline="-25000">
                              <a:effectLst/>
                            </a:rPr>
                            <a:t>12</a:t>
                          </a:r>
                          <a:r>
                            <a:rPr lang="en-GB" sz="900">
                              <a:effectLst/>
                            </a:rPr>
                            <a:t>=G</a:t>
                          </a:r>
                          <a:r>
                            <a:rPr lang="en-GB" sz="900" baseline="-25000">
                              <a:effectLst/>
                            </a:rPr>
                            <a:t>13 </a:t>
                          </a:r>
                          <a:r>
                            <a:rPr lang="en-GB" sz="900">
                              <a:effectLst/>
                            </a:rPr>
                            <a:t>(GPa)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G</a:t>
                          </a:r>
                          <a:r>
                            <a:rPr lang="en-GB" sz="900" baseline="-25000">
                              <a:effectLst/>
                            </a:rPr>
                            <a:t>23 </a:t>
                          </a:r>
                          <a:r>
                            <a:rPr lang="en-GB" sz="900">
                              <a:effectLst/>
                            </a:rPr>
                            <a:t>(GPa)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14:m>
                            <m:oMath xmlns:m="http://schemas.openxmlformats.org/officeDocument/2006/math">
                              <m:sSubSup>
                                <m:sSubSupPr>
                                  <m:ctrlPr>
                                    <a:rPr lang="en-GB" sz="900" i="1">
                                      <a:effectLst/>
                                      <a:latin typeface="Cambria Math" panose="02040503050406030204" pitchFamily="18" charset="0"/>
                                    </a:rPr>
                                  </m:ctrlPr>
                                </m:sSubSupPr>
                                <m:e>
                                  <m:r>
                                    <a:rPr lang="en-GB" sz="900">
                                      <a:effectLst/>
                                      <a:latin typeface="Cambria Math" panose="02040503050406030204" pitchFamily="18" charset="0"/>
                                    </a:rPr>
                                    <m:t>𝝈</m:t>
                                  </m:r>
                                </m:e>
                                <m:sub>
                                  <m:r>
                                    <a:rPr lang="en-GB" sz="900">
                                      <a:effectLst/>
                                      <a:latin typeface="Cambria Math" panose="02040503050406030204" pitchFamily="18" charset="0"/>
                                    </a:rPr>
                                    <m:t>𝟏</m:t>
                                  </m:r>
                                </m:sub>
                                <m:sup>
                                  <m:r>
                                    <a:rPr lang="en-GB" sz="900">
                                      <a:effectLst/>
                                      <a:latin typeface="Cambria Math" panose="02040503050406030204" pitchFamily="18" charset="0"/>
                                    </a:rPr>
                                    <m:t>𝑻</m:t>
                                  </m:r>
                                </m:sup>
                              </m:sSubSup>
                            </m:oMath>
                          </a14:m>
                          <a:r>
                            <a:rPr lang="en-GB" sz="900">
                              <a:effectLst/>
                            </a:rPr>
                            <a:t> (GPa)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14:m>
                            <m:oMath xmlns:m="http://schemas.openxmlformats.org/officeDocument/2006/math">
                              <m:sSubSup>
                                <m:sSubSupPr>
                                  <m:ctrlPr>
                                    <a:rPr lang="en-GB" sz="900" i="1">
                                      <a:effectLst/>
                                      <a:latin typeface="Cambria Math" panose="02040503050406030204" pitchFamily="18" charset="0"/>
                                    </a:rPr>
                                  </m:ctrlPr>
                                </m:sSubSupPr>
                                <m:e>
                                  <m:r>
                                    <a:rPr lang="en-GB" sz="900">
                                      <a:effectLst/>
                                      <a:latin typeface="Cambria Math" panose="02040503050406030204" pitchFamily="18" charset="0"/>
                                    </a:rPr>
                                    <m:t>𝝈</m:t>
                                  </m:r>
                                </m:e>
                                <m:sub>
                                  <m:r>
                                    <a:rPr lang="en-GB" sz="900">
                                      <a:effectLst/>
                                      <a:latin typeface="Cambria Math" panose="02040503050406030204" pitchFamily="18" charset="0"/>
                                    </a:rPr>
                                    <m:t>𝟏</m:t>
                                  </m:r>
                                </m:sub>
                                <m:sup>
                                  <m:r>
                                    <a:rPr lang="en-GB" sz="900">
                                      <a:effectLst/>
                                      <a:latin typeface="Cambria Math" panose="02040503050406030204" pitchFamily="18" charset="0"/>
                                    </a:rPr>
                                    <m:t>𝒄</m:t>
                                  </m:r>
                                </m:sup>
                              </m:sSubSup>
                            </m:oMath>
                          </a14:m>
                          <a:r>
                            <a:rPr lang="en-GB" sz="900">
                              <a:effectLst/>
                            </a:rPr>
                            <a:t> (GPa)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14:m>
                            <m:oMath xmlns:m="http://schemas.openxmlformats.org/officeDocument/2006/math">
                              <m:sSubSup>
                                <m:sSubSupPr>
                                  <m:ctrlPr>
                                    <a:rPr lang="en-GB" sz="900" i="1">
                                      <a:effectLst/>
                                      <a:latin typeface="Cambria Math" panose="02040503050406030204" pitchFamily="18" charset="0"/>
                                    </a:rPr>
                                  </m:ctrlPr>
                                </m:sSubSupPr>
                                <m:e>
                                  <m:r>
                                    <a:rPr lang="en-GB" sz="900">
                                      <a:effectLst/>
                                      <a:latin typeface="Cambria Math" panose="02040503050406030204" pitchFamily="18" charset="0"/>
                                    </a:rPr>
                                    <m:t>𝝈</m:t>
                                  </m:r>
                                </m:e>
                                <m:sub>
                                  <m:r>
                                    <a:rPr lang="en-GB" sz="900">
                                      <a:effectLst/>
                                      <a:latin typeface="Cambria Math" panose="02040503050406030204" pitchFamily="18" charset="0"/>
                                    </a:rPr>
                                    <m:t>𝟐</m:t>
                                  </m:r>
                                </m:sub>
                                <m:sup>
                                  <m:r>
                                    <a:rPr lang="en-GB" sz="900">
                                      <a:effectLst/>
                                      <a:latin typeface="Cambria Math" panose="02040503050406030204" pitchFamily="18" charset="0"/>
                                    </a:rPr>
                                    <m:t>𝑻</m:t>
                                  </m:r>
                                </m:sup>
                              </m:sSubSup>
                            </m:oMath>
                          </a14:m>
                          <a:r>
                            <a:rPr lang="en-GB" sz="900">
                              <a:effectLst/>
                            </a:rPr>
                            <a:t> (GPa)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14:m>
                            <m:oMath xmlns:m="http://schemas.openxmlformats.org/officeDocument/2006/math">
                              <m:sSubSup>
                                <m:sSubSupPr>
                                  <m:ctrlPr>
                                    <a:rPr lang="en-GB" sz="900" i="1">
                                      <a:effectLst/>
                                      <a:latin typeface="Cambria Math" panose="02040503050406030204" pitchFamily="18" charset="0"/>
                                    </a:rPr>
                                  </m:ctrlPr>
                                </m:sSubSupPr>
                                <m:e>
                                  <m:r>
                                    <a:rPr lang="en-GB" sz="900">
                                      <a:effectLst/>
                                      <a:latin typeface="Cambria Math" panose="02040503050406030204" pitchFamily="18" charset="0"/>
                                    </a:rPr>
                                    <m:t>𝝈</m:t>
                                  </m:r>
                                </m:e>
                                <m:sub>
                                  <m:r>
                                    <a:rPr lang="en-GB" sz="900">
                                      <a:effectLst/>
                                      <a:latin typeface="Cambria Math" panose="02040503050406030204" pitchFamily="18" charset="0"/>
                                    </a:rPr>
                                    <m:t>𝟐</m:t>
                                  </m:r>
                                </m:sub>
                                <m:sup>
                                  <m:r>
                                    <a:rPr lang="en-GB" sz="900">
                                      <a:effectLst/>
                                      <a:latin typeface="Cambria Math" panose="02040503050406030204" pitchFamily="18" charset="0"/>
                                    </a:rPr>
                                    <m:t>𝒄</m:t>
                                  </m:r>
                                </m:sup>
                              </m:sSubSup>
                            </m:oMath>
                          </a14:m>
                          <a:r>
                            <a:rPr lang="en-GB" sz="900">
                              <a:effectLst/>
                            </a:rPr>
                            <a:t> (GPa)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τ</a:t>
                          </a:r>
                          <a:r>
                            <a:rPr lang="en-GB" sz="900" baseline="-25000">
                              <a:effectLst/>
                            </a:rPr>
                            <a:t>12</a:t>
                          </a:r>
                          <a:r>
                            <a:rPr lang="en-GB" sz="900">
                              <a:effectLst/>
                            </a:rPr>
                            <a:t> (GPa)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ʋ</a:t>
                          </a:r>
                          <a:r>
                            <a:rPr lang="en-GB" sz="900" baseline="-25000">
                              <a:effectLst/>
                            </a:rPr>
                            <a:t>12</a:t>
                          </a:r>
                          <a:r>
                            <a:rPr lang="en-GB" sz="900">
                              <a:effectLst/>
                            </a:rPr>
                            <a:t>= ʋ</a:t>
                          </a:r>
                          <a:r>
                            <a:rPr lang="en-GB" sz="900" baseline="-25000">
                              <a:effectLst/>
                            </a:rPr>
                            <a:t> 13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ʋ</a:t>
                          </a:r>
                          <a:r>
                            <a:rPr lang="en-GB" sz="900" baseline="-25000">
                              <a:effectLst/>
                            </a:rPr>
                            <a:t> 23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Fibre volume fraction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30346382"/>
                      </a:ext>
                    </a:extLst>
                  </a:tr>
                  <a:tr h="0">
                    <a:tc>
                      <a:txBody>
                        <a:bodyPr/>
                        <a:lstStyle/>
                        <a:p>
                          <a:pPr algn="just">
                            <a:lnSpc>
                              <a:spcPct val="107000"/>
                            </a:lnSpc>
                            <a:spcAft>
                              <a:spcPts val="0"/>
                            </a:spcAft>
                          </a:pPr>
                          <a:r>
                            <a:rPr lang="en-GB" sz="900">
                              <a:effectLst/>
                            </a:rPr>
                            <a:t>AS4/PEEK</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1561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131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8.7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5.0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2.78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1648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864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62.4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156.8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125.6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0.28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0.48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0.58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38338304"/>
                      </a:ext>
                    </a:extLst>
                  </a:tr>
                  <a:tr h="48895">
                    <a:tc>
                      <a:txBody>
                        <a:bodyPr/>
                        <a:lstStyle/>
                        <a:p>
                          <a:pPr algn="just">
                            <a:lnSpc>
                              <a:spcPct val="107000"/>
                            </a:lnSpc>
                            <a:spcAft>
                              <a:spcPts val="0"/>
                            </a:spcAft>
                          </a:pPr>
                          <a:r>
                            <a:rPr lang="en-GB" sz="900">
                              <a:effectLst/>
                            </a:rPr>
                            <a:t>P75/PEEK</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1773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280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6.7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3.43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1.87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668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364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24.8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136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68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0.30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0.69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0.55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2341366"/>
                      </a:ext>
                    </a:extLst>
                  </a:tr>
                  <a:tr h="68580">
                    <a:tc>
                      <a:txBody>
                        <a:bodyPr/>
                        <a:lstStyle/>
                        <a:p>
                          <a:pPr algn="just">
                            <a:lnSpc>
                              <a:spcPct val="107000"/>
                            </a:lnSpc>
                            <a:spcAft>
                              <a:spcPts val="0"/>
                            </a:spcAft>
                          </a:pPr>
                          <a:r>
                            <a:rPr lang="en-GB" sz="900">
                              <a:effectLst/>
                            </a:rPr>
                            <a:t>AS4/Epoxy</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1530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135.4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9.37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4.96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3.2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1732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1256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49.4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167.2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71.2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0.32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0.46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2595893"/>
                      </a:ext>
                    </a:extLst>
                  </a:tr>
                  <a:tr h="48895">
                    <a:tc>
                      <a:txBody>
                        <a:bodyPr/>
                        <a:lstStyle/>
                        <a:p>
                          <a:pPr algn="just">
                            <a:lnSpc>
                              <a:spcPct val="107000"/>
                            </a:lnSpc>
                            <a:spcAft>
                              <a:spcPts val="0"/>
                            </a:spcAft>
                          </a:pPr>
                          <a:r>
                            <a:rPr lang="en-GB" sz="900">
                              <a:effectLst/>
                            </a:rPr>
                            <a:t>P75/Epoxy</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1776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dirty="0">
                              <a:effectLst/>
                            </a:rPr>
                            <a:t>310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6.6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4.1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2.12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720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328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22.4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55.2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176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0.70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dirty="0">
                              <a:effectLst/>
                            </a:rPr>
                            <a:t>0.6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24380769"/>
                      </a:ext>
                    </a:extLst>
                  </a:tr>
                </a:tbl>
              </a:graphicData>
            </a:graphic>
          </p:graphicFrame>
        </mc:Choice>
        <mc:Fallback xmlns="">
          <p:graphicFrame>
            <p:nvGraphicFramePr>
              <p:cNvPr id="9" name="Table 8"/>
              <p:cNvGraphicFramePr>
                <a:graphicFrameLocks noGrp="1"/>
              </p:cNvGraphicFramePr>
              <p:nvPr>
                <p:extLst>
                  <p:ext uri="{D42A27DB-BD31-4B8C-83A1-F6EECF244321}">
                    <p14:modId xmlns:p14="http://schemas.microsoft.com/office/powerpoint/2010/main" val="3299729722"/>
                  </p:ext>
                </p:extLst>
              </p:nvPr>
            </p:nvGraphicFramePr>
            <p:xfrm>
              <a:off x="179512" y="3878021"/>
              <a:ext cx="6408713" cy="1027242"/>
            </p:xfrm>
            <a:graphic>
              <a:graphicData uri="http://schemas.openxmlformats.org/drawingml/2006/table">
                <a:tbl>
                  <a:tblPr firstRow="1" firstCol="1" bandRow="1">
                    <a:tableStyleId>{5C22544A-7EE6-4342-B048-85BDC9FD1C3A}</a:tableStyleId>
                  </a:tblPr>
                  <a:tblGrid>
                    <a:gridCol w="673998">
                      <a:extLst>
                        <a:ext uri="{9D8B030D-6E8A-4147-A177-3AD203B41FA5}">
                          <a16:colId xmlns:a16="http://schemas.microsoft.com/office/drawing/2014/main" val="1243307453"/>
                        </a:ext>
                      </a:extLst>
                    </a:gridCol>
                    <a:gridCol w="507092">
                      <a:extLst>
                        <a:ext uri="{9D8B030D-6E8A-4147-A177-3AD203B41FA5}">
                          <a16:colId xmlns:a16="http://schemas.microsoft.com/office/drawing/2014/main" val="1768862410"/>
                        </a:ext>
                      </a:extLst>
                    </a:gridCol>
                    <a:gridCol w="433831">
                      <a:extLst>
                        <a:ext uri="{9D8B030D-6E8A-4147-A177-3AD203B41FA5}">
                          <a16:colId xmlns:a16="http://schemas.microsoft.com/office/drawing/2014/main" val="2899197301"/>
                        </a:ext>
                      </a:extLst>
                    </a:gridCol>
                    <a:gridCol w="436378">
                      <a:extLst>
                        <a:ext uri="{9D8B030D-6E8A-4147-A177-3AD203B41FA5}">
                          <a16:colId xmlns:a16="http://schemas.microsoft.com/office/drawing/2014/main" val="3705665496"/>
                        </a:ext>
                      </a:extLst>
                    </a:gridCol>
                    <a:gridCol w="534484">
                      <a:extLst>
                        <a:ext uri="{9D8B030D-6E8A-4147-A177-3AD203B41FA5}">
                          <a16:colId xmlns:a16="http://schemas.microsoft.com/office/drawing/2014/main" val="1127879134"/>
                        </a:ext>
                      </a:extLst>
                    </a:gridCol>
                    <a:gridCol w="430645">
                      <a:extLst>
                        <a:ext uri="{9D8B030D-6E8A-4147-A177-3AD203B41FA5}">
                          <a16:colId xmlns:a16="http://schemas.microsoft.com/office/drawing/2014/main" val="4270900068"/>
                        </a:ext>
                      </a:extLst>
                    </a:gridCol>
                    <a:gridCol w="430645">
                      <a:extLst>
                        <a:ext uri="{9D8B030D-6E8A-4147-A177-3AD203B41FA5}">
                          <a16:colId xmlns:a16="http://schemas.microsoft.com/office/drawing/2014/main" val="125602196"/>
                        </a:ext>
                      </a:extLst>
                    </a:gridCol>
                    <a:gridCol w="430645">
                      <a:extLst>
                        <a:ext uri="{9D8B030D-6E8A-4147-A177-3AD203B41FA5}">
                          <a16:colId xmlns:a16="http://schemas.microsoft.com/office/drawing/2014/main" val="3723233358"/>
                        </a:ext>
                      </a:extLst>
                    </a:gridCol>
                    <a:gridCol w="431919">
                      <a:extLst>
                        <a:ext uri="{9D8B030D-6E8A-4147-A177-3AD203B41FA5}">
                          <a16:colId xmlns:a16="http://schemas.microsoft.com/office/drawing/2014/main" val="691607425"/>
                        </a:ext>
                      </a:extLst>
                    </a:gridCol>
                    <a:gridCol w="431919">
                      <a:extLst>
                        <a:ext uri="{9D8B030D-6E8A-4147-A177-3AD203B41FA5}">
                          <a16:colId xmlns:a16="http://schemas.microsoft.com/office/drawing/2014/main" val="3532207599"/>
                        </a:ext>
                      </a:extLst>
                    </a:gridCol>
                    <a:gridCol w="430645">
                      <a:extLst>
                        <a:ext uri="{9D8B030D-6E8A-4147-A177-3AD203B41FA5}">
                          <a16:colId xmlns:a16="http://schemas.microsoft.com/office/drawing/2014/main" val="4011029931"/>
                        </a:ext>
                      </a:extLst>
                    </a:gridCol>
                    <a:gridCol w="368215">
                      <a:extLst>
                        <a:ext uri="{9D8B030D-6E8A-4147-A177-3AD203B41FA5}">
                          <a16:colId xmlns:a16="http://schemas.microsoft.com/office/drawing/2014/main" val="921757096"/>
                        </a:ext>
                      </a:extLst>
                    </a:gridCol>
                    <a:gridCol w="342096">
                      <a:extLst>
                        <a:ext uri="{9D8B030D-6E8A-4147-A177-3AD203B41FA5}">
                          <a16:colId xmlns:a16="http://schemas.microsoft.com/office/drawing/2014/main" val="745835947"/>
                        </a:ext>
                      </a:extLst>
                    </a:gridCol>
                    <a:gridCol w="526201">
                      <a:extLst>
                        <a:ext uri="{9D8B030D-6E8A-4147-A177-3AD203B41FA5}">
                          <a16:colId xmlns:a16="http://schemas.microsoft.com/office/drawing/2014/main" val="829399693"/>
                        </a:ext>
                      </a:extLst>
                    </a:gridCol>
                  </a:tblGrid>
                  <a:tr h="440246">
                    <a:tc>
                      <a:txBody>
                        <a:bodyPr/>
                        <a:lstStyle/>
                        <a:p>
                          <a:pPr algn="just">
                            <a:lnSpc>
                              <a:spcPct val="107000"/>
                            </a:lnSpc>
                            <a:spcAft>
                              <a:spcPts val="0"/>
                            </a:spcAft>
                          </a:pPr>
                          <a:r>
                            <a:rPr lang="en-GB" sz="900">
                              <a:effectLst/>
                            </a:rPr>
                            <a:t>Material</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Density (kg/m</a:t>
                          </a:r>
                          <a:r>
                            <a:rPr lang="en-GB" sz="900" baseline="30000">
                              <a:effectLst/>
                            </a:rPr>
                            <a:t>3</a:t>
                          </a:r>
                          <a:r>
                            <a:rPr lang="en-GB" sz="900">
                              <a:effectLst/>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E</a:t>
                          </a:r>
                          <a:r>
                            <a:rPr lang="en-GB" sz="900" baseline="-25000">
                              <a:effectLst/>
                            </a:rPr>
                            <a:t>1 </a:t>
                          </a:r>
                          <a:r>
                            <a:rPr lang="en-GB" sz="900">
                              <a:effectLst/>
                            </a:rPr>
                            <a:t>(GPa)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E</a:t>
                          </a:r>
                          <a:r>
                            <a:rPr lang="en-GB" sz="900" baseline="-25000">
                              <a:effectLst/>
                            </a:rPr>
                            <a:t>2</a:t>
                          </a:r>
                          <a:r>
                            <a:rPr lang="en-GB" sz="900">
                              <a:effectLst/>
                            </a:rPr>
                            <a:t>=E</a:t>
                          </a:r>
                          <a:r>
                            <a:rPr lang="en-GB" sz="900" baseline="-25000">
                              <a:effectLst/>
                            </a:rPr>
                            <a:t>3 </a:t>
                          </a:r>
                          <a:r>
                            <a:rPr lang="en-GB" sz="900">
                              <a:effectLst/>
                            </a:rPr>
                            <a:t>(GPa)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G</a:t>
                          </a:r>
                          <a:r>
                            <a:rPr lang="en-GB" sz="900" baseline="-25000">
                              <a:effectLst/>
                            </a:rPr>
                            <a:t>12</a:t>
                          </a:r>
                          <a:r>
                            <a:rPr lang="en-GB" sz="900">
                              <a:effectLst/>
                            </a:rPr>
                            <a:t>=G</a:t>
                          </a:r>
                          <a:r>
                            <a:rPr lang="en-GB" sz="900" baseline="-25000">
                              <a:effectLst/>
                            </a:rPr>
                            <a:t>13 </a:t>
                          </a:r>
                          <a:r>
                            <a:rPr lang="en-GB" sz="900">
                              <a:effectLst/>
                            </a:rPr>
                            <a:t>(GPa)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G</a:t>
                          </a:r>
                          <a:r>
                            <a:rPr lang="en-GB" sz="900" baseline="-25000">
                              <a:effectLst/>
                            </a:rPr>
                            <a:t>23 </a:t>
                          </a:r>
                          <a:r>
                            <a:rPr lang="en-GB" sz="900">
                              <a:effectLst/>
                            </a:rPr>
                            <a:t>(GPa)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698592" t="-8333" r="-690141" b="-150000"/>
                          </a:stretch>
                        </a:blipFill>
                      </a:tcPr>
                    </a:tc>
                    <a:tc>
                      <a:txBody>
                        <a:bodyPr/>
                        <a:lstStyle/>
                        <a:p>
                          <a:endParaRPr lang="en-US"/>
                        </a:p>
                      </a:txBody>
                      <a:tcPr marL="68580" marR="68580" marT="0" marB="0">
                        <a:blipFill>
                          <a:blip r:embed="rId3"/>
                          <a:stretch>
                            <a:fillRect l="-798592" t="-8333" r="-590141" b="-150000"/>
                          </a:stretch>
                        </a:blipFill>
                      </a:tcPr>
                    </a:tc>
                    <a:tc>
                      <a:txBody>
                        <a:bodyPr/>
                        <a:lstStyle/>
                        <a:p>
                          <a:endParaRPr lang="en-US"/>
                        </a:p>
                      </a:txBody>
                      <a:tcPr marL="68580" marR="68580" marT="0" marB="0">
                        <a:blipFill>
                          <a:blip r:embed="rId3"/>
                          <a:stretch>
                            <a:fillRect l="-911429" t="-8333" r="-498571" b="-150000"/>
                          </a:stretch>
                        </a:blipFill>
                      </a:tcPr>
                    </a:tc>
                    <a:tc>
                      <a:txBody>
                        <a:bodyPr/>
                        <a:lstStyle/>
                        <a:p>
                          <a:endParaRPr lang="en-US"/>
                        </a:p>
                      </a:txBody>
                      <a:tcPr marL="68580" marR="68580" marT="0" marB="0">
                        <a:blipFill>
                          <a:blip r:embed="rId3"/>
                          <a:stretch>
                            <a:fillRect l="-997183" t="-8333" r="-391549" b="-150000"/>
                          </a:stretch>
                        </a:blipFill>
                      </a:tcPr>
                    </a:tc>
                    <a:tc>
                      <a:txBody>
                        <a:bodyPr/>
                        <a:lstStyle/>
                        <a:p>
                          <a:pPr algn="just">
                            <a:lnSpc>
                              <a:spcPct val="107000"/>
                            </a:lnSpc>
                            <a:spcAft>
                              <a:spcPts val="0"/>
                            </a:spcAft>
                          </a:pPr>
                          <a:r>
                            <a:rPr lang="en-GB" sz="900">
                              <a:effectLst/>
                            </a:rPr>
                            <a:t>τ</a:t>
                          </a:r>
                          <a:r>
                            <a:rPr lang="en-GB" sz="900" baseline="-25000">
                              <a:effectLst/>
                            </a:rPr>
                            <a:t>12</a:t>
                          </a:r>
                          <a:r>
                            <a:rPr lang="en-GB" sz="900">
                              <a:effectLst/>
                            </a:rPr>
                            <a:t> (GPa)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ʋ</a:t>
                          </a:r>
                          <a:r>
                            <a:rPr lang="en-GB" sz="900" baseline="-25000">
                              <a:effectLst/>
                            </a:rPr>
                            <a:t>12</a:t>
                          </a:r>
                          <a:r>
                            <a:rPr lang="en-GB" sz="900">
                              <a:effectLst/>
                            </a:rPr>
                            <a:t>= ʋ</a:t>
                          </a:r>
                          <a:r>
                            <a:rPr lang="en-GB" sz="900" baseline="-25000">
                              <a:effectLst/>
                            </a:rPr>
                            <a:t> 13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ʋ</a:t>
                          </a:r>
                          <a:r>
                            <a:rPr lang="en-GB" sz="900" baseline="-25000">
                              <a:effectLst/>
                            </a:rPr>
                            <a:t> 23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Fibre volume fraction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30346382"/>
                      </a:ext>
                    </a:extLst>
                  </a:tr>
                  <a:tr h="146749">
                    <a:tc>
                      <a:txBody>
                        <a:bodyPr/>
                        <a:lstStyle/>
                        <a:p>
                          <a:pPr algn="just">
                            <a:lnSpc>
                              <a:spcPct val="107000"/>
                            </a:lnSpc>
                            <a:spcAft>
                              <a:spcPts val="0"/>
                            </a:spcAft>
                          </a:pPr>
                          <a:r>
                            <a:rPr lang="en-GB" sz="900">
                              <a:effectLst/>
                            </a:rPr>
                            <a:t>AS4/PEEK</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1561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131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8.7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5.0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2.78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1648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864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62.4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156.8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125.6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0.28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0.48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0.58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38338304"/>
                      </a:ext>
                    </a:extLst>
                  </a:tr>
                  <a:tr h="146749">
                    <a:tc>
                      <a:txBody>
                        <a:bodyPr/>
                        <a:lstStyle/>
                        <a:p>
                          <a:pPr algn="just">
                            <a:lnSpc>
                              <a:spcPct val="107000"/>
                            </a:lnSpc>
                            <a:spcAft>
                              <a:spcPts val="0"/>
                            </a:spcAft>
                          </a:pPr>
                          <a:r>
                            <a:rPr lang="en-GB" sz="900">
                              <a:effectLst/>
                            </a:rPr>
                            <a:t>P75/PEEK</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1773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280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6.7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3.43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1.87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668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364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24.8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136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68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0.30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0.69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0.55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2341366"/>
                      </a:ext>
                    </a:extLst>
                  </a:tr>
                  <a:tr h="146749">
                    <a:tc>
                      <a:txBody>
                        <a:bodyPr/>
                        <a:lstStyle/>
                        <a:p>
                          <a:pPr algn="just">
                            <a:lnSpc>
                              <a:spcPct val="107000"/>
                            </a:lnSpc>
                            <a:spcAft>
                              <a:spcPts val="0"/>
                            </a:spcAft>
                          </a:pPr>
                          <a:r>
                            <a:rPr lang="en-GB" sz="900">
                              <a:effectLst/>
                            </a:rPr>
                            <a:t>AS4/Epoxy</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1530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135.4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9.37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4.96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3.2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1732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1256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49.4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167.2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71.2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0.32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0.46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2595893"/>
                      </a:ext>
                    </a:extLst>
                  </a:tr>
                  <a:tr h="146749">
                    <a:tc>
                      <a:txBody>
                        <a:bodyPr/>
                        <a:lstStyle/>
                        <a:p>
                          <a:pPr algn="just">
                            <a:lnSpc>
                              <a:spcPct val="107000"/>
                            </a:lnSpc>
                            <a:spcAft>
                              <a:spcPts val="0"/>
                            </a:spcAft>
                          </a:pPr>
                          <a:r>
                            <a:rPr lang="en-GB" sz="900">
                              <a:effectLst/>
                            </a:rPr>
                            <a:t>P75/Epoxy</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1776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dirty="0">
                              <a:effectLst/>
                            </a:rPr>
                            <a:t>310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6.6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4.1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2.12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720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328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22.4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55.2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176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0.70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dirty="0">
                              <a:effectLst/>
                            </a:rPr>
                            <a:t>0.6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24380769"/>
                      </a:ext>
                    </a:extLst>
                  </a:tr>
                </a:tbl>
              </a:graphicData>
            </a:graphic>
          </p:graphicFrame>
        </mc:Fallback>
      </mc:AlternateContent>
      <p:graphicFrame>
        <p:nvGraphicFramePr>
          <p:cNvPr id="14" name="Table 13"/>
          <p:cNvGraphicFramePr>
            <a:graphicFrameLocks noGrp="1"/>
          </p:cNvGraphicFramePr>
          <p:nvPr>
            <p:extLst>
              <p:ext uri="{D42A27DB-BD31-4B8C-83A1-F6EECF244321}">
                <p14:modId xmlns:p14="http://schemas.microsoft.com/office/powerpoint/2010/main" val="3548827477"/>
              </p:ext>
            </p:extLst>
          </p:nvPr>
        </p:nvGraphicFramePr>
        <p:xfrm>
          <a:off x="152107" y="5026012"/>
          <a:ext cx="6388100" cy="1690540"/>
        </p:xfrm>
        <a:graphic>
          <a:graphicData uri="http://schemas.openxmlformats.org/drawingml/2006/table">
            <a:tbl>
              <a:tblPr firstRow="1" firstCol="1" bandRow="1">
                <a:tableStyleId>{5C22544A-7EE6-4342-B048-85BDC9FD1C3A}</a:tableStyleId>
              </a:tblPr>
              <a:tblGrid>
                <a:gridCol w="785198">
                  <a:extLst>
                    <a:ext uri="{9D8B030D-6E8A-4147-A177-3AD203B41FA5}">
                      <a16:colId xmlns:a16="http://schemas.microsoft.com/office/drawing/2014/main" val="3733399566"/>
                    </a:ext>
                  </a:extLst>
                </a:gridCol>
                <a:gridCol w="1031328">
                  <a:extLst>
                    <a:ext uri="{9D8B030D-6E8A-4147-A177-3AD203B41FA5}">
                      <a16:colId xmlns:a16="http://schemas.microsoft.com/office/drawing/2014/main" val="1717601710"/>
                    </a:ext>
                  </a:extLst>
                </a:gridCol>
                <a:gridCol w="823126">
                  <a:extLst>
                    <a:ext uri="{9D8B030D-6E8A-4147-A177-3AD203B41FA5}">
                      <a16:colId xmlns:a16="http://schemas.microsoft.com/office/drawing/2014/main" val="1974489858"/>
                    </a:ext>
                  </a:extLst>
                </a:gridCol>
                <a:gridCol w="778741">
                  <a:extLst>
                    <a:ext uri="{9D8B030D-6E8A-4147-A177-3AD203B41FA5}">
                      <a16:colId xmlns:a16="http://schemas.microsoft.com/office/drawing/2014/main" val="1087337465"/>
                    </a:ext>
                  </a:extLst>
                </a:gridCol>
                <a:gridCol w="1267775">
                  <a:extLst>
                    <a:ext uri="{9D8B030D-6E8A-4147-A177-3AD203B41FA5}">
                      <a16:colId xmlns:a16="http://schemas.microsoft.com/office/drawing/2014/main" val="573725845"/>
                    </a:ext>
                  </a:extLst>
                </a:gridCol>
                <a:gridCol w="596362">
                  <a:extLst>
                    <a:ext uri="{9D8B030D-6E8A-4147-A177-3AD203B41FA5}">
                      <a16:colId xmlns:a16="http://schemas.microsoft.com/office/drawing/2014/main" val="2573855970"/>
                    </a:ext>
                  </a:extLst>
                </a:gridCol>
                <a:gridCol w="596362">
                  <a:extLst>
                    <a:ext uri="{9D8B030D-6E8A-4147-A177-3AD203B41FA5}">
                      <a16:colId xmlns:a16="http://schemas.microsoft.com/office/drawing/2014/main" val="3789005844"/>
                    </a:ext>
                  </a:extLst>
                </a:gridCol>
                <a:gridCol w="509208">
                  <a:extLst>
                    <a:ext uri="{9D8B030D-6E8A-4147-A177-3AD203B41FA5}">
                      <a16:colId xmlns:a16="http://schemas.microsoft.com/office/drawing/2014/main" val="2338479386"/>
                    </a:ext>
                  </a:extLst>
                </a:gridCol>
              </a:tblGrid>
              <a:tr h="168277">
                <a:tc rowSpan="2">
                  <a:txBody>
                    <a:bodyPr/>
                    <a:lstStyle/>
                    <a:p>
                      <a:pPr algn="just">
                        <a:lnSpc>
                          <a:spcPct val="107000"/>
                        </a:lnSpc>
                        <a:spcAft>
                          <a:spcPts val="0"/>
                        </a:spcAft>
                      </a:pPr>
                      <a:r>
                        <a:rPr lang="en-GB" sz="900">
                          <a:effectLst/>
                        </a:rPr>
                        <a:t>Design Case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2">
                  <a:txBody>
                    <a:bodyPr/>
                    <a:lstStyle/>
                    <a:p>
                      <a:pPr algn="just">
                        <a:lnSpc>
                          <a:spcPct val="107000"/>
                        </a:lnSpc>
                        <a:spcAft>
                          <a:spcPts val="0"/>
                        </a:spcAft>
                      </a:pPr>
                      <a:r>
                        <a:rPr lang="en-GB" sz="900">
                          <a:effectLst/>
                        </a:rPr>
                        <a:t>Liner material</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2">
                  <a:txBody>
                    <a:bodyPr/>
                    <a:lstStyle/>
                    <a:p>
                      <a:pPr algn="just">
                        <a:lnSpc>
                          <a:spcPct val="107000"/>
                        </a:lnSpc>
                        <a:spcAft>
                          <a:spcPts val="0"/>
                        </a:spcAft>
                      </a:pPr>
                      <a:r>
                        <a:rPr lang="en-GB" sz="900">
                          <a:effectLst/>
                        </a:rPr>
                        <a:t>Fibre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2">
                  <a:txBody>
                    <a:bodyPr/>
                    <a:lstStyle/>
                    <a:p>
                      <a:pPr algn="just">
                        <a:lnSpc>
                          <a:spcPct val="107000"/>
                        </a:lnSpc>
                        <a:spcAft>
                          <a:spcPts val="0"/>
                        </a:spcAft>
                      </a:pPr>
                      <a:r>
                        <a:rPr lang="en-GB" sz="900">
                          <a:effectLst/>
                        </a:rPr>
                        <a:t>Matrix</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2">
                  <a:txBody>
                    <a:bodyPr/>
                    <a:lstStyle/>
                    <a:p>
                      <a:pPr algn="just">
                        <a:lnSpc>
                          <a:spcPct val="107000"/>
                        </a:lnSpc>
                        <a:spcAft>
                          <a:spcPts val="0"/>
                        </a:spcAft>
                      </a:pPr>
                      <a:r>
                        <a:rPr lang="en-GB" sz="900">
                          <a:effectLst/>
                        </a:rPr>
                        <a:t>Lay-up</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3">
                  <a:txBody>
                    <a:bodyPr/>
                    <a:lstStyle/>
                    <a:p>
                      <a:pPr algn="just">
                        <a:lnSpc>
                          <a:spcPct val="107000"/>
                        </a:lnSpc>
                        <a:spcAft>
                          <a:spcPts val="0"/>
                        </a:spcAft>
                      </a:pPr>
                      <a:r>
                        <a:rPr lang="en-GB" sz="900">
                          <a:effectLst/>
                        </a:rPr>
                        <a:t>Lamina thickness (mm)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713397660"/>
                  </a:ext>
                </a:extLst>
              </a:tr>
              <a:tr h="176047">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just">
                        <a:lnSpc>
                          <a:spcPct val="107000"/>
                        </a:lnSpc>
                        <a:spcAft>
                          <a:spcPts val="0"/>
                        </a:spcAft>
                      </a:pPr>
                      <a:r>
                        <a:rPr lang="en-GB" sz="900">
                          <a:effectLst/>
                        </a:rPr>
                        <a:t>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53.5°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90°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34222671"/>
                  </a:ext>
                </a:extLst>
              </a:tr>
              <a:tr h="168277">
                <a:tc>
                  <a:txBody>
                    <a:bodyPr/>
                    <a:lstStyle/>
                    <a:p>
                      <a:pPr algn="just">
                        <a:lnSpc>
                          <a:spcPct val="107000"/>
                        </a:lnSpc>
                        <a:spcAft>
                          <a:spcPts val="0"/>
                        </a:spcAft>
                      </a:pPr>
                      <a:r>
                        <a:rPr lang="en-GB" sz="900">
                          <a:effectLst/>
                        </a:rPr>
                        <a:t>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Titanium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AS4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PEEK</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a:t>
                      </a:r>
                      <a:r>
                        <a:rPr lang="en-GB" sz="900" baseline="-25000">
                          <a:effectLst/>
                        </a:rPr>
                        <a:t>5</a:t>
                      </a:r>
                      <a:r>
                        <a:rPr lang="en-GB" sz="900">
                          <a:effectLst/>
                        </a:rPr>
                        <a:t>,(±53.5)</a:t>
                      </a:r>
                      <a:r>
                        <a:rPr lang="en-GB" sz="900" baseline="-25000">
                          <a:effectLst/>
                        </a:rPr>
                        <a:t>5</a:t>
                      </a:r>
                      <a:r>
                        <a:rPr lang="en-GB" sz="900">
                          <a:effectLst/>
                        </a:rPr>
                        <a:t>,90</a:t>
                      </a:r>
                      <a:r>
                        <a:rPr lang="en-GB" sz="900" baseline="-25000">
                          <a:effectLst/>
                        </a:rPr>
                        <a:t>5</a:t>
                      </a:r>
                      <a:r>
                        <a:rPr lang="en-GB" sz="900">
                          <a:effectLst/>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2.49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59564612"/>
                  </a:ext>
                </a:extLst>
              </a:tr>
              <a:tr h="168277">
                <a:tc>
                  <a:txBody>
                    <a:bodyPr/>
                    <a:lstStyle/>
                    <a:p>
                      <a:pPr algn="just">
                        <a:lnSpc>
                          <a:spcPct val="107000"/>
                        </a:lnSpc>
                        <a:spcAft>
                          <a:spcPts val="0"/>
                        </a:spcAft>
                      </a:pPr>
                      <a:r>
                        <a:rPr lang="en-GB" sz="900">
                          <a:effectLst/>
                        </a:rPr>
                        <a:t>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Titanium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AS4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PEEK</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a:t>
                      </a:r>
                      <a:r>
                        <a:rPr lang="en-GB" sz="900" baseline="-25000">
                          <a:effectLst/>
                        </a:rPr>
                        <a:t>5</a:t>
                      </a:r>
                      <a:r>
                        <a:rPr lang="en-GB" sz="900">
                          <a:effectLst/>
                        </a:rPr>
                        <a:t>,(±53.5)</a:t>
                      </a:r>
                      <a:r>
                        <a:rPr lang="en-GB" sz="900" baseline="-25000">
                          <a:effectLst/>
                        </a:rPr>
                        <a:t>5</a:t>
                      </a:r>
                      <a:r>
                        <a:rPr lang="en-GB" sz="900">
                          <a:effectLst/>
                        </a:rPr>
                        <a:t>,90</a:t>
                      </a:r>
                      <a:r>
                        <a:rPr lang="en-GB" sz="900" baseline="-25000">
                          <a:effectLst/>
                        </a:rPr>
                        <a:t>5</a:t>
                      </a:r>
                      <a:r>
                        <a:rPr lang="en-GB" sz="900">
                          <a:effectLst/>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2.49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20326147"/>
                  </a:ext>
                </a:extLst>
              </a:tr>
              <a:tr h="168277">
                <a:tc>
                  <a:txBody>
                    <a:bodyPr/>
                    <a:lstStyle/>
                    <a:p>
                      <a:pPr algn="just">
                        <a:lnSpc>
                          <a:spcPct val="107000"/>
                        </a:lnSpc>
                        <a:spcAft>
                          <a:spcPts val="0"/>
                        </a:spcAft>
                      </a:pPr>
                      <a:r>
                        <a:rPr lang="en-GB" sz="900">
                          <a:effectLst/>
                        </a:rPr>
                        <a:t>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dirty="0">
                          <a:effectLst/>
                        </a:rPr>
                        <a:t>Titanium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AS4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PEEK</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a:t>
                      </a:r>
                      <a:r>
                        <a:rPr lang="en-GB" sz="900" baseline="-25000">
                          <a:effectLst/>
                        </a:rPr>
                        <a:t>6</a:t>
                      </a:r>
                      <a:r>
                        <a:rPr lang="en-GB" sz="900">
                          <a:effectLst/>
                        </a:rPr>
                        <a:t>,(±53.5)</a:t>
                      </a:r>
                      <a:r>
                        <a:rPr lang="en-GB" sz="900" baseline="-25000">
                          <a:effectLst/>
                        </a:rPr>
                        <a:t>5</a:t>
                      </a:r>
                      <a:r>
                        <a:rPr lang="en-GB" sz="900">
                          <a:effectLst/>
                        </a:rPr>
                        <a:t>,90</a:t>
                      </a:r>
                      <a:r>
                        <a:rPr lang="en-GB" sz="900" baseline="-25000">
                          <a:effectLst/>
                        </a:rPr>
                        <a:t>4</a:t>
                      </a:r>
                      <a:r>
                        <a:rPr lang="en-GB" sz="900">
                          <a:effectLst/>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2.49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dirty="0">
                          <a:effectLst/>
                        </a:rPr>
                        <a:t>1.7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81183197"/>
                  </a:ext>
                </a:extLst>
              </a:tr>
              <a:tr h="168277">
                <a:tc>
                  <a:txBody>
                    <a:bodyPr/>
                    <a:lstStyle/>
                    <a:p>
                      <a:pPr algn="just">
                        <a:lnSpc>
                          <a:spcPct val="107000"/>
                        </a:lnSpc>
                        <a:spcAft>
                          <a:spcPts val="0"/>
                        </a:spcAft>
                      </a:pPr>
                      <a:r>
                        <a:rPr lang="en-GB" sz="900">
                          <a:effectLst/>
                        </a:rPr>
                        <a:t>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Titanium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AS4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PEEK</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a:t>
                      </a:r>
                      <a:r>
                        <a:rPr lang="en-GB" sz="900" baseline="-25000">
                          <a:effectLst/>
                        </a:rPr>
                        <a:t>6</a:t>
                      </a:r>
                      <a:r>
                        <a:rPr lang="en-GB" sz="900">
                          <a:effectLst/>
                        </a:rPr>
                        <a:t>,(±53.5)</a:t>
                      </a:r>
                      <a:r>
                        <a:rPr lang="en-GB" sz="900" baseline="-25000">
                          <a:effectLst/>
                        </a:rPr>
                        <a:t>5</a:t>
                      </a:r>
                      <a:r>
                        <a:rPr lang="en-GB" sz="900">
                          <a:effectLst/>
                        </a:rPr>
                        <a:t>,90</a:t>
                      </a:r>
                      <a:r>
                        <a:rPr lang="en-GB" sz="900" baseline="-25000">
                          <a:effectLst/>
                        </a:rPr>
                        <a:t>4</a:t>
                      </a:r>
                      <a:r>
                        <a:rPr lang="en-GB" sz="900">
                          <a:effectLst/>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2.49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63095437"/>
                  </a:ext>
                </a:extLst>
              </a:tr>
              <a:tr h="168277">
                <a:tc>
                  <a:txBody>
                    <a:bodyPr/>
                    <a:lstStyle/>
                    <a:p>
                      <a:pPr algn="just">
                        <a:lnSpc>
                          <a:spcPct val="107000"/>
                        </a:lnSpc>
                        <a:spcAft>
                          <a:spcPts val="0"/>
                        </a:spcAft>
                      </a:pPr>
                      <a:r>
                        <a:rPr lang="en-GB" sz="900">
                          <a:effectLst/>
                        </a:rPr>
                        <a:t>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Titanium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dirty="0">
                          <a:effectLst/>
                        </a:rPr>
                        <a:t>AS4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PEEK</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[90</a:t>
                      </a:r>
                      <a:r>
                        <a:rPr lang="en-GB" sz="900" baseline="-25000">
                          <a:effectLst/>
                        </a:rPr>
                        <a:t>5</a:t>
                      </a:r>
                      <a:r>
                        <a:rPr lang="en-GB" sz="900">
                          <a:effectLst/>
                        </a:rPr>
                        <a:t>,(±53.5)</a:t>
                      </a:r>
                      <a:r>
                        <a:rPr lang="en-GB" sz="900" baseline="-25000">
                          <a:effectLst/>
                        </a:rPr>
                        <a:t>5</a:t>
                      </a:r>
                      <a:r>
                        <a:rPr lang="en-GB" sz="900">
                          <a:effectLst/>
                        </a:rPr>
                        <a:t>,0</a:t>
                      </a:r>
                      <a:r>
                        <a:rPr lang="en-GB" sz="900" baseline="-25000">
                          <a:effectLst/>
                        </a:rPr>
                        <a:t>5</a:t>
                      </a:r>
                      <a:r>
                        <a:rPr lang="en-GB" sz="900">
                          <a:effectLst/>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2.49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0.6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31312420"/>
                  </a:ext>
                </a:extLst>
              </a:tr>
              <a:tr h="168277">
                <a:tc>
                  <a:txBody>
                    <a:bodyPr/>
                    <a:lstStyle/>
                    <a:p>
                      <a:pPr algn="just">
                        <a:lnSpc>
                          <a:spcPct val="107000"/>
                        </a:lnSpc>
                        <a:spcAft>
                          <a:spcPts val="0"/>
                        </a:spcAft>
                      </a:pPr>
                      <a:r>
                        <a:rPr lang="en-GB" sz="900">
                          <a:effectLst/>
                        </a:rPr>
                        <a:t>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Titanium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AS4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dirty="0">
                          <a:effectLst/>
                        </a:rPr>
                        <a:t>PEEK</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[90</a:t>
                      </a:r>
                      <a:r>
                        <a:rPr lang="en-GB" sz="900" baseline="-25000">
                          <a:effectLst/>
                        </a:rPr>
                        <a:t>5</a:t>
                      </a:r>
                      <a:r>
                        <a:rPr lang="en-GB" sz="900">
                          <a:effectLst/>
                        </a:rPr>
                        <a:t>,(±53.5)</a:t>
                      </a:r>
                      <a:r>
                        <a:rPr lang="en-GB" sz="900" baseline="-25000">
                          <a:effectLst/>
                        </a:rPr>
                        <a:t>5</a:t>
                      </a:r>
                      <a:r>
                        <a:rPr lang="en-GB" sz="900">
                          <a:effectLst/>
                        </a:rPr>
                        <a:t>,0</a:t>
                      </a:r>
                      <a:r>
                        <a:rPr lang="en-GB" sz="900" baseline="-25000">
                          <a:effectLst/>
                        </a:rPr>
                        <a:t>5</a:t>
                      </a:r>
                      <a:r>
                        <a:rPr lang="en-GB" sz="900">
                          <a:effectLst/>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1.15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1.84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12948388"/>
                  </a:ext>
                </a:extLst>
              </a:tr>
              <a:tr h="168277">
                <a:tc>
                  <a:txBody>
                    <a:bodyPr/>
                    <a:lstStyle/>
                    <a:p>
                      <a:pPr algn="just">
                        <a:lnSpc>
                          <a:spcPct val="107000"/>
                        </a:lnSpc>
                        <a:spcAft>
                          <a:spcPts val="0"/>
                        </a:spcAft>
                      </a:pPr>
                      <a:r>
                        <a:rPr lang="en-GB" sz="900">
                          <a:effectLst/>
                        </a:rPr>
                        <a:t>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Titanium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AS4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PEEK</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[(±53.5)</a:t>
                      </a:r>
                      <a:r>
                        <a:rPr lang="en-GB" sz="900" baseline="-25000">
                          <a:effectLst/>
                        </a:rPr>
                        <a:t>5</a:t>
                      </a:r>
                      <a:r>
                        <a:rPr lang="en-GB" sz="900">
                          <a:effectLst/>
                        </a:rPr>
                        <a:t>,90</a:t>
                      </a:r>
                      <a:r>
                        <a:rPr lang="en-GB" sz="900" baseline="-25000">
                          <a:effectLst/>
                        </a:rPr>
                        <a:t>5</a:t>
                      </a:r>
                      <a:r>
                        <a:rPr lang="en-GB" sz="900">
                          <a:effectLst/>
                        </a:rPr>
                        <a:t>,0</a:t>
                      </a:r>
                      <a:r>
                        <a:rPr lang="en-GB" sz="900" baseline="-25000">
                          <a:effectLst/>
                        </a:rPr>
                        <a:t>5</a:t>
                      </a:r>
                      <a:r>
                        <a:rPr lang="en-GB" sz="900">
                          <a:effectLst/>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1.15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1.84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81010124"/>
                  </a:ext>
                </a:extLst>
              </a:tr>
              <a:tr h="168277">
                <a:tc>
                  <a:txBody>
                    <a:bodyPr/>
                    <a:lstStyle/>
                    <a:p>
                      <a:pPr algn="just">
                        <a:lnSpc>
                          <a:spcPct val="107000"/>
                        </a:lnSpc>
                        <a:spcAft>
                          <a:spcPts val="0"/>
                        </a:spcAft>
                      </a:pPr>
                      <a:r>
                        <a:rPr lang="en-GB" sz="900">
                          <a:effectLst/>
                        </a:rPr>
                        <a:t>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Titanium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AS4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PEEK</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[(±53.5)</a:t>
                      </a:r>
                      <a:r>
                        <a:rPr lang="en-GB" sz="900" baseline="-25000">
                          <a:effectLst/>
                        </a:rPr>
                        <a:t>5</a:t>
                      </a:r>
                      <a:r>
                        <a:rPr lang="en-GB" sz="900">
                          <a:effectLst/>
                        </a:rPr>
                        <a:t>,90</a:t>
                      </a:r>
                      <a:r>
                        <a:rPr lang="en-GB" sz="900" baseline="-25000">
                          <a:effectLst/>
                        </a:rPr>
                        <a:t>5</a:t>
                      </a:r>
                      <a:r>
                        <a:rPr lang="en-GB" sz="900">
                          <a:effectLst/>
                        </a:rPr>
                        <a:t>,0</a:t>
                      </a:r>
                      <a:r>
                        <a:rPr lang="en-GB" sz="900" baseline="-25000">
                          <a:effectLst/>
                        </a:rPr>
                        <a:t>5</a:t>
                      </a:r>
                      <a:r>
                        <a:rPr lang="en-GB" sz="900">
                          <a:effectLst/>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1.15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a:effectLst/>
                        </a:rPr>
                        <a:t>1.7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900" dirty="0">
                          <a:effectLst/>
                        </a:rPr>
                        <a:t>3.25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45758077"/>
                  </a:ext>
                </a:extLst>
              </a:tr>
            </a:tbl>
          </a:graphicData>
        </a:graphic>
      </p:graphicFrame>
    </p:spTree>
    <p:extLst>
      <p:ext uri="{BB962C8B-B14F-4D97-AF65-F5344CB8AC3E}">
        <p14:creationId xmlns:p14="http://schemas.microsoft.com/office/powerpoint/2010/main" val="41222377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980728"/>
            <a:ext cx="7344816" cy="720080"/>
          </a:xfrm>
        </p:spPr>
        <p:txBody>
          <a:bodyPr/>
          <a:lstStyle/>
          <a:p>
            <a:r>
              <a:rPr lang="en-GB" dirty="0" smtClean="0"/>
              <a:t>Design Load: Burst and Collapse Cases</a:t>
            </a:r>
            <a:endParaRPr lang="en-GB" dirty="0"/>
          </a:p>
        </p:txBody>
      </p:sp>
      <p:sp>
        <p:nvSpPr>
          <p:cNvPr id="7" name="Title 1"/>
          <p:cNvSpPr txBox="1">
            <a:spLocks/>
          </p:cNvSpPr>
          <p:nvPr/>
        </p:nvSpPr>
        <p:spPr>
          <a:xfrm>
            <a:off x="1934585" y="1560896"/>
            <a:ext cx="2232248" cy="390154"/>
          </a:xfrm>
          <a:prstGeom prst="rect">
            <a:avLst/>
          </a:prstGeom>
        </p:spPr>
        <p:txBody>
          <a:bodyPr/>
          <a:lstStyle>
            <a:lvl1pPr algn="l" defTabSz="914400" rtl="0" eaLnBrk="1" latinLnBrk="0" hangingPunct="1">
              <a:lnSpc>
                <a:spcPts val="3500"/>
              </a:lnSpc>
              <a:spcBef>
                <a:spcPct val="0"/>
              </a:spcBef>
              <a:buNone/>
              <a:defRPr sz="3600" kern="1200">
                <a:solidFill>
                  <a:srgbClr val="B5121B"/>
                </a:solidFill>
                <a:latin typeface="+mj-lt"/>
                <a:ea typeface="+mj-ea"/>
                <a:cs typeface="+mj-cs"/>
              </a:defRPr>
            </a:lvl1pPr>
          </a:lstStyle>
          <a:p>
            <a:r>
              <a:rPr lang="en-GB" sz="2400" dirty="0" smtClean="0"/>
              <a:t>Burst Case</a:t>
            </a:r>
            <a:endParaRPr lang="en-GB" sz="2400" dirty="0"/>
          </a:p>
        </p:txBody>
      </p:sp>
      <p:sp>
        <p:nvSpPr>
          <p:cNvPr id="10" name="Title 1"/>
          <p:cNvSpPr txBox="1">
            <a:spLocks/>
          </p:cNvSpPr>
          <p:nvPr/>
        </p:nvSpPr>
        <p:spPr>
          <a:xfrm>
            <a:off x="5835040" y="1550588"/>
            <a:ext cx="2862064" cy="531440"/>
          </a:xfrm>
          <a:prstGeom prst="rect">
            <a:avLst/>
          </a:prstGeom>
        </p:spPr>
        <p:txBody>
          <a:bodyPr/>
          <a:lstStyle>
            <a:lvl1pPr algn="l" defTabSz="914400" rtl="0" eaLnBrk="1" latinLnBrk="0" hangingPunct="1">
              <a:lnSpc>
                <a:spcPts val="3500"/>
              </a:lnSpc>
              <a:spcBef>
                <a:spcPct val="0"/>
              </a:spcBef>
              <a:buNone/>
              <a:defRPr sz="3600" kern="1200">
                <a:solidFill>
                  <a:srgbClr val="B5121B"/>
                </a:solidFill>
                <a:latin typeface="+mj-lt"/>
                <a:ea typeface="+mj-ea"/>
                <a:cs typeface="+mj-cs"/>
              </a:defRPr>
            </a:lvl1pPr>
          </a:lstStyle>
          <a:p>
            <a:r>
              <a:rPr lang="en-GB" sz="2400" dirty="0" smtClean="0"/>
              <a:t>Collapse Case</a:t>
            </a:r>
            <a:endParaRPr lang="en-GB" sz="2400" dirty="0"/>
          </a:p>
        </p:txBody>
      </p:sp>
      <p:pic>
        <p:nvPicPr>
          <p:cNvPr id="4" name="Picture 3"/>
          <p:cNvPicPr>
            <a:picLocks noChangeAspect="1"/>
          </p:cNvPicPr>
          <p:nvPr/>
        </p:nvPicPr>
        <p:blipFill>
          <a:blip r:embed="rId2"/>
          <a:stretch>
            <a:fillRect/>
          </a:stretch>
        </p:blipFill>
        <p:spPr>
          <a:xfrm>
            <a:off x="390170" y="1983068"/>
            <a:ext cx="8753830" cy="4874932"/>
          </a:xfrm>
          <a:prstGeom prst="rect">
            <a:avLst/>
          </a:prstGeom>
        </p:spPr>
      </p:pic>
    </p:spTree>
    <p:extLst>
      <p:ext uri="{BB962C8B-B14F-4D97-AF65-F5344CB8AC3E}">
        <p14:creationId xmlns:p14="http://schemas.microsoft.com/office/powerpoint/2010/main" val="7748402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3648" y="931294"/>
            <a:ext cx="4573294" cy="720080"/>
          </a:xfrm>
        </p:spPr>
        <p:txBody>
          <a:bodyPr/>
          <a:lstStyle/>
          <a:p>
            <a:r>
              <a:rPr lang="en-GB" dirty="0" smtClean="0"/>
              <a:t>Effect of layer thickness</a:t>
            </a:r>
            <a:endParaRPr lang="en-GB" dirty="0"/>
          </a:p>
        </p:txBody>
      </p:sp>
      <p:pic>
        <p:nvPicPr>
          <p:cNvPr id="4" name="Picture 3"/>
          <p:cNvPicPr>
            <a:picLocks noChangeAspect="1"/>
          </p:cNvPicPr>
          <p:nvPr/>
        </p:nvPicPr>
        <p:blipFill>
          <a:blip r:embed="rId3"/>
          <a:stretch>
            <a:fillRect/>
          </a:stretch>
        </p:blipFill>
        <p:spPr>
          <a:xfrm>
            <a:off x="2272" y="1683342"/>
            <a:ext cx="9141728" cy="5174658"/>
          </a:xfrm>
          <a:prstGeom prst="rect">
            <a:avLst/>
          </a:prstGeom>
        </p:spPr>
      </p:pic>
    </p:spTree>
    <p:extLst>
      <p:ext uri="{BB962C8B-B14F-4D97-AF65-F5344CB8AC3E}">
        <p14:creationId xmlns:p14="http://schemas.microsoft.com/office/powerpoint/2010/main" val="18352606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080699"/>
            <a:ext cx="8064896" cy="576064"/>
          </a:xfrm>
        </p:spPr>
        <p:txBody>
          <a:bodyPr/>
          <a:lstStyle/>
          <a:p>
            <a:r>
              <a:rPr lang="en-GB" sz="3200" dirty="0" smtClean="0"/>
              <a:t>Some Results on Composite Riser Local Design </a:t>
            </a:r>
            <a:endParaRPr lang="en-GB" sz="3200" dirty="0"/>
          </a:p>
        </p:txBody>
      </p:sp>
      <p:graphicFrame>
        <p:nvGraphicFramePr>
          <p:cNvPr id="4" name="Chart 3"/>
          <p:cNvGraphicFramePr/>
          <p:nvPr>
            <p:extLst>
              <p:ext uri="{D42A27DB-BD31-4B8C-83A1-F6EECF244321}">
                <p14:modId xmlns:p14="http://schemas.microsoft.com/office/powerpoint/2010/main" val="1667322454"/>
              </p:ext>
            </p:extLst>
          </p:nvPr>
        </p:nvGraphicFramePr>
        <p:xfrm>
          <a:off x="0" y="1937711"/>
          <a:ext cx="3275856" cy="24482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extLst>
              <p:ext uri="{D42A27DB-BD31-4B8C-83A1-F6EECF244321}">
                <p14:modId xmlns:p14="http://schemas.microsoft.com/office/powerpoint/2010/main" val="951039942"/>
              </p:ext>
            </p:extLst>
          </p:nvPr>
        </p:nvGraphicFramePr>
        <p:xfrm>
          <a:off x="5940152" y="1956633"/>
          <a:ext cx="3203848" cy="2429349"/>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1"/>
          <p:cNvSpPr>
            <a:spLocks noGrp="1"/>
          </p:cNvSpPr>
          <p:nvPr>
            <p:ph type="body" sz="quarter" idx="14"/>
          </p:nvPr>
        </p:nvSpPr>
        <p:spPr>
          <a:xfrm>
            <a:off x="77073" y="1551989"/>
            <a:ext cx="3409741" cy="404644"/>
          </a:xfrm>
        </p:spPr>
        <p:txBody>
          <a:bodyPr/>
          <a:lstStyle/>
          <a:p>
            <a:pPr marL="0" indent="0">
              <a:buNone/>
            </a:pPr>
            <a:r>
              <a:rPr lang="en-GB" sz="1800" b="1" dirty="0">
                <a:solidFill>
                  <a:srgbClr val="C00000"/>
                </a:solidFill>
              </a:rPr>
              <a:t>Effect of different liner materials</a:t>
            </a:r>
            <a:endParaRPr lang="en-GB" sz="1800" dirty="0">
              <a:solidFill>
                <a:srgbClr val="C00000"/>
              </a:solidFill>
            </a:endParaRPr>
          </a:p>
        </p:txBody>
      </p:sp>
      <p:graphicFrame>
        <p:nvGraphicFramePr>
          <p:cNvPr id="7" name="Chart 6"/>
          <p:cNvGraphicFramePr/>
          <p:nvPr>
            <p:extLst>
              <p:ext uri="{D42A27DB-BD31-4B8C-83A1-F6EECF244321}">
                <p14:modId xmlns:p14="http://schemas.microsoft.com/office/powerpoint/2010/main" val="1163942598"/>
              </p:ext>
            </p:extLst>
          </p:nvPr>
        </p:nvGraphicFramePr>
        <p:xfrm>
          <a:off x="3275857" y="1937711"/>
          <a:ext cx="3096344" cy="2448271"/>
        </p:xfrm>
        <a:graphic>
          <a:graphicData uri="http://schemas.openxmlformats.org/drawingml/2006/chart">
            <c:chart xmlns:c="http://schemas.openxmlformats.org/drawingml/2006/chart" xmlns:r="http://schemas.openxmlformats.org/officeDocument/2006/relationships" r:id="rId4"/>
          </a:graphicData>
        </a:graphic>
      </p:graphicFrame>
      <p:sp>
        <p:nvSpPr>
          <p:cNvPr id="9" name="Title 1"/>
          <p:cNvSpPr txBox="1">
            <a:spLocks/>
          </p:cNvSpPr>
          <p:nvPr/>
        </p:nvSpPr>
        <p:spPr>
          <a:xfrm>
            <a:off x="5944686" y="1474858"/>
            <a:ext cx="3533123" cy="713399"/>
          </a:xfrm>
          <a:prstGeom prst="rect">
            <a:avLst/>
          </a:prstGeom>
        </p:spPr>
        <p:txBody>
          <a:bodyPr/>
          <a:lstStyle>
            <a:lvl1pPr algn="l" defTabSz="914400" rtl="0" eaLnBrk="1" latinLnBrk="0" hangingPunct="1">
              <a:lnSpc>
                <a:spcPts val="3500"/>
              </a:lnSpc>
              <a:spcBef>
                <a:spcPct val="0"/>
              </a:spcBef>
              <a:buNone/>
              <a:defRPr sz="3600" kern="1200">
                <a:solidFill>
                  <a:srgbClr val="B5121B"/>
                </a:solidFill>
                <a:latin typeface="+mj-lt"/>
                <a:ea typeface="+mj-ea"/>
                <a:cs typeface="+mj-cs"/>
              </a:defRPr>
            </a:lvl1pPr>
          </a:lstStyle>
          <a:p>
            <a:pPr algn="ctr"/>
            <a:r>
              <a:rPr lang="en-GB" sz="1600" b="1" dirty="0" smtClean="0"/>
              <a:t>Strength comparison of composites</a:t>
            </a:r>
            <a:endParaRPr lang="en-GB" sz="1600" dirty="0"/>
          </a:p>
        </p:txBody>
      </p:sp>
      <p:sp>
        <p:nvSpPr>
          <p:cNvPr id="10" name="Title 1"/>
          <p:cNvSpPr txBox="1">
            <a:spLocks/>
          </p:cNvSpPr>
          <p:nvPr/>
        </p:nvSpPr>
        <p:spPr>
          <a:xfrm>
            <a:off x="3882351" y="1499722"/>
            <a:ext cx="2169841" cy="432048"/>
          </a:xfrm>
          <a:prstGeom prst="rect">
            <a:avLst/>
          </a:prstGeom>
        </p:spPr>
        <p:txBody>
          <a:bodyPr/>
          <a:lstStyle>
            <a:lvl1pPr algn="l" defTabSz="914400" rtl="0" eaLnBrk="1" latinLnBrk="0" hangingPunct="1">
              <a:lnSpc>
                <a:spcPts val="3500"/>
              </a:lnSpc>
              <a:spcBef>
                <a:spcPct val="0"/>
              </a:spcBef>
              <a:buNone/>
              <a:defRPr sz="3600" kern="1200">
                <a:solidFill>
                  <a:srgbClr val="B5121B"/>
                </a:solidFill>
                <a:latin typeface="+mj-lt"/>
                <a:ea typeface="+mj-ea"/>
                <a:cs typeface="+mj-cs"/>
              </a:defRPr>
            </a:lvl1pPr>
          </a:lstStyle>
          <a:p>
            <a:r>
              <a:rPr lang="en-GB" sz="1800" b="1" dirty="0" smtClean="0"/>
              <a:t>Effect of layer order</a:t>
            </a:r>
            <a:endParaRPr lang="en-GB" dirty="0"/>
          </a:p>
        </p:txBody>
      </p:sp>
      <p:pic>
        <p:nvPicPr>
          <p:cNvPr id="11" name="Picture 10"/>
          <p:cNvPicPr>
            <a:picLocks noChangeAspect="1"/>
          </p:cNvPicPr>
          <p:nvPr/>
        </p:nvPicPr>
        <p:blipFill>
          <a:blip r:embed="rId5"/>
          <a:stretch>
            <a:fillRect/>
          </a:stretch>
        </p:blipFill>
        <p:spPr>
          <a:xfrm>
            <a:off x="77073" y="4771704"/>
            <a:ext cx="9066927" cy="2086295"/>
          </a:xfrm>
          <a:prstGeom prst="rect">
            <a:avLst/>
          </a:prstGeom>
        </p:spPr>
      </p:pic>
      <p:sp>
        <p:nvSpPr>
          <p:cNvPr id="12" name="Title 1"/>
          <p:cNvSpPr txBox="1">
            <a:spLocks/>
          </p:cNvSpPr>
          <p:nvPr/>
        </p:nvSpPr>
        <p:spPr>
          <a:xfrm>
            <a:off x="2622106" y="4298846"/>
            <a:ext cx="4403845" cy="472857"/>
          </a:xfrm>
          <a:prstGeom prst="rect">
            <a:avLst/>
          </a:prstGeom>
        </p:spPr>
        <p:txBody>
          <a:bodyPr/>
          <a:lstStyle>
            <a:lvl1pPr algn="l" defTabSz="914400" rtl="0" eaLnBrk="1" latinLnBrk="0" hangingPunct="1">
              <a:lnSpc>
                <a:spcPts val="3500"/>
              </a:lnSpc>
              <a:spcBef>
                <a:spcPct val="0"/>
              </a:spcBef>
              <a:buNone/>
              <a:defRPr sz="3600" kern="1200">
                <a:solidFill>
                  <a:srgbClr val="B5121B"/>
                </a:solidFill>
                <a:latin typeface="+mj-lt"/>
                <a:ea typeface="+mj-ea"/>
                <a:cs typeface="+mj-cs"/>
              </a:defRPr>
            </a:lvl1pPr>
          </a:lstStyle>
          <a:p>
            <a:r>
              <a:rPr lang="en-GB" sz="2000" dirty="0" smtClean="0"/>
              <a:t>Effect of Order of Angled Layers</a:t>
            </a:r>
            <a:endParaRPr lang="en-GB" sz="2000" dirty="0"/>
          </a:p>
        </p:txBody>
      </p:sp>
    </p:spTree>
    <p:extLst>
      <p:ext uri="{BB962C8B-B14F-4D97-AF65-F5344CB8AC3E}">
        <p14:creationId xmlns:p14="http://schemas.microsoft.com/office/powerpoint/2010/main" val="11544877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40728" y="1700808"/>
            <a:ext cx="8403272" cy="5157192"/>
          </a:xfrm>
          <a:prstGeom prst="rect">
            <a:avLst/>
          </a:prstGeom>
        </p:spPr>
      </p:pic>
      <p:sp>
        <p:nvSpPr>
          <p:cNvPr id="7" name="Title 1"/>
          <p:cNvSpPr txBox="1">
            <a:spLocks/>
          </p:cNvSpPr>
          <p:nvPr/>
        </p:nvSpPr>
        <p:spPr>
          <a:xfrm>
            <a:off x="1475656" y="980728"/>
            <a:ext cx="5544616" cy="504056"/>
          </a:xfrm>
          <a:prstGeom prst="rect">
            <a:avLst/>
          </a:prstGeom>
        </p:spPr>
        <p:txBody>
          <a:bodyPr/>
          <a:lstStyle>
            <a:lvl1pPr algn="l" defTabSz="914400" rtl="0" eaLnBrk="1" latinLnBrk="0" hangingPunct="1">
              <a:lnSpc>
                <a:spcPts val="3500"/>
              </a:lnSpc>
              <a:spcBef>
                <a:spcPct val="0"/>
              </a:spcBef>
              <a:buNone/>
              <a:defRPr sz="3600" kern="1200">
                <a:solidFill>
                  <a:srgbClr val="B5121B"/>
                </a:solidFill>
                <a:latin typeface="+mj-lt"/>
                <a:ea typeface="+mj-ea"/>
                <a:cs typeface="+mj-cs"/>
              </a:defRPr>
            </a:lvl1pPr>
          </a:lstStyle>
          <a:p>
            <a:r>
              <a:rPr lang="en-GB" sz="2800" dirty="0" smtClean="0"/>
              <a:t>Factor of Safety of P75/PEEK</a:t>
            </a:r>
            <a:endParaRPr lang="en-GB" sz="2800" dirty="0"/>
          </a:p>
        </p:txBody>
      </p:sp>
    </p:spTree>
    <p:extLst>
      <p:ext uri="{BB962C8B-B14F-4D97-AF65-F5344CB8AC3E}">
        <p14:creationId xmlns:p14="http://schemas.microsoft.com/office/powerpoint/2010/main" val="38131534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5656" y="980728"/>
            <a:ext cx="5544616" cy="504056"/>
          </a:xfrm>
        </p:spPr>
        <p:txBody>
          <a:bodyPr/>
          <a:lstStyle/>
          <a:p>
            <a:r>
              <a:rPr lang="en-GB" sz="2800" dirty="0" smtClean="0"/>
              <a:t>Factor of Safety of Glass Fibre/Epoxy</a:t>
            </a:r>
            <a:endParaRPr lang="en-GB" sz="2800" dirty="0"/>
          </a:p>
        </p:txBody>
      </p:sp>
      <p:pic>
        <p:nvPicPr>
          <p:cNvPr id="7" name="Picture 6"/>
          <p:cNvPicPr>
            <a:picLocks noChangeAspect="1"/>
          </p:cNvPicPr>
          <p:nvPr/>
        </p:nvPicPr>
        <p:blipFill>
          <a:blip r:embed="rId2"/>
          <a:stretch>
            <a:fillRect/>
          </a:stretch>
        </p:blipFill>
        <p:spPr>
          <a:xfrm>
            <a:off x="671512" y="1700808"/>
            <a:ext cx="8472488" cy="5157192"/>
          </a:xfrm>
          <a:prstGeom prst="rect">
            <a:avLst/>
          </a:prstGeom>
        </p:spPr>
      </p:pic>
    </p:spTree>
    <p:extLst>
      <p:ext uri="{BB962C8B-B14F-4D97-AF65-F5344CB8AC3E}">
        <p14:creationId xmlns:p14="http://schemas.microsoft.com/office/powerpoint/2010/main" val="33310719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55776" y="615131"/>
            <a:ext cx="2448272" cy="432048"/>
          </a:xfrm>
        </p:spPr>
        <p:txBody>
          <a:bodyPr/>
          <a:lstStyle/>
          <a:p>
            <a:r>
              <a:rPr lang="en-US" dirty="0" smtClean="0">
                <a:latin typeface="Calibri" pitchFamily="80" charset="0"/>
              </a:rPr>
              <a:t>Publications</a:t>
            </a:r>
            <a:endParaRPr lang="en-GB" dirty="0"/>
          </a:p>
        </p:txBody>
      </p:sp>
      <p:sp>
        <p:nvSpPr>
          <p:cNvPr id="5" name="Subtitle 2"/>
          <p:cNvSpPr txBox="1">
            <a:spLocks/>
          </p:cNvSpPr>
          <p:nvPr/>
        </p:nvSpPr>
        <p:spPr>
          <a:xfrm>
            <a:off x="395536" y="1700808"/>
            <a:ext cx="8425184" cy="316850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85800" indent="-685800"/>
            <a:endParaRPr lang="en-GB" sz="2000" dirty="0">
              <a:solidFill>
                <a:schemeClr val="accent5">
                  <a:lumMod val="75000"/>
                </a:schemeClr>
              </a:solidFill>
            </a:endParaRPr>
          </a:p>
        </p:txBody>
      </p:sp>
      <p:sp>
        <p:nvSpPr>
          <p:cNvPr id="4" name="Rectangle 3"/>
          <p:cNvSpPr/>
          <p:nvPr/>
        </p:nvSpPr>
        <p:spPr>
          <a:xfrm>
            <a:off x="268918" y="1015434"/>
            <a:ext cx="8568952" cy="2554545"/>
          </a:xfrm>
          <a:prstGeom prst="rect">
            <a:avLst/>
          </a:prstGeom>
        </p:spPr>
        <p:txBody>
          <a:bodyPr wrap="square">
            <a:spAutoFit/>
          </a:bodyPr>
          <a:lstStyle/>
          <a:p>
            <a:pPr marL="457200" indent="-457200" defTabSz="2456798">
              <a:buFont typeface="Arial" panose="020B0604020202020204" pitchFamily="34" charset="0"/>
              <a:buChar char="•"/>
            </a:pPr>
            <a:r>
              <a:rPr lang="en-GB" sz="1600" dirty="0" err="1">
                <a:latin typeface="Times New Roman" panose="02020603050405020304" pitchFamily="18" charset="0"/>
                <a:ea typeface="Calibri" panose="020F0502020204030204" pitchFamily="34" charset="0"/>
              </a:rPr>
              <a:t>Amaechi</a:t>
            </a:r>
            <a:r>
              <a:rPr lang="en-GB" sz="1600" dirty="0">
                <a:latin typeface="Times New Roman" panose="02020603050405020304" pitchFamily="18" charset="0"/>
                <a:ea typeface="Calibri" panose="020F0502020204030204" pitchFamily="34" charset="0"/>
              </a:rPr>
              <a:t> C.V. &amp; Ye J., 2017. A numerical </a:t>
            </a:r>
            <a:r>
              <a:rPr lang="en-GB" sz="1600" dirty="0" err="1">
                <a:latin typeface="Times New Roman" panose="02020603050405020304" pitchFamily="18" charset="0"/>
                <a:ea typeface="Calibri" panose="020F0502020204030204" pitchFamily="34" charset="0"/>
              </a:rPr>
              <a:t>modeling</a:t>
            </a:r>
            <a:r>
              <a:rPr lang="en-GB" sz="1600" dirty="0">
                <a:latin typeface="Times New Roman" panose="02020603050405020304" pitchFamily="18" charset="0"/>
                <a:ea typeface="Calibri" panose="020F0502020204030204" pitchFamily="34" charset="0"/>
              </a:rPr>
              <a:t> approach to composite risers for deep waters. In </a:t>
            </a:r>
            <a:r>
              <a:rPr lang="en-GB" sz="1600" i="1" dirty="0">
                <a:latin typeface="Times New Roman" panose="02020603050405020304" pitchFamily="18" charset="0"/>
                <a:ea typeface="Calibri" panose="020F0502020204030204" pitchFamily="34" charset="0"/>
              </a:rPr>
              <a:t>International Conference on Composite Structures (ICCS20) Proceedings</a:t>
            </a:r>
            <a:r>
              <a:rPr lang="en-GB" sz="1600" dirty="0">
                <a:latin typeface="Times New Roman" panose="02020603050405020304" pitchFamily="18" charset="0"/>
                <a:ea typeface="Calibri" panose="020F0502020204030204" pitchFamily="34" charset="0"/>
              </a:rPr>
              <a:t>. Paris, France: </a:t>
            </a:r>
            <a:r>
              <a:rPr lang="en-GB" sz="1600" dirty="0" err="1">
                <a:latin typeface="Times New Roman" panose="02020603050405020304" pitchFamily="18" charset="0"/>
                <a:ea typeface="Calibri" panose="020F0502020204030204" pitchFamily="34" charset="0"/>
              </a:rPr>
              <a:t>Societa</a:t>
            </a:r>
            <a:r>
              <a:rPr lang="en-GB" sz="1600" dirty="0">
                <a:latin typeface="Times New Roman" panose="02020603050405020304" pitchFamily="18" charset="0"/>
                <a:ea typeface="Calibri" panose="020F0502020204030204" pitchFamily="34" charset="0"/>
              </a:rPr>
              <a:t> </a:t>
            </a:r>
            <a:r>
              <a:rPr lang="en-GB" sz="1600" dirty="0" err="1">
                <a:latin typeface="Times New Roman" panose="02020603050405020304" pitchFamily="18" charset="0"/>
                <a:ea typeface="Calibri" panose="020F0502020204030204" pitchFamily="34" charset="0"/>
              </a:rPr>
              <a:t>Editrice</a:t>
            </a:r>
            <a:r>
              <a:rPr lang="en-GB" sz="1600" dirty="0">
                <a:latin typeface="Times New Roman" panose="02020603050405020304" pitchFamily="18" charset="0"/>
                <a:ea typeface="Calibri" panose="020F0502020204030204" pitchFamily="34" charset="0"/>
              </a:rPr>
              <a:t> </a:t>
            </a:r>
            <a:r>
              <a:rPr lang="en-GB" sz="1600" dirty="0" err="1">
                <a:latin typeface="Times New Roman" panose="02020603050405020304" pitchFamily="18" charset="0"/>
                <a:ea typeface="Calibri" panose="020F0502020204030204" pitchFamily="34" charset="0"/>
              </a:rPr>
              <a:t>Esculapo</a:t>
            </a:r>
            <a:r>
              <a:rPr lang="en-US" sz="1600" dirty="0">
                <a:solidFill>
                  <a:prstClr val="black"/>
                </a:solidFill>
              </a:rPr>
              <a:t>.</a:t>
            </a:r>
          </a:p>
          <a:p>
            <a:pPr marL="457200" indent="-457200" defTabSz="2456798">
              <a:buFont typeface="Arial" panose="020B0604020202020204" pitchFamily="34" charset="0"/>
              <a:buChar char="•"/>
            </a:pPr>
            <a:r>
              <a:rPr lang="en-US" sz="1600" dirty="0" err="1">
                <a:solidFill>
                  <a:prstClr val="black"/>
                </a:solidFill>
              </a:rPr>
              <a:t>Amaechi</a:t>
            </a:r>
            <a:r>
              <a:rPr lang="en-US" sz="1600" dirty="0">
                <a:solidFill>
                  <a:prstClr val="black"/>
                </a:solidFill>
              </a:rPr>
              <a:t> C.V., Gillet N., </a:t>
            </a:r>
            <a:r>
              <a:rPr lang="en-US" sz="1600" dirty="0" err="1">
                <a:solidFill>
                  <a:prstClr val="black"/>
                </a:solidFill>
              </a:rPr>
              <a:t>Hou</a:t>
            </a:r>
            <a:r>
              <a:rPr lang="en-US" sz="1600" dirty="0">
                <a:solidFill>
                  <a:prstClr val="black"/>
                </a:solidFill>
              </a:rPr>
              <a:t> X., Ye J. 2018. Composite risers for deep waters using a numerical modelling approach. Submitted to Composite Structures </a:t>
            </a:r>
            <a:r>
              <a:rPr lang="en-US" sz="1600" dirty="0" smtClean="0">
                <a:solidFill>
                  <a:prstClr val="black"/>
                </a:solidFill>
              </a:rPr>
              <a:t>Journal (under review).</a:t>
            </a:r>
            <a:endParaRPr lang="en-US" sz="1600" dirty="0">
              <a:solidFill>
                <a:prstClr val="black"/>
              </a:solidFill>
            </a:endParaRPr>
          </a:p>
          <a:p>
            <a:pPr marL="457200" indent="-457200" defTabSz="2456798">
              <a:buFont typeface="Arial" panose="020B0604020202020204" pitchFamily="34" charset="0"/>
              <a:buChar char="•"/>
            </a:pPr>
            <a:r>
              <a:rPr lang="en-GB" sz="1600" dirty="0">
                <a:latin typeface="Times New Roman" panose="02020603050405020304" pitchFamily="18" charset="0"/>
                <a:ea typeface="Calibri" panose="020F0502020204030204" pitchFamily="34" charset="0"/>
              </a:rPr>
              <a:t>Amaechi, C.V. &amp; Ye, J., 2018. State-of-the-art review on composite risers. (draft for </a:t>
            </a:r>
            <a:r>
              <a:rPr lang="en-GB" sz="1600" dirty="0" smtClean="0">
                <a:latin typeface="Times New Roman" panose="02020603050405020304" pitchFamily="18" charset="0"/>
                <a:ea typeface="Calibri" panose="020F0502020204030204" pitchFamily="34" charset="0"/>
              </a:rPr>
              <a:t>Ocean Engineering </a:t>
            </a:r>
            <a:r>
              <a:rPr lang="en-GB" sz="1600" dirty="0">
                <a:latin typeface="Times New Roman" panose="02020603050405020304" pitchFamily="18" charset="0"/>
                <a:ea typeface="Calibri" panose="020F0502020204030204" pitchFamily="34" charset="0"/>
              </a:rPr>
              <a:t>Journal)</a:t>
            </a:r>
            <a:r>
              <a:rPr lang="en-US" sz="1600" dirty="0">
                <a:solidFill>
                  <a:prstClr val="black"/>
                </a:solidFill>
              </a:rPr>
              <a:t> </a:t>
            </a:r>
          </a:p>
          <a:p>
            <a:pPr marL="457200" indent="-457200" defTabSz="2456798">
              <a:buFont typeface="Arial" panose="020B0604020202020204" pitchFamily="34" charset="0"/>
              <a:buChar char="•"/>
            </a:pPr>
            <a:r>
              <a:rPr lang="en-US" sz="1600" dirty="0" err="1">
                <a:solidFill>
                  <a:prstClr val="black"/>
                </a:solidFill>
              </a:rPr>
              <a:t>Amaechi</a:t>
            </a:r>
            <a:r>
              <a:rPr lang="en-US" sz="1600" dirty="0">
                <a:solidFill>
                  <a:prstClr val="black"/>
                </a:solidFill>
              </a:rPr>
              <a:t> C.V., </a:t>
            </a:r>
            <a:r>
              <a:rPr lang="en-US" sz="1600" dirty="0" err="1">
                <a:solidFill>
                  <a:prstClr val="black"/>
                </a:solidFill>
              </a:rPr>
              <a:t>Agbomerie</a:t>
            </a:r>
            <a:r>
              <a:rPr lang="en-US" sz="1600" dirty="0">
                <a:solidFill>
                  <a:prstClr val="black"/>
                </a:solidFill>
              </a:rPr>
              <a:t> C.O., </a:t>
            </a:r>
            <a:r>
              <a:rPr lang="en-US" sz="1600" dirty="0" err="1">
                <a:solidFill>
                  <a:prstClr val="black"/>
                </a:solidFill>
              </a:rPr>
              <a:t>Facheng</a:t>
            </a:r>
            <a:r>
              <a:rPr lang="en-US" sz="1600" dirty="0">
                <a:solidFill>
                  <a:prstClr val="black"/>
                </a:solidFill>
              </a:rPr>
              <a:t> W., Ye J. 2018.</a:t>
            </a:r>
            <a:r>
              <a:rPr lang="en-GB" sz="1600" dirty="0">
                <a:solidFill>
                  <a:prstClr val="black"/>
                </a:solidFill>
              </a:rPr>
              <a:t> Strength of submarine hoses in Chinese-lantern configuration from hydrodynamic loads on CALM buoy. (draft for Ocean Engineering Journal)</a:t>
            </a:r>
            <a:r>
              <a:rPr lang="en-US" sz="1600" dirty="0">
                <a:solidFill>
                  <a:prstClr val="black"/>
                </a:solidFill>
              </a:rPr>
              <a:t> </a:t>
            </a:r>
            <a:endParaRPr lang="en-GB" sz="1600" dirty="0">
              <a:solidFill>
                <a:prstClr val="black"/>
              </a:solidFill>
            </a:endParaRPr>
          </a:p>
        </p:txBody>
      </p:sp>
      <p:sp>
        <p:nvSpPr>
          <p:cNvPr id="7" name="Title 1"/>
          <p:cNvSpPr txBox="1">
            <a:spLocks/>
          </p:cNvSpPr>
          <p:nvPr/>
        </p:nvSpPr>
        <p:spPr>
          <a:xfrm>
            <a:off x="2546628" y="3976841"/>
            <a:ext cx="3888432" cy="432048"/>
          </a:xfrm>
          <a:prstGeom prst="rect">
            <a:avLst/>
          </a:prstGeom>
        </p:spPr>
        <p:txBody>
          <a:bodyPr/>
          <a:lstStyle>
            <a:lvl1pPr algn="l" defTabSz="914400" rtl="0" eaLnBrk="1" latinLnBrk="0" hangingPunct="1">
              <a:lnSpc>
                <a:spcPts val="3500"/>
              </a:lnSpc>
              <a:spcBef>
                <a:spcPct val="0"/>
              </a:spcBef>
              <a:buNone/>
              <a:defRPr sz="3600" kern="1200">
                <a:solidFill>
                  <a:srgbClr val="B5121B"/>
                </a:solidFill>
                <a:latin typeface="+mj-lt"/>
                <a:ea typeface="+mj-ea"/>
                <a:cs typeface="+mj-cs"/>
              </a:defRPr>
            </a:lvl1pPr>
          </a:lstStyle>
          <a:p>
            <a:r>
              <a:rPr lang="en-US" dirty="0" smtClean="0">
                <a:latin typeface="Calibri" pitchFamily="80" charset="0"/>
              </a:rPr>
              <a:t>Acknowledgement</a:t>
            </a:r>
            <a:endParaRPr lang="en-GB" dirty="0"/>
          </a:p>
        </p:txBody>
      </p:sp>
      <p:sp>
        <p:nvSpPr>
          <p:cNvPr id="8" name="Rectangle 7"/>
          <p:cNvSpPr/>
          <p:nvPr/>
        </p:nvSpPr>
        <p:spPr>
          <a:xfrm>
            <a:off x="268918" y="4475951"/>
            <a:ext cx="8568952" cy="923330"/>
          </a:xfrm>
          <a:prstGeom prst="rect">
            <a:avLst/>
          </a:prstGeom>
        </p:spPr>
        <p:txBody>
          <a:bodyPr wrap="square">
            <a:spAutoFit/>
          </a:bodyPr>
          <a:lstStyle/>
          <a:p>
            <a:pPr marL="457200" indent="-457200" defTabSz="2456798">
              <a:buFont typeface="Arial" panose="020B0604020202020204" pitchFamily="34" charset="0"/>
              <a:buChar char="•"/>
            </a:pPr>
            <a:r>
              <a:rPr lang="en-GB" dirty="0" smtClean="0">
                <a:latin typeface="Times New Roman" panose="02020603050405020304" pitchFamily="18" charset="0"/>
                <a:ea typeface="Calibri" panose="020F0502020204030204" pitchFamily="34" charset="0"/>
              </a:rPr>
              <a:t>Thank my supervisor Prof </a:t>
            </a:r>
            <a:r>
              <a:rPr lang="en-GB" dirty="0" err="1" smtClean="0">
                <a:latin typeface="Times New Roman" panose="02020603050405020304" pitchFamily="18" charset="0"/>
                <a:ea typeface="Calibri" panose="020F0502020204030204" pitchFamily="34" charset="0"/>
              </a:rPr>
              <a:t>Jianqiao</a:t>
            </a:r>
            <a:r>
              <a:rPr lang="en-GB" dirty="0" smtClean="0">
                <a:latin typeface="Times New Roman" panose="02020603050405020304" pitchFamily="18" charset="0"/>
                <a:ea typeface="Calibri" panose="020F0502020204030204" pitchFamily="34" charset="0"/>
              </a:rPr>
              <a:t> Ye and also the members of my research group. Also, to the Technicians of Engineering Department, specially Nick and Mark </a:t>
            </a:r>
            <a:r>
              <a:rPr lang="en-GB" dirty="0">
                <a:latin typeface="Times New Roman" panose="02020603050405020304" pitchFamily="18" charset="0"/>
                <a:ea typeface="Calibri" panose="020F0502020204030204" pitchFamily="34" charset="0"/>
              </a:rPr>
              <a:t>f</a:t>
            </a:r>
            <a:r>
              <a:rPr lang="en-GB" dirty="0" smtClean="0">
                <a:latin typeface="Times New Roman" panose="02020603050405020304" pitchFamily="18" charset="0"/>
                <a:ea typeface="Calibri" panose="020F0502020204030204" pitchFamily="34" charset="0"/>
              </a:rPr>
              <a:t>or the construction of the CALM buoy.</a:t>
            </a:r>
            <a:endParaRPr lang="en-GB" dirty="0">
              <a:solidFill>
                <a:prstClr val="black"/>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7744" y="2636912"/>
            <a:ext cx="4464496" cy="576064"/>
          </a:xfrm>
        </p:spPr>
        <p:txBody>
          <a:bodyPr/>
          <a:lstStyle/>
          <a:p>
            <a:r>
              <a:rPr lang="en-GB" sz="6000" dirty="0" smtClean="0">
                <a:solidFill>
                  <a:schemeClr val="accent3">
                    <a:lumMod val="75000"/>
                  </a:schemeClr>
                </a:solidFill>
                <a:latin typeface="Verdana" panose="020B0604030504040204" pitchFamily="34" charset="0"/>
                <a:ea typeface="Verdana" panose="020B0604030504040204" pitchFamily="34" charset="0"/>
                <a:cs typeface="Verdana" panose="020B0604030504040204" pitchFamily="34" charset="0"/>
              </a:rPr>
              <a:t>Thank You</a:t>
            </a:r>
            <a:endParaRPr lang="en-GB" sz="6000" dirty="0">
              <a:solidFill>
                <a:schemeClr val="accent3">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8564892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8C0E1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 2: Text Only">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972</TotalTime>
  <Words>1583</Words>
  <Application>Microsoft Office PowerPoint</Application>
  <PresentationFormat>On-screen Show (4:3)</PresentationFormat>
  <Paragraphs>418</Paragraphs>
  <Slides>17</Slides>
  <Notes>5</Notes>
  <HiddenSlides>0</HiddenSlides>
  <MMClips>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17</vt:i4>
      </vt:variant>
    </vt:vector>
  </HeadingPairs>
  <TitlesOfParts>
    <vt:vector size="26" baseType="lpstr">
      <vt:lpstr>ＭＳ Ｐゴシック</vt:lpstr>
      <vt:lpstr>Arial</vt:lpstr>
      <vt:lpstr>Calibri</vt:lpstr>
      <vt:lpstr>Cambria Math</vt:lpstr>
      <vt:lpstr>Lucida Grande</vt:lpstr>
      <vt:lpstr>Times New Roman</vt:lpstr>
      <vt:lpstr>Verdana</vt:lpstr>
      <vt:lpstr>Office Theme</vt:lpstr>
      <vt:lpstr>Slide 2: Text Only</vt:lpstr>
      <vt:lpstr>Numerical design of Novel Composite risers for deep water applications</vt:lpstr>
      <vt:lpstr>Objectives</vt:lpstr>
      <vt:lpstr>Background on Composite Risers</vt:lpstr>
      <vt:lpstr>Importance of Composite Risers</vt:lpstr>
      <vt:lpstr>PowerPoint Presentation</vt:lpstr>
      <vt:lpstr>Riser Configurations</vt:lpstr>
      <vt:lpstr>Composite riser End-fitting designs </vt:lpstr>
      <vt:lpstr>Issues with Composite Risers</vt:lpstr>
      <vt:lpstr>CALM buoy’s floating hose</vt:lpstr>
      <vt:lpstr>Design Load Cases &amp; Strength Parameters</vt:lpstr>
      <vt:lpstr>Design Load: Burst and Collapse Cases</vt:lpstr>
      <vt:lpstr>Effect of layer thickness</vt:lpstr>
      <vt:lpstr>Some Results on Composite Riser Local Design </vt:lpstr>
      <vt:lpstr>PowerPoint Presentation</vt:lpstr>
      <vt:lpstr>Factor of Safety of Glass Fibre/Epoxy</vt:lpstr>
      <vt:lpstr>Publications</vt:lpstr>
      <vt:lpstr>Thank You</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wendy.gallagher</dc:creator>
  <cp:lastModifiedBy>Amaechi, Chiemela</cp:lastModifiedBy>
  <cp:revision>138</cp:revision>
  <dcterms:created xsi:type="dcterms:W3CDTF">2011-10-31T13:04:17Z</dcterms:created>
  <dcterms:modified xsi:type="dcterms:W3CDTF">2018-07-02T09:05:27Z</dcterms:modified>
</cp:coreProperties>
</file>