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1" r:id="rId3"/>
    <p:sldId id="257" r:id="rId4"/>
    <p:sldId id="258" r:id="rId5"/>
    <p:sldId id="259" r:id="rId6"/>
    <p:sldId id="260" r:id="rId7"/>
    <p:sldId id="262" r:id="rId8"/>
    <p:sldId id="263" r:id="rId9"/>
    <p:sldId id="278" r:id="rId10"/>
    <p:sldId id="265" r:id="rId11"/>
    <p:sldId id="266" r:id="rId12"/>
    <p:sldId id="267" r:id="rId13"/>
    <p:sldId id="268" r:id="rId14"/>
    <p:sldId id="269" r:id="rId15"/>
    <p:sldId id="270" r:id="rId16"/>
    <p:sldId id="274" r:id="rId17"/>
    <p:sldId id="273" r:id="rId18"/>
    <p:sldId id="271" r:id="rId19"/>
    <p:sldId id="275" r:id="rId20"/>
    <p:sldId id="276" r:id="rId21"/>
    <p:sldId id="277" r:id="rId22"/>
    <p:sldId id="279" r:id="rId23"/>
    <p:sldId id="280" r:id="rId24"/>
    <p:sldId id="281" r:id="rId25"/>
    <p:sldId id="282" r:id="rId26"/>
    <p:sldId id="28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DFD80188-8180-4E46-942F-FCF9E14A9B3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D80188-8180-4E46-942F-FCF9E14A9B3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DFD80188-8180-4E46-942F-FCF9E14A9B35}"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23E399-9FCC-4E85-BF13-6F18A074640E}" type="datetimeFigureOut">
              <a:rPr lang="en-GB" smtClean="0"/>
              <a:pPr/>
              <a:t>20/11/2012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D80188-8180-4E46-942F-FCF9E14A9B3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723E399-9FCC-4E85-BF13-6F18A074640E}" type="datetimeFigureOut">
              <a:rPr lang="en-GB" smtClean="0"/>
              <a:pPr/>
              <a:t>20/11/2012</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FD80188-8180-4E46-942F-FCF9E14A9B35}"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772816"/>
            <a:ext cx="8208912" cy="4185761"/>
          </a:xfrm>
          <a:prstGeom prst="rect">
            <a:avLst/>
          </a:prstGeom>
          <a:noFill/>
        </p:spPr>
        <p:txBody>
          <a:bodyPr wrap="square" rtlCol="0">
            <a:spAutoFit/>
          </a:bodyPr>
          <a:lstStyle/>
          <a:p>
            <a:pPr algn="ctr"/>
            <a:r>
              <a:rPr lang="en-GB" sz="3200" i="1" dirty="0">
                <a:solidFill>
                  <a:srgbClr val="FFFF00"/>
                </a:solidFill>
                <a:latin typeface="+mj-lt"/>
              </a:rPr>
              <a:t>“Probably the most educational thing you will ever see</a:t>
            </a:r>
            <a:r>
              <a:rPr lang="en-GB" sz="3200" i="1" dirty="0" smtClean="0">
                <a:solidFill>
                  <a:srgbClr val="FFFF00"/>
                </a:solidFill>
                <a:latin typeface="+mj-lt"/>
              </a:rPr>
              <a:t>”</a:t>
            </a:r>
          </a:p>
          <a:p>
            <a:pPr algn="ctr"/>
            <a:endParaRPr lang="en-GB" sz="3200" dirty="0" smtClean="0">
              <a:latin typeface="+mj-lt"/>
            </a:endParaRPr>
          </a:p>
          <a:p>
            <a:pPr algn="ctr"/>
            <a:r>
              <a:rPr lang="en-GB" sz="2800" dirty="0" smtClean="0">
                <a:solidFill>
                  <a:srgbClr val="FFFF00"/>
                </a:solidFill>
                <a:latin typeface="+mj-lt"/>
              </a:rPr>
              <a:t>What </a:t>
            </a:r>
            <a:r>
              <a:rPr lang="en-GB" sz="2800" dirty="0">
                <a:solidFill>
                  <a:srgbClr val="FFFF00"/>
                </a:solidFill>
                <a:latin typeface="+mj-lt"/>
              </a:rPr>
              <a:t>do young men learn from pornography</a:t>
            </a:r>
            <a:r>
              <a:rPr lang="en-GB" sz="2800" dirty="0" smtClean="0">
                <a:solidFill>
                  <a:srgbClr val="FFFF00"/>
                </a:solidFill>
                <a:latin typeface="+mj-lt"/>
              </a:rPr>
              <a:t>?</a:t>
            </a:r>
          </a:p>
          <a:p>
            <a:pPr algn="ctr"/>
            <a:endParaRPr lang="en-GB" sz="2800" dirty="0">
              <a:solidFill>
                <a:srgbClr val="FFFF00"/>
              </a:solidFill>
              <a:latin typeface="+mj-lt"/>
            </a:endParaRPr>
          </a:p>
          <a:p>
            <a:pPr algn="ctr"/>
            <a:endParaRPr lang="en-GB" sz="2800" dirty="0" smtClean="0">
              <a:solidFill>
                <a:srgbClr val="FFFF00"/>
              </a:solidFill>
              <a:latin typeface="+mj-lt"/>
            </a:endParaRPr>
          </a:p>
          <a:p>
            <a:pPr algn="ctr"/>
            <a:r>
              <a:rPr lang="en-GB" sz="2200" b="1" dirty="0" smtClean="0">
                <a:solidFill>
                  <a:schemeClr val="bg1"/>
                </a:solidFill>
                <a:latin typeface="+mj-lt"/>
              </a:rPr>
              <a:t>Dr Mark Limmer</a:t>
            </a:r>
          </a:p>
          <a:p>
            <a:pPr algn="ctr"/>
            <a:r>
              <a:rPr lang="en-GB" sz="1600" dirty="0" smtClean="0">
                <a:solidFill>
                  <a:schemeClr val="bg1"/>
                </a:solidFill>
                <a:latin typeface="+mj-lt"/>
              </a:rPr>
              <a:t>Division of Health Research</a:t>
            </a:r>
          </a:p>
          <a:p>
            <a:pPr algn="ctr"/>
            <a:r>
              <a:rPr lang="en-GB" sz="1600" dirty="0" smtClean="0">
                <a:solidFill>
                  <a:schemeClr val="bg1"/>
                </a:solidFill>
                <a:latin typeface="+mj-lt"/>
              </a:rPr>
              <a:t>Lancaster University</a:t>
            </a:r>
          </a:p>
          <a:p>
            <a:pPr algn="ctr"/>
            <a:endParaRPr lang="en-GB" sz="1600" dirty="0">
              <a:solidFill>
                <a:schemeClr val="bg1"/>
              </a:solidFill>
              <a:latin typeface="+mj-lt"/>
            </a:endParaRPr>
          </a:p>
          <a:p>
            <a:pPr algn="ctr"/>
            <a:r>
              <a:rPr lang="en-GB" sz="1600" dirty="0" smtClean="0">
                <a:solidFill>
                  <a:schemeClr val="bg1"/>
                </a:solidFill>
                <a:latin typeface="+mj-lt"/>
              </a:rPr>
              <a:t>m.limmer@lancaster.ac.uk</a:t>
            </a:r>
            <a:endParaRPr lang="en-GB" sz="1600" dirty="0">
              <a:solidFill>
                <a:schemeClr val="bg1"/>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35696" y="2996952"/>
            <a:ext cx="5256584" cy="1200329"/>
          </a:xfrm>
          <a:prstGeom prst="rect">
            <a:avLst/>
          </a:prstGeom>
          <a:noFill/>
        </p:spPr>
        <p:txBody>
          <a:bodyPr wrap="square" rtlCol="0">
            <a:spAutoFit/>
          </a:bodyPr>
          <a:lstStyle/>
          <a:p>
            <a:r>
              <a:rPr lang="en-GB" sz="2400" i="1" dirty="0" smtClean="0">
                <a:solidFill>
                  <a:srgbClr val="FFFF00"/>
                </a:solidFill>
                <a:latin typeface="+mj-lt"/>
              </a:rPr>
              <a:t>Why are we bothered?</a:t>
            </a:r>
          </a:p>
          <a:p>
            <a:endParaRPr lang="en-GB" sz="2400" i="1" dirty="0" smtClean="0">
              <a:solidFill>
                <a:srgbClr val="FFFF00"/>
              </a:solidFill>
              <a:latin typeface="+mj-lt"/>
            </a:endParaRPr>
          </a:p>
          <a:p>
            <a:r>
              <a:rPr lang="en-GB" sz="2400" i="1" dirty="0" smtClean="0">
                <a:solidFill>
                  <a:srgbClr val="FFFF00"/>
                </a:solidFill>
                <a:latin typeface="+mj-lt"/>
              </a:rPr>
              <a:t>What’s the problem?</a:t>
            </a:r>
            <a:endParaRPr lang="en-GB" sz="2400" i="1" dirty="0">
              <a:solidFill>
                <a:srgbClr val="FFFF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412776"/>
            <a:ext cx="8136904" cy="4678204"/>
          </a:xfrm>
          <a:prstGeom prst="rect">
            <a:avLst/>
          </a:prstGeom>
          <a:noFill/>
        </p:spPr>
        <p:txBody>
          <a:bodyPr wrap="square" rtlCol="0">
            <a:spAutoFit/>
          </a:bodyPr>
          <a:lstStyle/>
          <a:p>
            <a:r>
              <a:rPr lang="en-GB" sz="2800" dirty="0" smtClean="0">
                <a:solidFill>
                  <a:srgbClr val="FFFF00"/>
                </a:solidFill>
                <a:latin typeface="+mj-lt"/>
              </a:rPr>
              <a:t>What I plan to cover.....</a:t>
            </a:r>
          </a:p>
          <a:p>
            <a:endParaRPr lang="en-GB" sz="2800" dirty="0" smtClean="0">
              <a:solidFill>
                <a:srgbClr val="FFFF00"/>
              </a:solidFill>
              <a:latin typeface="+mj-lt"/>
            </a:endParaRPr>
          </a:p>
          <a:p>
            <a:pPr>
              <a:buFont typeface="Wingdings" pitchFamily="2" charset="2"/>
              <a:buChar char="Ø"/>
            </a:pPr>
            <a:r>
              <a:rPr lang="en-GB" sz="2200" dirty="0" smtClean="0">
                <a:solidFill>
                  <a:srgbClr val="FFFF00"/>
                </a:solidFill>
                <a:latin typeface="+mj-lt"/>
              </a:rPr>
              <a:t>The data I’m drawing on</a:t>
            </a:r>
          </a:p>
          <a:p>
            <a:pPr>
              <a:buFont typeface="Wingdings" pitchFamily="2" charset="2"/>
              <a:buChar char="Ø"/>
            </a:pPr>
            <a:r>
              <a:rPr lang="en-GB" sz="2200" dirty="0" smtClean="0">
                <a:solidFill>
                  <a:srgbClr val="FFFF00"/>
                </a:solidFill>
                <a:latin typeface="+mj-lt"/>
              </a:rPr>
              <a:t>Defining pornography – What do we mean? </a:t>
            </a:r>
          </a:p>
          <a:p>
            <a:pPr>
              <a:buFont typeface="Wingdings" pitchFamily="2" charset="2"/>
              <a:buChar char="Ø"/>
            </a:pPr>
            <a:r>
              <a:rPr lang="en-GB" sz="2200" dirty="0" smtClean="0">
                <a:solidFill>
                  <a:srgbClr val="FFFF00"/>
                </a:solidFill>
                <a:latin typeface="+mj-lt"/>
              </a:rPr>
              <a:t>Some facts and figures</a:t>
            </a:r>
          </a:p>
          <a:p>
            <a:pPr>
              <a:buFont typeface="Wingdings" pitchFamily="2" charset="2"/>
              <a:buChar char="Ø"/>
            </a:pPr>
            <a:r>
              <a:rPr lang="en-GB" sz="2200" dirty="0" smtClean="0">
                <a:solidFill>
                  <a:srgbClr val="FFFF00"/>
                </a:solidFill>
                <a:latin typeface="+mj-lt"/>
              </a:rPr>
              <a:t>Why young men use pornography</a:t>
            </a:r>
          </a:p>
          <a:p>
            <a:pPr>
              <a:buFont typeface="Wingdings" pitchFamily="2" charset="2"/>
              <a:buChar char="Ø"/>
            </a:pPr>
            <a:r>
              <a:rPr lang="en-GB" sz="2200" dirty="0" smtClean="0">
                <a:solidFill>
                  <a:srgbClr val="FFFF00"/>
                </a:solidFill>
                <a:latin typeface="+mj-lt"/>
              </a:rPr>
              <a:t>What young men learn – three perspectives</a:t>
            </a:r>
          </a:p>
          <a:p>
            <a:pPr lvl="2">
              <a:buFont typeface="Wingdings" pitchFamily="2" charset="2"/>
              <a:buChar char="§"/>
            </a:pPr>
            <a:r>
              <a:rPr lang="en-GB" sz="2200" dirty="0" smtClean="0">
                <a:solidFill>
                  <a:srgbClr val="FFFF00"/>
                </a:solidFill>
                <a:latin typeface="+mj-lt"/>
              </a:rPr>
              <a:t>What the literature says</a:t>
            </a:r>
          </a:p>
          <a:p>
            <a:pPr lvl="2">
              <a:buFont typeface="Wingdings" pitchFamily="2" charset="2"/>
              <a:buChar char="§"/>
            </a:pPr>
            <a:r>
              <a:rPr lang="en-GB" sz="2200" dirty="0" smtClean="0">
                <a:solidFill>
                  <a:srgbClr val="FFFF00"/>
                </a:solidFill>
                <a:latin typeface="+mj-lt"/>
              </a:rPr>
              <a:t>What the young men say</a:t>
            </a:r>
          </a:p>
          <a:p>
            <a:pPr lvl="2">
              <a:buFont typeface="Wingdings" pitchFamily="2" charset="2"/>
              <a:buChar char="§"/>
            </a:pPr>
            <a:r>
              <a:rPr lang="en-GB" sz="2200" dirty="0">
                <a:solidFill>
                  <a:srgbClr val="FFFF00"/>
                </a:solidFill>
                <a:latin typeface="+mj-lt"/>
              </a:rPr>
              <a:t>W</a:t>
            </a:r>
            <a:r>
              <a:rPr lang="en-GB" sz="2200" dirty="0" smtClean="0">
                <a:solidFill>
                  <a:srgbClr val="FFFF00"/>
                </a:solidFill>
                <a:latin typeface="+mj-lt"/>
              </a:rPr>
              <a:t>hat my data say</a:t>
            </a:r>
          </a:p>
          <a:p>
            <a:pPr>
              <a:buFont typeface="Wingdings" pitchFamily="2" charset="2"/>
              <a:buChar char="Ø"/>
            </a:pPr>
            <a:r>
              <a:rPr lang="en-GB" sz="2200" dirty="0" smtClean="0">
                <a:solidFill>
                  <a:srgbClr val="FFFF00"/>
                </a:solidFill>
                <a:latin typeface="+mj-lt"/>
              </a:rPr>
              <a:t>Pornography and masculinit</a:t>
            </a:r>
            <a:r>
              <a:rPr lang="en-GB" sz="2200" u="sng" dirty="0" smtClean="0">
                <a:solidFill>
                  <a:srgbClr val="FFFF00"/>
                </a:solidFill>
                <a:latin typeface="+mj-lt"/>
              </a:rPr>
              <a:t>ies</a:t>
            </a:r>
          </a:p>
          <a:p>
            <a:pPr>
              <a:buFont typeface="Wingdings" pitchFamily="2" charset="2"/>
              <a:buChar char="Ø"/>
            </a:pPr>
            <a:r>
              <a:rPr lang="en-GB" sz="2200" dirty="0" smtClean="0">
                <a:solidFill>
                  <a:srgbClr val="FFFF00"/>
                </a:solidFill>
                <a:latin typeface="+mj-lt"/>
              </a:rPr>
              <a:t>Teaching </a:t>
            </a:r>
            <a:r>
              <a:rPr lang="en-GB" sz="2200" dirty="0" smtClean="0">
                <a:solidFill>
                  <a:srgbClr val="FFFF00"/>
                </a:solidFill>
                <a:latin typeface="+mj-lt"/>
              </a:rPr>
              <a:t>young men about pornography – </a:t>
            </a:r>
            <a:r>
              <a:rPr lang="en-GB" sz="2200" dirty="0" smtClean="0">
                <a:solidFill>
                  <a:srgbClr val="FFFF00"/>
                </a:solidFill>
                <a:latin typeface="+mj-lt"/>
              </a:rPr>
              <a:t>challenges</a:t>
            </a:r>
            <a:endParaRPr lang="en-GB" sz="2200" dirty="0" smtClean="0">
              <a:solidFill>
                <a:srgbClr val="FFFF00"/>
              </a:solidFill>
              <a:latin typeface="+mj-lt"/>
            </a:endParaRPr>
          </a:p>
          <a:p>
            <a:pPr>
              <a:buFont typeface="Wingdings" pitchFamily="2" charset="2"/>
              <a:buChar char="Ø"/>
            </a:pPr>
            <a:r>
              <a:rPr lang="en-GB" sz="2200" dirty="0" smtClean="0">
                <a:solidFill>
                  <a:srgbClr val="FFFF00"/>
                </a:solidFill>
                <a:latin typeface="+mj-lt"/>
              </a:rPr>
              <a:t>So what...</a:t>
            </a:r>
            <a:endParaRPr lang="en-GB" sz="2800" dirty="0">
              <a:solidFill>
                <a:schemeClr val="bg1"/>
              </a:solidFill>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412776"/>
            <a:ext cx="8136904" cy="3908762"/>
          </a:xfrm>
          <a:prstGeom prst="rect">
            <a:avLst/>
          </a:prstGeom>
          <a:noFill/>
        </p:spPr>
        <p:txBody>
          <a:bodyPr wrap="square" rtlCol="0">
            <a:spAutoFit/>
          </a:bodyPr>
          <a:lstStyle/>
          <a:p>
            <a:r>
              <a:rPr lang="en-GB" sz="2800" dirty="0" smtClean="0">
                <a:solidFill>
                  <a:srgbClr val="FFFF00"/>
                </a:solidFill>
                <a:latin typeface="+mj-lt"/>
              </a:rPr>
              <a:t>This talk draws on...</a:t>
            </a:r>
          </a:p>
          <a:p>
            <a:endParaRPr lang="en-GB" sz="2800" dirty="0">
              <a:solidFill>
                <a:srgbClr val="FFFF00"/>
              </a:solidFill>
              <a:latin typeface="+mj-lt"/>
            </a:endParaRPr>
          </a:p>
          <a:p>
            <a:r>
              <a:rPr lang="en-GB" sz="2400" dirty="0" smtClean="0">
                <a:solidFill>
                  <a:srgbClr val="FFFF00"/>
                </a:solidFill>
                <a:latin typeface="+mj-lt"/>
              </a:rPr>
              <a:t>The research literature </a:t>
            </a:r>
            <a:r>
              <a:rPr lang="en-GB" sz="2400" dirty="0" smtClean="0">
                <a:latin typeface="+mj-lt"/>
              </a:rPr>
              <a:t>– though this is very limited in the UK</a:t>
            </a:r>
          </a:p>
          <a:p>
            <a:endParaRPr lang="en-GB" sz="2400" dirty="0">
              <a:solidFill>
                <a:srgbClr val="FFFF00"/>
              </a:solidFill>
              <a:latin typeface="+mj-lt"/>
            </a:endParaRPr>
          </a:p>
          <a:p>
            <a:r>
              <a:rPr lang="en-GB" sz="2400" dirty="0" smtClean="0">
                <a:solidFill>
                  <a:srgbClr val="FFFF00"/>
                </a:solidFill>
                <a:latin typeface="+mj-lt"/>
              </a:rPr>
              <a:t>My own research </a:t>
            </a:r>
            <a:r>
              <a:rPr lang="en-GB" sz="2400" dirty="0" smtClean="0">
                <a:latin typeface="+mj-lt"/>
              </a:rPr>
              <a:t>– two studies conducted with young men aged 15-17 and one with young men and young women aged 14-16 – focused on sexual risk taking rather than pornography</a:t>
            </a:r>
          </a:p>
          <a:p>
            <a:endParaRPr lang="en-GB" sz="2400" dirty="0">
              <a:latin typeface="+mj-lt"/>
            </a:endParaRPr>
          </a:p>
          <a:p>
            <a:r>
              <a:rPr lang="en-GB" sz="2400" dirty="0" smtClean="0">
                <a:solidFill>
                  <a:srgbClr val="FFFF00"/>
                </a:solidFill>
                <a:latin typeface="+mj-lt"/>
              </a:rPr>
              <a:t>My professional practice </a:t>
            </a:r>
            <a:r>
              <a:rPr lang="en-GB" sz="2400" dirty="0" smtClean="0">
                <a:latin typeface="+mj-lt"/>
              </a:rPr>
              <a:t>- as a youth worker, counsellor and educator with young men</a:t>
            </a:r>
            <a:endParaRPr lang="en-GB" sz="2400" dirty="0">
              <a:solidFill>
                <a:srgbClr val="FFFF00"/>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412776"/>
            <a:ext cx="8136904" cy="2185214"/>
          </a:xfrm>
          <a:prstGeom prst="rect">
            <a:avLst/>
          </a:prstGeom>
          <a:noFill/>
        </p:spPr>
        <p:txBody>
          <a:bodyPr wrap="square" rtlCol="0">
            <a:spAutoFit/>
          </a:bodyPr>
          <a:lstStyle/>
          <a:p>
            <a:r>
              <a:rPr lang="en-GB" sz="2800" dirty="0" smtClean="0">
                <a:solidFill>
                  <a:srgbClr val="FFFF00"/>
                </a:solidFill>
                <a:latin typeface="+mj-lt"/>
              </a:rPr>
              <a:t>Defining Pornography</a:t>
            </a:r>
          </a:p>
          <a:p>
            <a:endParaRPr lang="en-GB" sz="2800" dirty="0" smtClean="0">
              <a:solidFill>
                <a:srgbClr val="FFFF00"/>
              </a:solidFill>
              <a:latin typeface="+mj-lt"/>
            </a:endParaRPr>
          </a:p>
          <a:p>
            <a:endParaRPr lang="en-GB" sz="2800" dirty="0" smtClean="0">
              <a:solidFill>
                <a:srgbClr val="FFFF00"/>
              </a:solidFill>
              <a:latin typeface="+mj-lt"/>
            </a:endParaRPr>
          </a:p>
          <a:p>
            <a:endParaRPr lang="en-GB" sz="2800" dirty="0" smtClean="0">
              <a:solidFill>
                <a:srgbClr val="FFFF00"/>
              </a:solidFill>
              <a:latin typeface="+mj-lt"/>
            </a:endParaRPr>
          </a:p>
          <a:p>
            <a:endParaRPr lang="en-GB" sz="2400" i="1" dirty="0">
              <a:solidFill>
                <a:srgbClr val="FFFF00"/>
              </a:solidFill>
              <a:latin typeface="+mj-lt"/>
            </a:endParaRPr>
          </a:p>
        </p:txBody>
      </p:sp>
      <p:sp>
        <p:nvSpPr>
          <p:cNvPr id="3" name="Rectangle 2"/>
          <p:cNvSpPr/>
          <p:nvPr/>
        </p:nvSpPr>
        <p:spPr>
          <a:xfrm>
            <a:off x="683568" y="2420888"/>
            <a:ext cx="7704856" cy="984885"/>
          </a:xfrm>
          <a:prstGeom prst="rect">
            <a:avLst/>
          </a:prstGeom>
        </p:spPr>
        <p:txBody>
          <a:bodyPr wrap="square">
            <a:spAutoFit/>
          </a:bodyPr>
          <a:lstStyle/>
          <a:p>
            <a:r>
              <a:rPr lang="en-GB" sz="2000" i="1" dirty="0" smtClean="0">
                <a:solidFill>
                  <a:srgbClr val="FFFF00"/>
                </a:solidFill>
                <a:latin typeface="+mj-lt"/>
              </a:rPr>
              <a:t>“printed or visual material containing the explicit description or display of sexual organs or activity, intended to stimulate sexual excitement.” </a:t>
            </a:r>
          </a:p>
          <a:p>
            <a:pPr algn="r"/>
            <a:r>
              <a:rPr lang="en-GB" i="1" dirty="0" smtClean="0">
                <a:solidFill>
                  <a:srgbClr val="FFFF00"/>
                </a:solidFill>
                <a:latin typeface="+mj-lt"/>
              </a:rPr>
              <a:t> </a:t>
            </a:r>
            <a:r>
              <a:rPr lang="en-GB" dirty="0" smtClean="0">
                <a:solidFill>
                  <a:srgbClr val="FFFF00"/>
                </a:solidFill>
                <a:latin typeface="+mj-lt"/>
              </a:rPr>
              <a:t>(Oxford Dictionary)</a:t>
            </a:r>
            <a:endParaRPr lang="en-GB" i="1" dirty="0">
              <a:solidFill>
                <a:srgbClr val="FFFF00"/>
              </a:solidFill>
              <a:latin typeface="+mj-lt"/>
            </a:endParaRPr>
          </a:p>
        </p:txBody>
      </p:sp>
      <p:sp>
        <p:nvSpPr>
          <p:cNvPr id="6" name="Rectangle 5"/>
          <p:cNvSpPr/>
          <p:nvPr/>
        </p:nvSpPr>
        <p:spPr>
          <a:xfrm>
            <a:off x="827584" y="3861048"/>
            <a:ext cx="7632848" cy="1323439"/>
          </a:xfrm>
          <a:prstGeom prst="rect">
            <a:avLst/>
          </a:prstGeom>
        </p:spPr>
        <p:txBody>
          <a:bodyPr wrap="square">
            <a:spAutoFit/>
          </a:bodyPr>
          <a:lstStyle/>
          <a:p>
            <a:r>
              <a:rPr lang="en-GB" sz="2000" i="1" dirty="0" smtClean="0">
                <a:solidFill>
                  <a:srgbClr val="FFFF00"/>
                </a:solidFill>
                <a:latin typeface="+mj-lt"/>
              </a:rPr>
              <a:t>“that subset of sexually explicit material that depicts women being coerced, abused, dominated or degraded in such a way as to endorse their subordination.”</a:t>
            </a:r>
          </a:p>
          <a:p>
            <a:pPr algn="r"/>
            <a:r>
              <a:rPr lang="en-GB" sz="2000" dirty="0" smtClean="0">
                <a:solidFill>
                  <a:srgbClr val="FFFF00"/>
                </a:solidFill>
                <a:latin typeface="+mj-lt"/>
              </a:rPr>
              <a:t>(Stanford Encyclopaedia of Philosophy)</a:t>
            </a:r>
            <a:endParaRPr lang="en-GB" sz="2000" dirty="0">
              <a:solidFill>
                <a:srgbClr val="FFFF00"/>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412776"/>
            <a:ext cx="8136904" cy="4031873"/>
          </a:xfrm>
          <a:prstGeom prst="rect">
            <a:avLst/>
          </a:prstGeom>
          <a:noFill/>
        </p:spPr>
        <p:txBody>
          <a:bodyPr wrap="square" rtlCol="0">
            <a:spAutoFit/>
          </a:bodyPr>
          <a:lstStyle/>
          <a:p>
            <a:r>
              <a:rPr lang="en-GB" sz="2800" dirty="0" smtClean="0">
                <a:solidFill>
                  <a:srgbClr val="FFFF00"/>
                </a:solidFill>
                <a:latin typeface="+mj-lt"/>
              </a:rPr>
              <a:t>Some facts and figures – how many young men access pornography?</a:t>
            </a:r>
          </a:p>
          <a:p>
            <a:endParaRPr lang="en-GB" sz="2800" dirty="0" smtClean="0">
              <a:solidFill>
                <a:srgbClr val="FFFF00"/>
              </a:solidFill>
              <a:latin typeface="+mj-lt"/>
            </a:endParaRPr>
          </a:p>
          <a:p>
            <a:endParaRPr lang="en-GB" sz="2800" dirty="0" smtClean="0">
              <a:solidFill>
                <a:srgbClr val="FFFF00"/>
              </a:solidFill>
              <a:latin typeface="+mj-lt"/>
            </a:endParaRPr>
          </a:p>
          <a:p>
            <a:r>
              <a:rPr lang="en-GB" sz="2000" dirty="0" smtClean="0">
                <a:solidFill>
                  <a:srgbClr val="FFFF00"/>
                </a:solidFill>
                <a:latin typeface="+mj-lt"/>
              </a:rPr>
              <a:t>87%		USA 		Carroll et al, 2008		</a:t>
            </a:r>
          </a:p>
          <a:p>
            <a:r>
              <a:rPr lang="en-GB" sz="2000" dirty="0" smtClean="0">
                <a:solidFill>
                  <a:srgbClr val="FFFF00"/>
                </a:solidFill>
                <a:latin typeface="+mj-lt"/>
              </a:rPr>
              <a:t>84%		 Australia 	Flood, 2007			</a:t>
            </a:r>
          </a:p>
          <a:p>
            <a:r>
              <a:rPr lang="en-GB" sz="2000" dirty="0" smtClean="0">
                <a:solidFill>
                  <a:srgbClr val="FFFF00"/>
                </a:solidFill>
                <a:latin typeface="+mj-lt"/>
              </a:rPr>
              <a:t>98%		Sweden		</a:t>
            </a:r>
            <a:r>
              <a:rPr lang="en-GB" sz="2000" dirty="0" err="1" smtClean="0">
                <a:solidFill>
                  <a:srgbClr val="FFFF00"/>
                </a:solidFill>
                <a:latin typeface="+mj-lt"/>
              </a:rPr>
              <a:t>Haggstrom-Nordin</a:t>
            </a:r>
            <a:r>
              <a:rPr lang="en-GB" sz="2000" dirty="0" smtClean="0">
                <a:solidFill>
                  <a:srgbClr val="FFFF00"/>
                </a:solidFill>
                <a:latin typeface="+mj-lt"/>
              </a:rPr>
              <a:t>, 2009</a:t>
            </a:r>
          </a:p>
          <a:p>
            <a:r>
              <a:rPr lang="en-GB" sz="2000" dirty="0" smtClean="0">
                <a:solidFill>
                  <a:srgbClr val="FFFF00"/>
                </a:solidFill>
                <a:latin typeface="+mj-lt"/>
              </a:rPr>
              <a:t>99%		Italy		</a:t>
            </a:r>
            <a:r>
              <a:rPr lang="en-GB" sz="2000" dirty="0" err="1" smtClean="0">
                <a:solidFill>
                  <a:srgbClr val="FFFF00"/>
                </a:solidFill>
                <a:latin typeface="+mj-lt"/>
              </a:rPr>
              <a:t>Romito</a:t>
            </a:r>
            <a:r>
              <a:rPr lang="en-GB" sz="2000" dirty="0" smtClean="0">
                <a:solidFill>
                  <a:srgbClr val="FFFF00"/>
                </a:solidFill>
                <a:latin typeface="+mj-lt"/>
              </a:rPr>
              <a:t> and </a:t>
            </a:r>
            <a:r>
              <a:rPr lang="en-GB" sz="2000" dirty="0" err="1" smtClean="0">
                <a:solidFill>
                  <a:srgbClr val="FFFF00"/>
                </a:solidFill>
                <a:latin typeface="+mj-lt"/>
              </a:rPr>
              <a:t>Beltramini</a:t>
            </a:r>
            <a:r>
              <a:rPr lang="en-GB" sz="2000" dirty="0" smtClean="0">
                <a:solidFill>
                  <a:srgbClr val="FFFF00"/>
                </a:solidFill>
                <a:latin typeface="+mj-lt"/>
              </a:rPr>
              <a:t>, 2011</a:t>
            </a:r>
          </a:p>
          <a:p>
            <a:endParaRPr lang="en-GB" sz="2000" dirty="0" smtClean="0">
              <a:solidFill>
                <a:srgbClr val="FFFF00"/>
              </a:solidFill>
              <a:latin typeface="+mj-lt"/>
            </a:endParaRPr>
          </a:p>
          <a:p>
            <a:r>
              <a:rPr lang="en-GB" sz="2000" dirty="0" smtClean="0">
                <a:solidFill>
                  <a:srgbClr val="FFFF00"/>
                </a:solidFill>
                <a:latin typeface="+mj-lt"/>
              </a:rPr>
              <a:t>No reliable figures for the UK</a:t>
            </a:r>
          </a:p>
          <a:p>
            <a:endParaRPr lang="en-GB" sz="2400" i="1" dirty="0">
              <a:solidFill>
                <a:srgbClr val="FFFF00"/>
              </a:solidFill>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268760"/>
            <a:ext cx="8136904" cy="5262979"/>
          </a:xfrm>
          <a:prstGeom prst="rect">
            <a:avLst/>
          </a:prstGeom>
          <a:noFill/>
        </p:spPr>
        <p:txBody>
          <a:bodyPr wrap="square" rtlCol="0">
            <a:spAutoFit/>
          </a:bodyPr>
          <a:lstStyle/>
          <a:p>
            <a:r>
              <a:rPr lang="en-GB" sz="2800" dirty="0" smtClean="0">
                <a:solidFill>
                  <a:srgbClr val="FFFF00"/>
                </a:solidFill>
                <a:latin typeface="+mj-lt"/>
              </a:rPr>
              <a:t>The Literature – Why do young men use pornography?</a:t>
            </a:r>
          </a:p>
          <a:p>
            <a:endParaRPr lang="en-GB" sz="2800" dirty="0" smtClean="0">
              <a:solidFill>
                <a:srgbClr val="FFFF00"/>
              </a:solidFill>
              <a:latin typeface="+mj-lt"/>
            </a:endParaRPr>
          </a:p>
          <a:p>
            <a:r>
              <a:rPr lang="en-GB" sz="2000" dirty="0" smtClean="0">
                <a:solidFill>
                  <a:srgbClr val="FFFF00"/>
                </a:solidFill>
                <a:latin typeface="+mj-lt"/>
              </a:rPr>
              <a:t>Little recent research but main cited reasons....</a:t>
            </a:r>
          </a:p>
          <a:p>
            <a:endParaRPr lang="en-GB" sz="2000" dirty="0" smtClean="0">
              <a:solidFill>
                <a:srgbClr val="FFFF00"/>
              </a:solidFill>
              <a:latin typeface="+mj-lt"/>
            </a:endParaRPr>
          </a:p>
          <a:p>
            <a:pPr lvl="2">
              <a:buFont typeface="Wingdings" pitchFamily="2" charset="2"/>
              <a:buChar char="Ø"/>
            </a:pPr>
            <a:r>
              <a:rPr lang="en-GB" sz="2000" dirty="0" smtClean="0">
                <a:solidFill>
                  <a:srgbClr val="FFFF00"/>
                </a:solidFill>
                <a:latin typeface="+mj-lt"/>
              </a:rPr>
              <a:t>Curiosity</a:t>
            </a:r>
          </a:p>
          <a:p>
            <a:pPr lvl="2">
              <a:buFont typeface="Wingdings" pitchFamily="2" charset="2"/>
              <a:buChar char="Ø"/>
            </a:pPr>
            <a:endParaRPr lang="en-GB" sz="2000" dirty="0" smtClean="0">
              <a:solidFill>
                <a:srgbClr val="FFFF00"/>
              </a:solidFill>
              <a:latin typeface="+mj-lt"/>
            </a:endParaRPr>
          </a:p>
          <a:p>
            <a:pPr lvl="2">
              <a:buFont typeface="Wingdings" pitchFamily="2" charset="2"/>
              <a:buChar char="Ø"/>
            </a:pPr>
            <a:r>
              <a:rPr lang="en-GB" sz="2000" dirty="0" smtClean="0">
                <a:solidFill>
                  <a:srgbClr val="FFFF00"/>
                </a:solidFill>
                <a:latin typeface="+mj-lt"/>
              </a:rPr>
              <a:t>Sexual excitement/masturbation</a:t>
            </a:r>
          </a:p>
          <a:p>
            <a:pPr lvl="2"/>
            <a:endParaRPr lang="en-GB" sz="2000" dirty="0" smtClean="0">
              <a:solidFill>
                <a:srgbClr val="FFFF00"/>
              </a:solidFill>
              <a:latin typeface="+mj-lt"/>
            </a:endParaRPr>
          </a:p>
          <a:p>
            <a:pPr lvl="2">
              <a:buFont typeface="Wingdings" pitchFamily="2" charset="2"/>
              <a:buChar char="Ø"/>
            </a:pPr>
            <a:r>
              <a:rPr lang="en-GB" sz="2000" dirty="0" smtClean="0">
                <a:solidFill>
                  <a:srgbClr val="FFFF00"/>
                </a:solidFill>
                <a:latin typeface="+mj-lt"/>
              </a:rPr>
              <a:t>For information</a:t>
            </a:r>
          </a:p>
          <a:p>
            <a:pPr lvl="2">
              <a:buFont typeface="Wingdings" pitchFamily="2" charset="2"/>
              <a:buChar char="Ø"/>
            </a:pPr>
            <a:endParaRPr lang="en-GB" sz="2000" dirty="0" smtClean="0">
              <a:solidFill>
                <a:srgbClr val="FFFF00"/>
              </a:solidFill>
              <a:latin typeface="+mj-lt"/>
            </a:endParaRPr>
          </a:p>
          <a:p>
            <a:pPr lvl="2">
              <a:buFont typeface="Wingdings" pitchFamily="2" charset="2"/>
              <a:buChar char="Ø"/>
            </a:pPr>
            <a:r>
              <a:rPr lang="en-GB" sz="2000" dirty="0" smtClean="0">
                <a:solidFill>
                  <a:srgbClr val="FFFF00"/>
                </a:solidFill>
                <a:latin typeface="+mj-lt"/>
              </a:rPr>
              <a:t>Because friends do </a:t>
            </a:r>
          </a:p>
          <a:p>
            <a:endParaRPr lang="en-GB" sz="2000" dirty="0" smtClean="0">
              <a:solidFill>
                <a:srgbClr val="FFFF00"/>
              </a:solidFill>
              <a:latin typeface="+mj-lt"/>
            </a:endParaRPr>
          </a:p>
          <a:p>
            <a:r>
              <a:rPr lang="en-GB" sz="2000" dirty="0" smtClean="0">
                <a:solidFill>
                  <a:srgbClr val="FFFF00"/>
                </a:solidFill>
                <a:latin typeface="+mj-lt"/>
              </a:rPr>
              <a:t>The first three were true for boys and girls, the last related to boys only</a:t>
            </a:r>
          </a:p>
          <a:p>
            <a:endParaRPr lang="en-GB" sz="2000" dirty="0" smtClean="0">
              <a:solidFill>
                <a:srgbClr val="FFFF00"/>
              </a:solidFill>
              <a:latin typeface="+mj-lt"/>
            </a:endParaRPr>
          </a:p>
          <a:p>
            <a:pPr algn="r"/>
            <a:r>
              <a:rPr lang="en-GB" sz="1600" dirty="0" smtClean="0">
                <a:solidFill>
                  <a:srgbClr val="FFFF00"/>
                </a:solidFill>
                <a:latin typeface="+mj-lt"/>
              </a:rPr>
              <a:t>(</a:t>
            </a:r>
            <a:r>
              <a:rPr lang="en-GB" sz="1600" dirty="0" err="1" smtClean="0">
                <a:solidFill>
                  <a:srgbClr val="FFFF00"/>
                </a:solidFill>
                <a:latin typeface="+mj-lt"/>
              </a:rPr>
              <a:t>Romito</a:t>
            </a:r>
            <a:r>
              <a:rPr lang="en-GB" sz="1600" dirty="0" smtClean="0">
                <a:solidFill>
                  <a:srgbClr val="FFFF00"/>
                </a:solidFill>
                <a:latin typeface="+mj-lt"/>
              </a:rPr>
              <a:t> and </a:t>
            </a:r>
            <a:r>
              <a:rPr lang="en-GB" sz="1600" dirty="0" err="1" smtClean="0">
                <a:solidFill>
                  <a:srgbClr val="FFFF00"/>
                </a:solidFill>
                <a:latin typeface="+mj-lt"/>
              </a:rPr>
              <a:t>Beltramini</a:t>
            </a:r>
            <a:r>
              <a:rPr lang="en-GB" sz="1600" dirty="0" smtClean="0">
                <a:solidFill>
                  <a:srgbClr val="FFFF00"/>
                </a:solidFill>
                <a:latin typeface="+mj-lt"/>
              </a:rPr>
              <a:t>, 2011; </a:t>
            </a:r>
            <a:r>
              <a:rPr lang="en-GB" sz="1600" dirty="0" err="1" smtClean="0">
                <a:solidFill>
                  <a:srgbClr val="FFFF00"/>
                </a:solidFill>
                <a:latin typeface="+mj-lt"/>
              </a:rPr>
              <a:t>Wallmyr</a:t>
            </a:r>
            <a:r>
              <a:rPr lang="en-GB" sz="1600" dirty="0" smtClean="0">
                <a:solidFill>
                  <a:srgbClr val="FFFF00"/>
                </a:solidFill>
                <a:latin typeface="+mj-lt"/>
              </a:rPr>
              <a:t> </a:t>
            </a:r>
            <a:r>
              <a:rPr lang="en-GB" sz="1600" dirty="0" smtClean="0">
                <a:solidFill>
                  <a:srgbClr val="FFFF00"/>
                </a:solidFill>
                <a:latin typeface="+mj-lt"/>
              </a:rPr>
              <a:t>and </a:t>
            </a:r>
            <a:r>
              <a:rPr lang="en-GB" sz="1600" dirty="0" err="1" smtClean="0">
                <a:solidFill>
                  <a:srgbClr val="FFFF00"/>
                </a:solidFill>
                <a:latin typeface="+mj-lt"/>
              </a:rPr>
              <a:t>Welin</a:t>
            </a:r>
            <a:r>
              <a:rPr lang="en-GB" sz="1600" dirty="0" smtClean="0">
                <a:solidFill>
                  <a:srgbClr val="FFFF00"/>
                </a:solidFill>
                <a:latin typeface="+mj-lt"/>
              </a:rPr>
              <a:t>, 2006)</a:t>
            </a:r>
          </a:p>
          <a:p>
            <a:endParaRPr lang="en-GB" sz="2000" dirty="0">
              <a:solidFill>
                <a:srgbClr val="FFFF00"/>
              </a:solidFill>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412776"/>
            <a:ext cx="8136904" cy="4339650"/>
          </a:xfrm>
          <a:prstGeom prst="rect">
            <a:avLst/>
          </a:prstGeom>
          <a:noFill/>
        </p:spPr>
        <p:txBody>
          <a:bodyPr wrap="square" rtlCol="0">
            <a:spAutoFit/>
          </a:bodyPr>
          <a:lstStyle/>
          <a:p>
            <a:r>
              <a:rPr lang="en-GB" sz="2800" dirty="0" smtClean="0">
                <a:solidFill>
                  <a:srgbClr val="FFFF00"/>
                </a:solidFill>
                <a:latin typeface="+mj-lt"/>
              </a:rPr>
              <a:t>The Literature - The impact of pornography</a:t>
            </a:r>
          </a:p>
          <a:p>
            <a:endParaRPr lang="en-GB" sz="2800" dirty="0" smtClean="0">
              <a:solidFill>
                <a:srgbClr val="FFFF00"/>
              </a:solidFill>
              <a:latin typeface="+mj-lt"/>
            </a:endParaRPr>
          </a:p>
          <a:p>
            <a:r>
              <a:rPr lang="en-GB" sz="2000" dirty="0" smtClean="0">
                <a:solidFill>
                  <a:srgbClr val="FFFF00"/>
                </a:solidFill>
                <a:latin typeface="+mj-lt"/>
              </a:rPr>
              <a:t>On attitudes and values including permissiveness, acceptance of rape myth, the repertoire that constitutes sex and the acceptability of sexual coercion (Carroll et al, 2008; Peter and </a:t>
            </a:r>
            <a:r>
              <a:rPr lang="en-GB" sz="2000" dirty="0" err="1" smtClean="0">
                <a:solidFill>
                  <a:srgbClr val="FFFF00"/>
                </a:solidFill>
                <a:latin typeface="+mj-lt"/>
              </a:rPr>
              <a:t>Valkenberg</a:t>
            </a:r>
            <a:r>
              <a:rPr lang="en-GB" sz="2000" dirty="0" smtClean="0">
                <a:solidFill>
                  <a:srgbClr val="FFFF00"/>
                </a:solidFill>
                <a:latin typeface="+mj-lt"/>
              </a:rPr>
              <a:t>, 2008; Flood, 2009; Lo and Wei, 2005)</a:t>
            </a:r>
          </a:p>
          <a:p>
            <a:endParaRPr lang="en-GB" sz="2000" dirty="0" smtClean="0">
              <a:solidFill>
                <a:srgbClr val="FFFF00"/>
              </a:solidFill>
              <a:latin typeface="+mj-lt"/>
            </a:endParaRPr>
          </a:p>
          <a:p>
            <a:r>
              <a:rPr lang="en-GB" sz="2000" dirty="0" smtClean="0">
                <a:solidFill>
                  <a:srgbClr val="FFFF00"/>
                </a:solidFill>
                <a:latin typeface="+mj-lt"/>
              </a:rPr>
              <a:t>Impact greater where the pornography was ‘extreme’ (</a:t>
            </a:r>
            <a:r>
              <a:rPr lang="en-GB" sz="2000" dirty="0" err="1" smtClean="0">
                <a:solidFill>
                  <a:srgbClr val="FFFF00"/>
                </a:solidFill>
                <a:latin typeface="+mj-lt"/>
              </a:rPr>
              <a:t>Stulhofer</a:t>
            </a:r>
            <a:r>
              <a:rPr lang="en-GB" sz="2000" dirty="0" smtClean="0">
                <a:solidFill>
                  <a:srgbClr val="FFFF00"/>
                </a:solidFill>
                <a:latin typeface="+mj-lt"/>
              </a:rPr>
              <a:t> et al, 2010) or the use was more frequent (Flood, 2007)</a:t>
            </a:r>
          </a:p>
          <a:p>
            <a:endParaRPr lang="en-GB" sz="2000" dirty="0" smtClean="0">
              <a:solidFill>
                <a:srgbClr val="FFFF00"/>
              </a:solidFill>
              <a:latin typeface="+mj-lt"/>
            </a:endParaRPr>
          </a:p>
          <a:p>
            <a:r>
              <a:rPr lang="en-GB" sz="2000" dirty="0" smtClean="0">
                <a:solidFill>
                  <a:srgbClr val="FFFF00"/>
                </a:solidFill>
                <a:latin typeface="+mj-lt"/>
              </a:rPr>
              <a:t>Impact on behaviour – more contested – but </a:t>
            </a:r>
            <a:r>
              <a:rPr lang="en-GB" sz="2000" dirty="0" err="1" smtClean="0">
                <a:solidFill>
                  <a:srgbClr val="FFFF00"/>
                </a:solidFill>
                <a:latin typeface="+mj-lt"/>
              </a:rPr>
              <a:t>Haggstrom-Nordin</a:t>
            </a:r>
            <a:r>
              <a:rPr lang="en-GB" sz="2000" dirty="0" smtClean="0">
                <a:solidFill>
                  <a:srgbClr val="FFFF00"/>
                </a:solidFill>
                <a:latin typeface="+mj-lt"/>
              </a:rPr>
              <a:t> et al (2005;2009) and Tyden and </a:t>
            </a:r>
            <a:r>
              <a:rPr lang="en-GB" sz="2000" dirty="0" err="1" smtClean="0">
                <a:solidFill>
                  <a:srgbClr val="FFFF00"/>
                </a:solidFill>
                <a:latin typeface="+mj-lt"/>
              </a:rPr>
              <a:t>Rogala</a:t>
            </a:r>
            <a:r>
              <a:rPr lang="en-GB" sz="2000" dirty="0" smtClean="0">
                <a:solidFill>
                  <a:srgbClr val="FFFF00"/>
                </a:solidFill>
                <a:latin typeface="+mj-lt"/>
              </a:rPr>
              <a:t> (2004) found increases in young women reporting coercion to have sex and demands for anal sex. </a:t>
            </a:r>
            <a:endParaRPr lang="en-GB" sz="2000" dirty="0">
              <a:solidFill>
                <a:srgbClr val="FFFF00"/>
              </a:solidFill>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59632" y="1844824"/>
            <a:ext cx="6696744" cy="2985433"/>
          </a:xfrm>
          <a:prstGeom prst="rect">
            <a:avLst/>
          </a:prstGeom>
          <a:noFill/>
        </p:spPr>
        <p:txBody>
          <a:bodyPr wrap="square" rtlCol="0">
            <a:spAutoFit/>
          </a:bodyPr>
          <a:lstStyle/>
          <a:p>
            <a:pPr algn="ctr"/>
            <a:r>
              <a:rPr lang="en-GB" sz="2400" dirty="0" smtClean="0">
                <a:solidFill>
                  <a:srgbClr val="FFFF00"/>
                </a:solidFill>
                <a:latin typeface="+mj-lt"/>
              </a:rPr>
              <a:t>What part do young men say pornography plays in their learning about sex, relationships and women.</a:t>
            </a:r>
          </a:p>
          <a:p>
            <a:endParaRPr lang="en-GB" sz="2000" dirty="0" smtClean="0">
              <a:solidFill>
                <a:srgbClr val="FFFF00"/>
              </a:solidFill>
              <a:latin typeface="+mj-lt"/>
            </a:endParaRPr>
          </a:p>
          <a:p>
            <a:r>
              <a:rPr lang="en-GB" sz="2000" dirty="0" smtClean="0">
                <a:solidFill>
                  <a:srgbClr val="FFFF00"/>
                </a:solidFill>
                <a:latin typeface="+mj-lt"/>
              </a:rPr>
              <a:t>Four main sources of information reported:</a:t>
            </a:r>
          </a:p>
          <a:p>
            <a:endParaRPr lang="en-GB" sz="2000" dirty="0" smtClean="0">
              <a:solidFill>
                <a:srgbClr val="FFFF00"/>
              </a:solidFill>
              <a:latin typeface="+mj-lt"/>
            </a:endParaRPr>
          </a:p>
          <a:p>
            <a:pPr lvl="2">
              <a:buFont typeface="Wingdings" pitchFamily="2" charset="2"/>
              <a:buChar char="Ø"/>
            </a:pPr>
            <a:r>
              <a:rPr lang="en-GB" sz="2000" dirty="0" smtClean="0">
                <a:solidFill>
                  <a:srgbClr val="FFFF00"/>
                </a:solidFill>
                <a:latin typeface="+mj-lt"/>
              </a:rPr>
              <a:t>Schools</a:t>
            </a:r>
          </a:p>
          <a:p>
            <a:pPr lvl="2">
              <a:buFont typeface="Wingdings" pitchFamily="2" charset="2"/>
              <a:buChar char="Ø"/>
            </a:pPr>
            <a:r>
              <a:rPr lang="en-GB" sz="2000" dirty="0" smtClean="0">
                <a:solidFill>
                  <a:srgbClr val="FFFF00"/>
                </a:solidFill>
                <a:latin typeface="+mj-lt"/>
              </a:rPr>
              <a:t>Parents</a:t>
            </a:r>
          </a:p>
          <a:p>
            <a:pPr lvl="2">
              <a:buFont typeface="Wingdings" pitchFamily="2" charset="2"/>
              <a:buChar char="Ø"/>
            </a:pPr>
            <a:r>
              <a:rPr lang="en-GB" sz="2000" dirty="0" smtClean="0">
                <a:solidFill>
                  <a:srgbClr val="FFFF00"/>
                </a:solidFill>
                <a:latin typeface="+mj-lt"/>
              </a:rPr>
              <a:t>Peers </a:t>
            </a:r>
          </a:p>
          <a:p>
            <a:pPr lvl="2">
              <a:buFont typeface="Wingdings" pitchFamily="2" charset="2"/>
              <a:buChar char="Ø"/>
            </a:pPr>
            <a:r>
              <a:rPr lang="en-GB" sz="2000" dirty="0" smtClean="0">
                <a:solidFill>
                  <a:srgbClr val="FFFF00"/>
                </a:solidFill>
                <a:latin typeface="+mj-lt"/>
              </a:rPr>
              <a:t>Pornography</a:t>
            </a:r>
            <a:endParaRPr lang="en-GB" sz="2000" dirty="0">
              <a:solidFill>
                <a:srgbClr val="FFFF00"/>
              </a:solidFill>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196752"/>
            <a:ext cx="8136904" cy="400110"/>
          </a:xfrm>
          <a:prstGeom prst="rect">
            <a:avLst/>
          </a:prstGeom>
          <a:noFill/>
        </p:spPr>
        <p:txBody>
          <a:bodyPr wrap="square" rtlCol="0">
            <a:spAutoFit/>
          </a:bodyPr>
          <a:lstStyle/>
          <a:p>
            <a:pPr algn="ctr"/>
            <a:r>
              <a:rPr lang="en-GB" sz="2000" dirty="0" smtClean="0">
                <a:solidFill>
                  <a:srgbClr val="FFFF00"/>
                </a:solidFill>
                <a:latin typeface="+mj-lt"/>
              </a:rPr>
              <a:t>Where do young men say they learn about sex and relationships?</a:t>
            </a:r>
            <a:endParaRPr lang="en-GB" sz="2000" dirty="0">
              <a:solidFill>
                <a:srgbClr val="FFFF00"/>
              </a:solidFill>
              <a:latin typeface="+mj-lt"/>
            </a:endParaRPr>
          </a:p>
        </p:txBody>
      </p:sp>
      <p:graphicFrame>
        <p:nvGraphicFramePr>
          <p:cNvPr id="3" name="Table 2"/>
          <p:cNvGraphicFramePr>
            <a:graphicFrameLocks noGrp="1"/>
          </p:cNvGraphicFramePr>
          <p:nvPr/>
        </p:nvGraphicFramePr>
        <p:xfrm>
          <a:off x="323528" y="1988840"/>
          <a:ext cx="8136903" cy="3925824"/>
        </p:xfrm>
        <a:graphic>
          <a:graphicData uri="http://schemas.openxmlformats.org/drawingml/2006/table">
            <a:tbl>
              <a:tblPr/>
              <a:tblGrid>
                <a:gridCol w="804391"/>
                <a:gridCol w="1833128"/>
                <a:gridCol w="1833128"/>
                <a:gridCol w="1833128"/>
                <a:gridCol w="1833128"/>
              </a:tblGrid>
              <a:tr h="236805">
                <a:tc>
                  <a:txBody>
                    <a:bodyPr/>
                    <a:lstStyle/>
                    <a:p>
                      <a:pPr>
                        <a:lnSpc>
                          <a:spcPct val="115000"/>
                        </a:lnSpc>
                        <a:spcAft>
                          <a:spcPts val="0"/>
                        </a:spcAft>
                      </a:pPr>
                      <a:r>
                        <a:rPr lang="en-GB" sz="1400" b="1" dirty="0">
                          <a:latin typeface="Calibri"/>
                          <a:ea typeface="Calibri"/>
                          <a:cs typeface="Times New Roman"/>
                        </a:rPr>
                        <a:t>Source</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solidFill>
                            <a:schemeClr val="bg1"/>
                          </a:solidFill>
                          <a:latin typeface="Calibri"/>
                          <a:ea typeface="Calibri"/>
                          <a:cs typeface="Times New Roman"/>
                        </a:rPr>
                        <a:t>School</a:t>
                      </a:r>
                      <a:endParaRPr lang="en-GB" sz="1400" dirty="0">
                        <a:solidFill>
                          <a:schemeClr val="bg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b="1">
                          <a:latin typeface="Calibri"/>
                          <a:ea typeface="Calibri"/>
                          <a:cs typeface="Times New Roman"/>
                        </a:rPr>
                        <a:t>Family</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Peers</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latin typeface="Calibri"/>
                          <a:ea typeface="Calibri"/>
                          <a:cs typeface="Times New Roman"/>
                        </a:rPr>
                        <a:t>Pornography</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4024">
                <a:tc>
                  <a:txBody>
                    <a:bodyPr/>
                    <a:lstStyle/>
                    <a:p>
                      <a:pPr>
                        <a:lnSpc>
                          <a:spcPct val="115000"/>
                        </a:lnSpc>
                        <a:spcAft>
                          <a:spcPts val="0"/>
                        </a:spcAft>
                      </a:pPr>
                      <a:r>
                        <a:rPr lang="en-GB" sz="1400" b="1" dirty="0">
                          <a:solidFill>
                            <a:schemeClr val="tx1"/>
                          </a:solidFill>
                          <a:latin typeface="Calibri"/>
                          <a:ea typeface="Calibri"/>
                          <a:cs typeface="Times New Roman"/>
                        </a:rPr>
                        <a:t>Content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Moralistic</a:t>
                      </a:r>
                    </a:p>
                    <a:p>
                      <a:pPr>
                        <a:lnSpc>
                          <a:spcPct val="115000"/>
                        </a:lnSpc>
                        <a:spcAft>
                          <a:spcPts val="0"/>
                        </a:spcAft>
                      </a:pPr>
                      <a:r>
                        <a:rPr lang="en-GB" sz="1400" dirty="0">
                          <a:solidFill>
                            <a:schemeClr val="bg1"/>
                          </a:solidFill>
                          <a:latin typeface="Calibri"/>
                          <a:ea typeface="Calibri"/>
                          <a:cs typeface="Times New Roman"/>
                        </a:rPr>
                        <a:t>What not to do</a:t>
                      </a:r>
                    </a:p>
                    <a:p>
                      <a:pPr>
                        <a:lnSpc>
                          <a:spcPct val="115000"/>
                        </a:lnSpc>
                        <a:spcAft>
                          <a:spcPts val="0"/>
                        </a:spcAft>
                      </a:pPr>
                      <a:r>
                        <a:rPr lang="en-GB" sz="1400" dirty="0">
                          <a:solidFill>
                            <a:schemeClr val="bg1"/>
                          </a:solidFill>
                          <a:latin typeface="Calibri"/>
                          <a:ea typeface="Calibri"/>
                          <a:cs typeface="Times New Roman"/>
                        </a:rPr>
                        <a:t>Staying safe</a:t>
                      </a:r>
                    </a:p>
                    <a:p>
                      <a:pPr>
                        <a:lnSpc>
                          <a:spcPct val="115000"/>
                        </a:lnSpc>
                        <a:spcAft>
                          <a:spcPts val="0"/>
                        </a:spcAft>
                      </a:pPr>
                      <a:r>
                        <a:rPr lang="en-GB" sz="1400" dirty="0">
                          <a:solidFill>
                            <a:schemeClr val="bg1"/>
                          </a:solidFill>
                          <a:latin typeface="Calibri"/>
                          <a:ea typeface="Calibri"/>
                          <a:cs typeface="Times New Roman"/>
                        </a:rPr>
                        <a:t>Safety and responsibility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Safety</a:t>
                      </a:r>
                    </a:p>
                    <a:p>
                      <a:pPr>
                        <a:lnSpc>
                          <a:spcPct val="115000"/>
                        </a:lnSpc>
                        <a:spcAft>
                          <a:spcPts val="0"/>
                        </a:spcAft>
                      </a:pPr>
                      <a:r>
                        <a:rPr lang="en-GB" sz="1400" dirty="0">
                          <a:solidFill>
                            <a:srgbClr val="FFFF00"/>
                          </a:solidFill>
                          <a:latin typeface="Calibri"/>
                          <a:ea typeface="Calibri"/>
                          <a:cs typeface="Times New Roman"/>
                        </a:rPr>
                        <a:t>Respect </a:t>
                      </a:r>
                    </a:p>
                    <a:p>
                      <a:pPr>
                        <a:lnSpc>
                          <a:spcPct val="115000"/>
                        </a:lnSpc>
                        <a:spcAft>
                          <a:spcPts val="0"/>
                        </a:spcAft>
                      </a:pPr>
                      <a:r>
                        <a:rPr lang="en-GB" sz="1400" dirty="0">
                          <a:solidFill>
                            <a:srgbClr val="FFFF00"/>
                          </a:solidFill>
                          <a:latin typeface="Calibri"/>
                          <a:ea typeface="Calibri"/>
                          <a:cs typeface="Times New Roman"/>
                        </a:rPr>
                        <a:t>Fulfilment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How to behave</a:t>
                      </a:r>
                    </a:p>
                    <a:p>
                      <a:pPr>
                        <a:lnSpc>
                          <a:spcPct val="115000"/>
                        </a:lnSpc>
                        <a:spcAft>
                          <a:spcPts val="0"/>
                        </a:spcAft>
                      </a:pPr>
                      <a:r>
                        <a:rPr lang="en-GB" sz="1400" dirty="0">
                          <a:solidFill>
                            <a:srgbClr val="FFFF00"/>
                          </a:solidFill>
                          <a:latin typeface="Calibri"/>
                          <a:ea typeface="Calibri"/>
                          <a:cs typeface="Times New Roman"/>
                        </a:rPr>
                        <a:t>Who to have sex with</a:t>
                      </a:r>
                    </a:p>
                    <a:p>
                      <a:pPr>
                        <a:lnSpc>
                          <a:spcPct val="115000"/>
                        </a:lnSpc>
                        <a:spcAft>
                          <a:spcPts val="0"/>
                        </a:spcAft>
                      </a:pPr>
                      <a:r>
                        <a:rPr lang="en-GB" sz="1400" dirty="0">
                          <a:solidFill>
                            <a:srgbClr val="FFFF00"/>
                          </a:solidFill>
                          <a:latin typeface="Calibri"/>
                          <a:ea typeface="Calibri"/>
                          <a:cs typeface="Times New Roman"/>
                        </a:rPr>
                        <a:t>Norms (derived from other sources)</a:t>
                      </a:r>
                    </a:p>
                    <a:p>
                      <a:pPr>
                        <a:lnSpc>
                          <a:spcPct val="115000"/>
                        </a:lnSpc>
                        <a:spcAft>
                          <a:spcPts val="0"/>
                        </a:spcAft>
                      </a:pPr>
                      <a:r>
                        <a:rPr lang="en-GB" sz="1400" dirty="0">
                          <a:solidFill>
                            <a:srgbClr val="FFFF00"/>
                          </a:solidFill>
                          <a:latin typeface="Calibri"/>
                          <a:ea typeface="Calibri"/>
                          <a:cs typeface="Times New Roman"/>
                        </a:rPr>
                        <a:t>Setting the standard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Pleasure</a:t>
                      </a:r>
                    </a:p>
                    <a:p>
                      <a:pPr>
                        <a:lnSpc>
                          <a:spcPct val="115000"/>
                        </a:lnSpc>
                        <a:spcAft>
                          <a:spcPts val="0"/>
                        </a:spcAft>
                      </a:pPr>
                      <a:r>
                        <a:rPr lang="en-GB" sz="1400">
                          <a:solidFill>
                            <a:srgbClr val="FFFF00"/>
                          </a:solidFill>
                          <a:latin typeface="Calibri"/>
                          <a:ea typeface="Calibri"/>
                          <a:cs typeface="Times New Roman"/>
                        </a:rPr>
                        <a:t>Expertise</a:t>
                      </a:r>
                    </a:p>
                    <a:p>
                      <a:pPr>
                        <a:lnSpc>
                          <a:spcPct val="115000"/>
                        </a:lnSpc>
                        <a:spcAft>
                          <a:spcPts val="0"/>
                        </a:spcAft>
                      </a:pPr>
                      <a:r>
                        <a:rPr lang="en-GB" sz="1400">
                          <a:solidFill>
                            <a:srgbClr val="FFFF00"/>
                          </a:solidFill>
                          <a:latin typeface="Calibri"/>
                          <a:ea typeface="Calibri"/>
                          <a:cs typeface="Times New Roman"/>
                        </a:rPr>
                        <a:t>Repertoire</a:t>
                      </a:r>
                    </a:p>
                    <a:p>
                      <a:pPr>
                        <a:lnSpc>
                          <a:spcPct val="115000"/>
                        </a:lnSpc>
                        <a:spcAft>
                          <a:spcPts val="0"/>
                        </a:spcAft>
                      </a:pPr>
                      <a:r>
                        <a:rPr lang="en-GB" sz="1400">
                          <a:solidFill>
                            <a:srgbClr val="FFFF00"/>
                          </a:solidFill>
                          <a:latin typeface="Calibri"/>
                          <a:ea typeface="Calibri"/>
                          <a:cs typeface="Times New Roman"/>
                        </a:rPr>
                        <a:t>What things look like</a:t>
                      </a:r>
                    </a:p>
                    <a:p>
                      <a:pPr>
                        <a:lnSpc>
                          <a:spcPct val="115000"/>
                        </a:lnSpc>
                        <a:spcAft>
                          <a:spcPts val="0"/>
                        </a:spcAft>
                      </a:pPr>
                      <a:r>
                        <a:rPr lang="en-GB" sz="1400">
                          <a:solidFill>
                            <a:srgbClr val="FFFF00"/>
                          </a:solidFill>
                          <a:latin typeface="Calibri"/>
                          <a:ea typeface="Calibri"/>
                          <a:cs typeface="Times New Roman"/>
                        </a:rPr>
                        <a:t>Nothing</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3092">
                <a:tc>
                  <a:txBody>
                    <a:bodyPr/>
                    <a:lstStyle/>
                    <a:p>
                      <a:pPr>
                        <a:lnSpc>
                          <a:spcPct val="115000"/>
                        </a:lnSpc>
                        <a:spcAft>
                          <a:spcPts val="0"/>
                        </a:spcAft>
                      </a:pPr>
                      <a:r>
                        <a:rPr lang="en-GB" sz="1400" b="1" dirty="0">
                          <a:solidFill>
                            <a:schemeClr val="tx1"/>
                          </a:solidFill>
                          <a:latin typeface="Calibri"/>
                          <a:ea typeface="Calibri"/>
                          <a:cs typeface="Times New Roman"/>
                        </a:rPr>
                        <a:t>Process</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Didactic</a:t>
                      </a:r>
                    </a:p>
                    <a:p>
                      <a:pPr>
                        <a:lnSpc>
                          <a:spcPct val="115000"/>
                        </a:lnSpc>
                        <a:spcAft>
                          <a:spcPts val="0"/>
                        </a:spcAft>
                      </a:pPr>
                      <a:r>
                        <a:rPr lang="en-GB" sz="1400" dirty="0">
                          <a:solidFill>
                            <a:schemeClr val="bg1"/>
                          </a:solidFill>
                          <a:latin typeface="Calibri"/>
                          <a:ea typeface="Calibri"/>
                          <a:cs typeface="Times New Roman"/>
                        </a:rPr>
                        <a:t>One-way </a:t>
                      </a:r>
                    </a:p>
                    <a:p>
                      <a:pPr>
                        <a:lnSpc>
                          <a:spcPct val="115000"/>
                        </a:lnSpc>
                        <a:spcAft>
                          <a:spcPts val="0"/>
                        </a:spcAft>
                      </a:pPr>
                      <a:r>
                        <a:rPr lang="en-GB" sz="1400" dirty="0">
                          <a:solidFill>
                            <a:schemeClr val="bg1"/>
                          </a:solidFill>
                          <a:latin typeface="Calibri"/>
                          <a:ea typeface="Calibri"/>
                          <a:cs typeface="Times New Roman"/>
                        </a:rPr>
                        <a:t>Rigid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solidFill>
                            <a:srgbClr val="FFFF00"/>
                          </a:solidFill>
                          <a:latin typeface="Calibri"/>
                          <a:ea typeface="Calibri"/>
                          <a:cs typeface="Times New Roman"/>
                        </a:rPr>
                        <a:t>Taught</a:t>
                      </a:r>
                    </a:p>
                    <a:p>
                      <a:pPr>
                        <a:lnSpc>
                          <a:spcPct val="115000"/>
                        </a:lnSpc>
                        <a:spcAft>
                          <a:spcPts val="0"/>
                        </a:spcAft>
                      </a:pPr>
                      <a:r>
                        <a:rPr lang="en-GB" sz="1400" dirty="0">
                          <a:solidFill>
                            <a:srgbClr val="FFFF00"/>
                          </a:solidFill>
                          <a:latin typeface="Calibri"/>
                          <a:ea typeface="Calibri"/>
                          <a:cs typeface="Times New Roman"/>
                        </a:rPr>
                        <a:t>Discussed </a:t>
                      </a:r>
                    </a:p>
                    <a:p>
                      <a:pPr>
                        <a:lnSpc>
                          <a:spcPct val="115000"/>
                        </a:lnSpc>
                        <a:spcAft>
                          <a:spcPts val="0"/>
                        </a:spcAft>
                      </a:pPr>
                      <a:r>
                        <a:rPr lang="en-GB" sz="1400" dirty="0">
                          <a:solidFill>
                            <a:srgbClr val="FFFF00"/>
                          </a:solidFill>
                          <a:latin typeface="Calibri"/>
                          <a:ea typeface="Calibri"/>
                          <a:cs typeface="Times New Roman"/>
                        </a:rPr>
                        <a:t>Power with the teller</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Absorbing rather than asking – learning without saying you don’t know</a:t>
                      </a:r>
                    </a:p>
                    <a:p>
                      <a:pPr>
                        <a:lnSpc>
                          <a:spcPct val="115000"/>
                        </a:lnSpc>
                        <a:spcAft>
                          <a:spcPts val="0"/>
                        </a:spcAft>
                      </a:pPr>
                      <a:r>
                        <a:rPr lang="en-GB" sz="1400" dirty="0">
                          <a:solidFill>
                            <a:srgbClr val="FFFF00"/>
                          </a:solidFill>
                          <a:latin typeface="Calibri"/>
                          <a:ea typeface="Calibri"/>
                          <a:cs typeface="Times New Roman"/>
                        </a:rPr>
                        <a:t>By failure to comply</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Learning without asking, without being exposed, without revealing ignorance</a:t>
                      </a:r>
                    </a:p>
                    <a:p>
                      <a:pPr>
                        <a:lnSpc>
                          <a:spcPct val="115000"/>
                        </a:lnSpc>
                        <a:spcAft>
                          <a:spcPts val="0"/>
                        </a:spcAft>
                      </a:pPr>
                      <a:r>
                        <a:rPr lang="en-GB" sz="1400" dirty="0" smtClean="0">
                          <a:solidFill>
                            <a:srgbClr val="FFFF00"/>
                          </a:solidFill>
                          <a:latin typeface="Calibri"/>
                          <a:ea typeface="Calibri"/>
                          <a:cs typeface="Times New Roman"/>
                        </a:rPr>
                        <a:t>Non-judgemental, positive and safe</a:t>
                      </a:r>
                      <a:endParaRPr lang="en-GB" sz="1400" dirty="0">
                        <a:solidFill>
                          <a:srgbClr val="FFFF00"/>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0414">
                <a:tc>
                  <a:txBody>
                    <a:bodyPr/>
                    <a:lstStyle/>
                    <a:p>
                      <a:pPr>
                        <a:lnSpc>
                          <a:spcPct val="115000"/>
                        </a:lnSpc>
                        <a:spcAft>
                          <a:spcPts val="0"/>
                        </a:spcAft>
                      </a:pPr>
                      <a:r>
                        <a:rPr lang="en-GB" sz="1400" b="1" dirty="0">
                          <a:solidFill>
                            <a:schemeClr val="tx1"/>
                          </a:solidFill>
                          <a:latin typeface="Calibri"/>
                          <a:ea typeface="Calibri"/>
                          <a:cs typeface="Times New Roman"/>
                        </a:rPr>
                        <a:t>Assumed intent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Facts</a:t>
                      </a:r>
                    </a:p>
                    <a:p>
                      <a:pPr>
                        <a:lnSpc>
                          <a:spcPct val="115000"/>
                        </a:lnSpc>
                        <a:spcAft>
                          <a:spcPts val="0"/>
                        </a:spcAft>
                      </a:pPr>
                      <a:r>
                        <a:rPr lang="en-GB" sz="1400" dirty="0">
                          <a:solidFill>
                            <a:schemeClr val="bg1"/>
                          </a:solidFill>
                          <a:latin typeface="Calibri"/>
                          <a:ea typeface="Calibri"/>
                          <a:cs typeface="Times New Roman"/>
                        </a:rPr>
                        <a:t>Adult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Expectations</a:t>
                      </a:r>
                    </a:p>
                    <a:p>
                      <a:pPr>
                        <a:lnSpc>
                          <a:spcPct val="115000"/>
                        </a:lnSpc>
                        <a:spcAft>
                          <a:spcPts val="0"/>
                        </a:spcAft>
                      </a:pPr>
                      <a:r>
                        <a:rPr lang="en-GB" sz="1400">
                          <a:solidFill>
                            <a:srgbClr val="FFFF00"/>
                          </a:solidFill>
                          <a:latin typeface="Calibri"/>
                          <a:ea typeface="Calibri"/>
                          <a:cs typeface="Times New Roman"/>
                        </a:rPr>
                        <a:t>Family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Approved behaviours</a:t>
                      </a:r>
                    </a:p>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Limits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Expertise </a:t>
                      </a:r>
                    </a:p>
                    <a:p>
                      <a:pPr>
                        <a:lnSpc>
                          <a:spcPct val="115000"/>
                        </a:lnSpc>
                        <a:spcAft>
                          <a:spcPts val="0"/>
                        </a:spcAft>
                      </a:pPr>
                      <a:r>
                        <a:rPr lang="en-GB" sz="1400" dirty="0">
                          <a:solidFill>
                            <a:srgbClr val="FFFF00"/>
                          </a:solidFill>
                          <a:latin typeface="Calibri"/>
                          <a:ea typeface="Calibri"/>
                          <a:cs typeface="Times New Roman"/>
                        </a:rPr>
                        <a:t>Skills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1256467"/>
            <a:ext cx="8208912" cy="5016758"/>
          </a:xfrm>
          <a:prstGeom prst="rect">
            <a:avLst/>
          </a:prstGeom>
          <a:noFill/>
        </p:spPr>
        <p:txBody>
          <a:bodyPr wrap="square" rtlCol="0">
            <a:spAutoFit/>
          </a:bodyPr>
          <a:lstStyle/>
          <a:p>
            <a:r>
              <a:rPr lang="en-GB" sz="2000" i="1" dirty="0" smtClean="0">
                <a:solidFill>
                  <a:srgbClr val="FFFF00"/>
                </a:solidFill>
                <a:latin typeface="+mj-lt"/>
              </a:rPr>
              <a:t>“There they are talking about reproduction and all that lot but it is not really in reality not everyone has sex for reproduction do they?”</a:t>
            </a:r>
            <a:endParaRPr lang="en-GB" sz="2000" dirty="0" smtClean="0">
              <a:solidFill>
                <a:srgbClr val="FFFF00"/>
              </a:solidFill>
              <a:latin typeface="+mj-lt"/>
            </a:endParaRPr>
          </a:p>
          <a:p>
            <a:r>
              <a:rPr lang="en-US" sz="2000" i="1" dirty="0" smtClean="0">
                <a:solidFill>
                  <a:srgbClr val="FFFF00"/>
                </a:solidFill>
                <a:latin typeface="+mj-lt"/>
              </a:rPr>
              <a:t> </a:t>
            </a:r>
            <a:endParaRPr lang="en-GB" sz="2000" dirty="0" smtClean="0">
              <a:solidFill>
                <a:srgbClr val="FFFF00"/>
              </a:solidFill>
              <a:latin typeface="+mj-lt"/>
            </a:endParaRPr>
          </a:p>
          <a:p>
            <a:r>
              <a:rPr lang="en-GB" sz="2000" i="1" dirty="0" smtClean="0">
                <a:solidFill>
                  <a:srgbClr val="FFFF00"/>
                </a:solidFill>
                <a:latin typeface="+mj-lt"/>
              </a:rPr>
              <a:t>“School came much too late, didn’t start sex education until we were in like year eight or nine (13/14 years). It’s like the people who needed to know already knew and the people who didn’t need to know, didn’t really care so…”</a:t>
            </a:r>
            <a:endParaRPr lang="en-GB" sz="2000" dirty="0" smtClean="0">
              <a:solidFill>
                <a:srgbClr val="FFFF00"/>
              </a:solidFill>
              <a:latin typeface="+mj-lt"/>
            </a:endParaRPr>
          </a:p>
          <a:p>
            <a:r>
              <a:rPr lang="en-US" sz="2000" i="1" dirty="0" smtClean="0">
                <a:solidFill>
                  <a:srgbClr val="FFFF00"/>
                </a:solidFill>
                <a:latin typeface="+mj-lt"/>
              </a:rPr>
              <a:t> </a:t>
            </a:r>
            <a:endParaRPr lang="en-GB" sz="2000" dirty="0" smtClean="0">
              <a:solidFill>
                <a:srgbClr val="FFFF00"/>
              </a:solidFill>
              <a:latin typeface="+mj-lt"/>
            </a:endParaRPr>
          </a:p>
          <a:p>
            <a:r>
              <a:rPr lang="en-GB" sz="2000" i="1" dirty="0" smtClean="0">
                <a:solidFill>
                  <a:srgbClr val="FFFF00"/>
                </a:solidFill>
                <a:latin typeface="+mj-lt"/>
              </a:rPr>
              <a:t>“Warning the dangers and what can happen not saying </a:t>
            </a:r>
            <a:r>
              <a:rPr lang="en-GB" sz="2000" i="1" dirty="0" smtClean="0">
                <a:solidFill>
                  <a:srgbClr val="FFFF00"/>
                </a:solidFill>
                <a:latin typeface="+mj-lt"/>
              </a:rPr>
              <a:t>‘do it’ </a:t>
            </a:r>
            <a:r>
              <a:rPr lang="en-GB" sz="2000" i="1" dirty="0" smtClean="0">
                <a:solidFill>
                  <a:srgbClr val="FFFF00"/>
                </a:solidFill>
                <a:latin typeface="+mj-lt"/>
              </a:rPr>
              <a:t>or </a:t>
            </a:r>
            <a:r>
              <a:rPr lang="en-GB" sz="2000" i="1" dirty="0" smtClean="0">
                <a:solidFill>
                  <a:srgbClr val="FFFF00"/>
                </a:solidFill>
                <a:latin typeface="+mj-lt"/>
              </a:rPr>
              <a:t>‘don’t </a:t>
            </a:r>
            <a:r>
              <a:rPr lang="en-GB" sz="2000" i="1" dirty="0" smtClean="0">
                <a:solidFill>
                  <a:srgbClr val="FFFF00"/>
                </a:solidFill>
                <a:latin typeface="+mj-lt"/>
              </a:rPr>
              <a:t>do </a:t>
            </a:r>
            <a:r>
              <a:rPr lang="en-GB" sz="2000" i="1" dirty="0" smtClean="0">
                <a:solidFill>
                  <a:srgbClr val="FFFF00"/>
                </a:solidFill>
                <a:latin typeface="+mj-lt"/>
              </a:rPr>
              <a:t>it’, </a:t>
            </a:r>
            <a:r>
              <a:rPr lang="en-GB" sz="2000" i="1" dirty="0" smtClean="0">
                <a:solidFill>
                  <a:srgbClr val="FFFF00"/>
                </a:solidFill>
                <a:latin typeface="+mj-lt"/>
              </a:rPr>
              <a:t>just </a:t>
            </a:r>
            <a:r>
              <a:rPr lang="en-GB" sz="2000" i="1" dirty="0" smtClean="0">
                <a:solidFill>
                  <a:srgbClr val="FFFF00"/>
                </a:solidFill>
                <a:latin typeface="+mj-lt"/>
              </a:rPr>
              <a:t>saying... </a:t>
            </a:r>
            <a:r>
              <a:rPr lang="en-GB" sz="2000" i="1" dirty="0" smtClean="0">
                <a:solidFill>
                  <a:srgbClr val="FFFF00"/>
                </a:solidFill>
                <a:latin typeface="+mj-lt"/>
              </a:rPr>
              <a:t>just telling you the safeties about it”</a:t>
            </a:r>
            <a:endParaRPr lang="en-GB" sz="2000" dirty="0" smtClean="0">
              <a:solidFill>
                <a:srgbClr val="FFFF00"/>
              </a:solidFill>
              <a:latin typeface="+mj-lt"/>
            </a:endParaRPr>
          </a:p>
          <a:p>
            <a:r>
              <a:rPr lang="en-US" sz="2000" i="1" dirty="0" smtClean="0">
                <a:solidFill>
                  <a:srgbClr val="FFFF00"/>
                </a:solidFill>
                <a:latin typeface="+mj-lt"/>
              </a:rPr>
              <a:t> </a:t>
            </a:r>
            <a:endParaRPr lang="en-GB" sz="2000" dirty="0" smtClean="0">
              <a:solidFill>
                <a:srgbClr val="FFFF00"/>
              </a:solidFill>
              <a:latin typeface="+mj-lt"/>
            </a:endParaRPr>
          </a:p>
          <a:p>
            <a:r>
              <a:rPr lang="en-GB" sz="2000" i="1" dirty="0" smtClean="0">
                <a:solidFill>
                  <a:srgbClr val="FFFF00"/>
                </a:solidFill>
                <a:latin typeface="+mj-lt"/>
              </a:rPr>
              <a:t>“Like when you are doing sex education it is like science videos and stuff like that so they are not really going to do it about teenagers point of view are they?”</a:t>
            </a:r>
            <a:endParaRPr lang="en-GB" sz="2000" dirty="0" smtClean="0">
              <a:solidFill>
                <a:srgbClr val="FFFF00"/>
              </a:solidFill>
              <a:latin typeface="+mj-lt"/>
            </a:endParaRPr>
          </a:p>
          <a:p>
            <a:r>
              <a:rPr lang="en-US" sz="2000" i="1" dirty="0" smtClean="0">
                <a:solidFill>
                  <a:srgbClr val="FFFF00"/>
                </a:solidFill>
                <a:latin typeface="+mj-lt"/>
              </a:rPr>
              <a:t> </a:t>
            </a:r>
            <a:endParaRPr lang="en-GB" sz="2000" dirty="0" smtClean="0">
              <a:solidFill>
                <a:srgbClr val="FFFF00"/>
              </a:solidFill>
              <a:latin typeface="+mj-lt"/>
            </a:endParaRPr>
          </a:p>
          <a:p>
            <a:r>
              <a:rPr lang="en-GB" sz="2000" i="1" dirty="0" smtClean="0">
                <a:solidFill>
                  <a:srgbClr val="FFFF00"/>
                </a:solidFill>
                <a:latin typeface="+mj-lt"/>
              </a:rPr>
              <a:t>“This guy used to come in once a month and had some </a:t>
            </a:r>
            <a:r>
              <a:rPr lang="en-GB" sz="2000" i="1" dirty="0" err="1" smtClean="0">
                <a:solidFill>
                  <a:srgbClr val="FFFF00"/>
                </a:solidFill>
                <a:latin typeface="+mj-lt"/>
              </a:rPr>
              <a:t>fuckin</a:t>
            </a:r>
            <a:r>
              <a:rPr lang="en-GB" sz="2000" i="1" dirty="0" smtClean="0">
                <a:solidFill>
                  <a:srgbClr val="FFFF00"/>
                </a:solidFill>
                <a:latin typeface="+mj-lt"/>
              </a:rPr>
              <a:t>’ </a:t>
            </a:r>
            <a:r>
              <a:rPr lang="en-GB" sz="2000" i="1" dirty="0" smtClean="0">
                <a:solidFill>
                  <a:srgbClr val="FFFF00"/>
                </a:solidFill>
                <a:latin typeface="+mj-lt"/>
              </a:rPr>
              <a:t>plastic dildo an' teach you how to put johnnies on an' shit.”</a:t>
            </a:r>
            <a:endParaRPr lang="en-GB"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1268760"/>
            <a:ext cx="8136904" cy="400110"/>
          </a:xfrm>
          <a:prstGeom prst="rect">
            <a:avLst/>
          </a:prstGeom>
          <a:noFill/>
        </p:spPr>
        <p:txBody>
          <a:bodyPr wrap="square" rtlCol="0">
            <a:spAutoFit/>
          </a:bodyPr>
          <a:lstStyle/>
          <a:p>
            <a:pPr algn="ctr"/>
            <a:r>
              <a:rPr lang="en-GB" sz="2000" dirty="0" smtClean="0">
                <a:solidFill>
                  <a:srgbClr val="FFFF00"/>
                </a:solidFill>
                <a:latin typeface="+mj-lt"/>
              </a:rPr>
              <a:t>Where do young men say they learn about sex and relationships?</a:t>
            </a:r>
            <a:endParaRPr lang="en-GB" sz="2000" dirty="0">
              <a:solidFill>
                <a:srgbClr val="FFFF00"/>
              </a:solidFill>
              <a:latin typeface="+mj-lt"/>
            </a:endParaRPr>
          </a:p>
        </p:txBody>
      </p:sp>
      <p:graphicFrame>
        <p:nvGraphicFramePr>
          <p:cNvPr id="3" name="Table 2"/>
          <p:cNvGraphicFramePr>
            <a:graphicFrameLocks noGrp="1"/>
          </p:cNvGraphicFramePr>
          <p:nvPr/>
        </p:nvGraphicFramePr>
        <p:xfrm>
          <a:off x="323528" y="1988840"/>
          <a:ext cx="8136903" cy="3925824"/>
        </p:xfrm>
        <a:graphic>
          <a:graphicData uri="http://schemas.openxmlformats.org/drawingml/2006/table">
            <a:tbl>
              <a:tblPr/>
              <a:tblGrid>
                <a:gridCol w="804391"/>
                <a:gridCol w="1833128"/>
                <a:gridCol w="1833128"/>
                <a:gridCol w="1833128"/>
                <a:gridCol w="1833128"/>
              </a:tblGrid>
              <a:tr h="236805">
                <a:tc>
                  <a:txBody>
                    <a:bodyPr/>
                    <a:lstStyle/>
                    <a:p>
                      <a:pPr>
                        <a:lnSpc>
                          <a:spcPct val="115000"/>
                        </a:lnSpc>
                        <a:spcAft>
                          <a:spcPts val="0"/>
                        </a:spcAft>
                      </a:pPr>
                      <a:r>
                        <a:rPr lang="en-GB" sz="1400" b="1" dirty="0">
                          <a:latin typeface="Calibri"/>
                          <a:ea typeface="Calibri"/>
                          <a:cs typeface="Times New Roman"/>
                        </a:rPr>
                        <a:t>Source</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School</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solidFill>
                            <a:schemeClr val="bg1"/>
                          </a:solidFill>
                          <a:latin typeface="Calibri"/>
                          <a:ea typeface="Calibri"/>
                          <a:cs typeface="Times New Roman"/>
                        </a:rPr>
                        <a:t>Family</a:t>
                      </a:r>
                      <a:endParaRPr lang="en-GB" sz="1400" dirty="0">
                        <a:solidFill>
                          <a:schemeClr val="bg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b="1">
                          <a:latin typeface="Calibri"/>
                          <a:ea typeface="Calibri"/>
                          <a:cs typeface="Times New Roman"/>
                        </a:rPr>
                        <a:t>Peers</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latin typeface="Calibri"/>
                          <a:ea typeface="Calibri"/>
                          <a:cs typeface="Times New Roman"/>
                        </a:rPr>
                        <a:t>Pornography</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4024">
                <a:tc>
                  <a:txBody>
                    <a:bodyPr/>
                    <a:lstStyle/>
                    <a:p>
                      <a:pPr>
                        <a:lnSpc>
                          <a:spcPct val="115000"/>
                        </a:lnSpc>
                        <a:spcAft>
                          <a:spcPts val="0"/>
                        </a:spcAft>
                      </a:pPr>
                      <a:r>
                        <a:rPr lang="en-GB" sz="1400" b="1" dirty="0">
                          <a:solidFill>
                            <a:schemeClr val="tx1"/>
                          </a:solidFill>
                          <a:latin typeface="Calibri"/>
                          <a:ea typeface="Calibri"/>
                          <a:cs typeface="Times New Roman"/>
                        </a:rPr>
                        <a:t>Content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Moralistic</a:t>
                      </a:r>
                    </a:p>
                    <a:p>
                      <a:pPr>
                        <a:lnSpc>
                          <a:spcPct val="115000"/>
                        </a:lnSpc>
                        <a:spcAft>
                          <a:spcPts val="0"/>
                        </a:spcAft>
                      </a:pPr>
                      <a:r>
                        <a:rPr lang="en-GB" sz="1400" dirty="0">
                          <a:solidFill>
                            <a:srgbClr val="FFFF00"/>
                          </a:solidFill>
                          <a:latin typeface="Calibri"/>
                          <a:ea typeface="Calibri"/>
                          <a:cs typeface="Times New Roman"/>
                        </a:rPr>
                        <a:t>What not to do</a:t>
                      </a:r>
                    </a:p>
                    <a:p>
                      <a:pPr>
                        <a:lnSpc>
                          <a:spcPct val="115000"/>
                        </a:lnSpc>
                        <a:spcAft>
                          <a:spcPts val="0"/>
                        </a:spcAft>
                      </a:pPr>
                      <a:r>
                        <a:rPr lang="en-GB" sz="1400" dirty="0">
                          <a:solidFill>
                            <a:srgbClr val="FFFF00"/>
                          </a:solidFill>
                          <a:latin typeface="Calibri"/>
                          <a:ea typeface="Calibri"/>
                          <a:cs typeface="Times New Roman"/>
                        </a:rPr>
                        <a:t>Staying safe</a:t>
                      </a:r>
                    </a:p>
                    <a:p>
                      <a:pPr>
                        <a:lnSpc>
                          <a:spcPct val="115000"/>
                        </a:lnSpc>
                        <a:spcAft>
                          <a:spcPts val="0"/>
                        </a:spcAft>
                      </a:pPr>
                      <a:r>
                        <a:rPr lang="en-GB" sz="1400" dirty="0">
                          <a:solidFill>
                            <a:srgbClr val="FFFF00"/>
                          </a:solidFill>
                          <a:latin typeface="Calibri"/>
                          <a:ea typeface="Calibri"/>
                          <a:cs typeface="Times New Roman"/>
                        </a:rPr>
                        <a:t>Safety and responsibility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Values</a:t>
                      </a:r>
                    </a:p>
                    <a:p>
                      <a:pPr>
                        <a:lnSpc>
                          <a:spcPct val="115000"/>
                        </a:lnSpc>
                        <a:spcAft>
                          <a:spcPts val="0"/>
                        </a:spcAft>
                      </a:pPr>
                      <a:r>
                        <a:rPr lang="en-GB" sz="1400" dirty="0">
                          <a:solidFill>
                            <a:schemeClr val="bg1"/>
                          </a:solidFill>
                          <a:latin typeface="Calibri"/>
                          <a:ea typeface="Calibri"/>
                          <a:cs typeface="Times New Roman"/>
                        </a:rPr>
                        <a:t>Safety</a:t>
                      </a:r>
                    </a:p>
                    <a:p>
                      <a:pPr>
                        <a:lnSpc>
                          <a:spcPct val="115000"/>
                        </a:lnSpc>
                        <a:spcAft>
                          <a:spcPts val="0"/>
                        </a:spcAft>
                      </a:pPr>
                      <a:r>
                        <a:rPr lang="en-GB" sz="1400" dirty="0">
                          <a:solidFill>
                            <a:schemeClr val="bg1"/>
                          </a:solidFill>
                          <a:latin typeface="Calibri"/>
                          <a:ea typeface="Calibri"/>
                          <a:cs typeface="Times New Roman"/>
                        </a:rPr>
                        <a:t>Respect </a:t>
                      </a:r>
                    </a:p>
                    <a:p>
                      <a:pPr>
                        <a:lnSpc>
                          <a:spcPct val="115000"/>
                        </a:lnSpc>
                        <a:spcAft>
                          <a:spcPts val="0"/>
                        </a:spcAft>
                      </a:pPr>
                      <a:r>
                        <a:rPr lang="en-GB" sz="1400" dirty="0">
                          <a:solidFill>
                            <a:schemeClr val="bg1"/>
                          </a:solidFill>
                          <a:latin typeface="Calibri"/>
                          <a:ea typeface="Calibri"/>
                          <a:cs typeface="Times New Roman"/>
                        </a:rPr>
                        <a:t>Fulfilment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solidFill>
                            <a:srgbClr val="FFFF00"/>
                          </a:solidFill>
                          <a:latin typeface="Calibri"/>
                          <a:ea typeface="Calibri"/>
                          <a:cs typeface="Times New Roman"/>
                        </a:rPr>
                        <a:t>How to behave</a:t>
                      </a:r>
                    </a:p>
                    <a:p>
                      <a:pPr>
                        <a:lnSpc>
                          <a:spcPct val="115000"/>
                        </a:lnSpc>
                        <a:spcAft>
                          <a:spcPts val="0"/>
                        </a:spcAft>
                      </a:pPr>
                      <a:r>
                        <a:rPr lang="en-GB" sz="1400" dirty="0">
                          <a:solidFill>
                            <a:srgbClr val="FFFF00"/>
                          </a:solidFill>
                          <a:latin typeface="Calibri"/>
                          <a:ea typeface="Calibri"/>
                          <a:cs typeface="Times New Roman"/>
                        </a:rPr>
                        <a:t>Who to have sex with</a:t>
                      </a:r>
                    </a:p>
                    <a:p>
                      <a:pPr>
                        <a:lnSpc>
                          <a:spcPct val="115000"/>
                        </a:lnSpc>
                        <a:spcAft>
                          <a:spcPts val="0"/>
                        </a:spcAft>
                      </a:pPr>
                      <a:r>
                        <a:rPr lang="en-GB" sz="1400" dirty="0">
                          <a:solidFill>
                            <a:srgbClr val="FFFF00"/>
                          </a:solidFill>
                          <a:latin typeface="Calibri"/>
                          <a:ea typeface="Calibri"/>
                          <a:cs typeface="Times New Roman"/>
                        </a:rPr>
                        <a:t>Norms (derived from other sources)</a:t>
                      </a:r>
                    </a:p>
                    <a:p>
                      <a:pPr>
                        <a:lnSpc>
                          <a:spcPct val="115000"/>
                        </a:lnSpc>
                        <a:spcAft>
                          <a:spcPts val="0"/>
                        </a:spcAft>
                      </a:pPr>
                      <a:r>
                        <a:rPr lang="en-GB" sz="1400" dirty="0">
                          <a:solidFill>
                            <a:srgbClr val="FFFF00"/>
                          </a:solidFill>
                          <a:latin typeface="Calibri"/>
                          <a:ea typeface="Calibri"/>
                          <a:cs typeface="Times New Roman"/>
                        </a:rPr>
                        <a:t>Setting the standard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Pleasure</a:t>
                      </a:r>
                    </a:p>
                    <a:p>
                      <a:pPr>
                        <a:lnSpc>
                          <a:spcPct val="115000"/>
                        </a:lnSpc>
                        <a:spcAft>
                          <a:spcPts val="0"/>
                        </a:spcAft>
                      </a:pPr>
                      <a:r>
                        <a:rPr lang="en-GB" sz="1400">
                          <a:solidFill>
                            <a:srgbClr val="FFFF00"/>
                          </a:solidFill>
                          <a:latin typeface="Calibri"/>
                          <a:ea typeface="Calibri"/>
                          <a:cs typeface="Times New Roman"/>
                        </a:rPr>
                        <a:t>Expertise</a:t>
                      </a:r>
                    </a:p>
                    <a:p>
                      <a:pPr>
                        <a:lnSpc>
                          <a:spcPct val="115000"/>
                        </a:lnSpc>
                        <a:spcAft>
                          <a:spcPts val="0"/>
                        </a:spcAft>
                      </a:pPr>
                      <a:r>
                        <a:rPr lang="en-GB" sz="1400">
                          <a:solidFill>
                            <a:srgbClr val="FFFF00"/>
                          </a:solidFill>
                          <a:latin typeface="Calibri"/>
                          <a:ea typeface="Calibri"/>
                          <a:cs typeface="Times New Roman"/>
                        </a:rPr>
                        <a:t>Repertoire</a:t>
                      </a:r>
                    </a:p>
                    <a:p>
                      <a:pPr>
                        <a:lnSpc>
                          <a:spcPct val="115000"/>
                        </a:lnSpc>
                        <a:spcAft>
                          <a:spcPts val="0"/>
                        </a:spcAft>
                      </a:pPr>
                      <a:r>
                        <a:rPr lang="en-GB" sz="1400">
                          <a:solidFill>
                            <a:srgbClr val="FFFF00"/>
                          </a:solidFill>
                          <a:latin typeface="Calibri"/>
                          <a:ea typeface="Calibri"/>
                          <a:cs typeface="Times New Roman"/>
                        </a:rPr>
                        <a:t>What things look like</a:t>
                      </a:r>
                    </a:p>
                    <a:p>
                      <a:pPr>
                        <a:lnSpc>
                          <a:spcPct val="115000"/>
                        </a:lnSpc>
                        <a:spcAft>
                          <a:spcPts val="0"/>
                        </a:spcAft>
                      </a:pPr>
                      <a:r>
                        <a:rPr lang="en-GB" sz="1400">
                          <a:solidFill>
                            <a:srgbClr val="FFFF00"/>
                          </a:solidFill>
                          <a:latin typeface="Calibri"/>
                          <a:ea typeface="Calibri"/>
                          <a:cs typeface="Times New Roman"/>
                        </a:rPr>
                        <a:t>Nothing</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3092">
                <a:tc>
                  <a:txBody>
                    <a:bodyPr/>
                    <a:lstStyle/>
                    <a:p>
                      <a:pPr>
                        <a:lnSpc>
                          <a:spcPct val="115000"/>
                        </a:lnSpc>
                        <a:spcAft>
                          <a:spcPts val="0"/>
                        </a:spcAft>
                      </a:pPr>
                      <a:r>
                        <a:rPr lang="en-GB" sz="1400" b="1" dirty="0">
                          <a:solidFill>
                            <a:schemeClr val="tx1"/>
                          </a:solidFill>
                          <a:latin typeface="Calibri"/>
                          <a:ea typeface="Calibri"/>
                          <a:cs typeface="Times New Roman"/>
                        </a:rPr>
                        <a:t>Process</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Didactic</a:t>
                      </a:r>
                    </a:p>
                    <a:p>
                      <a:pPr>
                        <a:lnSpc>
                          <a:spcPct val="115000"/>
                        </a:lnSpc>
                        <a:spcAft>
                          <a:spcPts val="0"/>
                        </a:spcAft>
                      </a:pPr>
                      <a:r>
                        <a:rPr lang="en-GB" sz="1400" dirty="0">
                          <a:solidFill>
                            <a:srgbClr val="FFFF00"/>
                          </a:solidFill>
                          <a:latin typeface="Calibri"/>
                          <a:ea typeface="Calibri"/>
                          <a:cs typeface="Times New Roman"/>
                        </a:rPr>
                        <a:t>One-way </a:t>
                      </a:r>
                    </a:p>
                    <a:p>
                      <a:pPr>
                        <a:lnSpc>
                          <a:spcPct val="115000"/>
                        </a:lnSpc>
                        <a:spcAft>
                          <a:spcPts val="0"/>
                        </a:spcAft>
                      </a:pPr>
                      <a:r>
                        <a:rPr lang="en-GB" sz="1400" dirty="0">
                          <a:solidFill>
                            <a:srgbClr val="FFFF00"/>
                          </a:solidFill>
                          <a:latin typeface="Calibri"/>
                          <a:ea typeface="Calibri"/>
                          <a:cs typeface="Times New Roman"/>
                        </a:rPr>
                        <a:t>Rigid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Taught</a:t>
                      </a:r>
                    </a:p>
                    <a:p>
                      <a:pPr>
                        <a:lnSpc>
                          <a:spcPct val="115000"/>
                        </a:lnSpc>
                        <a:spcAft>
                          <a:spcPts val="0"/>
                        </a:spcAft>
                      </a:pPr>
                      <a:r>
                        <a:rPr lang="en-GB" sz="1400" dirty="0">
                          <a:solidFill>
                            <a:schemeClr val="bg1"/>
                          </a:solidFill>
                          <a:latin typeface="Calibri"/>
                          <a:ea typeface="Calibri"/>
                          <a:cs typeface="Times New Roman"/>
                        </a:rPr>
                        <a:t>Discussed </a:t>
                      </a:r>
                    </a:p>
                    <a:p>
                      <a:pPr>
                        <a:lnSpc>
                          <a:spcPct val="115000"/>
                        </a:lnSpc>
                        <a:spcAft>
                          <a:spcPts val="0"/>
                        </a:spcAft>
                      </a:pPr>
                      <a:r>
                        <a:rPr lang="en-GB" sz="1400" dirty="0">
                          <a:solidFill>
                            <a:schemeClr val="bg1"/>
                          </a:solidFill>
                          <a:latin typeface="Calibri"/>
                          <a:ea typeface="Calibri"/>
                          <a:cs typeface="Times New Roman"/>
                        </a:rPr>
                        <a:t>Power with the teller</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solidFill>
                            <a:srgbClr val="FFFF00"/>
                          </a:solidFill>
                          <a:latin typeface="Calibri"/>
                          <a:ea typeface="Calibri"/>
                          <a:cs typeface="Times New Roman"/>
                        </a:rPr>
                        <a:t>Absorbing rather than asking – learning without saying you don’t know</a:t>
                      </a:r>
                    </a:p>
                    <a:p>
                      <a:pPr>
                        <a:lnSpc>
                          <a:spcPct val="115000"/>
                        </a:lnSpc>
                        <a:spcAft>
                          <a:spcPts val="0"/>
                        </a:spcAft>
                      </a:pPr>
                      <a:r>
                        <a:rPr lang="en-GB" sz="1400" dirty="0">
                          <a:solidFill>
                            <a:srgbClr val="FFFF00"/>
                          </a:solidFill>
                          <a:latin typeface="Calibri"/>
                          <a:ea typeface="Calibri"/>
                          <a:cs typeface="Times New Roman"/>
                        </a:rPr>
                        <a:t>By failure to comply</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Learning without asking, without being exposed, without revealing ignorance</a:t>
                      </a:r>
                    </a:p>
                    <a:p>
                      <a:pPr>
                        <a:lnSpc>
                          <a:spcPct val="115000"/>
                        </a:lnSpc>
                        <a:spcAft>
                          <a:spcPts val="0"/>
                        </a:spcAft>
                      </a:pPr>
                      <a:r>
                        <a:rPr lang="en-GB" sz="1400" dirty="0" smtClean="0">
                          <a:solidFill>
                            <a:srgbClr val="FFFF00"/>
                          </a:solidFill>
                          <a:latin typeface="Calibri"/>
                          <a:ea typeface="Calibri"/>
                          <a:cs typeface="Times New Roman"/>
                        </a:rPr>
                        <a:t>Non-judgemental, positive and safe</a:t>
                      </a:r>
                      <a:endParaRPr lang="en-GB" sz="1400" dirty="0">
                        <a:solidFill>
                          <a:srgbClr val="FFFF00"/>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0414">
                <a:tc>
                  <a:txBody>
                    <a:bodyPr/>
                    <a:lstStyle/>
                    <a:p>
                      <a:pPr>
                        <a:lnSpc>
                          <a:spcPct val="115000"/>
                        </a:lnSpc>
                        <a:spcAft>
                          <a:spcPts val="0"/>
                        </a:spcAft>
                      </a:pPr>
                      <a:r>
                        <a:rPr lang="en-GB" sz="1400" b="1" dirty="0">
                          <a:solidFill>
                            <a:schemeClr val="tx1"/>
                          </a:solidFill>
                          <a:latin typeface="Calibri"/>
                          <a:ea typeface="Calibri"/>
                          <a:cs typeface="Times New Roman"/>
                        </a:rPr>
                        <a:t>Assumed intent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Adult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Facts</a:t>
                      </a:r>
                    </a:p>
                    <a:p>
                      <a:pPr>
                        <a:lnSpc>
                          <a:spcPct val="115000"/>
                        </a:lnSpc>
                        <a:spcAft>
                          <a:spcPts val="0"/>
                        </a:spcAft>
                      </a:pPr>
                      <a:r>
                        <a:rPr lang="en-GB" sz="1400" dirty="0">
                          <a:solidFill>
                            <a:schemeClr val="bg1"/>
                          </a:solidFill>
                          <a:latin typeface="Calibri"/>
                          <a:ea typeface="Calibri"/>
                          <a:cs typeface="Times New Roman"/>
                        </a:rPr>
                        <a:t>Expectations</a:t>
                      </a:r>
                    </a:p>
                    <a:p>
                      <a:pPr>
                        <a:lnSpc>
                          <a:spcPct val="115000"/>
                        </a:lnSpc>
                        <a:spcAft>
                          <a:spcPts val="0"/>
                        </a:spcAft>
                      </a:pPr>
                      <a:r>
                        <a:rPr lang="en-GB" sz="1400" dirty="0">
                          <a:solidFill>
                            <a:schemeClr val="bg1"/>
                          </a:solidFill>
                          <a:latin typeface="Calibri"/>
                          <a:ea typeface="Calibri"/>
                          <a:cs typeface="Times New Roman"/>
                        </a:rPr>
                        <a:t>Family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solidFill>
                            <a:srgbClr val="FFFF00"/>
                          </a:solidFill>
                          <a:latin typeface="Calibri"/>
                          <a:ea typeface="Calibri"/>
                          <a:cs typeface="Times New Roman"/>
                        </a:rPr>
                        <a:t>Approved behaviours</a:t>
                      </a:r>
                    </a:p>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Limits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Expertise </a:t>
                      </a:r>
                    </a:p>
                    <a:p>
                      <a:pPr>
                        <a:lnSpc>
                          <a:spcPct val="115000"/>
                        </a:lnSpc>
                        <a:spcAft>
                          <a:spcPts val="0"/>
                        </a:spcAft>
                      </a:pPr>
                      <a:r>
                        <a:rPr lang="en-GB" sz="1400" dirty="0">
                          <a:solidFill>
                            <a:srgbClr val="FFFF00"/>
                          </a:solidFill>
                          <a:latin typeface="Calibri"/>
                          <a:ea typeface="Calibri"/>
                          <a:cs typeface="Times New Roman"/>
                        </a:rPr>
                        <a:t>Skills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1052736"/>
            <a:ext cx="8208912" cy="5324535"/>
          </a:xfrm>
          <a:prstGeom prst="rect">
            <a:avLst/>
          </a:prstGeom>
          <a:noFill/>
        </p:spPr>
        <p:txBody>
          <a:bodyPr wrap="square" rtlCol="0">
            <a:spAutoFit/>
          </a:bodyPr>
          <a:lstStyle/>
          <a:p>
            <a:r>
              <a:rPr lang="en-GB" sz="2000" i="1" dirty="0" smtClean="0">
                <a:solidFill>
                  <a:srgbClr val="FFFF00"/>
                </a:solidFill>
                <a:latin typeface="+mj-lt"/>
              </a:rPr>
              <a:t>“My dad has given me all my values. The way he has taught me all the things that you don’t get taught at school if you know what I mean, how to treat a woman and what to do and all that and I can talk to him about anything”</a:t>
            </a:r>
          </a:p>
          <a:p>
            <a:r>
              <a:rPr lang="en-GB" sz="2000" i="1" dirty="0" smtClean="0">
                <a:solidFill>
                  <a:srgbClr val="FFFF00"/>
                </a:solidFill>
                <a:latin typeface="+mj-lt"/>
              </a:rPr>
              <a:t> </a:t>
            </a:r>
          </a:p>
          <a:p>
            <a:r>
              <a:rPr lang="en-GB" sz="2000" i="1" dirty="0" smtClean="0">
                <a:solidFill>
                  <a:srgbClr val="FFFF00"/>
                </a:solidFill>
                <a:latin typeface="+mj-lt"/>
              </a:rPr>
              <a:t>“My dad was always really good about it as well, he was always really</a:t>
            </a:r>
            <a:r>
              <a:rPr lang="en-GB" sz="2000" i="1" dirty="0" smtClean="0">
                <a:solidFill>
                  <a:srgbClr val="FFFF00"/>
                </a:solidFill>
                <a:latin typeface="+mj-lt"/>
              </a:rPr>
              <a:t>, like </a:t>
            </a:r>
            <a:r>
              <a:rPr lang="en-GB" sz="2000" i="1" dirty="0" smtClean="0">
                <a:solidFill>
                  <a:srgbClr val="FFFF00"/>
                </a:solidFill>
                <a:latin typeface="+mj-lt"/>
              </a:rPr>
              <a:t>open about it an’ that, an’ me step-mum, especially me step-mum. Always like really easy to talk to an’ that sort of stuff.”</a:t>
            </a:r>
          </a:p>
          <a:p>
            <a:r>
              <a:rPr lang="en-GB" sz="2000" i="1" dirty="0" smtClean="0">
                <a:solidFill>
                  <a:srgbClr val="FFFF00"/>
                </a:solidFill>
                <a:latin typeface="+mj-lt"/>
              </a:rPr>
              <a:t> </a:t>
            </a:r>
          </a:p>
          <a:p>
            <a:r>
              <a:rPr lang="en-GB" sz="2000" i="1" dirty="0" smtClean="0">
                <a:solidFill>
                  <a:srgbClr val="FFFF00"/>
                </a:solidFill>
                <a:latin typeface="+mj-lt"/>
              </a:rPr>
              <a:t>“Like they can’t really stop me so they might as </a:t>
            </a:r>
            <a:r>
              <a:rPr lang="en-GB" sz="2000" i="1" dirty="0" smtClean="0">
                <a:solidFill>
                  <a:srgbClr val="FFFF00"/>
                </a:solidFill>
                <a:latin typeface="+mj-lt"/>
              </a:rPr>
              <a:t>well.. </a:t>
            </a:r>
            <a:r>
              <a:rPr lang="en-GB" sz="2000" i="1" dirty="0" smtClean="0">
                <a:solidFill>
                  <a:srgbClr val="FFFF00"/>
                </a:solidFill>
                <a:latin typeface="+mj-lt"/>
              </a:rPr>
              <a:t>if I am going to do </a:t>
            </a:r>
            <a:r>
              <a:rPr lang="en-GB" sz="2000" i="1" dirty="0" smtClean="0">
                <a:solidFill>
                  <a:srgbClr val="FFFF00"/>
                </a:solidFill>
                <a:latin typeface="+mj-lt"/>
              </a:rPr>
              <a:t>it, well.. </a:t>
            </a:r>
            <a:r>
              <a:rPr lang="en-GB" sz="2000" i="1" dirty="0" smtClean="0">
                <a:solidFill>
                  <a:srgbClr val="FFFF00"/>
                </a:solidFill>
                <a:latin typeface="+mj-lt"/>
              </a:rPr>
              <a:t>they might as well make sure that I do it safely and put the message into my head that I do it safely”</a:t>
            </a:r>
          </a:p>
          <a:p>
            <a:r>
              <a:rPr lang="en-US" sz="2000" i="1" dirty="0" smtClean="0">
                <a:solidFill>
                  <a:srgbClr val="FFFF00"/>
                </a:solidFill>
                <a:latin typeface="+mj-lt"/>
              </a:rPr>
              <a:t> </a:t>
            </a:r>
            <a:endParaRPr lang="en-GB" sz="2000" i="1" dirty="0" smtClean="0">
              <a:solidFill>
                <a:srgbClr val="FFFF00"/>
              </a:solidFill>
              <a:latin typeface="+mj-lt"/>
            </a:endParaRPr>
          </a:p>
          <a:p>
            <a:r>
              <a:rPr lang="en-GB" sz="2000" i="1" dirty="0" smtClean="0">
                <a:solidFill>
                  <a:srgbClr val="FFFF00"/>
                </a:solidFill>
                <a:latin typeface="+mj-lt"/>
              </a:rPr>
              <a:t>“They want me to just stay with one bird and not just...they wouldn’t want me to just go shagging anything that walks”</a:t>
            </a:r>
          </a:p>
          <a:p>
            <a:r>
              <a:rPr lang="en-US" sz="2000" i="1" dirty="0" smtClean="0">
                <a:solidFill>
                  <a:srgbClr val="FFFF00"/>
                </a:solidFill>
                <a:latin typeface="+mj-lt"/>
              </a:rPr>
              <a:t> </a:t>
            </a:r>
            <a:endParaRPr lang="en-GB" sz="2000" i="1" dirty="0" smtClean="0">
              <a:solidFill>
                <a:srgbClr val="FFFF00"/>
              </a:solidFill>
              <a:latin typeface="+mj-lt"/>
            </a:endParaRPr>
          </a:p>
          <a:p>
            <a:r>
              <a:rPr lang="en-GB" sz="2000" i="1" dirty="0" smtClean="0">
                <a:solidFill>
                  <a:srgbClr val="FFFF00"/>
                </a:solidFill>
                <a:latin typeface="+mj-lt"/>
              </a:rPr>
              <a:t>“She comes up and fucking starts talking to me..... so did me dad. It felt weird, I told her to fuck off”</a:t>
            </a:r>
            <a:endParaRPr lang="en-GB" sz="2000" i="1" dirty="0">
              <a:solidFill>
                <a:srgbClr val="FFFF00"/>
              </a:solidFill>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196752"/>
            <a:ext cx="8136904" cy="400110"/>
          </a:xfrm>
          <a:prstGeom prst="rect">
            <a:avLst/>
          </a:prstGeom>
          <a:noFill/>
        </p:spPr>
        <p:txBody>
          <a:bodyPr wrap="square" rtlCol="0">
            <a:spAutoFit/>
          </a:bodyPr>
          <a:lstStyle/>
          <a:p>
            <a:pPr algn="ctr"/>
            <a:r>
              <a:rPr lang="en-GB" sz="2000" dirty="0" smtClean="0">
                <a:solidFill>
                  <a:srgbClr val="FFFF00"/>
                </a:solidFill>
                <a:latin typeface="+mj-lt"/>
              </a:rPr>
              <a:t>Where do young men say they learn about sex and relationships?</a:t>
            </a:r>
            <a:endParaRPr lang="en-GB" sz="2000" dirty="0">
              <a:solidFill>
                <a:srgbClr val="FFFF00"/>
              </a:solidFill>
              <a:latin typeface="+mj-lt"/>
            </a:endParaRPr>
          </a:p>
        </p:txBody>
      </p:sp>
      <p:graphicFrame>
        <p:nvGraphicFramePr>
          <p:cNvPr id="3" name="Table 2"/>
          <p:cNvGraphicFramePr>
            <a:graphicFrameLocks noGrp="1"/>
          </p:cNvGraphicFramePr>
          <p:nvPr/>
        </p:nvGraphicFramePr>
        <p:xfrm>
          <a:off x="323528" y="1988840"/>
          <a:ext cx="8136903" cy="3925824"/>
        </p:xfrm>
        <a:graphic>
          <a:graphicData uri="http://schemas.openxmlformats.org/drawingml/2006/table">
            <a:tbl>
              <a:tblPr/>
              <a:tblGrid>
                <a:gridCol w="804391"/>
                <a:gridCol w="1833128"/>
                <a:gridCol w="1833128"/>
                <a:gridCol w="1833128"/>
                <a:gridCol w="1833128"/>
              </a:tblGrid>
              <a:tr h="236805">
                <a:tc>
                  <a:txBody>
                    <a:bodyPr/>
                    <a:lstStyle/>
                    <a:p>
                      <a:pPr>
                        <a:lnSpc>
                          <a:spcPct val="115000"/>
                        </a:lnSpc>
                        <a:spcAft>
                          <a:spcPts val="0"/>
                        </a:spcAft>
                      </a:pPr>
                      <a:r>
                        <a:rPr lang="en-GB" sz="1400" b="1" dirty="0">
                          <a:latin typeface="Calibri"/>
                          <a:ea typeface="Calibri"/>
                          <a:cs typeface="Times New Roman"/>
                        </a:rPr>
                        <a:t>Source</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School</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Family</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solidFill>
                            <a:schemeClr val="bg1"/>
                          </a:solidFill>
                          <a:latin typeface="Calibri"/>
                          <a:ea typeface="Calibri"/>
                          <a:cs typeface="Times New Roman"/>
                        </a:rPr>
                        <a:t>Peers</a:t>
                      </a:r>
                      <a:endParaRPr lang="en-GB" sz="1400" dirty="0">
                        <a:solidFill>
                          <a:schemeClr val="bg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b="1" dirty="0">
                          <a:latin typeface="Calibri"/>
                          <a:ea typeface="Calibri"/>
                          <a:cs typeface="Times New Roman"/>
                        </a:rPr>
                        <a:t>Pornography</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4024">
                <a:tc>
                  <a:txBody>
                    <a:bodyPr/>
                    <a:lstStyle/>
                    <a:p>
                      <a:pPr>
                        <a:lnSpc>
                          <a:spcPct val="115000"/>
                        </a:lnSpc>
                        <a:spcAft>
                          <a:spcPts val="0"/>
                        </a:spcAft>
                      </a:pPr>
                      <a:r>
                        <a:rPr lang="en-GB" sz="1400" b="1" dirty="0">
                          <a:solidFill>
                            <a:schemeClr val="tx1"/>
                          </a:solidFill>
                          <a:latin typeface="Calibri"/>
                          <a:ea typeface="Calibri"/>
                          <a:cs typeface="Times New Roman"/>
                        </a:rPr>
                        <a:t>Content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Moralistic</a:t>
                      </a:r>
                    </a:p>
                    <a:p>
                      <a:pPr>
                        <a:lnSpc>
                          <a:spcPct val="115000"/>
                        </a:lnSpc>
                        <a:spcAft>
                          <a:spcPts val="0"/>
                        </a:spcAft>
                      </a:pPr>
                      <a:r>
                        <a:rPr lang="en-GB" sz="1400" dirty="0">
                          <a:solidFill>
                            <a:srgbClr val="FFFF00"/>
                          </a:solidFill>
                          <a:latin typeface="Calibri"/>
                          <a:ea typeface="Calibri"/>
                          <a:cs typeface="Times New Roman"/>
                        </a:rPr>
                        <a:t>What not to do</a:t>
                      </a:r>
                    </a:p>
                    <a:p>
                      <a:pPr>
                        <a:lnSpc>
                          <a:spcPct val="115000"/>
                        </a:lnSpc>
                        <a:spcAft>
                          <a:spcPts val="0"/>
                        </a:spcAft>
                      </a:pPr>
                      <a:r>
                        <a:rPr lang="en-GB" sz="1400" dirty="0">
                          <a:solidFill>
                            <a:srgbClr val="FFFF00"/>
                          </a:solidFill>
                          <a:latin typeface="Calibri"/>
                          <a:ea typeface="Calibri"/>
                          <a:cs typeface="Times New Roman"/>
                        </a:rPr>
                        <a:t>Staying safe</a:t>
                      </a:r>
                    </a:p>
                    <a:p>
                      <a:pPr>
                        <a:lnSpc>
                          <a:spcPct val="115000"/>
                        </a:lnSpc>
                        <a:spcAft>
                          <a:spcPts val="0"/>
                        </a:spcAft>
                      </a:pPr>
                      <a:r>
                        <a:rPr lang="en-GB" sz="1400" dirty="0">
                          <a:solidFill>
                            <a:srgbClr val="FFFF00"/>
                          </a:solidFill>
                          <a:latin typeface="Calibri"/>
                          <a:ea typeface="Calibri"/>
                          <a:cs typeface="Times New Roman"/>
                        </a:rPr>
                        <a:t>Safety and responsibility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Safety</a:t>
                      </a:r>
                    </a:p>
                    <a:p>
                      <a:pPr>
                        <a:lnSpc>
                          <a:spcPct val="115000"/>
                        </a:lnSpc>
                        <a:spcAft>
                          <a:spcPts val="0"/>
                        </a:spcAft>
                      </a:pPr>
                      <a:r>
                        <a:rPr lang="en-GB" sz="1400" dirty="0">
                          <a:solidFill>
                            <a:srgbClr val="FFFF00"/>
                          </a:solidFill>
                          <a:latin typeface="Calibri"/>
                          <a:ea typeface="Calibri"/>
                          <a:cs typeface="Times New Roman"/>
                        </a:rPr>
                        <a:t>Respect </a:t>
                      </a:r>
                    </a:p>
                    <a:p>
                      <a:pPr>
                        <a:lnSpc>
                          <a:spcPct val="115000"/>
                        </a:lnSpc>
                        <a:spcAft>
                          <a:spcPts val="0"/>
                        </a:spcAft>
                      </a:pPr>
                      <a:r>
                        <a:rPr lang="en-GB" sz="1400" dirty="0">
                          <a:solidFill>
                            <a:srgbClr val="FFFF00"/>
                          </a:solidFill>
                          <a:latin typeface="Calibri"/>
                          <a:ea typeface="Calibri"/>
                          <a:cs typeface="Times New Roman"/>
                        </a:rPr>
                        <a:t>Fulfilment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How to behave</a:t>
                      </a:r>
                    </a:p>
                    <a:p>
                      <a:pPr>
                        <a:lnSpc>
                          <a:spcPct val="115000"/>
                        </a:lnSpc>
                        <a:spcAft>
                          <a:spcPts val="0"/>
                        </a:spcAft>
                      </a:pPr>
                      <a:r>
                        <a:rPr lang="en-GB" sz="1400" dirty="0">
                          <a:solidFill>
                            <a:schemeClr val="bg1"/>
                          </a:solidFill>
                          <a:latin typeface="Calibri"/>
                          <a:ea typeface="Calibri"/>
                          <a:cs typeface="Times New Roman"/>
                        </a:rPr>
                        <a:t>Who to have sex with</a:t>
                      </a:r>
                    </a:p>
                    <a:p>
                      <a:pPr>
                        <a:lnSpc>
                          <a:spcPct val="115000"/>
                        </a:lnSpc>
                        <a:spcAft>
                          <a:spcPts val="0"/>
                        </a:spcAft>
                      </a:pPr>
                      <a:r>
                        <a:rPr lang="en-GB" sz="1400" dirty="0">
                          <a:solidFill>
                            <a:schemeClr val="bg1"/>
                          </a:solidFill>
                          <a:latin typeface="Calibri"/>
                          <a:ea typeface="Calibri"/>
                          <a:cs typeface="Times New Roman"/>
                        </a:rPr>
                        <a:t>Norms (derived from other sources)</a:t>
                      </a:r>
                    </a:p>
                    <a:p>
                      <a:pPr>
                        <a:lnSpc>
                          <a:spcPct val="115000"/>
                        </a:lnSpc>
                        <a:spcAft>
                          <a:spcPts val="0"/>
                        </a:spcAft>
                      </a:pPr>
                      <a:r>
                        <a:rPr lang="en-GB" sz="1400" dirty="0">
                          <a:solidFill>
                            <a:schemeClr val="bg1"/>
                          </a:solidFill>
                          <a:latin typeface="Calibri"/>
                          <a:ea typeface="Calibri"/>
                          <a:cs typeface="Times New Roman"/>
                        </a:rPr>
                        <a:t>Setting the standard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a:solidFill>
                            <a:srgbClr val="FFFF00"/>
                          </a:solidFill>
                          <a:latin typeface="Calibri"/>
                          <a:ea typeface="Calibri"/>
                          <a:cs typeface="Times New Roman"/>
                        </a:rPr>
                        <a:t>Pleasure</a:t>
                      </a:r>
                    </a:p>
                    <a:p>
                      <a:pPr>
                        <a:lnSpc>
                          <a:spcPct val="115000"/>
                        </a:lnSpc>
                        <a:spcAft>
                          <a:spcPts val="0"/>
                        </a:spcAft>
                      </a:pPr>
                      <a:r>
                        <a:rPr lang="en-GB" sz="1400">
                          <a:solidFill>
                            <a:srgbClr val="FFFF00"/>
                          </a:solidFill>
                          <a:latin typeface="Calibri"/>
                          <a:ea typeface="Calibri"/>
                          <a:cs typeface="Times New Roman"/>
                        </a:rPr>
                        <a:t>Expertise</a:t>
                      </a:r>
                    </a:p>
                    <a:p>
                      <a:pPr>
                        <a:lnSpc>
                          <a:spcPct val="115000"/>
                        </a:lnSpc>
                        <a:spcAft>
                          <a:spcPts val="0"/>
                        </a:spcAft>
                      </a:pPr>
                      <a:r>
                        <a:rPr lang="en-GB" sz="1400">
                          <a:solidFill>
                            <a:srgbClr val="FFFF00"/>
                          </a:solidFill>
                          <a:latin typeface="Calibri"/>
                          <a:ea typeface="Calibri"/>
                          <a:cs typeface="Times New Roman"/>
                        </a:rPr>
                        <a:t>Repertoire</a:t>
                      </a:r>
                    </a:p>
                    <a:p>
                      <a:pPr>
                        <a:lnSpc>
                          <a:spcPct val="115000"/>
                        </a:lnSpc>
                        <a:spcAft>
                          <a:spcPts val="0"/>
                        </a:spcAft>
                      </a:pPr>
                      <a:r>
                        <a:rPr lang="en-GB" sz="1400">
                          <a:solidFill>
                            <a:srgbClr val="FFFF00"/>
                          </a:solidFill>
                          <a:latin typeface="Calibri"/>
                          <a:ea typeface="Calibri"/>
                          <a:cs typeface="Times New Roman"/>
                        </a:rPr>
                        <a:t>What things look like</a:t>
                      </a:r>
                    </a:p>
                    <a:p>
                      <a:pPr>
                        <a:lnSpc>
                          <a:spcPct val="115000"/>
                        </a:lnSpc>
                        <a:spcAft>
                          <a:spcPts val="0"/>
                        </a:spcAft>
                      </a:pPr>
                      <a:r>
                        <a:rPr lang="en-GB" sz="1400">
                          <a:solidFill>
                            <a:srgbClr val="FFFF00"/>
                          </a:solidFill>
                          <a:latin typeface="Calibri"/>
                          <a:ea typeface="Calibri"/>
                          <a:cs typeface="Times New Roman"/>
                        </a:rPr>
                        <a:t>Nothing</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3092">
                <a:tc>
                  <a:txBody>
                    <a:bodyPr/>
                    <a:lstStyle/>
                    <a:p>
                      <a:pPr>
                        <a:lnSpc>
                          <a:spcPct val="115000"/>
                        </a:lnSpc>
                        <a:spcAft>
                          <a:spcPts val="0"/>
                        </a:spcAft>
                      </a:pPr>
                      <a:r>
                        <a:rPr lang="en-GB" sz="1400" b="1" dirty="0">
                          <a:solidFill>
                            <a:schemeClr val="tx1"/>
                          </a:solidFill>
                          <a:latin typeface="Calibri"/>
                          <a:ea typeface="Calibri"/>
                          <a:cs typeface="Times New Roman"/>
                        </a:rPr>
                        <a:t>Process</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Didactic</a:t>
                      </a:r>
                    </a:p>
                    <a:p>
                      <a:pPr>
                        <a:lnSpc>
                          <a:spcPct val="115000"/>
                        </a:lnSpc>
                        <a:spcAft>
                          <a:spcPts val="0"/>
                        </a:spcAft>
                      </a:pPr>
                      <a:r>
                        <a:rPr lang="en-GB" sz="1400" dirty="0">
                          <a:solidFill>
                            <a:srgbClr val="FFFF00"/>
                          </a:solidFill>
                          <a:latin typeface="Calibri"/>
                          <a:ea typeface="Calibri"/>
                          <a:cs typeface="Times New Roman"/>
                        </a:rPr>
                        <a:t>One-way </a:t>
                      </a:r>
                    </a:p>
                    <a:p>
                      <a:pPr>
                        <a:lnSpc>
                          <a:spcPct val="115000"/>
                        </a:lnSpc>
                        <a:spcAft>
                          <a:spcPts val="0"/>
                        </a:spcAft>
                      </a:pPr>
                      <a:r>
                        <a:rPr lang="en-GB" sz="1400" dirty="0">
                          <a:solidFill>
                            <a:srgbClr val="FFFF00"/>
                          </a:solidFill>
                          <a:latin typeface="Calibri"/>
                          <a:ea typeface="Calibri"/>
                          <a:cs typeface="Times New Roman"/>
                        </a:rPr>
                        <a:t>Rigid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Taught</a:t>
                      </a:r>
                    </a:p>
                    <a:p>
                      <a:pPr>
                        <a:lnSpc>
                          <a:spcPct val="115000"/>
                        </a:lnSpc>
                        <a:spcAft>
                          <a:spcPts val="0"/>
                        </a:spcAft>
                      </a:pPr>
                      <a:r>
                        <a:rPr lang="en-GB" sz="1400" dirty="0">
                          <a:solidFill>
                            <a:srgbClr val="FFFF00"/>
                          </a:solidFill>
                          <a:latin typeface="Calibri"/>
                          <a:ea typeface="Calibri"/>
                          <a:cs typeface="Times New Roman"/>
                        </a:rPr>
                        <a:t>Discussed </a:t>
                      </a:r>
                    </a:p>
                    <a:p>
                      <a:pPr>
                        <a:lnSpc>
                          <a:spcPct val="115000"/>
                        </a:lnSpc>
                        <a:spcAft>
                          <a:spcPts val="0"/>
                        </a:spcAft>
                      </a:pPr>
                      <a:r>
                        <a:rPr lang="en-GB" sz="1400" dirty="0">
                          <a:solidFill>
                            <a:srgbClr val="FFFF00"/>
                          </a:solidFill>
                          <a:latin typeface="Calibri"/>
                          <a:ea typeface="Calibri"/>
                          <a:cs typeface="Times New Roman"/>
                        </a:rPr>
                        <a:t>Power with the teller</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Absorbing rather than asking – learning without saying you don’t know</a:t>
                      </a:r>
                    </a:p>
                    <a:p>
                      <a:pPr>
                        <a:lnSpc>
                          <a:spcPct val="115000"/>
                        </a:lnSpc>
                        <a:spcAft>
                          <a:spcPts val="0"/>
                        </a:spcAft>
                      </a:pPr>
                      <a:r>
                        <a:rPr lang="en-GB" sz="1400" dirty="0">
                          <a:solidFill>
                            <a:schemeClr val="bg1"/>
                          </a:solidFill>
                          <a:latin typeface="Calibri"/>
                          <a:ea typeface="Calibri"/>
                          <a:cs typeface="Times New Roman"/>
                        </a:rPr>
                        <a:t>By failure to comply</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solidFill>
                            <a:srgbClr val="FFFF00"/>
                          </a:solidFill>
                          <a:latin typeface="Calibri"/>
                          <a:ea typeface="Calibri"/>
                          <a:cs typeface="Times New Roman"/>
                        </a:rPr>
                        <a:t>Learning without asking, without being exposed, without revealing ignorance</a:t>
                      </a:r>
                    </a:p>
                    <a:p>
                      <a:pPr>
                        <a:lnSpc>
                          <a:spcPct val="115000"/>
                        </a:lnSpc>
                        <a:spcAft>
                          <a:spcPts val="0"/>
                        </a:spcAft>
                      </a:pPr>
                      <a:r>
                        <a:rPr lang="en-GB" sz="1400" dirty="0" smtClean="0">
                          <a:solidFill>
                            <a:srgbClr val="FFFF00"/>
                          </a:solidFill>
                          <a:latin typeface="Calibri"/>
                          <a:ea typeface="Calibri"/>
                          <a:cs typeface="Times New Roman"/>
                        </a:rPr>
                        <a:t>Non-judgemental, positive and safe</a:t>
                      </a:r>
                      <a:endParaRPr lang="en-GB" sz="1400" dirty="0">
                        <a:solidFill>
                          <a:srgbClr val="FFFF00"/>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0414">
                <a:tc>
                  <a:txBody>
                    <a:bodyPr/>
                    <a:lstStyle/>
                    <a:p>
                      <a:pPr>
                        <a:lnSpc>
                          <a:spcPct val="115000"/>
                        </a:lnSpc>
                        <a:spcAft>
                          <a:spcPts val="0"/>
                        </a:spcAft>
                      </a:pPr>
                      <a:r>
                        <a:rPr lang="en-GB" sz="1400" b="1" dirty="0">
                          <a:solidFill>
                            <a:schemeClr val="tx1"/>
                          </a:solidFill>
                          <a:latin typeface="Calibri"/>
                          <a:ea typeface="Calibri"/>
                          <a:cs typeface="Times New Roman"/>
                        </a:rPr>
                        <a:t>Assumed intent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Adult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Expectations</a:t>
                      </a:r>
                    </a:p>
                    <a:p>
                      <a:pPr>
                        <a:lnSpc>
                          <a:spcPct val="115000"/>
                        </a:lnSpc>
                        <a:spcAft>
                          <a:spcPts val="0"/>
                        </a:spcAft>
                      </a:pPr>
                      <a:r>
                        <a:rPr lang="en-GB" sz="1400">
                          <a:solidFill>
                            <a:srgbClr val="FFFF00"/>
                          </a:solidFill>
                          <a:latin typeface="Calibri"/>
                          <a:ea typeface="Calibri"/>
                          <a:cs typeface="Times New Roman"/>
                        </a:rPr>
                        <a:t>Family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chemeClr val="bg1"/>
                          </a:solidFill>
                          <a:latin typeface="Calibri"/>
                          <a:ea typeface="Calibri"/>
                          <a:cs typeface="Times New Roman"/>
                        </a:rPr>
                        <a:t>Approved behaviours</a:t>
                      </a:r>
                    </a:p>
                    <a:p>
                      <a:pPr>
                        <a:lnSpc>
                          <a:spcPct val="115000"/>
                        </a:lnSpc>
                        <a:spcAft>
                          <a:spcPts val="0"/>
                        </a:spcAft>
                      </a:pPr>
                      <a:r>
                        <a:rPr lang="en-GB" sz="1400" dirty="0">
                          <a:solidFill>
                            <a:schemeClr val="bg1"/>
                          </a:solidFill>
                          <a:latin typeface="Calibri"/>
                          <a:ea typeface="Calibri"/>
                          <a:cs typeface="Times New Roman"/>
                        </a:rPr>
                        <a:t>Values</a:t>
                      </a:r>
                    </a:p>
                    <a:p>
                      <a:pPr>
                        <a:lnSpc>
                          <a:spcPct val="115000"/>
                        </a:lnSpc>
                        <a:spcAft>
                          <a:spcPts val="0"/>
                        </a:spcAft>
                      </a:pPr>
                      <a:r>
                        <a:rPr lang="en-GB" sz="1400" dirty="0">
                          <a:solidFill>
                            <a:schemeClr val="bg1"/>
                          </a:solidFill>
                          <a:latin typeface="Calibri"/>
                          <a:ea typeface="Calibri"/>
                          <a:cs typeface="Times New Roman"/>
                        </a:rPr>
                        <a:t>Limits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GB" sz="1400" dirty="0">
                          <a:solidFill>
                            <a:srgbClr val="FFFF00"/>
                          </a:solidFill>
                          <a:latin typeface="Calibri"/>
                          <a:ea typeface="Calibri"/>
                          <a:cs typeface="Times New Roman"/>
                        </a:rPr>
                        <a:t>Expertise </a:t>
                      </a:r>
                    </a:p>
                    <a:p>
                      <a:pPr>
                        <a:lnSpc>
                          <a:spcPct val="115000"/>
                        </a:lnSpc>
                        <a:spcAft>
                          <a:spcPts val="0"/>
                        </a:spcAft>
                      </a:pPr>
                      <a:r>
                        <a:rPr lang="en-GB" sz="1400" dirty="0">
                          <a:solidFill>
                            <a:srgbClr val="FFFF00"/>
                          </a:solidFill>
                          <a:latin typeface="Calibri"/>
                          <a:ea typeface="Calibri"/>
                          <a:cs typeface="Times New Roman"/>
                        </a:rPr>
                        <a:t>Skills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1484784"/>
            <a:ext cx="8208912" cy="4401205"/>
          </a:xfrm>
          <a:prstGeom prst="rect">
            <a:avLst/>
          </a:prstGeom>
          <a:noFill/>
        </p:spPr>
        <p:txBody>
          <a:bodyPr wrap="square" rtlCol="0">
            <a:spAutoFit/>
          </a:bodyPr>
          <a:lstStyle/>
          <a:p>
            <a:r>
              <a:rPr lang="en-GB" sz="2000" i="1" dirty="0" smtClean="0">
                <a:solidFill>
                  <a:srgbClr val="FFFF00"/>
                </a:solidFill>
                <a:latin typeface="+mj-lt"/>
              </a:rPr>
              <a:t>“Honest to god, boys, </a:t>
            </a:r>
            <a:r>
              <a:rPr lang="en-GB" sz="2000" i="1" dirty="0" err="1" smtClean="0">
                <a:solidFill>
                  <a:srgbClr val="FFFF00"/>
                </a:solidFill>
                <a:latin typeface="+mj-lt"/>
              </a:rPr>
              <a:t>yer</a:t>
            </a:r>
            <a:r>
              <a:rPr lang="en-GB" sz="2000" i="1" dirty="0" smtClean="0">
                <a:solidFill>
                  <a:srgbClr val="FFFF00"/>
                </a:solidFill>
                <a:latin typeface="+mj-lt"/>
              </a:rPr>
              <a:t> </a:t>
            </a:r>
            <a:r>
              <a:rPr lang="en-GB" sz="2000" i="1" dirty="0" smtClean="0">
                <a:solidFill>
                  <a:srgbClr val="FFFF00"/>
                </a:solidFill>
                <a:latin typeface="+mj-lt"/>
              </a:rPr>
              <a:t>learn off </a:t>
            </a:r>
            <a:r>
              <a:rPr lang="en-GB" sz="2000" i="1" dirty="0" err="1" smtClean="0">
                <a:solidFill>
                  <a:srgbClr val="FFFF00"/>
                </a:solidFill>
                <a:latin typeface="+mj-lt"/>
              </a:rPr>
              <a:t>yer</a:t>
            </a:r>
            <a:r>
              <a:rPr lang="en-GB" sz="2000" i="1" dirty="0" smtClean="0">
                <a:solidFill>
                  <a:srgbClr val="FFFF00"/>
                </a:solidFill>
                <a:latin typeface="+mj-lt"/>
              </a:rPr>
              <a:t> mates, boys. You can't just discover it. It can't just come into your head, can it, you learn off your mates.”</a:t>
            </a:r>
            <a:endParaRPr lang="en-GB" sz="2000" dirty="0" smtClean="0">
              <a:solidFill>
                <a:srgbClr val="FFFF00"/>
              </a:solidFill>
              <a:latin typeface="+mj-lt"/>
            </a:endParaRPr>
          </a:p>
          <a:p>
            <a:r>
              <a:rPr lang="en-US" sz="2000" i="1" dirty="0" smtClean="0">
                <a:solidFill>
                  <a:srgbClr val="FFFF00"/>
                </a:solidFill>
                <a:latin typeface="+mj-lt"/>
              </a:rPr>
              <a:t> </a:t>
            </a:r>
            <a:endParaRPr lang="en-GB" sz="2000" dirty="0" smtClean="0">
              <a:solidFill>
                <a:srgbClr val="FFFF00"/>
              </a:solidFill>
              <a:latin typeface="+mj-lt"/>
            </a:endParaRPr>
          </a:p>
          <a:p>
            <a:r>
              <a:rPr lang="en-GB" sz="2000" i="1" dirty="0" smtClean="0">
                <a:solidFill>
                  <a:srgbClr val="FFFF00"/>
                </a:solidFill>
                <a:latin typeface="+mj-lt"/>
              </a:rPr>
              <a:t>“Me and my mates have got like a circle there is like six of us that are dead close and we do talk about it regularly what is happening with each other. If any of us has any problems we always talk about it and sort it out that is what normally happens”</a:t>
            </a:r>
            <a:endParaRPr lang="en-GB" sz="2000" dirty="0" smtClean="0">
              <a:solidFill>
                <a:srgbClr val="FFFF00"/>
              </a:solidFill>
              <a:latin typeface="+mj-lt"/>
            </a:endParaRPr>
          </a:p>
          <a:p>
            <a:r>
              <a:rPr lang="en-US" sz="2000" i="1" dirty="0" smtClean="0">
                <a:solidFill>
                  <a:srgbClr val="FFFF00"/>
                </a:solidFill>
                <a:latin typeface="+mj-lt"/>
              </a:rPr>
              <a:t> </a:t>
            </a:r>
            <a:endParaRPr lang="en-GB" sz="2000" dirty="0" smtClean="0">
              <a:solidFill>
                <a:srgbClr val="FFFF00"/>
              </a:solidFill>
              <a:latin typeface="+mj-lt"/>
            </a:endParaRPr>
          </a:p>
          <a:p>
            <a:r>
              <a:rPr lang="en-GB" sz="2000" i="1" dirty="0" smtClean="0">
                <a:solidFill>
                  <a:srgbClr val="FFFF00"/>
                </a:solidFill>
                <a:latin typeface="+mj-lt"/>
              </a:rPr>
              <a:t>“It is just how you pick it up you just watch them do stuff, they watch you do stuff most of it is just instinct like you know what to do you don’t really need to be told”</a:t>
            </a:r>
            <a:endParaRPr lang="en-GB" sz="2000" dirty="0" smtClean="0">
              <a:solidFill>
                <a:srgbClr val="FFFF00"/>
              </a:solidFill>
              <a:latin typeface="+mj-lt"/>
            </a:endParaRPr>
          </a:p>
          <a:p>
            <a:r>
              <a:rPr lang="en-US" sz="2000" i="1" dirty="0" smtClean="0">
                <a:solidFill>
                  <a:srgbClr val="FFFF00"/>
                </a:solidFill>
                <a:latin typeface="+mj-lt"/>
              </a:rPr>
              <a:t> </a:t>
            </a:r>
            <a:endParaRPr lang="en-GB" sz="2000" dirty="0" smtClean="0">
              <a:solidFill>
                <a:srgbClr val="FFFF00"/>
              </a:solidFill>
              <a:latin typeface="+mj-lt"/>
            </a:endParaRPr>
          </a:p>
          <a:p>
            <a:r>
              <a:rPr lang="en-GB" sz="2000" i="1" dirty="0" smtClean="0">
                <a:solidFill>
                  <a:srgbClr val="FFFF00"/>
                </a:solidFill>
                <a:latin typeface="+mj-lt"/>
              </a:rPr>
              <a:t>“You just learn things from listening to what people talk about and catch onto things”</a:t>
            </a:r>
            <a:endParaRPr lang="en-GB" sz="2000" dirty="0">
              <a:solidFill>
                <a:srgbClr val="FFFF00"/>
              </a:solidFill>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196752"/>
            <a:ext cx="8136904" cy="400110"/>
          </a:xfrm>
          <a:prstGeom prst="rect">
            <a:avLst/>
          </a:prstGeom>
          <a:noFill/>
        </p:spPr>
        <p:txBody>
          <a:bodyPr wrap="square" rtlCol="0">
            <a:spAutoFit/>
          </a:bodyPr>
          <a:lstStyle/>
          <a:p>
            <a:pPr algn="ctr"/>
            <a:r>
              <a:rPr lang="en-GB" sz="2000" dirty="0" smtClean="0">
                <a:solidFill>
                  <a:srgbClr val="FFFF00"/>
                </a:solidFill>
                <a:latin typeface="+mj-lt"/>
              </a:rPr>
              <a:t>Where do young men say they learn about sex and relationships?</a:t>
            </a:r>
            <a:endParaRPr lang="en-GB" sz="2000" dirty="0">
              <a:solidFill>
                <a:srgbClr val="FFFF00"/>
              </a:solidFill>
              <a:latin typeface="+mj-lt"/>
            </a:endParaRPr>
          </a:p>
        </p:txBody>
      </p:sp>
      <p:graphicFrame>
        <p:nvGraphicFramePr>
          <p:cNvPr id="3" name="Table 2"/>
          <p:cNvGraphicFramePr>
            <a:graphicFrameLocks noGrp="1"/>
          </p:cNvGraphicFramePr>
          <p:nvPr/>
        </p:nvGraphicFramePr>
        <p:xfrm>
          <a:off x="323528" y="1988840"/>
          <a:ext cx="8136903" cy="3925824"/>
        </p:xfrm>
        <a:graphic>
          <a:graphicData uri="http://schemas.openxmlformats.org/drawingml/2006/table">
            <a:tbl>
              <a:tblPr/>
              <a:tblGrid>
                <a:gridCol w="804391"/>
                <a:gridCol w="1833128"/>
                <a:gridCol w="1833128"/>
                <a:gridCol w="1833128"/>
                <a:gridCol w="1833128"/>
              </a:tblGrid>
              <a:tr h="236805">
                <a:tc>
                  <a:txBody>
                    <a:bodyPr/>
                    <a:lstStyle/>
                    <a:p>
                      <a:pPr>
                        <a:lnSpc>
                          <a:spcPct val="115000"/>
                        </a:lnSpc>
                        <a:spcAft>
                          <a:spcPts val="0"/>
                        </a:spcAft>
                      </a:pPr>
                      <a:r>
                        <a:rPr lang="en-GB" sz="1400" b="1" dirty="0">
                          <a:latin typeface="Calibri"/>
                          <a:ea typeface="Calibri"/>
                          <a:cs typeface="Times New Roman"/>
                        </a:rPr>
                        <a:t>Source</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School</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Family</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solidFill>
                            <a:schemeClr val="tx1"/>
                          </a:solidFill>
                          <a:latin typeface="Calibri"/>
                          <a:ea typeface="Calibri"/>
                          <a:cs typeface="Times New Roman"/>
                        </a:rPr>
                        <a:t>Peers</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0"/>
                        </a:spcAft>
                      </a:pPr>
                      <a:r>
                        <a:rPr lang="en-GB" sz="1400" b="1" dirty="0">
                          <a:solidFill>
                            <a:schemeClr val="bg1"/>
                          </a:solidFill>
                          <a:latin typeface="Calibri"/>
                          <a:ea typeface="Calibri"/>
                          <a:cs typeface="Times New Roman"/>
                        </a:rPr>
                        <a:t>Pornography</a:t>
                      </a:r>
                      <a:endParaRPr lang="en-GB" sz="1400" dirty="0">
                        <a:solidFill>
                          <a:schemeClr val="bg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184024">
                <a:tc>
                  <a:txBody>
                    <a:bodyPr/>
                    <a:lstStyle/>
                    <a:p>
                      <a:pPr>
                        <a:lnSpc>
                          <a:spcPct val="115000"/>
                        </a:lnSpc>
                        <a:spcAft>
                          <a:spcPts val="0"/>
                        </a:spcAft>
                      </a:pPr>
                      <a:r>
                        <a:rPr lang="en-GB" sz="1400" b="1" dirty="0">
                          <a:solidFill>
                            <a:schemeClr val="tx1"/>
                          </a:solidFill>
                          <a:latin typeface="Calibri"/>
                          <a:ea typeface="Calibri"/>
                          <a:cs typeface="Times New Roman"/>
                        </a:rPr>
                        <a:t>Content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Moralistic</a:t>
                      </a:r>
                    </a:p>
                    <a:p>
                      <a:pPr>
                        <a:lnSpc>
                          <a:spcPct val="115000"/>
                        </a:lnSpc>
                        <a:spcAft>
                          <a:spcPts val="0"/>
                        </a:spcAft>
                      </a:pPr>
                      <a:r>
                        <a:rPr lang="en-GB" sz="1400" dirty="0">
                          <a:solidFill>
                            <a:srgbClr val="FFFF00"/>
                          </a:solidFill>
                          <a:latin typeface="Calibri"/>
                          <a:ea typeface="Calibri"/>
                          <a:cs typeface="Times New Roman"/>
                        </a:rPr>
                        <a:t>What not to do</a:t>
                      </a:r>
                    </a:p>
                    <a:p>
                      <a:pPr>
                        <a:lnSpc>
                          <a:spcPct val="115000"/>
                        </a:lnSpc>
                        <a:spcAft>
                          <a:spcPts val="0"/>
                        </a:spcAft>
                      </a:pPr>
                      <a:r>
                        <a:rPr lang="en-GB" sz="1400" dirty="0">
                          <a:solidFill>
                            <a:srgbClr val="FFFF00"/>
                          </a:solidFill>
                          <a:latin typeface="Calibri"/>
                          <a:ea typeface="Calibri"/>
                          <a:cs typeface="Times New Roman"/>
                        </a:rPr>
                        <a:t>Staying safe</a:t>
                      </a:r>
                    </a:p>
                    <a:p>
                      <a:pPr>
                        <a:lnSpc>
                          <a:spcPct val="115000"/>
                        </a:lnSpc>
                        <a:spcAft>
                          <a:spcPts val="0"/>
                        </a:spcAft>
                      </a:pPr>
                      <a:r>
                        <a:rPr lang="en-GB" sz="1400" dirty="0">
                          <a:solidFill>
                            <a:srgbClr val="FFFF00"/>
                          </a:solidFill>
                          <a:latin typeface="Calibri"/>
                          <a:ea typeface="Calibri"/>
                          <a:cs typeface="Times New Roman"/>
                        </a:rPr>
                        <a:t>Safety and responsibility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Safety</a:t>
                      </a:r>
                    </a:p>
                    <a:p>
                      <a:pPr>
                        <a:lnSpc>
                          <a:spcPct val="115000"/>
                        </a:lnSpc>
                        <a:spcAft>
                          <a:spcPts val="0"/>
                        </a:spcAft>
                      </a:pPr>
                      <a:r>
                        <a:rPr lang="en-GB" sz="1400" dirty="0">
                          <a:solidFill>
                            <a:srgbClr val="FFFF00"/>
                          </a:solidFill>
                          <a:latin typeface="Calibri"/>
                          <a:ea typeface="Calibri"/>
                          <a:cs typeface="Times New Roman"/>
                        </a:rPr>
                        <a:t>Respect </a:t>
                      </a:r>
                    </a:p>
                    <a:p>
                      <a:pPr>
                        <a:lnSpc>
                          <a:spcPct val="115000"/>
                        </a:lnSpc>
                        <a:spcAft>
                          <a:spcPts val="0"/>
                        </a:spcAft>
                      </a:pPr>
                      <a:r>
                        <a:rPr lang="en-GB" sz="1400" dirty="0">
                          <a:solidFill>
                            <a:srgbClr val="FFFF00"/>
                          </a:solidFill>
                          <a:latin typeface="Calibri"/>
                          <a:ea typeface="Calibri"/>
                          <a:cs typeface="Times New Roman"/>
                        </a:rPr>
                        <a:t>Fulfilment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How to behave</a:t>
                      </a:r>
                    </a:p>
                    <a:p>
                      <a:pPr>
                        <a:lnSpc>
                          <a:spcPct val="115000"/>
                        </a:lnSpc>
                        <a:spcAft>
                          <a:spcPts val="0"/>
                        </a:spcAft>
                      </a:pPr>
                      <a:r>
                        <a:rPr lang="en-GB" sz="1400" dirty="0">
                          <a:solidFill>
                            <a:srgbClr val="FFFF00"/>
                          </a:solidFill>
                          <a:latin typeface="Calibri"/>
                          <a:ea typeface="Calibri"/>
                          <a:cs typeface="Times New Roman"/>
                        </a:rPr>
                        <a:t>Who to have sex with</a:t>
                      </a:r>
                    </a:p>
                    <a:p>
                      <a:pPr>
                        <a:lnSpc>
                          <a:spcPct val="115000"/>
                        </a:lnSpc>
                        <a:spcAft>
                          <a:spcPts val="0"/>
                        </a:spcAft>
                      </a:pPr>
                      <a:r>
                        <a:rPr lang="en-GB" sz="1400" dirty="0">
                          <a:solidFill>
                            <a:srgbClr val="FFFF00"/>
                          </a:solidFill>
                          <a:latin typeface="Calibri"/>
                          <a:ea typeface="Calibri"/>
                          <a:cs typeface="Times New Roman"/>
                        </a:rPr>
                        <a:t>Norms (derived from other sources)</a:t>
                      </a:r>
                    </a:p>
                    <a:p>
                      <a:pPr>
                        <a:lnSpc>
                          <a:spcPct val="115000"/>
                        </a:lnSpc>
                        <a:spcAft>
                          <a:spcPts val="0"/>
                        </a:spcAft>
                      </a:pPr>
                      <a:r>
                        <a:rPr lang="en-GB" sz="1400" dirty="0">
                          <a:solidFill>
                            <a:srgbClr val="FFFF00"/>
                          </a:solidFill>
                          <a:latin typeface="Calibri"/>
                          <a:ea typeface="Calibri"/>
                          <a:cs typeface="Times New Roman"/>
                        </a:rPr>
                        <a:t>Setting the standard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0"/>
                        </a:spcAft>
                      </a:pPr>
                      <a:r>
                        <a:rPr lang="en-GB" sz="1400" dirty="0">
                          <a:solidFill>
                            <a:schemeClr val="bg1"/>
                          </a:solidFill>
                          <a:latin typeface="Calibri"/>
                          <a:ea typeface="Calibri"/>
                          <a:cs typeface="Times New Roman"/>
                        </a:rPr>
                        <a:t>Pleasure</a:t>
                      </a:r>
                    </a:p>
                    <a:p>
                      <a:pPr>
                        <a:lnSpc>
                          <a:spcPct val="115000"/>
                        </a:lnSpc>
                        <a:spcAft>
                          <a:spcPts val="0"/>
                        </a:spcAft>
                      </a:pPr>
                      <a:r>
                        <a:rPr lang="en-GB" sz="1400" dirty="0">
                          <a:solidFill>
                            <a:schemeClr val="bg1"/>
                          </a:solidFill>
                          <a:latin typeface="Calibri"/>
                          <a:ea typeface="Calibri"/>
                          <a:cs typeface="Times New Roman"/>
                        </a:rPr>
                        <a:t>Expertise</a:t>
                      </a:r>
                    </a:p>
                    <a:p>
                      <a:pPr>
                        <a:lnSpc>
                          <a:spcPct val="115000"/>
                        </a:lnSpc>
                        <a:spcAft>
                          <a:spcPts val="0"/>
                        </a:spcAft>
                      </a:pPr>
                      <a:r>
                        <a:rPr lang="en-GB" sz="1400" dirty="0">
                          <a:solidFill>
                            <a:schemeClr val="bg1"/>
                          </a:solidFill>
                          <a:latin typeface="Calibri"/>
                          <a:ea typeface="Calibri"/>
                          <a:cs typeface="Times New Roman"/>
                        </a:rPr>
                        <a:t>Repertoire</a:t>
                      </a:r>
                    </a:p>
                    <a:p>
                      <a:pPr>
                        <a:lnSpc>
                          <a:spcPct val="115000"/>
                        </a:lnSpc>
                        <a:spcAft>
                          <a:spcPts val="0"/>
                        </a:spcAft>
                      </a:pPr>
                      <a:r>
                        <a:rPr lang="en-GB" sz="1400" dirty="0">
                          <a:solidFill>
                            <a:schemeClr val="bg1"/>
                          </a:solidFill>
                          <a:latin typeface="Calibri"/>
                          <a:ea typeface="Calibri"/>
                          <a:cs typeface="Times New Roman"/>
                        </a:rPr>
                        <a:t>What things look like</a:t>
                      </a:r>
                    </a:p>
                    <a:p>
                      <a:pPr>
                        <a:lnSpc>
                          <a:spcPct val="115000"/>
                        </a:lnSpc>
                        <a:spcAft>
                          <a:spcPts val="0"/>
                        </a:spcAft>
                      </a:pPr>
                      <a:r>
                        <a:rPr lang="en-GB" sz="1400" dirty="0">
                          <a:solidFill>
                            <a:schemeClr val="bg1"/>
                          </a:solidFill>
                          <a:latin typeface="Calibri"/>
                          <a:ea typeface="Calibri"/>
                          <a:cs typeface="Times New Roman"/>
                        </a:rPr>
                        <a:t>Nothing</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893092">
                <a:tc>
                  <a:txBody>
                    <a:bodyPr/>
                    <a:lstStyle/>
                    <a:p>
                      <a:pPr>
                        <a:lnSpc>
                          <a:spcPct val="115000"/>
                        </a:lnSpc>
                        <a:spcAft>
                          <a:spcPts val="0"/>
                        </a:spcAft>
                      </a:pPr>
                      <a:r>
                        <a:rPr lang="en-GB" sz="1400" b="1" dirty="0">
                          <a:solidFill>
                            <a:schemeClr val="tx1"/>
                          </a:solidFill>
                          <a:latin typeface="Calibri"/>
                          <a:ea typeface="Calibri"/>
                          <a:cs typeface="Times New Roman"/>
                        </a:rPr>
                        <a:t>Process</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Didactic</a:t>
                      </a:r>
                    </a:p>
                    <a:p>
                      <a:pPr>
                        <a:lnSpc>
                          <a:spcPct val="115000"/>
                        </a:lnSpc>
                        <a:spcAft>
                          <a:spcPts val="0"/>
                        </a:spcAft>
                      </a:pPr>
                      <a:r>
                        <a:rPr lang="en-GB" sz="1400" dirty="0">
                          <a:solidFill>
                            <a:srgbClr val="FFFF00"/>
                          </a:solidFill>
                          <a:latin typeface="Calibri"/>
                          <a:ea typeface="Calibri"/>
                          <a:cs typeface="Times New Roman"/>
                        </a:rPr>
                        <a:t>One-way </a:t>
                      </a:r>
                    </a:p>
                    <a:p>
                      <a:pPr>
                        <a:lnSpc>
                          <a:spcPct val="115000"/>
                        </a:lnSpc>
                        <a:spcAft>
                          <a:spcPts val="0"/>
                        </a:spcAft>
                      </a:pPr>
                      <a:r>
                        <a:rPr lang="en-GB" sz="1400" dirty="0">
                          <a:solidFill>
                            <a:srgbClr val="FFFF00"/>
                          </a:solidFill>
                          <a:latin typeface="Calibri"/>
                          <a:ea typeface="Calibri"/>
                          <a:cs typeface="Times New Roman"/>
                        </a:rPr>
                        <a:t>Rigid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Taught</a:t>
                      </a:r>
                    </a:p>
                    <a:p>
                      <a:pPr>
                        <a:lnSpc>
                          <a:spcPct val="115000"/>
                        </a:lnSpc>
                        <a:spcAft>
                          <a:spcPts val="0"/>
                        </a:spcAft>
                      </a:pPr>
                      <a:r>
                        <a:rPr lang="en-GB" sz="1400" dirty="0">
                          <a:solidFill>
                            <a:srgbClr val="FFFF00"/>
                          </a:solidFill>
                          <a:latin typeface="Calibri"/>
                          <a:ea typeface="Calibri"/>
                          <a:cs typeface="Times New Roman"/>
                        </a:rPr>
                        <a:t>Discussed </a:t>
                      </a:r>
                    </a:p>
                    <a:p>
                      <a:pPr>
                        <a:lnSpc>
                          <a:spcPct val="115000"/>
                        </a:lnSpc>
                        <a:spcAft>
                          <a:spcPts val="0"/>
                        </a:spcAft>
                      </a:pPr>
                      <a:r>
                        <a:rPr lang="en-GB" sz="1400" dirty="0">
                          <a:solidFill>
                            <a:srgbClr val="FFFF00"/>
                          </a:solidFill>
                          <a:latin typeface="Calibri"/>
                          <a:ea typeface="Calibri"/>
                          <a:cs typeface="Times New Roman"/>
                        </a:rPr>
                        <a:t>Power with the teller</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Absorbing rather than asking – learning without saying you don’t know</a:t>
                      </a:r>
                    </a:p>
                    <a:p>
                      <a:pPr>
                        <a:lnSpc>
                          <a:spcPct val="115000"/>
                        </a:lnSpc>
                        <a:spcAft>
                          <a:spcPts val="0"/>
                        </a:spcAft>
                      </a:pPr>
                      <a:r>
                        <a:rPr lang="en-GB" sz="1400" dirty="0">
                          <a:solidFill>
                            <a:srgbClr val="FFFF00"/>
                          </a:solidFill>
                          <a:latin typeface="Calibri"/>
                          <a:ea typeface="Calibri"/>
                          <a:cs typeface="Times New Roman"/>
                        </a:rPr>
                        <a:t>By failure to comply</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0"/>
                        </a:spcAft>
                      </a:pPr>
                      <a:r>
                        <a:rPr lang="en-GB" sz="1400" dirty="0">
                          <a:solidFill>
                            <a:schemeClr val="bg1"/>
                          </a:solidFill>
                          <a:latin typeface="Calibri"/>
                          <a:ea typeface="Calibri"/>
                          <a:cs typeface="Times New Roman"/>
                        </a:rPr>
                        <a:t>Learning without asking, without being exposed, without revealing ignorance</a:t>
                      </a:r>
                    </a:p>
                    <a:p>
                      <a:pPr>
                        <a:lnSpc>
                          <a:spcPct val="115000"/>
                        </a:lnSpc>
                        <a:spcAft>
                          <a:spcPts val="0"/>
                        </a:spcAft>
                      </a:pPr>
                      <a:r>
                        <a:rPr lang="en-GB" sz="1400" dirty="0" smtClean="0">
                          <a:solidFill>
                            <a:schemeClr val="bg1"/>
                          </a:solidFill>
                          <a:latin typeface="Calibri"/>
                          <a:ea typeface="Calibri"/>
                          <a:cs typeface="Times New Roman"/>
                        </a:rPr>
                        <a:t>Non-judgemental, positive and safe</a:t>
                      </a:r>
                      <a:endParaRPr lang="en-GB" sz="1400" dirty="0">
                        <a:solidFill>
                          <a:schemeClr val="bg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10414">
                <a:tc>
                  <a:txBody>
                    <a:bodyPr/>
                    <a:lstStyle/>
                    <a:p>
                      <a:pPr>
                        <a:lnSpc>
                          <a:spcPct val="115000"/>
                        </a:lnSpc>
                        <a:spcAft>
                          <a:spcPts val="0"/>
                        </a:spcAft>
                      </a:pPr>
                      <a:r>
                        <a:rPr lang="en-GB" sz="1400" b="1" dirty="0">
                          <a:solidFill>
                            <a:schemeClr val="tx1"/>
                          </a:solidFill>
                          <a:latin typeface="Calibri"/>
                          <a:ea typeface="Calibri"/>
                          <a:cs typeface="Times New Roman"/>
                        </a:rPr>
                        <a:t>Assumed intent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Adult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Expectations</a:t>
                      </a:r>
                    </a:p>
                    <a:p>
                      <a:pPr>
                        <a:lnSpc>
                          <a:spcPct val="115000"/>
                        </a:lnSpc>
                        <a:spcAft>
                          <a:spcPts val="0"/>
                        </a:spcAft>
                      </a:pPr>
                      <a:r>
                        <a:rPr lang="en-GB" sz="1400">
                          <a:solidFill>
                            <a:srgbClr val="FFFF00"/>
                          </a:solidFill>
                          <a:latin typeface="Calibri"/>
                          <a:ea typeface="Calibri"/>
                          <a:cs typeface="Times New Roman"/>
                        </a:rPr>
                        <a:t>Family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Approved behaviours</a:t>
                      </a:r>
                    </a:p>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Limits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0"/>
                        </a:spcAft>
                      </a:pPr>
                      <a:r>
                        <a:rPr lang="en-GB" sz="1400" dirty="0">
                          <a:solidFill>
                            <a:schemeClr val="bg1"/>
                          </a:solidFill>
                          <a:latin typeface="Calibri"/>
                          <a:ea typeface="Calibri"/>
                          <a:cs typeface="Times New Roman"/>
                        </a:rPr>
                        <a:t>Expertise </a:t>
                      </a:r>
                    </a:p>
                    <a:p>
                      <a:pPr>
                        <a:lnSpc>
                          <a:spcPct val="115000"/>
                        </a:lnSpc>
                        <a:spcAft>
                          <a:spcPts val="0"/>
                        </a:spcAft>
                      </a:pPr>
                      <a:r>
                        <a:rPr lang="en-GB" sz="1400" dirty="0">
                          <a:solidFill>
                            <a:schemeClr val="bg1"/>
                          </a:solidFill>
                          <a:latin typeface="Calibri"/>
                          <a:ea typeface="Calibri"/>
                          <a:cs typeface="Times New Roman"/>
                        </a:rPr>
                        <a:t>Skills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1484784"/>
            <a:ext cx="8208912" cy="4093428"/>
          </a:xfrm>
          <a:prstGeom prst="rect">
            <a:avLst/>
          </a:prstGeom>
          <a:noFill/>
        </p:spPr>
        <p:txBody>
          <a:bodyPr wrap="square" rtlCol="0">
            <a:spAutoFit/>
          </a:bodyPr>
          <a:lstStyle/>
          <a:p>
            <a:r>
              <a:rPr lang="en-GB" sz="2000" i="1" dirty="0" smtClean="0">
                <a:solidFill>
                  <a:srgbClr val="FFFF00"/>
                </a:solidFill>
                <a:latin typeface="+mj-lt"/>
              </a:rPr>
              <a:t>“No, that [pornography] just teaches you dirty sex. That's not sex.... that's when you'll end up with diseases..... an' it's rude”</a:t>
            </a:r>
          </a:p>
          <a:p>
            <a:r>
              <a:rPr lang="en-GB" sz="2000" i="1" dirty="0" smtClean="0">
                <a:solidFill>
                  <a:srgbClr val="FFFF00"/>
                </a:solidFill>
                <a:latin typeface="+mj-lt"/>
              </a:rPr>
              <a:t> </a:t>
            </a:r>
          </a:p>
          <a:p>
            <a:r>
              <a:rPr lang="en-GB" sz="2000" i="1" dirty="0" smtClean="0">
                <a:solidFill>
                  <a:srgbClr val="FFFF00"/>
                </a:solidFill>
                <a:latin typeface="+mj-lt"/>
              </a:rPr>
              <a:t>“You don’t go ‘I want to learn about sex, I’ll get a porn film’ it’s like ‘I want a </a:t>
            </a:r>
            <a:r>
              <a:rPr lang="en-GB" sz="2000" i="1" dirty="0" err="1" smtClean="0">
                <a:solidFill>
                  <a:srgbClr val="FFFF00"/>
                </a:solidFill>
                <a:latin typeface="+mj-lt"/>
              </a:rPr>
              <a:t>wank</a:t>
            </a:r>
            <a:r>
              <a:rPr lang="en-GB" sz="2000" i="1" dirty="0" smtClean="0">
                <a:solidFill>
                  <a:srgbClr val="FFFF00"/>
                </a:solidFill>
                <a:latin typeface="+mj-lt"/>
              </a:rPr>
              <a:t>, I’ll watch a ‘porn film’, it’s more like that.”</a:t>
            </a:r>
          </a:p>
          <a:p>
            <a:r>
              <a:rPr lang="en-GB" sz="2000" i="1" dirty="0" smtClean="0">
                <a:solidFill>
                  <a:srgbClr val="FFFF00"/>
                </a:solidFill>
                <a:latin typeface="+mj-lt"/>
              </a:rPr>
              <a:t> </a:t>
            </a:r>
          </a:p>
          <a:p>
            <a:r>
              <a:rPr lang="en-GB" sz="2000" i="1" dirty="0" smtClean="0">
                <a:solidFill>
                  <a:srgbClr val="FFFF00"/>
                </a:solidFill>
                <a:latin typeface="+mj-lt"/>
              </a:rPr>
              <a:t>“Seeing what happens”</a:t>
            </a:r>
          </a:p>
          <a:p>
            <a:r>
              <a:rPr lang="en-GB" sz="2000" i="1" dirty="0" smtClean="0">
                <a:solidFill>
                  <a:srgbClr val="FFFF00"/>
                </a:solidFill>
                <a:latin typeface="+mj-lt"/>
              </a:rPr>
              <a:t> </a:t>
            </a:r>
          </a:p>
          <a:p>
            <a:r>
              <a:rPr lang="en-GB" sz="2000" i="1" dirty="0" smtClean="0">
                <a:solidFill>
                  <a:srgbClr val="FFFF00"/>
                </a:solidFill>
                <a:latin typeface="+mj-lt"/>
              </a:rPr>
              <a:t>“Touching the fanny, where you tickle ‘</a:t>
            </a:r>
            <a:r>
              <a:rPr lang="en-GB" sz="2000" i="1" dirty="0" err="1" smtClean="0">
                <a:solidFill>
                  <a:srgbClr val="FFFF00"/>
                </a:solidFill>
                <a:latin typeface="+mj-lt"/>
              </a:rPr>
              <a:t>er</a:t>
            </a:r>
            <a:r>
              <a:rPr lang="en-GB" sz="2000" i="1" dirty="0" smtClean="0">
                <a:solidFill>
                  <a:srgbClr val="FFFF00"/>
                </a:solidFill>
                <a:latin typeface="+mj-lt"/>
              </a:rPr>
              <a:t>”</a:t>
            </a:r>
          </a:p>
          <a:p>
            <a:r>
              <a:rPr lang="en-GB" sz="2000" i="1" dirty="0" smtClean="0">
                <a:solidFill>
                  <a:srgbClr val="FFFF00"/>
                </a:solidFill>
                <a:latin typeface="+mj-lt"/>
              </a:rPr>
              <a:t> </a:t>
            </a:r>
          </a:p>
          <a:p>
            <a:r>
              <a:rPr lang="en-GB" sz="2000" i="1" dirty="0" smtClean="0">
                <a:solidFill>
                  <a:srgbClr val="FFFF00"/>
                </a:solidFill>
                <a:latin typeface="+mj-lt"/>
              </a:rPr>
              <a:t>“Sometimes you get, like some like retards in my class bring in porn </a:t>
            </a:r>
            <a:r>
              <a:rPr lang="en-GB" sz="2000" i="1" dirty="0" err="1" smtClean="0">
                <a:solidFill>
                  <a:srgbClr val="FFFF00"/>
                </a:solidFill>
                <a:latin typeface="+mj-lt"/>
              </a:rPr>
              <a:t>mags</a:t>
            </a:r>
            <a:r>
              <a:rPr lang="en-GB" sz="2000" i="1" dirty="0" smtClean="0">
                <a:solidFill>
                  <a:srgbClr val="FFFF00"/>
                </a:solidFill>
                <a:latin typeface="+mj-lt"/>
              </a:rPr>
              <a:t> going ‘oh, look at this’ an’ this sort of stuff. I mean if you’re younger it might have some effect on you - they think it’s porn, it’s FHM. Pathetic.”</a:t>
            </a:r>
            <a:endParaRPr lang="en-GB" sz="2000" i="1" dirty="0">
              <a:solidFill>
                <a:srgbClr val="FFFF00"/>
              </a:solidFill>
              <a:latin typeface="+mj-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052736"/>
            <a:ext cx="8136904" cy="400110"/>
          </a:xfrm>
          <a:prstGeom prst="rect">
            <a:avLst/>
          </a:prstGeom>
          <a:noFill/>
        </p:spPr>
        <p:txBody>
          <a:bodyPr wrap="square" rtlCol="0">
            <a:spAutoFit/>
          </a:bodyPr>
          <a:lstStyle/>
          <a:p>
            <a:pPr algn="ctr"/>
            <a:r>
              <a:rPr lang="en-GB" sz="2000" dirty="0" smtClean="0">
                <a:solidFill>
                  <a:srgbClr val="FFFF00"/>
                </a:solidFill>
                <a:latin typeface="+mj-lt"/>
              </a:rPr>
              <a:t>Where do young men say they learn about sex and relationships?</a:t>
            </a:r>
            <a:endParaRPr lang="en-GB" sz="2000" dirty="0">
              <a:solidFill>
                <a:srgbClr val="FFFF00"/>
              </a:solidFill>
              <a:latin typeface="+mj-lt"/>
            </a:endParaRPr>
          </a:p>
        </p:txBody>
      </p:sp>
      <p:graphicFrame>
        <p:nvGraphicFramePr>
          <p:cNvPr id="3" name="Table 2"/>
          <p:cNvGraphicFramePr>
            <a:graphicFrameLocks noGrp="1"/>
          </p:cNvGraphicFramePr>
          <p:nvPr/>
        </p:nvGraphicFramePr>
        <p:xfrm>
          <a:off x="323528" y="1628800"/>
          <a:ext cx="8136903" cy="3925824"/>
        </p:xfrm>
        <a:graphic>
          <a:graphicData uri="http://schemas.openxmlformats.org/drawingml/2006/table">
            <a:tbl>
              <a:tblPr/>
              <a:tblGrid>
                <a:gridCol w="804391"/>
                <a:gridCol w="1833128"/>
                <a:gridCol w="1833128"/>
                <a:gridCol w="1833128"/>
                <a:gridCol w="1833128"/>
              </a:tblGrid>
              <a:tr h="236805">
                <a:tc>
                  <a:txBody>
                    <a:bodyPr/>
                    <a:lstStyle/>
                    <a:p>
                      <a:pPr>
                        <a:lnSpc>
                          <a:spcPct val="115000"/>
                        </a:lnSpc>
                        <a:spcAft>
                          <a:spcPts val="0"/>
                        </a:spcAft>
                      </a:pPr>
                      <a:r>
                        <a:rPr lang="en-GB" sz="1400" b="1" dirty="0">
                          <a:latin typeface="Calibri"/>
                          <a:ea typeface="Calibri"/>
                          <a:cs typeface="Times New Roman"/>
                        </a:rPr>
                        <a:t>Source</a:t>
                      </a:r>
                      <a:endParaRPr lang="en-GB" sz="1400" dirty="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School</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Family</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a:latin typeface="Calibri"/>
                          <a:ea typeface="Calibri"/>
                          <a:cs typeface="Times New Roman"/>
                        </a:rPr>
                        <a:t>Peers</a:t>
                      </a:r>
                      <a:endParaRPr lang="en-GB" sz="1400">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solidFill>
                            <a:schemeClr val="tx1"/>
                          </a:solidFill>
                          <a:latin typeface="Calibri"/>
                          <a:ea typeface="Calibri"/>
                          <a:cs typeface="Times New Roman"/>
                        </a:rPr>
                        <a:t>Pornography</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184024">
                <a:tc>
                  <a:txBody>
                    <a:bodyPr/>
                    <a:lstStyle/>
                    <a:p>
                      <a:pPr>
                        <a:lnSpc>
                          <a:spcPct val="115000"/>
                        </a:lnSpc>
                        <a:spcAft>
                          <a:spcPts val="0"/>
                        </a:spcAft>
                      </a:pPr>
                      <a:r>
                        <a:rPr lang="en-GB" sz="1400" b="1" dirty="0">
                          <a:solidFill>
                            <a:schemeClr val="tx1"/>
                          </a:solidFill>
                          <a:latin typeface="Calibri"/>
                          <a:ea typeface="Calibri"/>
                          <a:cs typeface="Times New Roman"/>
                        </a:rPr>
                        <a:t>Content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Moralistic</a:t>
                      </a:r>
                    </a:p>
                    <a:p>
                      <a:pPr>
                        <a:lnSpc>
                          <a:spcPct val="115000"/>
                        </a:lnSpc>
                        <a:spcAft>
                          <a:spcPts val="0"/>
                        </a:spcAft>
                      </a:pPr>
                      <a:r>
                        <a:rPr lang="en-GB" sz="1400" dirty="0">
                          <a:solidFill>
                            <a:srgbClr val="FFFF00"/>
                          </a:solidFill>
                          <a:latin typeface="Calibri"/>
                          <a:ea typeface="Calibri"/>
                          <a:cs typeface="Times New Roman"/>
                        </a:rPr>
                        <a:t>What not to do</a:t>
                      </a:r>
                    </a:p>
                    <a:p>
                      <a:pPr>
                        <a:lnSpc>
                          <a:spcPct val="115000"/>
                        </a:lnSpc>
                        <a:spcAft>
                          <a:spcPts val="0"/>
                        </a:spcAft>
                      </a:pPr>
                      <a:r>
                        <a:rPr lang="en-GB" sz="1400" dirty="0">
                          <a:solidFill>
                            <a:srgbClr val="FFFF00"/>
                          </a:solidFill>
                          <a:latin typeface="Calibri"/>
                          <a:ea typeface="Calibri"/>
                          <a:cs typeface="Times New Roman"/>
                        </a:rPr>
                        <a:t>Staying safe</a:t>
                      </a:r>
                    </a:p>
                    <a:p>
                      <a:pPr>
                        <a:lnSpc>
                          <a:spcPct val="115000"/>
                        </a:lnSpc>
                        <a:spcAft>
                          <a:spcPts val="0"/>
                        </a:spcAft>
                      </a:pPr>
                      <a:r>
                        <a:rPr lang="en-GB" sz="1400" dirty="0">
                          <a:solidFill>
                            <a:srgbClr val="FFFF00"/>
                          </a:solidFill>
                          <a:latin typeface="Calibri"/>
                          <a:ea typeface="Calibri"/>
                          <a:cs typeface="Times New Roman"/>
                        </a:rPr>
                        <a:t>Safety and responsibility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Safety</a:t>
                      </a:r>
                    </a:p>
                    <a:p>
                      <a:pPr>
                        <a:lnSpc>
                          <a:spcPct val="115000"/>
                        </a:lnSpc>
                        <a:spcAft>
                          <a:spcPts val="0"/>
                        </a:spcAft>
                      </a:pPr>
                      <a:r>
                        <a:rPr lang="en-GB" sz="1400" dirty="0">
                          <a:solidFill>
                            <a:srgbClr val="FFFF00"/>
                          </a:solidFill>
                          <a:latin typeface="Calibri"/>
                          <a:ea typeface="Calibri"/>
                          <a:cs typeface="Times New Roman"/>
                        </a:rPr>
                        <a:t>Respect </a:t>
                      </a:r>
                    </a:p>
                    <a:p>
                      <a:pPr>
                        <a:lnSpc>
                          <a:spcPct val="115000"/>
                        </a:lnSpc>
                        <a:spcAft>
                          <a:spcPts val="0"/>
                        </a:spcAft>
                      </a:pPr>
                      <a:r>
                        <a:rPr lang="en-GB" sz="1400" dirty="0">
                          <a:solidFill>
                            <a:srgbClr val="FFFF00"/>
                          </a:solidFill>
                          <a:latin typeface="Calibri"/>
                          <a:ea typeface="Calibri"/>
                          <a:cs typeface="Times New Roman"/>
                        </a:rPr>
                        <a:t>Fulfilment over pleasure</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How to behave</a:t>
                      </a:r>
                    </a:p>
                    <a:p>
                      <a:pPr>
                        <a:lnSpc>
                          <a:spcPct val="115000"/>
                        </a:lnSpc>
                        <a:spcAft>
                          <a:spcPts val="0"/>
                        </a:spcAft>
                      </a:pPr>
                      <a:r>
                        <a:rPr lang="en-GB" sz="1400" dirty="0">
                          <a:solidFill>
                            <a:srgbClr val="FFFF00"/>
                          </a:solidFill>
                          <a:latin typeface="Calibri"/>
                          <a:ea typeface="Calibri"/>
                          <a:cs typeface="Times New Roman"/>
                        </a:rPr>
                        <a:t>Who to have sex with</a:t>
                      </a:r>
                    </a:p>
                    <a:p>
                      <a:pPr>
                        <a:lnSpc>
                          <a:spcPct val="115000"/>
                        </a:lnSpc>
                        <a:spcAft>
                          <a:spcPts val="0"/>
                        </a:spcAft>
                      </a:pPr>
                      <a:r>
                        <a:rPr lang="en-GB" sz="1400" dirty="0">
                          <a:solidFill>
                            <a:srgbClr val="FFFF00"/>
                          </a:solidFill>
                          <a:latin typeface="Calibri"/>
                          <a:ea typeface="Calibri"/>
                          <a:cs typeface="Times New Roman"/>
                        </a:rPr>
                        <a:t>Norms (derived from other sources)</a:t>
                      </a:r>
                    </a:p>
                    <a:p>
                      <a:pPr>
                        <a:lnSpc>
                          <a:spcPct val="115000"/>
                        </a:lnSpc>
                        <a:spcAft>
                          <a:spcPts val="0"/>
                        </a:spcAft>
                      </a:pPr>
                      <a:r>
                        <a:rPr lang="en-GB" sz="1400" dirty="0">
                          <a:solidFill>
                            <a:srgbClr val="FFFF00"/>
                          </a:solidFill>
                          <a:latin typeface="Calibri"/>
                          <a:ea typeface="Calibri"/>
                          <a:cs typeface="Times New Roman"/>
                        </a:rPr>
                        <a:t>Setting the standard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Pleasure</a:t>
                      </a:r>
                    </a:p>
                    <a:p>
                      <a:pPr>
                        <a:lnSpc>
                          <a:spcPct val="115000"/>
                        </a:lnSpc>
                        <a:spcAft>
                          <a:spcPts val="0"/>
                        </a:spcAft>
                      </a:pPr>
                      <a:r>
                        <a:rPr lang="en-GB" sz="1400" dirty="0">
                          <a:solidFill>
                            <a:srgbClr val="FFFF00"/>
                          </a:solidFill>
                          <a:latin typeface="Calibri"/>
                          <a:ea typeface="Calibri"/>
                          <a:cs typeface="Times New Roman"/>
                        </a:rPr>
                        <a:t>Expertise</a:t>
                      </a:r>
                    </a:p>
                    <a:p>
                      <a:pPr>
                        <a:lnSpc>
                          <a:spcPct val="115000"/>
                        </a:lnSpc>
                        <a:spcAft>
                          <a:spcPts val="0"/>
                        </a:spcAft>
                      </a:pPr>
                      <a:r>
                        <a:rPr lang="en-GB" sz="1400" dirty="0">
                          <a:solidFill>
                            <a:srgbClr val="FFFF00"/>
                          </a:solidFill>
                          <a:latin typeface="Calibri"/>
                          <a:ea typeface="Calibri"/>
                          <a:cs typeface="Times New Roman"/>
                        </a:rPr>
                        <a:t>Repertoire</a:t>
                      </a:r>
                    </a:p>
                    <a:p>
                      <a:pPr>
                        <a:lnSpc>
                          <a:spcPct val="115000"/>
                        </a:lnSpc>
                        <a:spcAft>
                          <a:spcPts val="0"/>
                        </a:spcAft>
                      </a:pPr>
                      <a:r>
                        <a:rPr lang="en-GB" sz="1400" dirty="0">
                          <a:solidFill>
                            <a:srgbClr val="FFFF00"/>
                          </a:solidFill>
                          <a:latin typeface="Calibri"/>
                          <a:ea typeface="Calibri"/>
                          <a:cs typeface="Times New Roman"/>
                        </a:rPr>
                        <a:t>What things look like</a:t>
                      </a:r>
                    </a:p>
                    <a:p>
                      <a:pPr>
                        <a:lnSpc>
                          <a:spcPct val="115000"/>
                        </a:lnSpc>
                        <a:spcAft>
                          <a:spcPts val="0"/>
                        </a:spcAft>
                      </a:pPr>
                      <a:r>
                        <a:rPr lang="en-GB" sz="1400" dirty="0">
                          <a:solidFill>
                            <a:srgbClr val="FFFF00"/>
                          </a:solidFill>
                          <a:latin typeface="Calibri"/>
                          <a:ea typeface="Calibri"/>
                          <a:cs typeface="Times New Roman"/>
                        </a:rPr>
                        <a:t>Nothing</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893092">
                <a:tc>
                  <a:txBody>
                    <a:bodyPr/>
                    <a:lstStyle/>
                    <a:p>
                      <a:pPr>
                        <a:lnSpc>
                          <a:spcPct val="115000"/>
                        </a:lnSpc>
                        <a:spcAft>
                          <a:spcPts val="0"/>
                        </a:spcAft>
                      </a:pPr>
                      <a:r>
                        <a:rPr lang="en-GB" sz="1400" b="1" dirty="0">
                          <a:solidFill>
                            <a:schemeClr val="tx1"/>
                          </a:solidFill>
                          <a:latin typeface="Calibri"/>
                          <a:ea typeface="Calibri"/>
                          <a:cs typeface="Times New Roman"/>
                        </a:rPr>
                        <a:t>Process</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Didactic</a:t>
                      </a:r>
                    </a:p>
                    <a:p>
                      <a:pPr>
                        <a:lnSpc>
                          <a:spcPct val="115000"/>
                        </a:lnSpc>
                        <a:spcAft>
                          <a:spcPts val="0"/>
                        </a:spcAft>
                      </a:pPr>
                      <a:r>
                        <a:rPr lang="en-GB" sz="1400" dirty="0">
                          <a:solidFill>
                            <a:srgbClr val="FFFF00"/>
                          </a:solidFill>
                          <a:latin typeface="Calibri"/>
                          <a:ea typeface="Calibri"/>
                          <a:cs typeface="Times New Roman"/>
                        </a:rPr>
                        <a:t>One-way </a:t>
                      </a:r>
                    </a:p>
                    <a:p>
                      <a:pPr>
                        <a:lnSpc>
                          <a:spcPct val="115000"/>
                        </a:lnSpc>
                        <a:spcAft>
                          <a:spcPts val="0"/>
                        </a:spcAft>
                      </a:pPr>
                      <a:r>
                        <a:rPr lang="en-GB" sz="1400" dirty="0">
                          <a:solidFill>
                            <a:srgbClr val="FFFF00"/>
                          </a:solidFill>
                          <a:latin typeface="Calibri"/>
                          <a:ea typeface="Calibri"/>
                          <a:cs typeface="Times New Roman"/>
                        </a:rPr>
                        <a:t>Rigid</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Taught</a:t>
                      </a:r>
                    </a:p>
                    <a:p>
                      <a:pPr>
                        <a:lnSpc>
                          <a:spcPct val="115000"/>
                        </a:lnSpc>
                        <a:spcAft>
                          <a:spcPts val="0"/>
                        </a:spcAft>
                      </a:pPr>
                      <a:r>
                        <a:rPr lang="en-GB" sz="1400" dirty="0">
                          <a:solidFill>
                            <a:srgbClr val="FFFF00"/>
                          </a:solidFill>
                          <a:latin typeface="Calibri"/>
                          <a:ea typeface="Calibri"/>
                          <a:cs typeface="Times New Roman"/>
                        </a:rPr>
                        <a:t>Discussed </a:t>
                      </a:r>
                    </a:p>
                    <a:p>
                      <a:pPr>
                        <a:lnSpc>
                          <a:spcPct val="115000"/>
                        </a:lnSpc>
                        <a:spcAft>
                          <a:spcPts val="0"/>
                        </a:spcAft>
                      </a:pPr>
                      <a:r>
                        <a:rPr lang="en-GB" sz="1400" dirty="0">
                          <a:solidFill>
                            <a:srgbClr val="FFFF00"/>
                          </a:solidFill>
                          <a:latin typeface="Calibri"/>
                          <a:ea typeface="Calibri"/>
                          <a:cs typeface="Times New Roman"/>
                        </a:rPr>
                        <a:t>Power with the teller</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Absorbing rather than asking – learning without saying you don’t know</a:t>
                      </a:r>
                    </a:p>
                    <a:p>
                      <a:pPr>
                        <a:lnSpc>
                          <a:spcPct val="115000"/>
                        </a:lnSpc>
                        <a:spcAft>
                          <a:spcPts val="0"/>
                        </a:spcAft>
                      </a:pPr>
                      <a:r>
                        <a:rPr lang="en-GB" sz="1400" dirty="0">
                          <a:solidFill>
                            <a:srgbClr val="FFFF00"/>
                          </a:solidFill>
                          <a:latin typeface="Calibri"/>
                          <a:ea typeface="Calibri"/>
                          <a:cs typeface="Times New Roman"/>
                        </a:rPr>
                        <a:t>By failure to comply</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Learning without asking, without being exposed, without revealing ignorance</a:t>
                      </a:r>
                    </a:p>
                    <a:p>
                      <a:pPr>
                        <a:lnSpc>
                          <a:spcPct val="115000"/>
                        </a:lnSpc>
                        <a:spcAft>
                          <a:spcPts val="0"/>
                        </a:spcAft>
                      </a:pPr>
                      <a:r>
                        <a:rPr lang="en-GB" sz="1400" dirty="0" smtClean="0">
                          <a:solidFill>
                            <a:srgbClr val="FFFF00"/>
                          </a:solidFill>
                          <a:latin typeface="Calibri"/>
                          <a:ea typeface="Calibri"/>
                          <a:cs typeface="Times New Roman"/>
                        </a:rPr>
                        <a:t>Non-judgemental, positive and safe</a:t>
                      </a:r>
                      <a:endParaRPr lang="en-GB" sz="1400" dirty="0">
                        <a:solidFill>
                          <a:srgbClr val="FFFF00"/>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10414">
                <a:tc>
                  <a:txBody>
                    <a:bodyPr/>
                    <a:lstStyle/>
                    <a:p>
                      <a:pPr>
                        <a:lnSpc>
                          <a:spcPct val="115000"/>
                        </a:lnSpc>
                        <a:spcAft>
                          <a:spcPts val="0"/>
                        </a:spcAft>
                      </a:pPr>
                      <a:r>
                        <a:rPr lang="en-GB" sz="1400" b="1" dirty="0">
                          <a:solidFill>
                            <a:schemeClr val="tx1"/>
                          </a:solidFill>
                          <a:latin typeface="Calibri"/>
                          <a:ea typeface="Calibri"/>
                          <a:cs typeface="Times New Roman"/>
                        </a:rPr>
                        <a:t>Assumed intent</a:t>
                      </a:r>
                      <a:endParaRPr lang="en-GB" sz="1400" dirty="0">
                        <a:solidFill>
                          <a:schemeClr val="tx1"/>
                        </a:solidFill>
                        <a:latin typeface="Calibri"/>
                        <a:ea typeface="Calibri"/>
                        <a:cs typeface="Times New Roman"/>
                      </a:endParaRP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Adult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solidFill>
                            <a:srgbClr val="FFFF00"/>
                          </a:solidFill>
                          <a:latin typeface="Calibri"/>
                          <a:ea typeface="Calibri"/>
                          <a:cs typeface="Times New Roman"/>
                        </a:rPr>
                        <a:t>Facts</a:t>
                      </a:r>
                    </a:p>
                    <a:p>
                      <a:pPr>
                        <a:lnSpc>
                          <a:spcPct val="115000"/>
                        </a:lnSpc>
                        <a:spcAft>
                          <a:spcPts val="0"/>
                        </a:spcAft>
                      </a:pPr>
                      <a:r>
                        <a:rPr lang="en-GB" sz="1400">
                          <a:solidFill>
                            <a:srgbClr val="FFFF00"/>
                          </a:solidFill>
                          <a:latin typeface="Calibri"/>
                          <a:ea typeface="Calibri"/>
                          <a:cs typeface="Times New Roman"/>
                        </a:rPr>
                        <a:t>Expectations</a:t>
                      </a:r>
                    </a:p>
                    <a:p>
                      <a:pPr>
                        <a:lnSpc>
                          <a:spcPct val="115000"/>
                        </a:lnSpc>
                        <a:spcAft>
                          <a:spcPts val="0"/>
                        </a:spcAft>
                      </a:pPr>
                      <a:r>
                        <a:rPr lang="en-GB" sz="1400">
                          <a:solidFill>
                            <a:srgbClr val="FFFF00"/>
                          </a:solidFill>
                          <a:latin typeface="Calibri"/>
                          <a:ea typeface="Calibri"/>
                          <a:cs typeface="Times New Roman"/>
                        </a:rPr>
                        <a:t>Family values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Approved behaviours</a:t>
                      </a:r>
                    </a:p>
                    <a:p>
                      <a:pPr>
                        <a:lnSpc>
                          <a:spcPct val="115000"/>
                        </a:lnSpc>
                        <a:spcAft>
                          <a:spcPts val="0"/>
                        </a:spcAft>
                      </a:pPr>
                      <a:r>
                        <a:rPr lang="en-GB" sz="1400" dirty="0">
                          <a:solidFill>
                            <a:srgbClr val="FFFF00"/>
                          </a:solidFill>
                          <a:latin typeface="Calibri"/>
                          <a:ea typeface="Calibri"/>
                          <a:cs typeface="Times New Roman"/>
                        </a:rPr>
                        <a:t>Values</a:t>
                      </a:r>
                    </a:p>
                    <a:p>
                      <a:pPr>
                        <a:lnSpc>
                          <a:spcPct val="115000"/>
                        </a:lnSpc>
                        <a:spcAft>
                          <a:spcPts val="0"/>
                        </a:spcAft>
                      </a:pPr>
                      <a:r>
                        <a:rPr lang="en-GB" sz="1400" dirty="0">
                          <a:solidFill>
                            <a:srgbClr val="FFFF00"/>
                          </a:solidFill>
                          <a:latin typeface="Calibri"/>
                          <a:ea typeface="Calibri"/>
                          <a:cs typeface="Times New Roman"/>
                        </a:rPr>
                        <a:t>Limits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FFFF00"/>
                          </a:solidFill>
                          <a:latin typeface="Calibri"/>
                          <a:ea typeface="Calibri"/>
                          <a:cs typeface="Times New Roman"/>
                        </a:rPr>
                        <a:t>Expertise </a:t>
                      </a:r>
                    </a:p>
                    <a:p>
                      <a:pPr>
                        <a:lnSpc>
                          <a:spcPct val="115000"/>
                        </a:lnSpc>
                        <a:spcAft>
                          <a:spcPts val="0"/>
                        </a:spcAft>
                      </a:pPr>
                      <a:r>
                        <a:rPr lang="en-GB" sz="1400" dirty="0">
                          <a:solidFill>
                            <a:srgbClr val="FFFF00"/>
                          </a:solidFill>
                          <a:latin typeface="Calibri"/>
                          <a:ea typeface="Calibri"/>
                          <a:cs typeface="Times New Roman"/>
                        </a:rPr>
                        <a:t>Skills</a:t>
                      </a:r>
                    </a:p>
                  </a:txBody>
                  <a:tcPr marL="47026" marR="470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5" name="TextBox 4"/>
          <p:cNvSpPr txBox="1"/>
          <p:nvPr/>
        </p:nvSpPr>
        <p:spPr>
          <a:xfrm>
            <a:off x="395536" y="5949280"/>
            <a:ext cx="8136904" cy="646331"/>
          </a:xfrm>
          <a:prstGeom prst="rect">
            <a:avLst/>
          </a:prstGeom>
          <a:noFill/>
        </p:spPr>
        <p:txBody>
          <a:bodyPr wrap="square" rtlCol="0">
            <a:spAutoFit/>
          </a:bodyPr>
          <a:lstStyle/>
          <a:p>
            <a:pPr algn="ctr"/>
            <a:r>
              <a:rPr lang="en-GB" b="1" dirty="0" smtClean="0">
                <a:solidFill>
                  <a:srgbClr val="FFFF00"/>
                </a:solidFill>
                <a:latin typeface="+mj-lt"/>
              </a:rPr>
              <a:t>From this it is easy to see why pornography is an attractive source of information for young men</a:t>
            </a:r>
            <a:endParaRPr lang="en-GB" b="1" dirty="0">
              <a:solidFill>
                <a:srgbClr val="FFFF00"/>
              </a:solidFill>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3568" y="2276872"/>
            <a:ext cx="7416824" cy="2677656"/>
          </a:xfrm>
          <a:prstGeom prst="rect">
            <a:avLst/>
          </a:prstGeom>
          <a:noFill/>
        </p:spPr>
        <p:txBody>
          <a:bodyPr wrap="square" rtlCol="0">
            <a:spAutoFit/>
          </a:bodyPr>
          <a:lstStyle/>
          <a:p>
            <a:pPr algn="ctr"/>
            <a:r>
              <a:rPr lang="en-GB" sz="2400" dirty="0" smtClean="0">
                <a:solidFill>
                  <a:srgbClr val="FFFF00"/>
                </a:solidFill>
                <a:latin typeface="+mj-lt"/>
              </a:rPr>
              <a:t>For young men pornography provides a blueprint not a manual</a:t>
            </a:r>
          </a:p>
          <a:p>
            <a:pPr algn="ctr"/>
            <a:endParaRPr lang="en-GB" sz="2400" dirty="0" smtClean="0">
              <a:solidFill>
                <a:srgbClr val="FFFF00"/>
              </a:solidFill>
              <a:latin typeface="+mj-lt"/>
            </a:endParaRPr>
          </a:p>
          <a:p>
            <a:pPr algn="ctr"/>
            <a:endParaRPr lang="en-GB" sz="2400" dirty="0" smtClean="0">
              <a:solidFill>
                <a:srgbClr val="FFFF00"/>
              </a:solidFill>
              <a:latin typeface="+mj-lt"/>
            </a:endParaRPr>
          </a:p>
          <a:p>
            <a:pPr algn="ctr"/>
            <a:r>
              <a:rPr lang="en-GB" sz="2400" dirty="0" smtClean="0">
                <a:solidFill>
                  <a:srgbClr val="FFFF00"/>
                </a:solidFill>
                <a:latin typeface="+mj-lt"/>
              </a:rPr>
              <a:t>Pornography does not act to tell young men what to do, but to provide </a:t>
            </a:r>
            <a:r>
              <a:rPr lang="en-GB" sz="2400" u="sng" dirty="0" smtClean="0">
                <a:solidFill>
                  <a:srgbClr val="FFFF00"/>
                </a:solidFill>
                <a:latin typeface="+mj-lt"/>
              </a:rPr>
              <a:t>a</a:t>
            </a:r>
            <a:r>
              <a:rPr lang="en-GB" sz="2400" dirty="0" smtClean="0">
                <a:solidFill>
                  <a:srgbClr val="FFFF00"/>
                </a:solidFill>
                <a:latin typeface="+mj-lt"/>
              </a:rPr>
              <a:t> framework within which to understand sex and relationships with women</a:t>
            </a:r>
            <a:endParaRPr lang="en-GB" sz="2400" dirty="0">
              <a:solidFill>
                <a:srgbClr val="FFFF00"/>
              </a:solidFill>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3568" y="1268760"/>
            <a:ext cx="7416824" cy="5139869"/>
          </a:xfrm>
          <a:prstGeom prst="rect">
            <a:avLst/>
          </a:prstGeom>
          <a:noFill/>
        </p:spPr>
        <p:txBody>
          <a:bodyPr wrap="square" rtlCol="0">
            <a:spAutoFit/>
          </a:bodyPr>
          <a:lstStyle/>
          <a:p>
            <a:pPr algn="ctr"/>
            <a:r>
              <a:rPr lang="en-GB" sz="2400" dirty="0" smtClean="0">
                <a:solidFill>
                  <a:srgbClr val="FFFF00"/>
                </a:solidFill>
                <a:latin typeface="+mj-lt"/>
              </a:rPr>
              <a:t>Six discourses pervading heterosexual pornography</a:t>
            </a:r>
          </a:p>
          <a:p>
            <a:endParaRPr lang="en-GB" sz="2000" dirty="0" smtClean="0">
              <a:latin typeface="+mj-lt"/>
            </a:endParaRPr>
          </a:p>
          <a:p>
            <a:endParaRPr lang="en-GB" sz="2000" dirty="0" smtClean="0">
              <a:latin typeface="+mj-lt"/>
            </a:endParaRPr>
          </a:p>
          <a:p>
            <a:pPr marL="457200" indent="-457200">
              <a:buFont typeface="+mj-lt"/>
              <a:buAutoNum type="arabicPeriod"/>
            </a:pPr>
            <a:r>
              <a:rPr lang="en-GB" sz="2000" b="1" dirty="0" smtClean="0">
                <a:solidFill>
                  <a:srgbClr val="FFFF00"/>
                </a:solidFill>
                <a:latin typeface="+mj-lt"/>
              </a:rPr>
              <a:t>Sex is a physical experience that takes place within an emotional vacuum. </a:t>
            </a:r>
            <a:r>
              <a:rPr lang="en-GB" sz="2000" dirty="0" smtClean="0">
                <a:latin typeface="+mj-lt"/>
              </a:rPr>
              <a:t>It is this physicality – culminating in male ejaculation - that is important with little concern for context or feelings. </a:t>
            </a:r>
          </a:p>
          <a:p>
            <a:pPr marL="457200" indent="-457200">
              <a:buFont typeface="+mj-lt"/>
              <a:buAutoNum type="arabicPeriod"/>
            </a:pPr>
            <a:endParaRPr lang="en-GB" sz="2000" dirty="0" smtClean="0">
              <a:solidFill>
                <a:srgbClr val="FFFF00"/>
              </a:solidFill>
              <a:latin typeface="+mj-lt"/>
            </a:endParaRPr>
          </a:p>
          <a:p>
            <a:pPr marL="457200" indent="-457200">
              <a:buFont typeface="+mj-lt"/>
              <a:buAutoNum type="arabicPeriod"/>
            </a:pPr>
            <a:r>
              <a:rPr lang="en-GB" sz="2000" b="1" dirty="0" smtClean="0">
                <a:solidFill>
                  <a:srgbClr val="FFFF00"/>
                </a:solidFill>
                <a:latin typeface="+mj-lt"/>
              </a:rPr>
              <a:t>Compulsory male heterosexuality </a:t>
            </a:r>
            <a:r>
              <a:rPr lang="en-GB" sz="2000" dirty="0" smtClean="0">
                <a:latin typeface="+mj-lt"/>
              </a:rPr>
              <a:t>– though sex between women is common. </a:t>
            </a:r>
          </a:p>
          <a:p>
            <a:pPr marL="457200" indent="-457200">
              <a:buFont typeface="+mj-lt"/>
              <a:buAutoNum type="arabicPeriod"/>
            </a:pPr>
            <a:endParaRPr lang="en-GB" sz="2000" dirty="0" smtClean="0">
              <a:solidFill>
                <a:srgbClr val="FFFF00"/>
              </a:solidFill>
              <a:latin typeface="+mj-lt"/>
            </a:endParaRPr>
          </a:p>
          <a:p>
            <a:pPr marL="457200" indent="-457200">
              <a:buFont typeface="+mj-lt"/>
              <a:buAutoNum type="arabicPeriod"/>
            </a:pPr>
            <a:r>
              <a:rPr lang="en-GB" sz="2000" b="1" dirty="0" smtClean="0">
                <a:solidFill>
                  <a:srgbClr val="FFFF00"/>
                </a:solidFill>
                <a:latin typeface="+mj-lt"/>
              </a:rPr>
              <a:t>As it is men who are the target for pornography it consequently privileges men’s experience over women’s</a:t>
            </a:r>
            <a:r>
              <a:rPr lang="en-GB" sz="2000" dirty="0" smtClean="0">
                <a:solidFill>
                  <a:srgbClr val="FFFF00"/>
                </a:solidFill>
                <a:latin typeface="+mj-lt"/>
              </a:rPr>
              <a:t>. </a:t>
            </a:r>
            <a:r>
              <a:rPr lang="en-GB" sz="2000" dirty="0" smtClean="0">
                <a:latin typeface="+mj-lt"/>
              </a:rPr>
              <a:t>Intercourse and male ejaculation signal the climax and completion of the act – it is these that are the point of sex. </a:t>
            </a:r>
          </a:p>
          <a:p>
            <a:endParaRPr lang="en-GB" sz="2400" dirty="0">
              <a:solidFill>
                <a:srgbClr val="FFFF00"/>
              </a:solidFill>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7544" y="980728"/>
            <a:ext cx="8280920" cy="5386090"/>
          </a:xfrm>
          <a:prstGeom prst="rect">
            <a:avLst/>
          </a:prstGeom>
          <a:noFill/>
        </p:spPr>
        <p:txBody>
          <a:bodyPr wrap="square" rtlCol="0">
            <a:spAutoFit/>
          </a:bodyPr>
          <a:lstStyle/>
          <a:p>
            <a:pPr algn="ctr"/>
            <a:r>
              <a:rPr lang="en-GB" sz="2400" dirty="0" smtClean="0">
                <a:solidFill>
                  <a:srgbClr val="FFFF00"/>
                </a:solidFill>
                <a:latin typeface="+mj-lt"/>
              </a:rPr>
              <a:t>Six discourses pervading heterosexual pornography</a:t>
            </a:r>
          </a:p>
          <a:p>
            <a:endParaRPr lang="en-GB" sz="2000" dirty="0" smtClean="0">
              <a:latin typeface="+mj-lt"/>
            </a:endParaRPr>
          </a:p>
          <a:p>
            <a:pPr marL="457200" indent="-457200"/>
            <a:r>
              <a:rPr lang="en-GB" sz="2000" dirty="0" smtClean="0">
                <a:latin typeface="+mj-lt"/>
              </a:rPr>
              <a:t>4.	</a:t>
            </a:r>
            <a:r>
              <a:rPr lang="en-GB" sz="2000" b="1" dirty="0" smtClean="0">
                <a:solidFill>
                  <a:srgbClr val="FFFF00"/>
                </a:solidFill>
                <a:latin typeface="+mj-lt"/>
              </a:rPr>
              <a:t>Men should take the lead in, and be in control of, sex</a:t>
            </a:r>
            <a:r>
              <a:rPr lang="en-GB" sz="2000" dirty="0" smtClean="0">
                <a:latin typeface="+mj-lt"/>
              </a:rPr>
              <a:t> and to do this requires the right equipment and the right performance. The ideal, reflected by pornography, demands that the man is good at sex, he has a large penis - that neither fails to erect nor ejaculates too soon - and he never refuses a sexual opportunity.</a:t>
            </a:r>
          </a:p>
          <a:p>
            <a:pPr marL="457200" indent="-457200"/>
            <a:r>
              <a:rPr lang="en-GB" sz="2000" dirty="0" smtClean="0">
                <a:latin typeface="+mj-lt"/>
              </a:rPr>
              <a:t> </a:t>
            </a:r>
          </a:p>
          <a:p>
            <a:pPr marL="457200" indent="-457200"/>
            <a:r>
              <a:rPr lang="en-GB" sz="2000" dirty="0" smtClean="0">
                <a:latin typeface="+mj-lt"/>
              </a:rPr>
              <a:t>5.	</a:t>
            </a:r>
            <a:r>
              <a:rPr lang="en-GB" sz="2000" b="1" dirty="0" smtClean="0">
                <a:solidFill>
                  <a:srgbClr val="FFFF00"/>
                </a:solidFill>
                <a:latin typeface="+mj-lt"/>
              </a:rPr>
              <a:t>Women as always willing to have sex – even if at first they don’t realise it </a:t>
            </a:r>
            <a:r>
              <a:rPr lang="en-GB" sz="2000" dirty="0" smtClean="0">
                <a:latin typeface="+mj-lt"/>
              </a:rPr>
              <a:t>– the proficiency of the male performance will inevitably induce pleasure and orgasm. The pleasure that the woman takes from sex reflects not on her, but on the expertise and artistry of the man – her sexual pleasure is his achievement. </a:t>
            </a:r>
          </a:p>
          <a:p>
            <a:pPr marL="457200" indent="-457200"/>
            <a:r>
              <a:rPr lang="en-GB" sz="2000" dirty="0" smtClean="0">
                <a:latin typeface="+mj-lt"/>
              </a:rPr>
              <a:t> </a:t>
            </a:r>
          </a:p>
          <a:p>
            <a:pPr marL="457200" indent="-457200"/>
            <a:r>
              <a:rPr lang="en-GB" sz="2000" dirty="0" smtClean="0">
                <a:latin typeface="+mj-lt"/>
              </a:rPr>
              <a:t>6.	</a:t>
            </a:r>
            <a:r>
              <a:rPr lang="en-GB" sz="2000" b="1" dirty="0" smtClean="0">
                <a:solidFill>
                  <a:srgbClr val="FFFF00"/>
                </a:solidFill>
                <a:latin typeface="+mj-lt"/>
              </a:rPr>
              <a:t>There are no negative consequences to sex </a:t>
            </a:r>
            <a:r>
              <a:rPr lang="en-GB" sz="2000" dirty="0" smtClean="0">
                <a:latin typeface="+mj-lt"/>
              </a:rPr>
              <a:t>– no regret afterwards, no pregnancy and no infections – and in this no-consequence arena there is clearly no need for condom use nor discussion and negotiation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7544" y="980728"/>
            <a:ext cx="8280920" cy="4647426"/>
          </a:xfrm>
          <a:prstGeom prst="rect">
            <a:avLst/>
          </a:prstGeom>
          <a:noFill/>
        </p:spPr>
        <p:txBody>
          <a:bodyPr wrap="square" rtlCol="0">
            <a:spAutoFit/>
          </a:bodyPr>
          <a:lstStyle/>
          <a:p>
            <a:pPr algn="ctr"/>
            <a:r>
              <a:rPr lang="en-GB" sz="2400" dirty="0" smtClean="0">
                <a:solidFill>
                  <a:srgbClr val="FFFF00"/>
                </a:solidFill>
                <a:latin typeface="+mj-lt"/>
              </a:rPr>
              <a:t>These discourses link very well with the approved sexual performance underpinning young masculinities</a:t>
            </a:r>
          </a:p>
          <a:p>
            <a:pPr algn="ctr"/>
            <a:endParaRPr lang="en-GB" sz="2400" dirty="0" smtClean="0">
              <a:solidFill>
                <a:srgbClr val="FFFF00"/>
              </a:solidFill>
              <a:latin typeface="+mj-lt"/>
            </a:endParaRPr>
          </a:p>
          <a:p>
            <a:pPr algn="ctr"/>
            <a:endParaRPr lang="en-GB" sz="2400" dirty="0" smtClean="0">
              <a:solidFill>
                <a:srgbClr val="FFFF00"/>
              </a:solidFill>
              <a:latin typeface="+mj-lt"/>
            </a:endParaRPr>
          </a:p>
          <a:p>
            <a:pPr>
              <a:buFont typeface="Wingdings" pitchFamily="2" charset="2"/>
              <a:buChar char="Ø"/>
            </a:pPr>
            <a:r>
              <a:rPr lang="en-GB" sz="2000" dirty="0" smtClean="0">
                <a:solidFill>
                  <a:srgbClr val="FFFF00"/>
                </a:solidFill>
                <a:latin typeface="+mj-lt"/>
              </a:rPr>
              <a:t>The need to demonstrate expertise and leadership</a:t>
            </a:r>
          </a:p>
          <a:p>
            <a:pPr>
              <a:buFont typeface="Wingdings" pitchFamily="2" charset="2"/>
              <a:buChar char="Ø"/>
            </a:pPr>
            <a:r>
              <a:rPr lang="en-GB" sz="2000" dirty="0" smtClean="0">
                <a:solidFill>
                  <a:srgbClr val="FFFF00"/>
                </a:solidFill>
                <a:latin typeface="+mj-lt"/>
              </a:rPr>
              <a:t>A voracious sexual appetite</a:t>
            </a:r>
          </a:p>
          <a:p>
            <a:pPr>
              <a:buFont typeface="Wingdings" pitchFamily="2" charset="2"/>
              <a:buChar char="Ø"/>
            </a:pPr>
            <a:r>
              <a:rPr lang="en-GB" sz="2000" dirty="0" smtClean="0">
                <a:solidFill>
                  <a:srgbClr val="FFFF00"/>
                </a:solidFill>
                <a:latin typeface="+mj-lt"/>
              </a:rPr>
              <a:t>Embodied sexualities</a:t>
            </a:r>
          </a:p>
          <a:p>
            <a:pPr>
              <a:buFont typeface="Wingdings" pitchFamily="2" charset="2"/>
              <a:buChar char="Ø"/>
            </a:pPr>
            <a:r>
              <a:rPr lang="en-GB" sz="2000" dirty="0" smtClean="0">
                <a:solidFill>
                  <a:srgbClr val="FFFF00"/>
                </a:solidFill>
                <a:latin typeface="+mj-lt"/>
              </a:rPr>
              <a:t>Sexual intercourse as the defining activity</a:t>
            </a:r>
          </a:p>
          <a:p>
            <a:pPr>
              <a:buFont typeface="Wingdings" pitchFamily="2" charset="2"/>
              <a:buChar char="Ø"/>
            </a:pPr>
            <a:r>
              <a:rPr lang="en-GB" sz="2000" dirty="0" smtClean="0">
                <a:solidFill>
                  <a:srgbClr val="FFFF00"/>
                </a:solidFill>
                <a:latin typeface="+mj-lt"/>
              </a:rPr>
              <a:t>The labelling and categorisation of young women</a:t>
            </a:r>
          </a:p>
          <a:p>
            <a:pPr algn="r"/>
            <a:r>
              <a:rPr lang="en-GB" sz="1600" dirty="0" smtClean="0">
                <a:latin typeface="+mj-lt"/>
              </a:rPr>
              <a:t>(Wight, 2004; Holland et al, 1998; Frosh et al, 2002; Segal, 1997; Hyde et al, 2009)</a:t>
            </a:r>
            <a:endParaRPr lang="en-GB" sz="1600" dirty="0" smtClean="0">
              <a:latin typeface="+mj-lt"/>
            </a:endParaRPr>
          </a:p>
          <a:p>
            <a:pPr>
              <a:buFont typeface="Wingdings" pitchFamily="2" charset="2"/>
              <a:buChar char="Ø"/>
            </a:pPr>
            <a:endParaRPr lang="en-GB" sz="2000" dirty="0" smtClean="0">
              <a:solidFill>
                <a:srgbClr val="FFFF00"/>
              </a:solidFill>
              <a:latin typeface="+mj-lt"/>
            </a:endParaRPr>
          </a:p>
          <a:p>
            <a:pPr>
              <a:buFont typeface="Wingdings" pitchFamily="2" charset="2"/>
              <a:buChar char="Ø"/>
            </a:pPr>
            <a:endParaRPr lang="en-GB" sz="2000" dirty="0" smtClean="0"/>
          </a:p>
          <a:p>
            <a:r>
              <a:rPr lang="en-GB" sz="2000" dirty="0" smtClean="0">
                <a:solidFill>
                  <a:srgbClr val="FFFF00"/>
                </a:solidFill>
                <a:latin typeface="+mj-lt"/>
              </a:rPr>
              <a:t>“[Pornography] </a:t>
            </a:r>
            <a:r>
              <a:rPr lang="en-GB" sz="2000" i="1" dirty="0" smtClean="0">
                <a:solidFill>
                  <a:srgbClr val="FFFF00"/>
                </a:solidFill>
                <a:latin typeface="+mj-lt"/>
              </a:rPr>
              <a:t>works </a:t>
            </a:r>
            <a:r>
              <a:rPr lang="en-GB" sz="2000" i="1" dirty="0" smtClean="0">
                <a:solidFill>
                  <a:srgbClr val="FFFF00"/>
                </a:solidFill>
                <a:latin typeface="+mj-lt"/>
              </a:rPr>
              <a:t>in a symbiotic relationship with common constructions of masculine, heterosexual sexuality” </a:t>
            </a:r>
            <a:r>
              <a:rPr lang="en-GB" sz="1600" dirty="0" smtClean="0">
                <a:latin typeface="+mj-lt"/>
              </a:rPr>
              <a:t>(Flood 2007, p57)</a:t>
            </a:r>
            <a:endParaRPr lang="en-GB" sz="1600" dirty="0" smtClean="0">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7544" y="980728"/>
            <a:ext cx="8280920" cy="3724096"/>
          </a:xfrm>
          <a:prstGeom prst="rect">
            <a:avLst/>
          </a:prstGeom>
          <a:noFill/>
        </p:spPr>
        <p:txBody>
          <a:bodyPr wrap="square" rtlCol="0">
            <a:spAutoFit/>
          </a:bodyPr>
          <a:lstStyle/>
          <a:p>
            <a:r>
              <a:rPr lang="en-GB" sz="2400" dirty="0" smtClean="0">
                <a:solidFill>
                  <a:srgbClr val="FFFF00"/>
                </a:solidFill>
                <a:latin typeface="+mj-lt"/>
              </a:rPr>
              <a:t>All young men?</a:t>
            </a:r>
          </a:p>
          <a:p>
            <a:endParaRPr lang="en-GB" sz="2400" dirty="0" smtClean="0">
              <a:solidFill>
                <a:srgbClr val="FFFF00"/>
              </a:solidFill>
              <a:latin typeface="+mj-lt"/>
            </a:endParaRPr>
          </a:p>
          <a:p>
            <a:endParaRPr lang="en-GB" sz="2400" dirty="0" smtClean="0">
              <a:solidFill>
                <a:srgbClr val="FFFF00"/>
              </a:solidFill>
              <a:latin typeface="+mj-lt"/>
            </a:endParaRPr>
          </a:p>
          <a:p>
            <a:r>
              <a:rPr lang="en-GB" sz="2000" dirty="0" smtClean="0">
                <a:solidFill>
                  <a:srgbClr val="FFFF00"/>
                </a:solidFill>
                <a:latin typeface="+mj-lt"/>
              </a:rPr>
              <a:t>The mediating effects of....</a:t>
            </a:r>
            <a:endParaRPr lang="en-GB" sz="2400" dirty="0" smtClean="0">
              <a:solidFill>
                <a:srgbClr val="FFFF00"/>
              </a:solidFill>
              <a:latin typeface="+mj-lt"/>
            </a:endParaRPr>
          </a:p>
          <a:p>
            <a:endParaRPr lang="en-GB" sz="2400" dirty="0" smtClean="0">
              <a:solidFill>
                <a:srgbClr val="FFFF00"/>
              </a:solidFill>
              <a:latin typeface="+mj-lt"/>
            </a:endParaRPr>
          </a:p>
          <a:p>
            <a:r>
              <a:rPr lang="en-GB" sz="2000" dirty="0" smtClean="0">
                <a:solidFill>
                  <a:srgbClr val="FFFF00"/>
                </a:solidFill>
                <a:latin typeface="+mj-lt"/>
              </a:rPr>
              <a:t>The frequency, content and context of pornography use</a:t>
            </a:r>
          </a:p>
          <a:p>
            <a:endParaRPr lang="en-GB" sz="2000" dirty="0" smtClean="0">
              <a:solidFill>
                <a:srgbClr val="FFFF00"/>
              </a:solidFill>
              <a:latin typeface="+mj-lt"/>
            </a:endParaRPr>
          </a:p>
          <a:p>
            <a:r>
              <a:rPr lang="en-GB" sz="2000" dirty="0" smtClean="0">
                <a:solidFill>
                  <a:srgbClr val="FFFF00"/>
                </a:solidFill>
                <a:latin typeface="+mj-lt"/>
              </a:rPr>
              <a:t>Marginalised masculinities and the importance of sexual performance</a:t>
            </a:r>
          </a:p>
          <a:p>
            <a:endParaRPr lang="en-GB" sz="2000" dirty="0" smtClean="0">
              <a:solidFill>
                <a:srgbClr val="FFFF00"/>
              </a:solidFill>
              <a:latin typeface="+mj-lt"/>
            </a:endParaRPr>
          </a:p>
          <a:p>
            <a:r>
              <a:rPr lang="en-GB" sz="2000" dirty="0" smtClean="0">
                <a:solidFill>
                  <a:srgbClr val="FFFF00"/>
                </a:solidFill>
                <a:latin typeface="+mj-lt"/>
              </a:rPr>
              <a:t>The availability of alternative credible perspectives and models of sexual performance</a:t>
            </a:r>
            <a:endParaRPr lang="en-GB" sz="2000" dirty="0" smtClean="0">
              <a:latin typeface="+mj-lt"/>
            </a:endParaRPr>
          </a:p>
        </p:txBody>
      </p:sp>
      <p:graphicFrame>
        <p:nvGraphicFramePr>
          <p:cNvPr id="3" name="Table 2"/>
          <p:cNvGraphicFramePr>
            <a:graphicFrameLocks noGrp="1"/>
          </p:cNvGraphicFramePr>
          <p:nvPr/>
        </p:nvGraphicFramePr>
        <p:xfrm>
          <a:off x="827586" y="4797151"/>
          <a:ext cx="7200799" cy="1368153"/>
        </p:xfrm>
        <a:graphic>
          <a:graphicData uri="http://schemas.openxmlformats.org/drawingml/2006/table">
            <a:tbl>
              <a:tblPr/>
              <a:tblGrid>
                <a:gridCol w="2073140"/>
                <a:gridCol w="1248522"/>
                <a:gridCol w="1249449"/>
                <a:gridCol w="1248522"/>
                <a:gridCol w="1381166"/>
              </a:tblGrid>
              <a:tr h="456051">
                <a:tc>
                  <a:txBody>
                    <a:bodyPr/>
                    <a:lstStyle/>
                    <a:p>
                      <a:pPr>
                        <a:lnSpc>
                          <a:spcPct val="115000"/>
                        </a:lnSpc>
                        <a:spcAft>
                          <a:spcPts val="0"/>
                        </a:spcAft>
                      </a:pPr>
                      <a:endParaRPr lang="en-GB"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latin typeface="Calibri"/>
                          <a:ea typeface="Calibri"/>
                          <a:cs typeface="Times New Roman"/>
                        </a:rPr>
                        <a:t>School</a:t>
                      </a:r>
                      <a:endParaRPr lang="en-GB"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latin typeface="Calibri"/>
                          <a:ea typeface="Calibri"/>
                          <a:cs typeface="Times New Roman"/>
                        </a:rPr>
                        <a:t>Family</a:t>
                      </a:r>
                      <a:endParaRPr lang="en-GB"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latin typeface="Calibri"/>
                          <a:ea typeface="Calibri"/>
                          <a:cs typeface="Times New Roman"/>
                        </a:rPr>
                        <a:t>Peers</a:t>
                      </a:r>
                      <a:endParaRPr lang="en-GB"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latin typeface="Calibri"/>
                          <a:ea typeface="Calibri"/>
                          <a:cs typeface="Times New Roman"/>
                        </a:rPr>
                        <a:t>Pornography</a:t>
                      </a:r>
                      <a:endParaRPr lang="en-GB"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051">
                <a:tc>
                  <a:txBody>
                    <a:bodyPr/>
                    <a:lstStyle/>
                    <a:p>
                      <a:pPr>
                        <a:lnSpc>
                          <a:spcPct val="115000"/>
                        </a:lnSpc>
                        <a:spcAft>
                          <a:spcPts val="0"/>
                        </a:spcAft>
                      </a:pPr>
                      <a:r>
                        <a:rPr lang="en-GB" sz="1800">
                          <a:latin typeface="Calibri"/>
                          <a:ea typeface="Calibri"/>
                          <a:cs typeface="Times New Roman"/>
                        </a:rPr>
                        <a:t>Included Young Men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2</a:t>
                      </a:r>
                      <a:endParaRPr lang="en-GB"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1</a:t>
                      </a:r>
                      <a:endParaRPr lang="en-GB"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latin typeface="Calibri"/>
                          <a:ea typeface="Calibri"/>
                          <a:cs typeface="Times New Roman"/>
                        </a:rPr>
                        <a:t>3</a:t>
                      </a:r>
                      <a:endParaRPr lang="en-GB"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latin typeface="Calibri"/>
                          <a:ea typeface="Calibri"/>
                          <a:cs typeface="Times New Roman"/>
                        </a:rPr>
                        <a:t>4</a:t>
                      </a:r>
                      <a:endParaRPr lang="en-GB"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051">
                <a:tc>
                  <a:txBody>
                    <a:bodyPr/>
                    <a:lstStyle/>
                    <a:p>
                      <a:pPr>
                        <a:lnSpc>
                          <a:spcPct val="115000"/>
                        </a:lnSpc>
                        <a:spcAft>
                          <a:spcPts val="0"/>
                        </a:spcAft>
                      </a:pPr>
                      <a:r>
                        <a:rPr lang="en-GB" sz="1800">
                          <a:latin typeface="Calibri"/>
                          <a:ea typeface="Calibri"/>
                          <a:cs typeface="Times New Roman"/>
                        </a:rPr>
                        <a:t>Excluded Young Men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latin typeface="Calibri"/>
                          <a:ea typeface="Calibri"/>
                          <a:cs typeface="Times New Roman"/>
                        </a:rPr>
                        <a:t>4</a:t>
                      </a:r>
                      <a:endParaRPr lang="en-GB"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3</a:t>
                      </a:r>
                      <a:endParaRPr lang="en-GB"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1</a:t>
                      </a:r>
                      <a:endParaRPr lang="en-GB"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latin typeface="Calibri"/>
                          <a:ea typeface="Calibri"/>
                          <a:cs typeface="Times New Roman"/>
                        </a:rPr>
                        <a:t>2</a:t>
                      </a:r>
                      <a:endParaRPr lang="en-GB"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043608" y="980728"/>
            <a:ext cx="5571513" cy="5328592"/>
          </a:xfrm>
          <a:prstGeom prst="rect">
            <a:avLst/>
          </a:prstGeom>
          <a:noFill/>
          <a:ln w="9525">
            <a:noFill/>
            <a:miter lim="800000"/>
            <a:headEnd/>
            <a:tailEnd/>
          </a:ln>
        </p:spPr>
      </p:pic>
      <p:sp>
        <p:nvSpPr>
          <p:cNvPr id="5" name="TextBox 4"/>
          <p:cNvSpPr txBox="1"/>
          <p:nvPr/>
        </p:nvSpPr>
        <p:spPr>
          <a:xfrm>
            <a:off x="6804248" y="5157192"/>
            <a:ext cx="2016224" cy="584775"/>
          </a:xfrm>
          <a:prstGeom prst="rect">
            <a:avLst/>
          </a:prstGeom>
          <a:noFill/>
        </p:spPr>
        <p:txBody>
          <a:bodyPr wrap="square" rtlCol="0">
            <a:spAutoFit/>
          </a:bodyPr>
          <a:lstStyle/>
          <a:p>
            <a:r>
              <a:rPr lang="en-GB" sz="1600" dirty="0" smtClean="0">
                <a:latin typeface="+mj-lt"/>
              </a:rPr>
              <a:t>Review: </a:t>
            </a:r>
          </a:p>
          <a:p>
            <a:r>
              <a:rPr lang="en-GB" sz="1600" dirty="0" smtClean="0">
                <a:latin typeface="+mj-lt"/>
              </a:rPr>
              <a:t>Limmer (2012)</a:t>
            </a:r>
            <a:endParaRPr lang="en-GB" sz="1600" dirty="0">
              <a:latin typeface="+mj-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3528" y="1052736"/>
            <a:ext cx="8496944" cy="5170646"/>
          </a:xfrm>
          <a:prstGeom prst="rect">
            <a:avLst/>
          </a:prstGeom>
          <a:noFill/>
        </p:spPr>
        <p:txBody>
          <a:bodyPr wrap="square" rtlCol="0">
            <a:spAutoFit/>
          </a:bodyPr>
          <a:lstStyle/>
          <a:p>
            <a:r>
              <a:rPr lang="en-GB" sz="2400" b="1" dirty="0" smtClean="0">
                <a:solidFill>
                  <a:srgbClr val="FFFF00"/>
                </a:solidFill>
                <a:latin typeface="+mj-lt"/>
              </a:rPr>
              <a:t>Key Points</a:t>
            </a:r>
          </a:p>
          <a:p>
            <a:endParaRPr lang="en-GB" dirty="0" smtClean="0">
              <a:latin typeface="+mj-lt"/>
            </a:endParaRPr>
          </a:p>
          <a:p>
            <a:r>
              <a:rPr lang="en-GB" dirty="0" smtClean="0">
                <a:latin typeface="+mj-lt"/>
              </a:rPr>
              <a:t>Almost all young men have accessed pornography  - it is therefore an appropriate issue for discussion</a:t>
            </a:r>
          </a:p>
          <a:p>
            <a:endParaRPr lang="en-GB" dirty="0" smtClean="0">
              <a:latin typeface="+mj-lt"/>
            </a:endParaRPr>
          </a:p>
          <a:p>
            <a:r>
              <a:rPr lang="en-GB" dirty="0" smtClean="0">
                <a:solidFill>
                  <a:srgbClr val="FFFF00"/>
                </a:solidFill>
                <a:latin typeface="+mj-lt"/>
              </a:rPr>
              <a:t>A significant proportion of young men say that they learn from pornography – it plays a unique role in their sexual learning. Where else can they learn what they seek to learn from pornography</a:t>
            </a:r>
          </a:p>
          <a:p>
            <a:endParaRPr lang="en-GB" dirty="0" smtClean="0">
              <a:latin typeface="+mj-lt"/>
            </a:endParaRPr>
          </a:p>
          <a:p>
            <a:r>
              <a:rPr lang="en-GB" dirty="0" smtClean="0">
                <a:latin typeface="+mj-lt"/>
              </a:rPr>
              <a:t>Pornography provides a blueprint not a manual</a:t>
            </a:r>
          </a:p>
          <a:p>
            <a:endParaRPr lang="en-GB" dirty="0" smtClean="0">
              <a:latin typeface="+mj-lt"/>
            </a:endParaRPr>
          </a:p>
          <a:p>
            <a:r>
              <a:rPr lang="en-GB" dirty="0" smtClean="0">
                <a:solidFill>
                  <a:srgbClr val="FFFF00"/>
                </a:solidFill>
                <a:latin typeface="+mj-lt"/>
              </a:rPr>
              <a:t>Discourses of pornography reflect and validate  discourses of heterosexual masculinities</a:t>
            </a:r>
          </a:p>
          <a:p>
            <a:endParaRPr lang="en-GB" dirty="0" smtClean="0">
              <a:latin typeface="+mj-lt"/>
            </a:endParaRPr>
          </a:p>
          <a:p>
            <a:r>
              <a:rPr lang="en-GB" dirty="0" smtClean="0">
                <a:latin typeface="+mj-lt"/>
              </a:rPr>
              <a:t>The impact of marginalised masculinities and availability of alternative credible sources on the learning from pornography.</a:t>
            </a:r>
          </a:p>
          <a:p>
            <a:endParaRPr lang="en-GB" dirty="0" smtClean="0">
              <a:latin typeface="+mj-lt"/>
            </a:endParaRPr>
          </a:p>
          <a:p>
            <a:r>
              <a:rPr lang="en-GB" dirty="0" smtClean="0">
                <a:solidFill>
                  <a:srgbClr val="FFFF00"/>
                </a:solidFill>
                <a:latin typeface="+mj-lt"/>
              </a:rPr>
              <a:t>The problem of pornography is power not sex – pornography perpetuates and validates models of gender inequality</a:t>
            </a:r>
            <a:endParaRPr lang="en-GB" dirty="0">
              <a:solidFill>
                <a:srgbClr val="FFFF00"/>
              </a:solidFill>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1133356"/>
            <a:ext cx="8496944" cy="5170646"/>
          </a:xfrm>
          <a:prstGeom prst="rect">
            <a:avLst/>
          </a:prstGeom>
          <a:noFill/>
        </p:spPr>
        <p:txBody>
          <a:bodyPr wrap="square" rtlCol="0">
            <a:spAutoFit/>
          </a:bodyPr>
          <a:lstStyle/>
          <a:p>
            <a:r>
              <a:rPr lang="en-GB" b="1" dirty="0" smtClean="0"/>
              <a:t> </a:t>
            </a:r>
            <a:endParaRPr lang="en-GB" dirty="0" smtClean="0"/>
          </a:p>
          <a:p>
            <a:r>
              <a:rPr lang="en-GB" sz="1200" b="1" dirty="0" smtClean="0">
                <a:solidFill>
                  <a:srgbClr val="FFFF00"/>
                </a:solidFill>
              </a:rPr>
              <a:t>Carroll, J; </a:t>
            </a:r>
            <a:r>
              <a:rPr lang="en-GB" sz="1200" b="1" dirty="0" err="1" smtClean="0">
                <a:solidFill>
                  <a:srgbClr val="FFFF00"/>
                </a:solidFill>
              </a:rPr>
              <a:t>Padila</a:t>
            </a:r>
            <a:r>
              <a:rPr lang="en-GB" sz="1200" b="1" dirty="0" smtClean="0">
                <a:solidFill>
                  <a:srgbClr val="FFFF00"/>
                </a:solidFill>
              </a:rPr>
              <a:t>-Walker, L; Nelson, L; Olson, C; Barry, C; Madsen, S (2008)</a:t>
            </a:r>
            <a:r>
              <a:rPr lang="en-GB" sz="1200" dirty="0" smtClean="0">
                <a:solidFill>
                  <a:srgbClr val="FFFF00"/>
                </a:solidFill>
              </a:rPr>
              <a:t> Generation XXX: Pornography acceptance and use among emerging adults. </a:t>
            </a:r>
            <a:r>
              <a:rPr lang="en-GB" sz="1200" i="1" dirty="0" smtClean="0">
                <a:solidFill>
                  <a:srgbClr val="FFFF00"/>
                </a:solidFill>
              </a:rPr>
              <a:t>Journal of Adolescent Research </a:t>
            </a:r>
            <a:r>
              <a:rPr lang="en-GB" sz="1200" dirty="0" smtClean="0">
                <a:solidFill>
                  <a:srgbClr val="FFFF00"/>
                </a:solidFill>
              </a:rPr>
              <a:t>23:6 pp 6-30</a:t>
            </a:r>
          </a:p>
          <a:p>
            <a:r>
              <a:rPr lang="en-GB" sz="1200" b="1" dirty="0" smtClean="0"/>
              <a:t>Flood, M (2007)</a:t>
            </a:r>
            <a:r>
              <a:rPr lang="en-GB" sz="1200" dirty="0" smtClean="0"/>
              <a:t> Exposure to pornography among youth in Australia </a:t>
            </a:r>
            <a:r>
              <a:rPr lang="en-GB" sz="1200" i="1" dirty="0" smtClean="0"/>
              <a:t>Journal of Sociology </a:t>
            </a:r>
            <a:r>
              <a:rPr lang="en-GB" sz="1200" dirty="0" smtClean="0"/>
              <a:t>43 pp 45-60</a:t>
            </a:r>
          </a:p>
          <a:p>
            <a:r>
              <a:rPr lang="en-GB" sz="1200" b="1" dirty="0" smtClean="0">
                <a:solidFill>
                  <a:srgbClr val="FFFF00"/>
                </a:solidFill>
              </a:rPr>
              <a:t>Flood, M (2009)</a:t>
            </a:r>
            <a:r>
              <a:rPr lang="en-GB" sz="1200" dirty="0" smtClean="0">
                <a:solidFill>
                  <a:srgbClr val="FFFF00"/>
                </a:solidFill>
              </a:rPr>
              <a:t> The harms of pornography exposure among children and young people </a:t>
            </a:r>
            <a:r>
              <a:rPr lang="en-GB" sz="1200" i="1" dirty="0" smtClean="0">
                <a:solidFill>
                  <a:srgbClr val="FFFF00"/>
                </a:solidFill>
              </a:rPr>
              <a:t>Child Abuse Review </a:t>
            </a:r>
            <a:r>
              <a:rPr lang="en-GB" sz="1200" dirty="0" smtClean="0">
                <a:solidFill>
                  <a:srgbClr val="FFFF00"/>
                </a:solidFill>
              </a:rPr>
              <a:t>18 pp 384-400</a:t>
            </a:r>
          </a:p>
          <a:p>
            <a:r>
              <a:rPr lang="en-GB" sz="1200" b="1" dirty="0" err="1" smtClean="0"/>
              <a:t>Haggstrom-Nordin</a:t>
            </a:r>
            <a:r>
              <a:rPr lang="en-GB" sz="1200" b="1" dirty="0" smtClean="0"/>
              <a:t>, E; Hanson, </a:t>
            </a:r>
            <a:r>
              <a:rPr lang="en-GB" sz="1200" b="1" dirty="0" err="1" smtClean="0"/>
              <a:t>U;Tyden</a:t>
            </a:r>
            <a:r>
              <a:rPr lang="en-GB" sz="1200" b="1" dirty="0" smtClean="0"/>
              <a:t>, T</a:t>
            </a:r>
            <a:r>
              <a:rPr lang="en-GB" sz="1200" dirty="0" smtClean="0"/>
              <a:t> (2005) Associations between pornography consumption and sexual practices among adolescents in Sweden. </a:t>
            </a:r>
            <a:r>
              <a:rPr lang="en-GB" sz="1200" i="1" dirty="0" smtClean="0"/>
              <a:t>International Journal of STD and AIDS </a:t>
            </a:r>
            <a:r>
              <a:rPr lang="en-GB" sz="1200" dirty="0" smtClean="0"/>
              <a:t>16 pp 102-107 </a:t>
            </a:r>
          </a:p>
          <a:p>
            <a:r>
              <a:rPr lang="en-GB" sz="1200" b="1" dirty="0" err="1" smtClean="0">
                <a:solidFill>
                  <a:srgbClr val="FFFF00"/>
                </a:solidFill>
              </a:rPr>
              <a:t>Haggstrom-Nordin</a:t>
            </a:r>
            <a:r>
              <a:rPr lang="en-GB" sz="1200" b="1" dirty="0" smtClean="0">
                <a:solidFill>
                  <a:srgbClr val="FFFF00"/>
                </a:solidFill>
              </a:rPr>
              <a:t>, E; Tyden, T; Hanson, U; </a:t>
            </a:r>
            <a:r>
              <a:rPr lang="en-GB" sz="1200" b="1" dirty="0" err="1" smtClean="0">
                <a:solidFill>
                  <a:srgbClr val="FFFF00"/>
                </a:solidFill>
              </a:rPr>
              <a:t>Larrson</a:t>
            </a:r>
            <a:r>
              <a:rPr lang="en-GB" sz="1200" b="1" dirty="0" smtClean="0">
                <a:solidFill>
                  <a:srgbClr val="FFFF00"/>
                </a:solidFill>
              </a:rPr>
              <a:t>, M </a:t>
            </a:r>
            <a:r>
              <a:rPr lang="en-GB" sz="1200" dirty="0" smtClean="0">
                <a:solidFill>
                  <a:srgbClr val="FFFF00"/>
                </a:solidFill>
              </a:rPr>
              <a:t>(2009) Experiences of, and attitudes towards, pornography among a group of Swedish high school students. </a:t>
            </a:r>
            <a:r>
              <a:rPr lang="en-GB" sz="1200" i="1" dirty="0" smtClean="0">
                <a:solidFill>
                  <a:srgbClr val="FFFF00"/>
                </a:solidFill>
              </a:rPr>
              <a:t>European Journal of Contraception and Reproductive Healthcare </a:t>
            </a:r>
            <a:r>
              <a:rPr lang="en-GB" sz="1200" dirty="0" smtClean="0">
                <a:solidFill>
                  <a:srgbClr val="FFFF00"/>
                </a:solidFill>
              </a:rPr>
              <a:t>14:4 pp 277-284</a:t>
            </a:r>
          </a:p>
          <a:p>
            <a:r>
              <a:rPr lang="en-GB" sz="1200" b="1" dirty="0" smtClean="0"/>
              <a:t>Hyde, A, </a:t>
            </a:r>
            <a:r>
              <a:rPr lang="en-GB" sz="1200" b="1" dirty="0" err="1" smtClean="0"/>
              <a:t>Drennan</a:t>
            </a:r>
            <a:r>
              <a:rPr lang="en-GB" sz="1200" b="1" dirty="0" smtClean="0"/>
              <a:t>, J; </a:t>
            </a:r>
            <a:r>
              <a:rPr lang="en-GB" sz="1200" b="1" dirty="0" err="1" smtClean="0"/>
              <a:t>Howlett</a:t>
            </a:r>
            <a:r>
              <a:rPr lang="en-GB" sz="1200" b="1" dirty="0" smtClean="0"/>
              <a:t>, E; Brady, D (2009)</a:t>
            </a:r>
            <a:r>
              <a:rPr lang="en-GB" sz="1200" dirty="0" smtClean="0"/>
              <a:t> Young Men’s Vulnerability in Constituting Hegemonic Masculinity in Sexual Relations </a:t>
            </a:r>
            <a:r>
              <a:rPr lang="en-GB" sz="1200" i="1" dirty="0" smtClean="0"/>
              <a:t>American Journal of Men’s Health </a:t>
            </a:r>
            <a:r>
              <a:rPr lang="en-GB" sz="1200" dirty="0" smtClean="0"/>
              <a:t>3:3 pp 238-251</a:t>
            </a:r>
          </a:p>
          <a:p>
            <a:r>
              <a:rPr lang="en-GB" sz="1200" b="1" dirty="0" smtClean="0">
                <a:solidFill>
                  <a:srgbClr val="FFFF00"/>
                </a:solidFill>
              </a:rPr>
              <a:t>Limmer (2012) </a:t>
            </a:r>
            <a:r>
              <a:rPr lang="en-GB" sz="1200" dirty="0" smtClean="0">
                <a:solidFill>
                  <a:srgbClr val="FFFF00"/>
                </a:solidFill>
              </a:rPr>
              <a:t>Planet Porn: A resource pack for working with teens around porn (Review) </a:t>
            </a:r>
            <a:r>
              <a:rPr lang="en-GB" sz="1200" i="1" dirty="0" smtClean="0">
                <a:solidFill>
                  <a:srgbClr val="FFFF00"/>
                </a:solidFill>
              </a:rPr>
              <a:t>Sex Education</a:t>
            </a:r>
            <a:r>
              <a:rPr lang="en-GB" sz="1200" dirty="0" smtClean="0">
                <a:solidFill>
                  <a:srgbClr val="FFFF00"/>
                </a:solidFill>
              </a:rPr>
              <a:t>12:3 pp 369 -70</a:t>
            </a:r>
          </a:p>
          <a:p>
            <a:r>
              <a:rPr lang="en-GB" sz="1200" b="1" dirty="0" smtClean="0"/>
              <a:t>Lo, V; Wei, R (2005)</a:t>
            </a:r>
            <a:r>
              <a:rPr lang="en-GB" sz="1200" dirty="0" smtClean="0"/>
              <a:t> Exposure to internet pornography and Taiwanese adolescents’ sexual attitudes and behaviours. </a:t>
            </a:r>
            <a:r>
              <a:rPr lang="en-GB" sz="1200" i="1" dirty="0" smtClean="0"/>
              <a:t>Journal of Broadcasting and Electronic Media </a:t>
            </a:r>
            <a:r>
              <a:rPr lang="en-GB" sz="1200" dirty="0" smtClean="0"/>
              <a:t>49:2 pp 221-237</a:t>
            </a:r>
          </a:p>
          <a:p>
            <a:r>
              <a:rPr lang="en-GB" sz="1200" b="1" dirty="0" smtClean="0">
                <a:solidFill>
                  <a:srgbClr val="FFFF00"/>
                </a:solidFill>
              </a:rPr>
              <a:t>Peter, J; </a:t>
            </a:r>
            <a:r>
              <a:rPr lang="en-GB" sz="1200" b="1" dirty="0" err="1" smtClean="0">
                <a:solidFill>
                  <a:srgbClr val="FFFF00"/>
                </a:solidFill>
              </a:rPr>
              <a:t>Valkenburg</a:t>
            </a:r>
            <a:r>
              <a:rPr lang="en-GB" sz="1200" b="1" dirty="0" smtClean="0">
                <a:solidFill>
                  <a:srgbClr val="FFFF00"/>
                </a:solidFill>
              </a:rPr>
              <a:t>, P (2008)</a:t>
            </a:r>
            <a:r>
              <a:rPr lang="en-GB" sz="1200" dirty="0" smtClean="0">
                <a:solidFill>
                  <a:srgbClr val="FFFF00"/>
                </a:solidFill>
              </a:rPr>
              <a:t> Adolescents’ exposure to sexually explicit internet material, sexual uncertainty and attitudes towards uncommitted sexual exploration. Is there a link? </a:t>
            </a:r>
            <a:r>
              <a:rPr lang="en-GB" sz="1200" i="1" dirty="0" smtClean="0">
                <a:solidFill>
                  <a:srgbClr val="FFFF00"/>
                </a:solidFill>
              </a:rPr>
              <a:t>Communication Research </a:t>
            </a:r>
            <a:r>
              <a:rPr lang="en-GB" sz="1200" dirty="0" smtClean="0">
                <a:solidFill>
                  <a:srgbClr val="FFFF00"/>
                </a:solidFill>
              </a:rPr>
              <a:t>35:5 pp 579-601</a:t>
            </a:r>
          </a:p>
          <a:p>
            <a:r>
              <a:rPr lang="en-GB" sz="1200" b="1" dirty="0" err="1" smtClean="0"/>
              <a:t>Romito</a:t>
            </a:r>
            <a:r>
              <a:rPr lang="en-GB" sz="1200" b="1" dirty="0" smtClean="0"/>
              <a:t>, P; </a:t>
            </a:r>
            <a:r>
              <a:rPr lang="en-GB" sz="1200" b="1" dirty="0" err="1" smtClean="0"/>
              <a:t>Beltramini</a:t>
            </a:r>
            <a:r>
              <a:rPr lang="en-GB" sz="1200" b="1" dirty="0" smtClean="0"/>
              <a:t>, L (2011)</a:t>
            </a:r>
            <a:r>
              <a:rPr lang="en-GB" sz="1200" dirty="0" smtClean="0"/>
              <a:t> Watching Pornography: Gender Differences, Violence and Victimization. An Exploratory Study in Italy </a:t>
            </a:r>
            <a:r>
              <a:rPr lang="en-GB" sz="1200" i="1" dirty="0" smtClean="0"/>
              <a:t>VIOLENCE AGAINST WOMEN</a:t>
            </a:r>
            <a:r>
              <a:rPr lang="en-GB" sz="1200" dirty="0" smtClean="0"/>
              <a:t>, 17 (10):1313-1326</a:t>
            </a:r>
          </a:p>
          <a:p>
            <a:r>
              <a:rPr lang="en-GB" sz="1200" b="1" dirty="0" smtClean="0">
                <a:solidFill>
                  <a:srgbClr val="FFFF00"/>
                </a:solidFill>
              </a:rPr>
              <a:t>Segal, L (1997)</a:t>
            </a:r>
            <a:r>
              <a:rPr lang="en-GB" sz="1200" dirty="0" smtClean="0">
                <a:solidFill>
                  <a:srgbClr val="FFFF00"/>
                </a:solidFill>
              </a:rPr>
              <a:t> The Belly of the Beast: Sex as Male Domination? In Whitehead, S and Barrett, F (</a:t>
            </a:r>
            <a:r>
              <a:rPr lang="en-GB" sz="1200" dirty="0" err="1" smtClean="0">
                <a:solidFill>
                  <a:srgbClr val="FFFF00"/>
                </a:solidFill>
              </a:rPr>
              <a:t>eds</a:t>
            </a:r>
            <a:r>
              <a:rPr lang="en-GB" sz="1200" dirty="0" smtClean="0">
                <a:solidFill>
                  <a:srgbClr val="FFFF00"/>
                </a:solidFill>
              </a:rPr>
              <a:t>) </a:t>
            </a:r>
            <a:r>
              <a:rPr lang="en-GB" sz="1200" i="1" dirty="0" smtClean="0">
                <a:solidFill>
                  <a:srgbClr val="FFFF00"/>
                </a:solidFill>
              </a:rPr>
              <a:t>The Masculinities Reader </a:t>
            </a:r>
            <a:r>
              <a:rPr lang="en-GB" sz="1200" dirty="0" smtClean="0">
                <a:solidFill>
                  <a:srgbClr val="FFFF00"/>
                </a:solidFill>
              </a:rPr>
              <a:t>Polity, Cambridge</a:t>
            </a:r>
          </a:p>
          <a:p>
            <a:r>
              <a:rPr lang="en-GB" sz="1200" b="1" dirty="0" err="1" smtClean="0"/>
              <a:t>Stulhofer</a:t>
            </a:r>
            <a:r>
              <a:rPr lang="en-GB" sz="1200" b="1" dirty="0" smtClean="0"/>
              <a:t>, A; </a:t>
            </a:r>
            <a:r>
              <a:rPr lang="en-GB" sz="1200" b="1" dirty="0" err="1" smtClean="0"/>
              <a:t>Busko</a:t>
            </a:r>
            <a:r>
              <a:rPr lang="en-GB" sz="1200" b="1" dirty="0" smtClean="0"/>
              <a:t>, V; </a:t>
            </a:r>
            <a:r>
              <a:rPr lang="en-GB" sz="1200" b="1" dirty="0" err="1" smtClean="0"/>
              <a:t>Landripet</a:t>
            </a:r>
            <a:r>
              <a:rPr lang="en-GB" sz="1200" b="1" dirty="0" smtClean="0"/>
              <a:t>, I (2010)</a:t>
            </a:r>
            <a:r>
              <a:rPr lang="en-GB" sz="1200" dirty="0" smtClean="0"/>
              <a:t> Pornography, sexual socialisation and satisfaction among young men. </a:t>
            </a:r>
            <a:r>
              <a:rPr lang="en-GB" sz="1200" i="1" dirty="0" smtClean="0"/>
              <a:t>Archives of Sexual Behaviour </a:t>
            </a:r>
            <a:r>
              <a:rPr lang="en-GB" sz="1200" dirty="0" smtClean="0"/>
              <a:t>39:1 pp 168-178</a:t>
            </a:r>
          </a:p>
          <a:p>
            <a:r>
              <a:rPr lang="en-GB" sz="1200" b="1" dirty="0" smtClean="0">
                <a:solidFill>
                  <a:srgbClr val="FFFF00"/>
                </a:solidFill>
              </a:rPr>
              <a:t>Tyden, T; </a:t>
            </a:r>
            <a:r>
              <a:rPr lang="en-GB" sz="1200" b="1" dirty="0" err="1" smtClean="0">
                <a:solidFill>
                  <a:srgbClr val="FFFF00"/>
                </a:solidFill>
              </a:rPr>
              <a:t>Rogala</a:t>
            </a:r>
            <a:r>
              <a:rPr lang="en-GB" sz="1200" b="1" dirty="0" smtClean="0">
                <a:solidFill>
                  <a:srgbClr val="FFFF00"/>
                </a:solidFill>
              </a:rPr>
              <a:t>, C (2004)</a:t>
            </a:r>
            <a:r>
              <a:rPr lang="en-GB" sz="1200" dirty="0" smtClean="0">
                <a:solidFill>
                  <a:srgbClr val="FFFF00"/>
                </a:solidFill>
              </a:rPr>
              <a:t> Sexual behaviour among young men in Sweden and the impact of pornography. </a:t>
            </a:r>
            <a:r>
              <a:rPr lang="en-GB" sz="1200" i="1" dirty="0" smtClean="0">
                <a:solidFill>
                  <a:srgbClr val="FFFF00"/>
                </a:solidFill>
              </a:rPr>
              <a:t>International Journal of STD and AIDS </a:t>
            </a:r>
            <a:r>
              <a:rPr lang="en-GB" sz="1200" dirty="0" smtClean="0">
                <a:solidFill>
                  <a:srgbClr val="FFFF00"/>
                </a:solidFill>
              </a:rPr>
              <a:t>15 pp 590-593</a:t>
            </a:r>
          </a:p>
          <a:p>
            <a:r>
              <a:rPr lang="en-GB" sz="1200" b="1" dirty="0" err="1" smtClean="0"/>
              <a:t>Wallmyr</a:t>
            </a:r>
            <a:r>
              <a:rPr lang="en-GB" sz="1200" b="1" dirty="0" smtClean="0"/>
              <a:t>, G; </a:t>
            </a:r>
            <a:r>
              <a:rPr lang="en-GB" sz="1200" b="1" dirty="0" err="1" smtClean="0"/>
              <a:t>Welin</a:t>
            </a:r>
            <a:r>
              <a:rPr lang="en-GB" sz="1200" b="1" dirty="0" smtClean="0"/>
              <a:t>, C (2006)</a:t>
            </a:r>
            <a:r>
              <a:rPr lang="en-GB" sz="1200" dirty="0" smtClean="0"/>
              <a:t> Young people, pornography and sexuality: Sources and attitudes </a:t>
            </a:r>
            <a:r>
              <a:rPr lang="en-GB" sz="1200" i="1" dirty="0" smtClean="0"/>
              <a:t>The Journal of School Nursing</a:t>
            </a:r>
            <a:r>
              <a:rPr lang="en-GB" sz="1200" dirty="0" smtClean="0"/>
              <a:t>, 22, pp 290–295. </a:t>
            </a:r>
          </a:p>
          <a:p>
            <a:r>
              <a:rPr lang="en-GB" sz="1200" b="1" dirty="0" smtClean="0">
                <a:solidFill>
                  <a:srgbClr val="FFFF00"/>
                </a:solidFill>
              </a:rPr>
              <a:t>Wight, D (1994)</a:t>
            </a:r>
            <a:r>
              <a:rPr lang="en-GB" sz="1200" dirty="0" smtClean="0">
                <a:solidFill>
                  <a:srgbClr val="FFFF00"/>
                </a:solidFill>
              </a:rPr>
              <a:t> Boys’ thoughts and talk about sex in a working-class locality of Glasgow. </a:t>
            </a:r>
            <a:r>
              <a:rPr lang="en-GB" sz="1200" i="1" dirty="0" smtClean="0">
                <a:solidFill>
                  <a:srgbClr val="FFFF00"/>
                </a:solidFill>
              </a:rPr>
              <a:t>Sociological Review </a:t>
            </a:r>
            <a:r>
              <a:rPr lang="en-GB" sz="1200" dirty="0" smtClean="0">
                <a:solidFill>
                  <a:srgbClr val="FFFF00"/>
                </a:solidFill>
              </a:rPr>
              <a:t>42 pp </a:t>
            </a:r>
            <a:r>
              <a:rPr lang="en-GB" sz="1200" dirty="0" smtClean="0">
                <a:solidFill>
                  <a:srgbClr val="FFFF00"/>
                </a:solidFill>
              </a:rPr>
              <a:t>703-737</a:t>
            </a:r>
            <a:endParaRPr lang="en-GB" dirty="0">
              <a:solidFill>
                <a:srgbClr val="FFFF00"/>
              </a:solidFill>
            </a:endParaRPr>
          </a:p>
        </p:txBody>
      </p:sp>
      <p:sp>
        <p:nvSpPr>
          <p:cNvPr id="7" name="TextBox 6"/>
          <p:cNvSpPr txBox="1"/>
          <p:nvPr/>
        </p:nvSpPr>
        <p:spPr>
          <a:xfrm>
            <a:off x="395536" y="980728"/>
            <a:ext cx="4752528" cy="369332"/>
          </a:xfrm>
          <a:prstGeom prst="rect">
            <a:avLst/>
          </a:prstGeom>
          <a:noFill/>
        </p:spPr>
        <p:txBody>
          <a:bodyPr wrap="square" rtlCol="0">
            <a:spAutoFit/>
          </a:bodyPr>
          <a:lstStyle/>
          <a:p>
            <a:r>
              <a:rPr lang="en-GB" b="1" dirty="0" smtClean="0">
                <a:latin typeface="+mj-lt"/>
              </a:rPr>
              <a:t>References</a:t>
            </a:r>
            <a:endParaRPr lang="en-GB" b="1" dirty="0">
              <a:latin typeface="+mj-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516</TotalTime>
  <Words>1587</Words>
  <Application>Microsoft Office PowerPoint</Application>
  <PresentationFormat>On-screen Show (4:3)</PresentationFormat>
  <Paragraphs>431</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Lancaster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Limmer</dc:creator>
  <cp:lastModifiedBy>Limmer</cp:lastModifiedBy>
  <cp:revision>54</cp:revision>
  <dcterms:created xsi:type="dcterms:W3CDTF">2012-11-15T11:18:23Z</dcterms:created>
  <dcterms:modified xsi:type="dcterms:W3CDTF">2012-11-20T17:18:50Z</dcterms:modified>
</cp:coreProperties>
</file>