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3"/>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5" r:id="rId15"/>
    <p:sldId id="277" r:id="rId16"/>
    <p:sldId id="270" r:id="rId17"/>
    <p:sldId id="271" r:id="rId18"/>
    <p:sldId id="276" r:id="rId19"/>
    <p:sldId id="273" r:id="rId20"/>
    <p:sldId id="274" r:id="rId21"/>
    <p:sldId id="278" r:id="rId22"/>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9A07B78F-5F98-463E-BBD0-E5F9348AB421}" type="datetimeFigureOut">
              <a:rPr lang="en-GB" smtClean="0"/>
              <a:pPr/>
              <a:t>26/10/2012</a:t>
            </a:fld>
            <a:endParaRPr lang="en-GB"/>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D3EE8AFA-6C78-4FEA-951E-609F3C74CD77}"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54941E5-CED2-4FA5-95B5-216B41898BF6}" type="datetimeFigureOut">
              <a:rPr lang="en-GB" smtClean="0"/>
              <a:pPr/>
              <a:t>26/10/2012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4C072-354F-42EE-A6DF-26FC1BB7E839}"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54941E5-CED2-4FA5-95B5-216B41898BF6}" type="datetimeFigureOut">
              <a:rPr lang="en-GB" smtClean="0"/>
              <a:pPr/>
              <a:t>26/10/2012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4C072-354F-42EE-A6DF-26FC1BB7E839}"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4941E5-CED2-4FA5-95B5-216B41898BF6}" type="datetimeFigureOut">
              <a:rPr lang="en-GB" smtClean="0"/>
              <a:pPr/>
              <a:t>26/10/2012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4C072-354F-42EE-A6DF-26FC1BB7E839}"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54941E5-CED2-4FA5-95B5-216B41898BF6}" type="datetimeFigureOut">
              <a:rPr lang="en-GB" smtClean="0"/>
              <a:pPr/>
              <a:t>26/10/2012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E4C072-354F-42EE-A6DF-26FC1BB7E839}"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54941E5-CED2-4FA5-95B5-216B41898BF6}" type="datetimeFigureOut">
              <a:rPr lang="en-GB" smtClean="0"/>
              <a:pPr/>
              <a:t>26/10/2012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AE4C072-354F-42EE-A6DF-26FC1BB7E839}"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54941E5-CED2-4FA5-95B5-216B41898BF6}" type="datetimeFigureOut">
              <a:rPr lang="en-GB" smtClean="0"/>
              <a:pPr/>
              <a:t>26/10/2012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AE4C072-354F-42EE-A6DF-26FC1BB7E839}"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4941E5-CED2-4FA5-95B5-216B41898BF6}" type="datetimeFigureOut">
              <a:rPr lang="en-GB" smtClean="0"/>
              <a:pPr/>
              <a:t>26/10/2012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AE4C072-354F-42EE-A6DF-26FC1BB7E839}"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4941E5-CED2-4FA5-95B5-216B41898BF6}" type="datetimeFigureOut">
              <a:rPr lang="en-GB" smtClean="0"/>
              <a:pPr/>
              <a:t>26/10/2012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E4C072-354F-42EE-A6DF-26FC1BB7E839}"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4941E5-CED2-4FA5-95B5-216B41898BF6}" type="datetimeFigureOut">
              <a:rPr lang="en-GB" smtClean="0"/>
              <a:pPr/>
              <a:t>26/10/2012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E4C072-354F-42EE-A6DF-26FC1BB7E839}"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54941E5-CED2-4FA5-95B5-216B41898BF6}" type="datetimeFigureOut">
              <a:rPr lang="en-GB" smtClean="0"/>
              <a:pPr/>
              <a:t>26/10/2012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4C072-354F-42EE-A6DF-26FC1BB7E839}"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54941E5-CED2-4FA5-95B5-216B41898BF6}" type="datetimeFigureOut">
              <a:rPr lang="en-GB" smtClean="0"/>
              <a:pPr/>
              <a:t>26/10/2012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4C072-354F-42EE-A6DF-26FC1BB7E839}"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4941E5-CED2-4FA5-95B5-216B41898BF6}" type="datetimeFigureOut">
              <a:rPr lang="en-GB" smtClean="0"/>
              <a:pPr/>
              <a:t>26/10/2012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E4C072-354F-42EE-A6DF-26FC1BB7E839}" type="slidenum">
              <a:rPr lang="en-GB" smtClean="0"/>
              <a:pPr/>
              <a:t>‹#›</a:t>
            </a:fld>
            <a:endParaRPr lang="en-GB"/>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15616" y="908720"/>
            <a:ext cx="7128792" cy="5447645"/>
          </a:xfrm>
          <a:prstGeom prst="rect">
            <a:avLst/>
          </a:prstGeom>
          <a:noFill/>
        </p:spPr>
        <p:txBody>
          <a:bodyPr wrap="square" rtlCol="0">
            <a:spAutoFit/>
          </a:bodyPr>
          <a:lstStyle/>
          <a:p>
            <a:pPr algn="ctr"/>
            <a:r>
              <a:rPr lang="en-GB" sz="2800" b="1" dirty="0" smtClean="0">
                <a:solidFill>
                  <a:srgbClr val="FFFF00"/>
                </a:solidFill>
              </a:rPr>
              <a:t>Immediate, Likely and Meaningful: A framework for understanding and responding to the </a:t>
            </a:r>
            <a:r>
              <a:rPr lang="en-GB" sz="2800" b="1" dirty="0" smtClean="0">
                <a:solidFill>
                  <a:srgbClr val="FFFF00"/>
                </a:solidFill>
              </a:rPr>
              <a:t>sexual health </a:t>
            </a:r>
            <a:r>
              <a:rPr lang="en-GB" sz="2800" b="1" dirty="0" smtClean="0">
                <a:solidFill>
                  <a:srgbClr val="FFFF00"/>
                </a:solidFill>
              </a:rPr>
              <a:t>risk-taking behaviours of young men.</a:t>
            </a:r>
            <a:endParaRPr lang="en-GB" sz="2800" dirty="0" smtClean="0">
              <a:solidFill>
                <a:srgbClr val="FFFF00"/>
              </a:solidFill>
            </a:endParaRPr>
          </a:p>
          <a:p>
            <a:pPr algn="ctr"/>
            <a:endParaRPr lang="en-GB" sz="2800" b="1" dirty="0" smtClean="0">
              <a:solidFill>
                <a:srgbClr val="FFFF00"/>
              </a:solidFill>
            </a:endParaRPr>
          </a:p>
          <a:p>
            <a:pPr algn="ctr"/>
            <a:endParaRPr lang="en-GB" sz="2800" b="1" dirty="0">
              <a:solidFill>
                <a:srgbClr val="FFFF00"/>
              </a:solidFill>
            </a:endParaRPr>
          </a:p>
          <a:p>
            <a:pPr algn="ctr"/>
            <a:r>
              <a:rPr lang="en-GB" sz="2000" b="1" dirty="0" smtClean="0"/>
              <a:t>Dr Mark Limmer</a:t>
            </a:r>
          </a:p>
          <a:p>
            <a:pPr algn="ctr"/>
            <a:endParaRPr lang="en-GB" sz="1600" b="1" dirty="0" smtClean="0"/>
          </a:p>
          <a:p>
            <a:pPr algn="ctr"/>
            <a:r>
              <a:rPr lang="en-GB" sz="1600" b="1" dirty="0" smtClean="0"/>
              <a:t>Lancaster University</a:t>
            </a:r>
          </a:p>
          <a:p>
            <a:pPr algn="ctr"/>
            <a:r>
              <a:rPr lang="en-GB" sz="1600" dirty="0" smtClean="0">
                <a:solidFill>
                  <a:schemeClr val="tx1">
                    <a:lumMod val="95000"/>
                  </a:schemeClr>
                </a:solidFill>
              </a:rPr>
              <a:t>m.limmer@lancaster.ac.uk</a:t>
            </a:r>
            <a:r>
              <a:rPr lang="en-GB" sz="1600" b="1" dirty="0" smtClean="0">
                <a:solidFill>
                  <a:schemeClr val="tx1">
                    <a:lumMod val="95000"/>
                  </a:schemeClr>
                </a:solidFill>
              </a:rPr>
              <a:t> </a:t>
            </a:r>
          </a:p>
          <a:p>
            <a:pPr algn="ctr"/>
            <a:endParaRPr lang="en-GB" sz="1600" b="1" dirty="0" smtClean="0">
              <a:solidFill>
                <a:schemeClr val="tx1">
                  <a:lumMod val="95000"/>
                </a:schemeClr>
              </a:solidFill>
            </a:endParaRPr>
          </a:p>
          <a:p>
            <a:pPr algn="ctr"/>
            <a:endParaRPr lang="en-GB" sz="1600" b="1" dirty="0" smtClean="0"/>
          </a:p>
          <a:p>
            <a:pPr algn="ctr"/>
            <a:endParaRPr lang="en-GB" sz="1600" b="1" dirty="0" smtClean="0">
              <a:solidFill>
                <a:srgbClr val="FFFF00"/>
              </a:solidFill>
            </a:endParaRPr>
          </a:p>
          <a:p>
            <a:pPr algn="ctr"/>
            <a:r>
              <a:rPr lang="en-GB" sz="1600" b="1" dirty="0" smtClean="0">
                <a:solidFill>
                  <a:srgbClr val="FFFF00"/>
                </a:solidFill>
              </a:rPr>
              <a:t>1</a:t>
            </a:r>
            <a:r>
              <a:rPr lang="en-GB" sz="1600" b="1" baseline="30000" dirty="0" smtClean="0">
                <a:solidFill>
                  <a:srgbClr val="FFFF00"/>
                </a:solidFill>
              </a:rPr>
              <a:t>st</a:t>
            </a:r>
            <a:r>
              <a:rPr lang="en-GB" sz="1600" b="1" dirty="0" smtClean="0">
                <a:solidFill>
                  <a:srgbClr val="FFFF00"/>
                </a:solidFill>
              </a:rPr>
              <a:t> November 2012</a:t>
            </a:r>
          </a:p>
          <a:p>
            <a:pPr algn="ctr"/>
            <a:r>
              <a:rPr lang="en-GB" sz="1600" b="1" dirty="0" smtClean="0">
                <a:solidFill>
                  <a:srgbClr val="FFFF00"/>
                </a:solidFill>
              </a:rPr>
              <a:t>International conference on Challenges for Health and Healthcare in Europe</a:t>
            </a:r>
            <a:endParaRPr lang="en-GB" sz="1600" b="1" dirty="0" smtClean="0">
              <a:solidFill>
                <a:srgbClr val="FFFF00"/>
              </a:solidFill>
            </a:endParaRPr>
          </a:p>
          <a:p>
            <a:pPr algn="ctr"/>
            <a:r>
              <a:rPr lang="en-GB" sz="1600" b="1" dirty="0" smtClean="0">
                <a:solidFill>
                  <a:srgbClr val="FFFF00"/>
                </a:solidFill>
              </a:rPr>
              <a:t>Aalborg University</a:t>
            </a:r>
          </a:p>
          <a:p>
            <a:pPr algn="ctr"/>
            <a:endParaRPr lang="en-GB" sz="1600" b="1" dirty="0">
              <a:solidFill>
                <a:srgbClr val="FF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1340768"/>
            <a:ext cx="7272808" cy="4770537"/>
          </a:xfrm>
          <a:prstGeom prst="rect">
            <a:avLst/>
          </a:prstGeom>
          <a:noFill/>
        </p:spPr>
        <p:txBody>
          <a:bodyPr wrap="square" rtlCol="0">
            <a:spAutoFit/>
          </a:bodyPr>
          <a:lstStyle/>
          <a:p>
            <a:endParaRPr lang="en-GB" sz="2400" b="1" dirty="0" smtClean="0">
              <a:solidFill>
                <a:srgbClr val="FFFF00"/>
              </a:solidFill>
            </a:endParaRPr>
          </a:p>
          <a:p>
            <a:r>
              <a:rPr lang="en-GB" sz="2400" b="1" dirty="0" smtClean="0">
                <a:solidFill>
                  <a:srgbClr val="FFFF00"/>
                </a:solidFill>
              </a:rPr>
              <a:t>Hegemonic Masculinity</a:t>
            </a:r>
          </a:p>
          <a:p>
            <a:r>
              <a:rPr lang="en-GB" sz="2400" i="1" dirty="0"/>
              <a:t>“the configuration of gender practice ....which guarantees (or is taken to guarantee) the dominant position of men and the subordination of women” </a:t>
            </a:r>
            <a:r>
              <a:rPr lang="en-GB" sz="2400" dirty="0"/>
              <a:t>(Connell, 1995 p77</a:t>
            </a:r>
            <a:r>
              <a:rPr lang="en-GB" sz="2400" dirty="0" smtClean="0"/>
              <a:t>)</a:t>
            </a:r>
          </a:p>
          <a:p>
            <a:endParaRPr lang="en-GB" sz="2000" b="1" dirty="0" smtClean="0">
              <a:solidFill>
                <a:srgbClr val="FFFF00"/>
              </a:solidFill>
            </a:endParaRPr>
          </a:p>
          <a:p>
            <a:endParaRPr lang="en-GB" sz="2000" b="1" dirty="0">
              <a:solidFill>
                <a:srgbClr val="FFFF00"/>
              </a:solidFill>
            </a:endParaRPr>
          </a:p>
          <a:p>
            <a:r>
              <a:rPr lang="en-GB" sz="2000" dirty="0" smtClean="0">
                <a:solidFill>
                  <a:srgbClr val="FFFF00"/>
                </a:solidFill>
              </a:rPr>
              <a:t>Gender Practice implies performance and requires and audience – </a:t>
            </a:r>
            <a:r>
              <a:rPr lang="en-GB" sz="2000" i="1" dirty="0" smtClean="0">
                <a:solidFill>
                  <a:srgbClr val="FFFF00"/>
                </a:solidFill>
              </a:rPr>
              <a:t>“other men” </a:t>
            </a:r>
            <a:r>
              <a:rPr lang="en-GB" sz="2000" dirty="0" smtClean="0">
                <a:solidFill>
                  <a:srgbClr val="FFFF00"/>
                </a:solidFill>
              </a:rPr>
              <a:t>(Kimmel, 1994)</a:t>
            </a:r>
          </a:p>
          <a:p>
            <a:endParaRPr lang="en-GB" sz="2000" dirty="0" smtClean="0">
              <a:solidFill>
                <a:srgbClr val="FFFF00"/>
              </a:solidFill>
            </a:endParaRPr>
          </a:p>
          <a:p>
            <a:r>
              <a:rPr lang="en-GB" sz="2000" dirty="0" smtClean="0">
                <a:solidFill>
                  <a:srgbClr val="FFFF00"/>
                </a:solidFill>
              </a:rPr>
              <a:t>Relational – Difference from, and superiority over, women. Often manifest through sex (Holland et al, 1998)</a:t>
            </a:r>
            <a:endParaRPr lang="en-GB" sz="2000" i="1" dirty="0">
              <a:solidFill>
                <a:srgbClr val="FFFF00"/>
              </a:solidFill>
            </a:endParaRPr>
          </a:p>
          <a:p>
            <a:endParaRPr lang="en-GB" sz="2000" dirty="0"/>
          </a:p>
        </p:txBody>
      </p:sp>
      <p:sp>
        <p:nvSpPr>
          <p:cNvPr id="3" name="TextBox 2"/>
          <p:cNvSpPr txBox="1"/>
          <p:nvPr/>
        </p:nvSpPr>
        <p:spPr>
          <a:xfrm>
            <a:off x="827584" y="764704"/>
            <a:ext cx="7272808" cy="461665"/>
          </a:xfrm>
          <a:prstGeom prst="rect">
            <a:avLst/>
          </a:prstGeom>
          <a:noFill/>
          <a:ln>
            <a:solidFill>
              <a:srgbClr val="FFFF00"/>
            </a:solidFill>
          </a:ln>
        </p:spPr>
        <p:txBody>
          <a:bodyPr wrap="square" rtlCol="0">
            <a:spAutoFit/>
          </a:bodyPr>
          <a:lstStyle/>
          <a:p>
            <a:pPr algn="ctr"/>
            <a:r>
              <a:rPr lang="en-GB" sz="2400" b="1" dirty="0" smtClean="0">
                <a:solidFill>
                  <a:srgbClr val="FFFF00"/>
                </a:solidFill>
              </a:rPr>
              <a:t>Background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1700808"/>
            <a:ext cx="7776864" cy="4154984"/>
          </a:xfrm>
          <a:prstGeom prst="rect">
            <a:avLst/>
          </a:prstGeom>
          <a:noFill/>
        </p:spPr>
        <p:txBody>
          <a:bodyPr wrap="square" rtlCol="0">
            <a:spAutoFit/>
          </a:bodyPr>
          <a:lstStyle/>
          <a:p>
            <a:r>
              <a:rPr lang="en-GB" sz="2200" dirty="0" smtClean="0">
                <a:solidFill>
                  <a:srgbClr val="FFFF00"/>
                </a:solidFill>
              </a:rPr>
              <a:t>Multiple </a:t>
            </a:r>
            <a:r>
              <a:rPr lang="en-GB" sz="2200" dirty="0" smtClean="0">
                <a:solidFill>
                  <a:srgbClr val="FFFF00"/>
                </a:solidFill>
              </a:rPr>
              <a:t>meanings that vary over time and space:</a:t>
            </a:r>
          </a:p>
          <a:p>
            <a:endParaRPr lang="en-GB" sz="2200" dirty="0">
              <a:solidFill>
                <a:srgbClr val="FFFF00"/>
              </a:solidFill>
            </a:endParaRPr>
          </a:p>
          <a:p>
            <a:r>
              <a:rPr lang="en-GB" sz="2200" dirty="0" smtClean="0">
                <a:solidFill>
                  <a:srgbClr val="FFFF00"/>
                </a:solidFill>
              </a:rPr>
              <a:t>	Pleasure and status (McDowell, 2003; Wight, 1998)</a:t>
            </a:r>
          </a:p>
          <a:p>
            <a:endParaRPr lang="en-GB" sz="2200" dirty="0">
              <a:solidFill>
                <a:srgbClr val="FFFF00"/>
              </a:solidFill>
            </a:endParaRPr>
          </a:p>
          <a:p>
            <a:r>
              <a:rPr lang="en-GB" sz="2200" dirty="0" smtClean="0">
                <a:solidFill>
                  <a:srgbClr val="FFFF00"/>
                </a:solidFill>
              </a:rPr>
              <a:t>	An embodiment of masculinities - note impact of 	pornography on aesthetic and expectation (Segal, 	1997; Holland et al, 1998)</a:t>
            </a:r>
          </a:p>
          <a:p>
            <a:endParaRPr lang="en-GB" sz="2200" dirty="0">
              <a:solidFill>
                <a:srgbClr val="FFFF00"/>
              </a:solidFill>
            </a:endParaRPr>
          </a:p>
          <a:p>
            <a:r>
              <a:rPr lang="en-GB" sz="2200" dirty="0" smtClean="0">
                <a:solidFill>
                  <a:srgbClr val="FFFF00"/>
                </a:solidFill>
              </a:rPr>
              <a:t>	Explicitly heterosexual (Richardson, 2010)</a:t>
            </a:r>
          </a:p>
          <a:p>
            <a:endParaRPr lang="en-GB" sz="2200" dirty="0">
              <a:solidFill>
                <a:srgbClr val="FFFF00"/>
              </a:solidFill>
            </a:endParaRPr>
          </a:p>
          <a:p>
            <a:r>
              <a:rPr lang="en-GB" sz="2200" dirty="0" smtClean="0">
                <a:solidFill>
                  <a:srgbClr val="FFFF00"/>
                </a:solidFill>
              </a:rPr>
              <a:t>	Closely linked to homophobia – homosexuality equated </a:t>
            </a:r>
            <a:r>
              <a:rPr lang="en-GB" sz="2200" dirty="0" smtClean="0">
                <a:solidFill>
                  <a:srgbClr val="FFFF00"/>
                </a:solidFill>
              </a:rPr>
              <a:t>	with femininity </a:t>
            </a:r>
            <a:r>
              <a:rPr lang="en-GB" sz="2200" dirty="0" smtClean="0">
                <a:solidFill>
                  <a:srgbClr val="FFFF00"/>
                </a:solidFill>
              </a:rPr>
              <a:t>and ‘lesser’ masculinities (Kimmel, 1994)</a:t>
            </a:r>
            <a:endParaRPr lang="en-GB" sz="2200" dirty="0">
              <a:solidFill>
                <a:srgbClr val="FFFF00"/>
              </a:solidFill>
            </a:endParaRPr>
          </a:p>
        </p:txBody>
      </p:sp>
      <p:sp>
        <p:nvSpPr>
          <p:cNvPr id="3" name="TextBox 2"/>
          <p:cNvSpPr txBox="1"/>
          <p:nvPr/>
        </p:nvSpPr>
        <p:spPr>
          <a:xfrm>
            <a:off x="827584" y="836712"/>
            <a:ext cx="7776864" cy="461665"/>
          </a:xfrm>
          <a:prstGeom prst="rect">
            <a:avLst/>
          </a:prstGeom>
          <a:noFill/>
          <a:ln>
            <a:solidFill>
              <a:srgbClr val="FFFF00"/>
            </a:solidFill>
          </a:ln>
        </p:spPr>
        <p:txBody>
          <a:bodyPr wrap="square" rtlCol="0">
            <a:spAutoFit/>
          </a:bodyPr>
          <a:lstStyle/>
          <a:p>
            <a:pPr algn="ctr"/>
            <a:r>
              <a:rPr lang="en-GB" sz="2400" b="1" dirty="0" smtClean="0">
                <a:solidFill>
                  <a:srgbClr val="FFFF00"/>
                </a:solidFill>
              </a:rPr>
              <a:t>Meanings of sex for young </a:t>
            </a:r>
            <a:r>
              <a:rPr lang="en-GB" sz="2400" b="1" dirty="0" smtClean="0">
                <a:solidFill>
                  <a:srgbClr val="FFFF00"/>
                </a:solidFill>
              </a:rPr>
              <a:t>men</a:t>
            </a:r>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1484784"/>
            <a:ext cx="6624736" cy="4031873"/>
          </a:xfrm>
          <a:prstGeom prst="rect">
            <a:avLst/>
          </a:prstGeom>
          <a:noFill/>
        </p:spPr>
        <p:txBody>
          <a:bodyPr wrap="square" rtlCol="0">
            <a:spAutoFit/>
          </a:bodyPr>
          <a:lstStyle/>
          <a:p>
            <a:endParaRPr lang="en-GB" sz="2000" b="1" dirty="0" smtClean="0">
              <a:solidFill>
                <a:srgbClr val="FFFF00"/>
              </a:solidFill>
            </a:endParaRPr>
          </a:p>
          <a:p>
            <a:endParaRPr lang="en-GB" sz="2000" b="1" dirty="0">
              <a:solidFill>
                <a:srgbClr val="FFFF00"/>
              </a:solidFill>
            </a:endParaRPr>
          </a:p>
          <a:p>
            <a:r>
              <a:rPr lang="en-GB" sz="2200" dirty="0" smtClean="0">
                <a:solidFill>
                  <a:srgbClr val="FFFF00"/>
                </a:solidFill>
              </a:rPr>
              <a:t>Young working class masculinities –</a:t>
            </a:r>
            <a:r>
              <a:rPr lang="en-GB" sz="2200" dirty="0" smtClean="0"/>
              <a:t> </a:t>
            </a:r>
            <a:r>
              <a:rPr lang="en-GB" sz="2200" b="1" i="1" dirty="0" smtClean="0"/>
              <a:t>“Fighting, fucking and football”</a:t>
            </a:r>
            <a:r>
              <a:rPr lang="en-GB" sz="2200" b="1" i="1" dirty="0" smtClean="0">
                <a:solidFill>
                  <a:srgbClr val="C00000"/>
                </a:solidFill>
              </a:rPr>
              <a:t> </a:t>
            </a:r>
            <a:r>
              <a:rPr lang="en-GB" sz="2200" dirty="0" smtClean="0">
                <a:solidFill>
                  <a:srgbClr val="FFFF00"/>
                </a:solidFill>
              </a:rPr>
              <a:t>(Mac An </a:t>
            </a:r>
            <a:r>
              <a:rPr lang="en-GB" sz="2200" dirty="0" err="1" smtClean="0">
                <a:solidFill>
                  <a:srgbClr val="FFFF00"/>
                </a:solidFill>
              </a:rPr>
              <a:t>Ghaill</a:t>
            </a:r>
            <a:r>
              <a:rPr lang="en-GB" sz="2200" dirty="0" smtClean="0">
                <a:solidFill>
                  <a:srgbClr val="FFFF00"/>
                </a:solidFill>
              </a:rPr>
              <a:t>, 1994)</a:t>
            </a:r>
          </a:p>
          <a:p>
            <a:endParaRPr lang="en-GB" sz="2200" dirty="0">
              <a:solidFill>
                <a:srgbClr val="FFFF00"/>
              </a:solidFill>
            </a:endParaRPr>
          </a:p>
          <a:p>
            <a:r>
              <a:rPr lang="en-GB" sz="2200" dirty="0" smtClean="0">
                <a:solidFill>
                  <a:srgbClr val="FFFF00"/>
                </a:solidFill>
              </a:rPr>
              <a:t>Rejection of education, embracing risk taking, violence and homophobia (McDowell, 2003)</a:t>
            </a:r>
          </a:p>
          <a:p>
            <a:endParaRPr lang="en-GB" sz="2200" dirty="0">
              <a:solidFill>
                <a:srgbClr val="FFFF00"/>
              </a:solidFill>
            </a:endParaRPr>
          </a:p>
          <a:p>
            <a:r>
              <a:rPr lang="en-GB" sz="2200" dirty="0" smtClean="0">
                <a:solidFill>
                  <a:srgbClr val="FFFF00"/>
                </a:solidFill>
              </a:rPr>
              <a:t>Exclusion and deprivation linked to sexual ill-health (</a:t>
            </a:r>
            <a:r>
              <a:rPr lang="en-GB" sz="2200" dirty="0" err="1" smtClean="0">
                <a:solidFill>
                  <a:srgbClr val="FFFF00"/>
                </a:solidFill>
              </a:rPr>
              <a:t>Wellings</a:t>
            </a:r>
            <a:r>
              <a:rPr lang="en-GB" sz="2200" dirty="0" smtClean="0">
                <a:solidFill>
                  <a:srgbClr val="FFFF00"/>
                </a:solidFill>
              </a:rPr>
              <a:t> et al, 2001)</a:t>
            </a:r>
          </a:p>
          <a:p>
            <a:endParaRPr lang="en-GB" sz="2000" b="1" dirty="0"/>
          </a:p>
          <a:p>
            <a:endParaRPr lang="en-GB" sz="2000" dirty="0"/>
          </a:p>
        </p:txBody>
      </p:sp>
      <p:sp>
        <p:nvSpPr>
          <p:cNvPr id="3" name="TextBox 2"/>
          <p:cNvSpPr txBox="1"/>
          <p:nvPr/>
        </p:nvSpPr>
        <p:spPr>
          <a:xfrm>
            <a:off x="1043608" y="692696"/>
            <a:ext cx="6696744" cy="461665"/>
          </a:xfrm>
          <a:prstGeom prst="rect">
            <a:avLst/>
          </a:prstGeom>
          <a:noFill/>
          <a:ln>
            <a:solidFill>
              <a:srgbClr val="FFFF00"/>
            </a:solidFill>
          </a:ln>
        </p:spPr>
        <p:txBody>
          <a:bodyPr wrap="square" rtlCol="0">
            <a:spAutoFit/>
          </a:bodyPr>
          <a:lstStyle/>
          <a:p>
            <a:pPr algn="ctr"/>
            <a:r>
              <a:rPr lang="en-GB" sz="2400" b="1" dirty="0" smtClean="0">
                <a:solidFill>
                  <a:srgbClr val="FFFF00"/>
                </a:solidFill>
              </a:rPr>
              <a:t>Masculinities linked to exclusion and </a:t>
            </a:r>
            <a:r>
              <a:rPr lang="en-GB" sz="2400" b="1" dirty="0" smtClean="0">
                <a:solidFill>
                  <a:srgbClr val="FFFF00"/>
                </a:solidFill>
              </a:rPr>
              <a:t>deprivation</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2780928"/>
            <a:ext cx="6984776" cy="2769989"/>
          </a:xfrm>
          <a:prstGeom prst="rect">
            <a:avLst/>
          </a:prstGeom>
          <a:noFill/>
        </p:spPr>
        <p:txBody>
          <a:bodyPr wrap="square" rtlCol="0">
            <a:spAutoFit/>
          </a:bodyPr>
          <a:lstStyle/>
          <a:p>
            <a:endParaRPr lang="en-GB" sz="2000" b="1" dirty="0"/>
          </a:p>
          <a:p>
            <a:r>
              <a:rPr lang="en-GB" sz="2200" b="1" dirty="0" smtClean="0"/>
              <a:t>Sample</a:t>
            </a:r>
            <a:r>
              <a:rPr lang="en-GB" sz="2200" b="1" dirty="0" smtClean="0"/>
              <a:t>:	</a:t>
            </a:r>
            <a:r>
              <a:rPr lang="en-GB" sz="2200" dirty="0" smtClean="0"/>
              <a:t>46 young men aged 15-17</a:t>
            </a:r>
          </a:p>
          <a:p>
            <a:endParaRPr lang="en-GB" sz="2200" b="1" dirty="0"/>
          </a:p>
          <a:p>
            <a:r>
              <a:rPr lang="en-GB" sz="2200" b="1" dirty="0" smtClean="0"/>
              <a:t>	</a:t>
            </a:r>
            <a:r>
              <a:rPr lang="en-GB" sz="2200" b="1" dirty="0" smtClean="0"/>
              <a:t>	</a:t>
            </a:r>
            <a:r>
              <a:rPr lang="en-GB" sz="2200" dirty="0" smtClean="0"/>
              <a:t>22 </a:t>
            </a:r>
            <a:r>
              <a:rPr lang="en-GB" sz="2200" dirty="0" smtClean="0"/>
              <a:t>defined as socially excluded</a:t>
            </a:r>
          </a:p>
          <a:p>
            <a:endParaRPr lang="en-GB" sz="2200" b="1" dirty="0"/>
          </a:p>
          <a:p>
            <a:r>
              <a:rPr lang="en-GB" sz="2200" b="1" dirty="0" smtClean="0"/>
              <a:t>	</a:t>
            </a:r>
            <a:r>
              <a:rPr lang="en-GB" sz="2200" b="1" dirty="0" smtClean="0"/>
              <a:t>	</a:t>
            </a:r>
            <a:r>
              <a:rPr lang="en-GB" sz="2200" dirty="0" smtClean="0"/>
              <a:t>24 </a:t>
            </a:r>
            <a:r>
              <a:rPr lang="en-GB" sz="2200" dirty="0" smtClean="0"/>
              <a:t>defined as socially included</a:t>
            </a:r>
          </a:p>
          <a:p>
            <a:endParaRPr lang="en-GB" sz="2200" dirty="0"/>
          </a:p>
          <a:p>
            <a:r>
              <a:rPr lang="en-GB" sz="2200" dirty="0" smtClean="0"/>
              <a:t>	</a:t>
            </a:r>
            <a:r>
              <a:rPr lang="en-GB" sz="2200" dirty="0" smtClean="0"/>
              <a:t>	All </a:t>
            </a:r>
            <a:r>
              <a:rPr lang="en-GB" sz="2200" dirty="0" smtClean="0"/>
              <a:t>defined themselves as white </a:t>
            </a:r>
            <a:r>
              <a:rPr lang="en-GB" sz="2200" dirty="0" err="1" smtClean="0"/>
              <a:t>british</a:t>
            </a:r>
            <a:endParaRPr lang="en-GB" sz="2200" dirty="0"/>
          </a:p>
        </p:txBody>
      </p:sp>
      <p:sp>
        <p:nvSpPr>
          <p:cNvPr id="3" name="TextBox 2"/>
          <p:cNvSpPr txBox="1"/>
          <p:nvPr/>
        </p:nvSpPr>
        <p:spPr>
          <a:xfrm>
            <a:off x="971600" y="692696"/>
            <a:ext cx="6120680" cy="369332"/>
          </a:xfrm>
          <a:prstGeom prst="rect">
            <a:avLst/>
          </a:prstGeom>
          <a:noFill/>
        </p:spPr>
        <p:txBody>
          <a:bodyPr wrap="square" rtlCol="0">
            <a:spAutoFit/>
          </a:bodyPr>
          <a:lstStyle/>
          <a:p>
            <a:r>
              <a:rPr lang="en-GB" b="1" dirty="0" smtClean="0"/>
              <a:t>The study from which these data were drawn...</a:t>
            </a:r>
            <a:endParaRPr lang="en-GB" dirty="0"/>
          </a:p>
        </p:txBody>
      </p:sp>
      <p:sp>
        <p:nvSpPr>
          <p:cNvPr id="4" name="TextBox 3"/>
          <p:cNvSpPr txBox="1"/>
          <p:nvPr/>
        </p:nvSpPr>
        <p:spPr>
          <a:xfrm>
            <a:off x="971600" y="1484784"/>
            <a:ext cx="6696744" cy="830997"/>
          </a:xfrm>
          <a:prstGeom prst="rect">
            <a:avLst/>
          </a:prstGeom>
          <a:noFill/>
          <a:ln>
            <a:solidFill>
              <a:srgbClr val="FFFF00"/>
            </a:solidFill>
          </a:ln>
        </p:spPr>
        <p:txBody>
          <a:bodyPr wrap="square" rtlCol="0">
            <a:spAutoFit/>
          </a:bodyPr>
          <a:lstStyle/>
          <a:p>
            <a:pPr algn="ctr"/>
            <a:r>
              <a:rPr lang="en-GB" sz="2400" b="1" dirty="0" smtClean="0">
                <a:solidFill>
                  <a:srgbClr val="FFFF00"/>
                </a:solidFill>
              </a:rPr>
              <a:t>The impact of masculinities and social exclusion on young men’s sexual risk </a:t>
            </a:r>
            <a:r>
              <a:rPr lang="en-GB" sz="2400" b="1" dirty="0" smtClean="0">
                <a:solidFill>
                  <a:srgbClr val="FFFF00"/>
                </a:solidFill>
              </a:rPr>
              <a:t>taking</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9632" y="1484784"/>
            <a:ext cx="6408712" cy="3416320"/>
          </a:xfrm>
          <a:prstGeom prst="rect">
            <a:avLst/>
          </a:prstGeom>
          <a:noFill/>
        </p:spPr>
        <p:txBody>
          <a:bodyPr wrap="square" rtlCol="0">
            <a:spAutoFit/>
          </a:bodyPr>
          <a:lstStyle/>
          <a:p>
            <a:endParaRPr lang="en-GB" b="1" dirty="0"/>
          </a:p>
          <a:p>
            <a:r>
              <a:rPr lang="en-GB" sz="2200" dirty="0">
                <a:solidFill>
                  <a:srgbClr val="FFFF00"/>
                </a:solidFill>
              </a:rPr>
              <a:t>5</a:t>
            </a:r>
            <a:r>
              <a:rPr lang="en-GB" sz="2200" dirty="0" smtClean="0">
                <a:solidFill>
                  <a:srgbClr val="FFFF00"/>
                </a:solidFill>
              </a:rPr>
              <a:t> focus Groups (3 with SE young men, 2 with SI young men)</a:t>
            </a:r>
          </a:p>
          <a:p>
            <a:endParaRPr lang="en-GB" sz="2200" dirty="0">
              <a:solidFill>
                <a:srgbClr val="FFFF00"/>
              </a:solidFill>
            </a:endParaRPr>
          </a:p>
          <a:p>
            <a:r>
              <a:rPr lang="en-GB" sz="2200" dirty="0" smtClean="0">
                <a:solidFill>
                  <a:srgbClr val="FFFF00"/>
                </a:solidFill>
              </a:rPr>
              <a:t>46 individual semi-structured interviews</a:t>
            </a:r>
          </a:p>
          <a:p>
            <a:endParaRPr lang="en-GB" sz="2200" dirty="0">
              <a:solidFill>
                <a:srgbClr val="FFFF00"/>
              </a:solidFill>
            </a:endParaRPr>
          </a:p>
          <a:p>
            <a:r>
              <a:rPr lang="en-GB" sz="2200" dirty="0" smtClean="0">
                <a:solidFill>
                  <a:srgbClr val="FFFF00"/>
                </a:solidFill>
              </a:rPr>
              <a:t>Focus group incorporated a live drama element and a structured exercise</a:t>
            </a:r>
          </a:p>
          <a:p>
            <a:endParaRPr lang="en-GB" sz="2200" dirty="0">
              <a:solidFill>
                <a:srgbClr val="FFFF00"/>
              </a:solidFill>
            </a:endParaRPr>
          </a:p>
          <a:p>
            <a:r>
              <a:rPr lang="en-GB" sz="2200" dirty="0" smtClean="0">
                <a:solidFill>
                  <a:srgbClr val="FFFF00"/>
                </a:solidFill>
              </a:rPr>
              <a:t>Thematic analysis</a:t>
            </a:r>
            <a:r>
              <a:rPr lang="en-GB" sz="2200" dirty="0" smtClean="0"/>
              <a:t>	</a:t>
            </a:r>
            <a:endParaRPr lang="en-GB" sz="2200" dirty="0"/>
          </a:p>
        </p:txBody>
      </p:sp>
      <p:sp>
        <p:nvSpPr>
          <p:cNvPr id="3" name="Isosceles Triangle 2"/>
          <p:cNvSpPr/>
          <p:nvPr/>
        </p:nvSpPr>
        <p:spPr>
          <a:xfrm>
            <a:off x="4932040" y="5229200"/>
            <a:ext cx="1512168" cy="100811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5148064" y="4653136"/>
            <a:ext cx="1080120" cy="400110"/>
          </a:xfrm>
          <a:prstGeom prst="rect">
            <a:avLst/>
          </a:prstGeom>
          <a:noFill/>
        </p:spPr>
        <p:txBody>
          <a:bodyPr wrap="square" rtlCol="0">
            <a:spAutoFit/>
          </a:bodyPr>
          <a:lstStyle/>
          <a:p>
            <a:pPr algn="ctr"/>
            <a:r>
              <a:rPr lang="en-GB" sz="2000" b="1" dirty="0" smtClean="0"/>
              <a:t>Sex</a:t>
            </a:r>
            <a:endParaRPr lang="en-GB" sz="2000" b="1" dirty="0"/>
          </a:p>
        </p:txBody>
      </p:sp>
      <p:sp>
        <p:nvSpPr>
          <p:cNvPr id="5" name="TextBox 4"/>
          <p:cNvSpPr txBox="1"/>
          <p:nvPr/>
        </p:nvSpPr>
        <p:spPr>
          <a:xfrm>
            <a:off x="6588224" y="5877272"/>
            <a:ext cx="1296144" cy="400110"/>
          </a:xfrm>
          <a:prstGeom prst="rect">
            <a:avLst/>
          </a:prstGeom>
          <a:noFill/>
        </p:spPr>
        <p:txBody>
          <a:bodyPr wrap="square" rtlCol="0">
            <a:spAutoFit/>
          </a:bodyPr>
          <a:lstStyle/>
          <a:p>
            <a:r>
              <a:rPr lang="en-GB" sz="2000" b="1" dirty="0" smtClean="0"/>
              <a:t>Exclusion</a:t>
            </a:r>
            <a:endParaRPr lang="en-GB" sz="2000" b="1" dirty="0"/>
          </a:p>
        </p:txBody>
      </p:sp>
      <p:sp>
        <p:nvSpPr>
          <p:cNvPr id="6" name="TextBox 5"/>
          <p:cNvSpPr txBox="1"/>
          <p:nvPr/>
        </p:nvSpPr>
        <p:spPr>
          <a:xfrm>
            <a:off x="2915816" y="5877272"/>
            <a:ext cx="1800200" cy="369332"/>
          </a:xfrm>
          <a:prstGeom prst="rect">
            <a:avLst/>
          </a:prstGeom>
          <a:noFill/>
        </p:spPr>
        <p:txBody>
          <a:bodyPr wrap="square" rtlCol="0">
            <a:spAutoFit/>
          </a:bodyPr>
          <a:lstStyle/>
          <a:p>
            <a:pPr algn="r"/>
            <a:r>
              <a:rPr lang="en-GB" b="1" dirty="0" smtClean="0"/>
              <a:t>Masculinities</a:t>
            </a:r>
            <a:endParaRPr lang="en-GB" b="1" dirty="0"/>
          </a:p>
        </p:txBody>
      </p:sp>
      <p:sp>
        <p:nvSpPr>
          <p:cNvPr id="7" name="TextBox 6"/>
          <p:cNvSpPr txBox="1"/>
          <p:nvPr/>
        </p:nvSpPr>
        <p:spPr>
          <a:xfrm>
            <a:off x="1259632" y="908720"/>
            <a:ext cx="6480720" cy="461665"/>
          </a:xfrm>
          <a:prstGeom prst="rect">
            <a:avLst/>
          </a:prstGeom>
          <a:noFill/>
          <a:ln>
            <a:solidFill>
              <a:srgbClr val="FFFF00"/>
            </a:solidFill>
          </a:ln>
        </p:spPr>
        <p:txBody>
          <a:bodyPr wrap="square" rtlCol="0">
            <a:spAutoFit/>
          </a:bodyPr>
          <a:lstStyle/>
          <a:p>
            <a:pPr algn="ctr"/>
            <a:r>
              <a:rPr lang="en-GB" sz="2400" b="1" dirty="0" smtClean="0">
                <a:solidFill>
                  <a:srgbClr val="FFFF00"/>
                </a:solidFill>
              </a:rPr>
              <a:t>Methodology</a:t>
            </a: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1412776"/>
            <a:ext cx="7272808" cy="5016758"/>
          </a:xfrm>
          <a:prstGeom prst="rect">
            <a:avLst/>
          </a:prstGeom>
          <a:noFill/>
        </p:spPr>
        <p:txBody>
          <a:bodyPr wrap="square" rtlCol="0">
            <a:spAutoFit/>
          </a:bodyPr>
          <a:lstStyle/>
          <a:p>
            <a:endParaRPr lang="en-GB" sz="2000" dirty="0"/>
          </a:p>
          <a:p>
            <a:pPr marL="342900" indent="-342900">
              <a:buAutoNum type="arabicPeriod"/>
            </a:pPr>
            <a:r>
              <a:rPr lang="en-GB" sz="2000" u="sng" dirty="0" smtClean="0">
                <a:solidFill>
                  <a:srgbClr val="FFFF00"/>
                </a:solidFill>
              </a:rPr>
              <a:t>Aspirations</a:t>
            </a:r>
          </a:p>
          <a:p>
            <a:pPr marL="342900" indent="-342900">
              <a:buAutoNum type="arabicPeriod"/>
            </a:pPr>
            <a:endParaRPr lang="en-GB" sz="2000" dirty="0" smtClean="0">
              <a:solidFill>
                <a:srgbClr val="FFFF00"/>
              </a:solidFill>
            </a:endParaRPr>
          </a:p>
          <a:p>
            <a:r>
              <a:rPr lang="en-GB" sz="2000" i="1" dirty="0" smtClean="0"/>
              <a:t>“Job</a:t>
            </a:r>
            <a:r>
              <a:rPr lang="en-GB" sz="2000" i="1" dirty="0"/>
              <a:t>, house, nice house, nice car, promotion prospects and stuff like that. I always want to be moving up with what I’m doing. I always want to have goals until I reach right to the top and everything is done, everything is alright and I can just settle down with a wife and stuff. Just be happy with myself</a:t>
            </a:r>
            <a:r>
              <a:rPr lang="en-GB" sz="2000" i="1" dirty="0" smtClean="0"/>
              <a:t>.”  </a:t>
            </a:r>
            <a:r>
              <a:rPr lang="en-GB" sz="2000" dirty="0"/>
              <a:t>(Terry, aged 15</a:t>
            </a:r>
            <a:r>
              <a:rPr lang="en-GB" sz="2000" dirty="0" smtClean="0"/>
              <a:t>)</a:t>
            </a:r>
          </a:p>
          <a:p>
            <a:endParaRPr lang="en-GB" sz="2000" dirty="0">
              <a:solidFill>
                <a:srgbClr val="FFFF00"/>
              </a:solidFill>
            </a:endParaRPr>
          </a:p>
          <a:p>
            <a:r>
              <a:rPr lang="en-GB" sz="2000" dirty="0" smtClean="0">
                <a:solidFill>
                  <a:srgbClr val="FFFF00"/>
                </a:solidFill>
              </a:rPr>
              <a:t>While the aspiration was universal the belief that it would transpire and the strategies for achieving it were far stronger in the socially included cohort</a:t>
            </a:r>
          </a:p>
          <a:p>
            <a:endParaRPr lang="en-GB" sz="2000" dirty="0">
              <a:solidFill>
                <a:srgbClr val="FFFF00"/>
              </a:solidFill>
            </a:endParaRPr>
          </a:p>
          <a:p>
            <a:pPr marL="342900" indent="-342900">
              <a:buAutoNum type="arabicPeriod" startAt="2"/>
            </a:pPr>
            <a:r>
              <a:rPr lang="en-GB" sz="2000" u="sng" dirty="0" smtClean="0">
                <a:solidFill>
                  <a:srgbClr val="FFFF00"/>
                </a:solidFill>
              </a:rPr>
              <a:t>Relational </a:t>
            </a:r>
          </a:p>
          <a:p>
            <a:r>
              <a:rPr lang="en-GB" sz="2000" dirty="0" smtClean="0">
                <a:solidFill>
                  <a:srgbClr val="FFFF00"/>
                </a:solidFill>
              </a:rPr>
              <a:t>	- Not female</a:t>
            </a:r>
          </a:p>
          <a:p>
            <a:r>
              <a:rPr lang="en-GB" sz="2000" dirty="0" smtClean="0">
                <a:solidFill>
                  <a:srgbClr val="FFFF00"/>
                </a:solidFill>
              </a:rPr>
              <a:t>	- Not </a:t>
            </a:r>
            <a:r>
              <a:rPr lang="en-GB" sz="2000" dirty="0" smtClean="0">
                <a:solidFill>
                  <a:srgbClr val="FFFF00"/>
                </a:solidFill>
              </a:rPr>
              <a:t>gay</a:t>
            </a:r>
            <a:endParaRPr lang="en-GB" dirty="0"/>
          </a:p>
        </p:txBody>
      </p:sp>
      <p:sp>
        <p:nvSpPr>
          <p:cNvPr id="3" name="TextBox 2"/>
          <p:cNvSpPr txBox="1"/>
          <p:nvPr/>
        </p:nvSpPr>
        <p:spPr>
          <a:xfrm>
            <a:off x="827584" y="548680"/>
            <a:ext cx="7200800" cy="830997"/>
          </a:xfrm>
          <a:prstGeom prst="rect">
            <a:avLst/>
          </a:prstGeom>
          <a:noFill/>
          <a:ln>
            <a:solidFill>
              <a:srgbClr val="FFFF00"/>
            </a:solidFill>
          </a:ln>
        </p:spPr>
        <p:txBody>
          <a:bodyPr wrap="square" rtlCol="0">
            <a:spAutoFit/>
          </a:bodyPr>
          <a:lstStyle/>
          <a:p>
            <a:pPr algn="ctr"/>
            <a:r>
              <a:rPr lang="en-GB" sz="2400" b="1" dirty="0" smtClean="0">
                <a:solidFill>
                  <a:srgbClr val="FFFF00"/>
                </a:solidFill>
              </a:rPr>
              <a:t>Results </a:t>
            </a:r>
            <a:r>
              <a:rPr lang="en-GB" sz="2400" b="1" dirty="0" smtClean="0">
                <a:solidFill>
                  <a:srgbClr val="FFFF00"/>
                </a:solidFill>
              </a:rPr>
              <a:t>1: Definitions </a:t>
            </a:r>
            <a:r>
              <a:rPr lang="en-GB" sz="2400" b="1" dirty="0" smtClean="0">
                <a:solidFill>
                  <a:srgbClr val="FFFF00"/>
                </a:solidFill>
              </a:rPr>
              <a:t>of masculinities and the importance of </a:t>
            </a:r>
            <a:r>
              <a:rPr lang="en-GB" sz="2400" b="1" dirty="0" smtClean="0">
                <a:solidFill>
                  <a:srgbClr val="FFFF00"/>
                </a:solidFill>
              </a:rPr>
              <a:t>sex</a:t>
            </a:r>
            <a:endParaRPr lang="en-GB" dirty="0">
              <a:solidFill>
                <a:srgbClr val="FFFF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836712"/>
            <a:ext cx="8136904" cy="5632311"/>
          </a:xfrm>
          <a:prstGeom prst="rect">
            <a:avLst/>
          </a:prstGeom>
          <a:noFill/>
        </p:spPr>
        <p:txBody>
          <a:bodyPr wrap="square" rtlCol="0">
            <a:spAutoFit/>
          </a:bodyPr>
          <a:lstStyle/>
          <a:p>
            <a:r>
              <a:rPr lang="en-GB" sz="2000" dirty="0" smtClean="0">
                <a:solidFill>
                  <a:srgbClr val="FFFF00"/>
                </a:solidFill>
              </a:rPr>
              <a:t>3. </a:t>
            </a:r>
            <a:r>
              <a:rPr lang="en-GB" sz="2000" u="sng" dirty="0" smtClean="0">
                <a:solidFill>
                  <a:srgbClr val="FFFF00"/>
                </a:solidFill>
              </a:rPr>
              <a:t>As attributes </a:t>
            </a:r>
            <a:r>
              <a:rPr lang="en-GB" sz="2000" dirty="0" smtClean="0">
                <a:solidFill>
                  <a:srgbClr val="FFFF00"/>
                </a:solidFill>
              </a:rPr>
              <a:t>	Different young men were able to draw on different 			attributes. For socially included young men these 			included academic achievement, status in school, 			sporting achievement, acceptance by social 				institutions and sense of maturity.</a:t>
            </a:r>
          </a:p>
          <a:p>
            <a:endParaRPr lang="en-GB" sz="2000" dirty="0">
              <a:solidFill>
                <a:srgbClr val="FFFF00"/>
              </a:solidFill>
            </a:endParaRPr>
          </a:p>
          <a:p>
            <a:r>
              <a:rPr lang="en-GB" sz="2000" dirty="0" smtClean="0">
                <a:solidFill>
                  <a:srgbClr val="FFFF00"/>
                </a:solidFill>
              </a:rPr>
              <a:t>		For the socially excluded young men the attributes 			they could draw on were more limited, essentially 			sex, fighting and the active rejection of the above.</a:t>
            </a:r>
          </a:p>
          <a:p>
            <a:endParaRPr lang="en-GB" sz="2000" dirty="0">
              <a:solidFill>
                <a:srgbClr val="FFFF00"/>
              </a:solidFill>
            </a:endParaRPr>
          </a:p>
          <a:p>
            <a:r>
              <a:rPr lang="en-GB" sz="2000" dirty="0" smtClean="0">
                <a:solidFill>
                  <a:srgbClr val="FFFF00"/>
                </a:solidFill>
              </a:rPr>
              <a:t>4. </a:t>
            </a:r>
            <a:r>
              <a:rPr lang="en-GB" sz="2000" u="sng" dirty="0" smtClean="0">
                <a:solidFill>
                  <a:srgbClr val="FFFF00"/>
                </a:solidFill>
              </a:rPr>
              <a:t>As a performance with an audience</a:t>
            </a:r>
          </a:p>
          <a:p>
            <a:r>
              <a:rPr lang="en-GB" sz="2000" dirty="0">
                <a:solidFill>
                  <a:srgbClr val="FFFF00"/>
                </a:solidFill>
              </a:rPr>
              <a:t>	</a:t>
            </a:r>
            <a:r>
              <a:rPr lang="en-GB" sz="2000" dirty="0" smtClean="0">
                <a:solidFill>
                  <a:srgbClr val="FFFF00"/>
                </a:solidFill>
              </a:rPr>
              <a:t>	For included young men a range of audiences</a:t>
            </a:r>
          </a:p>
          <a:p>
            <a:r>
              <a:rPr lang="en-GB" sz="2000" dirty="0">
                <a:solidFill>
                  <a:srgbClr val="FFFF00"/>
                </a:solidFill>
              </a:rPr>
              <a:t>	</a:t>
            </a:r>
            <a:r>
              <a:rPr lang="en-GB" sz="2000" dirty="0" smtClean="0">
                <a:solidFill>
                  <a:srgbClr val="FFFF00"/>
                </a:solidFill>
              </a:rPr>
              <a:t>	For excluded young men, mainly peers</a:t>
            </a:r>
          </a:p>
          <a:p>
            <a:endParaRPr lang="en-GB" sz="2000" dirty="0"/>
          </a:p>
          <a:p>
            <a:r>
              <a:rPr lang="en-GB" sz="2000" i="1" dirty="0" smtClean="0"/>
              <a:t>“Someone </a:t>
            </a:r>
            <a:r>
              <a:rPr lang="en-GB" sz="2000" i="1" dirty="0"/>
              <a:t>who is trusting, someone who is understanding, someone you can talk to about stuff, someone who watches your back all the time and helps you, someone who cares about you as much as you care about them – because it’s your mate, isn’t </a:t>
            </a:r>
            <a:r>
              <a:rPr lang="en-GB" sz="2000" i="1" dirty="0" smtClean="0"/>
              <a:t>it” </a:t>
            </a:r>
            <a:r>
              <a:rPr lang="en-GB" sz="2000" dirty="0"/>
              <a:t>(Keith, aged 15</a:t>
            </a:r>
            <a:r>
              <a:rPr lang="en-GB" sz="2000" dirty="0" smtClean="0"/>
              <a:t>)</a:t>
            </a: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24744"/>
            <a:ext cx="7488832" cy="5170646"/>
          </a:xfrm>
          <a:prstGeom prst="rect">
            <a:avLst/>
          </a:prstGeom>
          <a:noFill/>
        </p:spPr>
        <p:txBody>
          <a:bodyPr wrap="square" rtlCol="0">
            <a:spAutoFit/>
          </a:bodyPr>
          <a:lstStyle/>
          <a:p>
            <a:r>
              <a:rPr lang="en-GB" sz="2600" dirty="0" smtClean="0">
                <a:solidFill>
                  <a:srgbClr val="FFFF00"/>
                </a:solidFill>
              </a:rPr>
              <a:t>The </a:t>
            </a:r>
            <a:r>
              <a:rPr lang="en-GB" sz="2600" dirty="0">
                <a:solidFill>
                  <a:srgbClr val="FFFF00"/>
                </a:solidFill>
              </a:rPr>
              <a:t>socially excluded young men articulated masculinities built on a very narrow base, essentially on the residue that pertains to all men by dint of the social construction of their gender and it is performed under the metaphorical gaze of a very narrow audience – most of whom are equally marginalised. </a:t>
            </a:r>
            <a:endParaRPr lang="en-GB" sz="2600" dirty="0" smtClean="0">
              <a:solidFill>
                <a:srgbClr val="FFFF00"/>
              </a:solidFill>
            </a:endParaRPr>
          </a:p>
          <a:p>
            <a:endParaRPr lang="en-GB" sz="2600" dirty="0" smtClean="0">
              <a:solidFill>
                <a:srgbClr val="FFFF00"/>
              </a:solidFill>
            </a:endParaRPr>
          </a:p>
          <a:p>
            <a:r>
              <a:rPr lang="en-GB" sz="2600" dirty="0" smtClean="0">
                <a:solidFill>
                  <a:srgbClr val="FFFF00"/>
                </a:solidFill>
              </a:rPr>
              <a:t>In </a:t>
            </a:r>
            <a:r>
              <a:rPr lang="en-GB" sz="2600" dirty="0">
                <a:solidFill>
                  <a:srgbClr val="FFFF00"/>
                </a:solidFill>
              </a:rPr>
              <a:t>the hierarchy of men these young men are relatively powerless and </a:t>
            </a:r>
            <a:r>
              <a:rPr lang="en-GB" sz="2600" dirty="0" smtClean="0">
                <a:solidFill>
                  <a:srgbClr val="FFFF00"/>
                </a:solidFill>
              </a:rPr>
              <a:t>isolated.  </a:t>
            </a:r>
            <a:r>
              <a:rPr lang="en-GB" sz="2600" dirty="0">
                <a:solidFill>
                  <a:srgbClr val="FFFF00"/>
                </a:solidFill>
              </a:rPr>
              <a:t>Avoiding rejection from the peer group, from the only affirmation of their masculinities, </a:t>
            </a:r>
            <a:r>
              <a:rPr lang="en-GB" sz="2600" dirty="0" smtClean="0">
                <a:solidFill>
                  <a:srgbClr val="FFFF00"/>
                </a:solidFill>
              </a:rPr>
              <a:t>provides </a:t>
            </a:r>
            <a:r>
              <a:rPr lang="en-GB" sz="2600" dirty="0">
                <a:solidFill>
                  <a:srgbClr val="FFFF00"/>
                </a:solidFill>
              </a:rPr>
              <a:t>a powerful driving force behind the young men’s attitudes and behaviours. </a:t>
            </a:r>
          </a:p>
          <a:p>
            <a:endParaRPr lang="en-GB" dirty="0">
              <a:solidFill>
                <a:srgbClr val="FFFF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1340768"/>
            <a:ext cx="8280920" cy="5324535"/>
          </a:xfrm>
          <a:prstGeom prst="rect">
            <a:avLst/>
          </a:prstGeom>
          <a:noFill/>
        </p:spPr>
        <p:txBody>
          <a:bodyPr wrap="square" rtlCol="0">
            <a:spAutoFit/>
          </a:bodyPr>
          <a:lstStyle/>
          <a:p>
            <a:pPr marL="342900" indent="-342900">
              <a:buAutoNum type="arabicPeriod"/>
            </a:pPr>
            <a:r>
              <a:rPr lang="en-GB" sz="2000" b="1" u="sng" dirty="0" smtClean="0">
                <a:solidFill>
                  <a:srgbClr val="FFFF00"/>
                </a:solidFill>
              </a:rPr>
              <a:t>Expertise </a:t>
            </a:r>
            <a:r>
              <a:rPr lang="en-GB" sz="2000" b="1" u="sng" dirty="0" smtClean="0">
                <a:solidFill>
                  <a:srgbClr val="FFFF00"/>
                </a:solidFill>
              </a:rPr>
              <a:t>and leadership</a:t>
            </a:r>
            <a:r>
              <a:rPr lang="en-GB" sz="2000" dirty="0" smtClean="0">
                <a:solidFill>
                  <a:srgbClr val="FFFF00"/>
                </a:solidFill>
              </a:rPr>
              <a:t>	</a:t>
            </a:r>
            <a:endParaRPr lang="en-GB" sz="2000" dirty="0" smtClean="0">
              <a:solidFill>
                <a:srgbClr val="FFFF00"/>
              </a:solidFill>
            </a:endParaRPr>
          </a:p>
          <a:p>
            <a:pPr marL="342900" indent="-342900"/>
            <a:r>
              <a:rPr lang="en-GB" sz="2000" dirty="0" smtClean="0">
                <a:solidFill>
                  <a:srgbClr val="FFFF00"/>
                </a:solidFill>
              </a:rPr>
              <a:t>	</a:t>
            </a:r>
            <a:r>
              <a:rPr lang="en-GB" sz="2000" dirty="0" smtClean="0">
                <a:solidFill>
                  <a:srgbClr val="FFFF00"/>
                </a:solidFill>
              </a:rPr>
              <a:t>			</a:t>
            </a:r>
            <a:r>
              <a:rPr lang="en-GB" sz="2000" dirty="0" smtClean="0">
                <a:solidFill>
                  <a:srgbClr val="FFFF00"/>
                </a:solidFill>
              </a:rPr>
              <a:t>- </a:t>
            </a:r>
            <a:r>
              <a:rPr lang="en-GB" sz="2000" dirty="0" smtClean="0">
                <a:solidFill>
                  <a:srgbClr val="FFFF00"/>
                </a:solidFill>
              </a:rPr>
              <a:t>Mechanistic</a:t>
            </a:r>
          </a:p>
          <a:p>
            <a:pPr marL="342900" indent="-342900"/>
            <a:r>
              <a:rPr lang="en-GB" sz="2000" dirty="0" smtClean="0">
                <a:solidFill>
                  <a:srgbClr val="FFFF00"/>
                </a:solidFill>
              </a:rPr>
              <a:t>				- Lack of communication (Leader and led)</a:t>
            </a:r>
          </a:p>
          <a:p>
            <a:pPr marL="342900" indent="-342900"/>
            <a:endParaRPr lang="en-GB" sz="2000" dirty="0" smtClean="0">
              <a:solidFill>
                <a:srgbClr val="FFFF00"/>
              </a:solidFill>
            </a:endParaRPr>
          </a:p>
          <a:p>
            <a:pPr marL="342900" indent="-342900"/>
            <a:r>
              <a:rPr lang="en-GB" sz="2000" dirty="0" smtClean="0">
                <a:solidFill>
                  <a:srgbClr val="FFFF00"/>
                </a:solidFill>
              </a:rPr>
              <a:t>Knowledge sources varied:	</a:t>
            </a:r>
            <a:endParaRPr lang="en-GB" sz="2000" dirty="0" smtClean="0">
              <a:solidFill>
                <a:srgbClr val="FFFF00"/>
              </a:solidFill>
            </a:endParaRPr>
          </a:p>
          <a:p>
            <a:pPr marL="342900" indent="-342900"/>
            <a:r>
              <a:rPr lang="en-GB" sz="2000" dirty="0" smtClean="0">
                <a:solidFill>
                  <a:srgbClr val="FFFF00"/>
                </a:solidFill>
              </a:rPr>
              <a:t>	</a:t>
            </a:r>
            <a:r>
              <a:rPr lang="en-GB" sz="2000" dirty="0" smtClean="0">
                <a:solidFill>
                  <a:srgbClr val="FFFF00"/>
                </a:solidFill>
              </a:rPr>
              <a:t>	Socially Included young men </a:t>
            </a:r>
            <a:r>
              <a:rPr lang="en-GB" sz="2000" dirty="0" smtClean="0">
                <a:solidFill>
                  <a:srgbClr val="FFFF00"/>
                </a:solidFill>
              </a:rPr>
              <a:t>a </a:t>
            </a:r>
            <a:r>
              <a:rPr lang="en-GB" sz="2000" dirty="0" smtClean="0">
                <a:solidFill>
                  <a:srgbClr val="FFFF00"/>
                </a:solidFill>
              </a:rPr>
              <a:t>range including school and family</a:t>
            </a:r>
          </a:p>
          <a:p>
            <a:pPr marL="342900" indent="-342900"/>
            <a:r>
              <a:rPr lang="en-GB" sz="2000" dirty="0" smtClean="0">
                <a:solidFill>
                  <a:srgbClr val="FFFF00"/>
                </a:solidFill>
              </a:rPr>
              <a:t>		</a:t>
            </a:r>
            <a:r>
              <a:rPr lang="en-GB" sz="2000" dirty="0" smtClean="0">
                <a:solidFill>
                  <a:srgbClr val="FFFF00"/>
                </a:solidFill>
              </a:rPr>
              <a:t>Socially Excluded young men mainly </a:t>
            </a:r>
            <a:r>
              <a:rPr lang="en-GB" sz="2000" dirty="0" smtClean="0">
                <a:solidFill>
                  <a:srgbClr val="FFFF00"/>
                </a:solidFill>
              </a:rPr>
              <a:t>peers and pornography</a:t>
            </a:r>
          </a:p>
          <a:p>
            <a:pPr marL="342900" indent="-342900"/>
            <a:endParaRPr lang="en-GB" sz="2000" dirty="0" smtClean="0"/>
          </a:p>
          <a:p>
            <a:r>
              <a:rPr lang="en-GB" sz="2000" dirty="0" smtClean="0"/>
              <a:t>“Honest to god boys, you learn off your </a:t>
            </a:r>
            <a:r>
              <a:rPr lang="en-GB" sz="2000" dirty="0" err="1" smtClean="0"/>
              <a:t>yer</a:t>
            </a:r>
            <a:r>
              <a:rPr lang="en-GB" sz="2000" dirty="0" smtClean="0"/>
              <a:t> mates, </a:t>
            </a:r>
            <a:r>
              <a:rPr lang="en-GB" sz="2000" dirty="0" err="1" smtClean="0"/>
              <a:t>yer</a:t>
            </a:r>
            <a:r>
              <a:rPr lang="en-GB" sz="2000" dirty="0" smtClean="0"/>
              <a:t> learn off </a:t>
            </a:r>
            <a:r>
              <a:rPr lang="en-GB" sz="2000" dirty="0" err="1" smtClean="0"/>
              <a:t>yer</a:t>
            </a:r>
            <a:r>
              <a:rPr lang="en-GB" sz="2000" dirty="0" smtClean="0"/>
              <a:t> mates, boys. You can’t just discover it; it can’t just come in to </a:t>
            </a:r>
            <a:r>
              <a:rPr lang="en-GB" sz="2000" dirty="0" err="1" smtClean="0"/>
              <a:t>yer</a:t>
            </a:r>
            <a:r>
              <a:rPr lang="en-GB" sz="2000" dirty="0" smtClean="0"/>
              <a:t> head, can it? </a:t>
            </a:r>
            <a:r>
              <a:rPr lang="en-GB" sz="2000" dirty="0" err="1" smtClean="0"/>
              <a:t>Yer</a:t>
            </a:r>
            <a:r>
              <a:rPr lang="en-GB" sz="2000" dirty="0" smtClean="0"/>
              <a:t> learn off </a:t>
            </a:r>
            <a:r>
              <a:rPr lang="en-GB" sz="2000" dirty="0" err="1" smtClean="0"/>
              <a:t>yer</a:t>
            </a:r>
            <a:r>
              <a:rPr lang="en-GB" sz="2000" dirty="0" smtClean="0"/>
              <a:t> mates” (Alex, aged 16)</a:t>
            </a:r>
          </a:p>
          <a:p>
            <a:endParaRPr lang="en-GB" sz="2000" dirty="0" smtClean="0">
              <a:solidFill>
                <a:srgbClr val="FF0000"/>
              </a:solidFill>
            </a:endParaRPr>
          </a:p>
          <a:p>
            <a:r>
              <a:rPr lang="en-GB" sz="2000" dirty="0" smtClean="0">
                <a:solidFill>
                  <a:srgbClr val="FFFF00"/>
                </a:solidFill>
              </a:rPr>
              <a:t>Sexual expertise valued as it leads to further opportunities</a:t>
            </a:r>
          </a:p>
          <a:p>
            <a:endParaRPr lang="en-GB" sz="2000" dirty="0" smtClean="0"/>
          </a:p>
          <a:p>
            <a:r>
              <a:rPr lang="en-GB" sz="2000" i="1" dirty="0" smtClean="0"/>
              <a:t>“If you bang a bird an’ their </a:t>
            </a:r>
            <a:r>
              <a:rPr lang="en-GB" sz="2000" i="1" dirty="0" err="1" smtClean="0"/>
              <a:t>lovin</a:t>
            </a:r>
            <a:r>
              <a:rPr lang="en-GB" sz="2000" i="1" dirty="0" smtClean="0"/>
              <a:t>’ it, they go round and tell their mates that you’re mint an’ that, do they not – an’ they come back, an’ they come back for more” </a:t>
            </a:r>
            <a:r>
              <a:rPr lang="en-GB" sz="2000" dirty="0" smtClean="0"/>
              <a:t>(Darren, aged 16</a:t>
            </a:r>
            <a:r>
              <a:rPr lang="en-GB" sz="2000" dirty="0" smtClean="0"/>
              <a:t>)</a:t>
            </a:r>
            <a:endParaRPr lang="en-GB" dirty="0" smtClean="0"/>
          </a:p>
        </p:txBody>
      </p:sp>
      <p:sp>
        <p:nvSpPr>
          <p:cNvPr id="3" name="TextBox 2"/>
          <p:cNvSpPr txBox="1"/>
          <p:nvPr/>
        </p:nvSpPr>
        <p:spPr>
          <a:xfrm>
            <a:off x="899592" y="620688"/>
            <a:ext cx="7488832" cy="461665"/>
          </a:xfrm>
          <a:prstGeom prst="rect">
            <a:avLst/>
          </a:prstGeom>
          <a:noFill/>
          <a:ln>
            <a:solidFill>
              <a:srgbClr val="FFFF00"/>
            </a:solidFill>
          </a:ln>
        </p:spPr>
        <p:txBody>
          <a:bodyPr wrap="square" rtlCol="0">
            <a:spAutoFit/>
          </a:bodyPr>
          <a:lstStyle/>
          <a:p>
            <a:pPr algn="ctr"/>
            <a:r>
              <a:rPr lang="en-GB" sz="2400" b="1" dirty="0" smtClean="0">
                <a:solidFill>
                  <a:srgbClr val="FFFF00"/>
                </a:solidFill>
              </a:rPr>
              <a:t>Results </a:t>
            </a:r>
            <a:r>
              <a:rPr lang="en-GB" sz="2400" b="1" dirty="0" smtClean="0">
                <a:solidFill>
                  <a:srgbClr val="FFFF00"/>
                </a:solidFill>
              </a:rPr>
              <a:t>2: Approved </a:t>
            </a:r>
            <a:r>
              <a:rPr lang="en-GB" sz="2400" b="1" dirty="0" smtClean="0">
                <a:solidFill>
                  <a:srgbClr val="FFFF00"/>
                </a:solidFill>
              </a:rPr>
              <a:t>sexual </a:t>
            </a:r>
            <a:r>
              <a:rPr lang="en-GB" sz="2400" b="1" dirty="0" smtClean="0">
                <a:solidFill>
                  <a:srgbClr val="FFFF00"/>
                </a:solidFill>
              </a:rPr>
              <a:t>masculinities</a:t>
            </a:r>
            <a:endParaRPr lang="en-GB" sz="2400" dirty="0">
              <a:solidFill>
                <a:srgbClr val="FFFF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908720"/>
            <a:ext cx="7488832" cy="5232202"/>
          </a:xfrm>
          <a:prstGeom prst="rect">
            <a:avLst/>
          </a:prstGeom>
          <a:noFill/>
        </p:spPr>
        <p:txBody>
          <a:bodyPr wrap="square" rtlCol="0">
            <a:spAutoFit/>
          </a:bodyPr>
          <a:lstStyle/>
          <a:p>
            <a:endParaRPr lang="en-GB" dirty="0" smtClean="0"/>
          </a:p>
          <a:p>
            <a:r>
              <a:rPr lang="en-GB" sz="2000" b="1" u="sng" dirty="0" smtClean="0">
                <a:solidFill>
                  <a:srgbClr val="FFFF00"/>
                </a:solidFill>
              </a:rPr>
              <a:t>2. Voracious – not rejecting a sexual opportunity</a:t>
            </a:r>
          </a:p>
          <a:p>
            <a:endParaRPr lang="en-GB" sz="2000" dirty="0" smtClean="0">
              <a:solidFill>
                <a:srgbClr val="FFFF00"/>
              </a:solidFill>
            </a:endParaRPr>
          </a:p>
          <a:p>
            <a:r>
              <a:rPr lang="en-GB" sz="2000" dirty="0" smtClean="0">
                <a:solidFill>
                  <a:srgbClr val="FFFF00"/>
                </a:solidFill>
              </a:rPr>
              <a:t>Closely tied to the fear of being labelled </a:t>
            </a:r>
            <a:r>
              <a:rPr lang="en-GB" sz="2000" dirty="0" smtClean="0">
                <a:solidFill>
                  <a:srgbClr val="FFFF00"/>
                </a:solidFill>
              </a:rPr>
              <a:t>gay</a:t>
            </a:r>
          </a:p>
          <a:p>
            <a:endParaRPr lang="en-GB" sz="2000" dirty="0" smtClean="0">
              <a:solidFill>
                <a:srgbClr val="FFFF00"/>
              </a:solidFill>
            </a:endParaRPr>
          </a:p>
          <a:p>
            <a:r>
              <a:rPr lang="en-GB" sz="2000" dirty="0" smtClean="0">
                <a:solidFill>
                  <a:srgbClr val="FFFF00"/>
                </a:solidFill>
              </a:rPr>
              <a:t>Relates not just to sex with a partner but masturbation, talk and pornography</a:t>
            </a:r>
          </a:p>
          <a:p>
            <a:endParaRPr lang="en-GB" sz="2000" dirty="0" smtClean="0">
              <a:solidFill>
                <a:srgbClr val="FFFF00"/>
              </a:solidFill>
            </a:endParaRPr>
          </a:p>
          <a:p>
            <a:r>
              <a:rPr lang="en-GB" sz="2000" dirty="0" smtClean="0">
                <a:solidFill>
                  <a:srgbClr val="FFFF00"/>
                </a:solidFill>
              </a:rPr>
              <a:t>But....</a:t>
            </a:r>
          </a:p>
          <a:p>
            <a:endParaRPr lang="en-GB" sz="2000" dirty="0" smtClean="0">
              <a:solidFill>
                <a:srgbClr val="FFFF00"/>
              </a:solidFill>
            </a:endParaRPr>
          </a:p>
          <a:p>
            <a:r>
              <a:rPr lang="en-GB" sz="2000" b="1" u="sng" dirty="0" smtClean="0">
                <a:solidFill>
                  <a:srgbClr val="FFFF00"/>
                </a:solidFill>
              </a:rPr>
              <a:t>3. Sex with the right partner</a:t>
            </a:r>
          </a:p>
          <a:p>
            <a:endParaRPr lang="en-GB" sz="2000" b="1" dirty="0" smtClean="0">
              <a:solidFill>
                <a:srgbClr val="FFFF00"/>
              </a:solidFill>
            </a:endParaRPr>
          </a:p>
          <a:p>
            <a:r>
              <a:rPr lang="en-GB" sz="2000" i="1" dirty="0" smtClean="0"/>
              <a:t>“If the girl is </a:t>
            </a:r>
            <a:r>
              <a:rPr lang="en-GB" sz="2000" i="1" dirty="0" err="1" smtClean="0"/>
              <a:t>minging</a:t>
            </a:r>
            <a:r>
              <a:rPr lang="en-GB" sz="2000" i="1" dirty="0" smtClean="0"/>
              <a:t> you get bothered for it, don’t you? But if they are nice everyone is buzzing, everyone thinks ‘well, he’s a man, he’s done that with her.” </a:t>
            </a:r>
            <a:r>
              <a:rPr lang="en-GB" sz="2000" dirty="0" smtClean="0"/>
              <a:t>(Terry, aged 15)</a:t>
            </a:r>
          </a:p>
          <a:p>
            <a:endParaRPr lang="en-GB" b="1" dirty="0" smtClean="0"/>
          </a:p>
          <a:p>
            <a:endParaRPr lang="en-GB"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1844824"/>
            <a:ext cx="7488832" cy="4708981"/>
          </a:xfrm>
          <a:prstGeom prst="rect">
            <a:avLst/>
          </a:prstGeom>
          <a:noFill/>
        </p:spPr>
        <p:txBody>
          <a:bodyPr wrap="square" rtlCol="0">
            <a:spAutoFit/>
          </a:bodyPr>
          <a:lstStyle/>
          <a:p>
            <a:r>
              <a:rPr lang="en-GB" sz="2000" dirty="0" smtClean="0">
                <a:solidFill>
                  <a:srgbClr val="FFFF00"/>
                </a:solidFill>
              </a:rPr>
              <a:t>Label </a:t>
            </a:r>
            <a:r>
              <a:rPr lang="en-GB" sz="2000" dirty="0" smtClean="0">
                <a:solidFill>
                  <a:srgbClr val="FFFF00"/>
                </a:solidFill>
              </a:rPr>
              <a:t>based on:	Sexual history </a:t>
            </a:r>
            <a:r>
              <a:rPr lang="en-GB" sz="2000" i="1" dirty="0" smtClean="0">
                <a:solidFill>
                  <a:srgbClr val="FFFF00"/>
                </a:solidFill>
              </a:rPr>
              <a:t>“shagged around a bit”</a:t>
            </a:r>
          </a:p>
          <a:p>
            <a:r>
              <a:rPr lang="en-GB" sz="2000" i="1" dirty="0" smtClean="0">
                <a:solidFill>
                  <a:srgbClr val="FFFF00"/>
                </a:solidFill>
              </a:rPr>
              <a:t>		</a:t>
            </a:r>
            <a:r>
              <a:rPr lang="en-GB" sz="2000" dirty="0" smtClean="0">
                <a:solidFill>
                  <a:srgbClr val="FFFF00"/>
                </a:solidFill>
              </a:rPr>
              <a:t>Quantity of sexual partners</a:t>
            </a:r>
          </a:p>
          <a:p>
            <a:r>
              <a:rPr lang="en-GB" sz="2000" dirty="0" smtClean="0">
                <a:solidFill>
                  <a:srgbClr val="FFFF00"/>
                </a:solidFill>
              </a:rPr>
              <a:t>		Too assertive or experimental</a:t>
            </a:r>
          </a:p>
          <a:p>
            <a:r>
              <a:rPr lang="en-GB" sz="2000" dirty="0" smtClean="0">
                <a:solidFill>
                  <a:srgbClr val="FFFF00"/>
                </a:solidFill>
              </a:rPr>
              <a:t>		Dress</a:t>
            </a:r>
          </a:p>
          <a:p>
            <a:r>
              <a:rPr lang="en-GB" sz="2000" dirty="0" smtClean="0">
                <a:solidFill>
                  <a:srgbClr val="FFFF00"/>
                </a:solidFill>
              </a:rPr>
              <a:t>		Attractiveness</a:t>
            </a:r>
          </a:p>
          <a:p>
            <a:r>
              <a:rPr lang="en-GB" sz="2000" dirty="0" smtClean="0">
                <a:solidFill>
                  <a:srgbClr val="FFFF00"/>
                </a:solidFill>
              </a:rPr>
              <a:t>		Personal hygiene</a:t>
            </a:r>
          </a:p>
          <a:p>
            <a:endParaRPr lang="en-GB" sz="2000" dirty="0" smtClean="0">
              <a:solidFill>
                <a:srgbClr val="FFFF00"/>
              </a:solidFill>
            </a:endParaRPr>
          </a:p>
          <a:p>
            <a:r>
              <a:rPr lang="en-GB" sz="2000" dirty="0" smtClean="0">
                <a:solidFill>
                  <a:srgbClr val="FFFF00"/>
                </a:solidFill>
              </a:rPr>
              <a:t> Most commonly used as a short-hand for a greater likelihood to pass on a sexually transmitted infection – which were believed to be visible</a:t>
            </a:r>
          </a:p>
          <a:p>
            <a:endParaRPr lang="en-GB" sz="2000" dirty="0" smtClean="0"/>
          </a:p>
          <a:p>
            <a:r>
              <a:rPr lang="en-GB" sz="2000" i="1" dirty="0" smtClean="0"/>
              <a:t>“You can tell because if they have got scabs and everything, not all the time you can’t but most of the time you can. Some of the diseases are inside but some of them are not some of them are on the outside. Most of the diseases are on the outside not on the inside. It comes out like green stuff and things like that and it is hanging.”  </a:t>
            </a:r>
            <a:r>
              <a:rPr lang="en-GB" sz="2000" dirty="0" smtClean="0"/>
              <a:t>(Gary, aged 17</a:t>
            </a:r>
            <a:r>
              <a:rPr lang="en-GB" sz="2000" i="1" dirty="0" smtClean="0"/>
              <a:t>)</a:t>
            </a:r>
            <a:endParaRPr lang="en-GB" sz="2000" dirty="0" smtClean="0"/>
          </a:p>
        </p:txBody>
      </p:sp>
      <p:sp>
        <p:nvSpPr>
          <p:cNvPr id="3" name="TextBox 2"/>
          <p:cNvSpPr txBox="1"/>
          <p:nvPr/>
        </p:nvSpPr>
        <p:spPr>
          <a:xfrm>
            <a:off x="899592" y="476672"/>
            <a:ext cx="7560840" cy="830997"/>
          </a:xfrm>
          <a:prstGeom prst="rect">
            <a:avLst/>
          </a:prstGeom>
          <a:noFill/>
          <a:ln>
            <a:solidFill>
              <a:srgbClr val="FFFF00"/>
            </a:solidFill>
          </a:ln>
        </p:spPr>
        <p:txBody>
          <a:bodyPr wrap="square" rtlCol="0">
            <a:spAutoFit/>
          </a:bodyPr>
          <a:lstStyle/>
          <a:p>
            <a:pPr algn="ctr"/>
            <a:r>
              <a:rPr lang="en-GB" sz="2400" b="1" dirty="0" smtClean="0">
                <a:solidFill>
                  <a:srgbClr val="FFFF00"/>
                </a:solidFill>
              </a:rPr>
              <a:t>Results </a:t>
            </a:r>
            <a:r>
              <a:rPr lang="en-GB" sz="2400" b="1" dirty="0" smtClean="0">
                <a:solidFill>
                  <a:srgbClr val="FFFF00"/>
                </a:solidFill>
              </a:rPr>
              <a:t>3: Universal </a:t>
            </a:r>
            <a:r>
              <a:rPr lang="en-GB" sz="2400" b="1" dirty="0" smtClean="0">
                <a:solidFill>
                  <a:srgbClr val="FFFF00"/>
                </a:solidFill>
              </a:rPr>
              <a:t>belief in a “dirty/clean” dichotomy relating to young </a:t>
            </a:r>
            <a:r>
              <a:rPr lang="en-GB" sz="2400" b="1" dirty="0" smtClean="0">
                <a:solidFill>
                  <a:srgbClr val="FFFF00"/>
                </a:solidFill>
              </a:rPr>
              <a:t>women</a:t>
            </a:r>
            <a:endParaRPr lang="en-GB" sz="2400" dirty="0">
              <a:solidFill>
                <a:srgbClr val="FFFF00"/>
              </a:solidFill>
            </a:endParaRPr>
          </a:p>
        </p:txBody>
      </p:sp>
      <p:sp>
        <p:nvSpPr>
          <p:cNvPr id="4" name="TextBox 3"/>
          <p:cNvSpPr txBox="1"/>
          <p:nvPr/>
        </p:nvSpPr>
        <p:spPr>
          <a:xfrm>
            <a:off x="899592" y="1340768"/>
            <a:ext cx="4464496" cy="369332"/>
          </a:xfrm>
          <a:prstGeom prst="rect">
            <a:avLst/>
          </a:prstGeom>
          <a:noFill/>
          <a:ln>
            <a:noFill/>
          </a:ln>
        </p:spPr>
        <p:txBody>
          <a:bodyPr wrap="square" rtlCol="0">
            <a:spAutoFit/>
          </a:bodyPr>
          <a:lstStyle/>
          <a:p>
            <a:r>
              <a:rPr lang="en-GB" dirty="0" smtClean="0">
                <a:solidFill>
                  <a:srgbClr val="FFFF00"/>
                </a:solidFill>
              </a:rPr>
              <a:t>(</a:t>
            </a:r>
            <a:r>
              <a:rPr lang="en-GB" dirty="0" err="1" smtClean="0">
                <a:solidFill>
                  <a:srgbClr val="FFFF00"/>
                </a:solidFill>
              </a:rPr>
              <a:t>cf</a:t>
            </a:r>
            <a:r>
              <a:rPr lang="en-GB" dirty="0" smtClean="0">
                <a:solidFill>
                  <a:srgbClr val="FFFF00"/>
                </a:solidFill>
              </a:rPr>
              <a:t>: Hyde et al, 2009; </a:t>
            </a:r>
            <a:r>
              <a:rPr lang="en-GB" dirty="0" err="1" smtClean="0">
                <a:solidFill>
                  <a:srgbClr val="FFFF00"/>
                </a:solidFill>
              </a:rPr>
              <a:t>Waldby</a:t>
            </a:r>
            <a:r>
              <a:rPr lang="en-GB" dirty="0" smtClean="0">
                <a:solidFill>
                  <a:srgbClr val="FFFF00"/>
                </a:solidFill>
              </a:rPr>
              <a:t> et al, 1993)</a:t>
            </a:r>
            <a:endParaRPr lang="en-GB" dirty="0">
              <a:solidFill>
                <a:srgbClr val="FFFF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484784"/>
            <a:ext cx="7488832" cy="4370427"/>
          </a:xfrm>
          <a:prstGeom prst="rect">
            <a:avLst/>
          </a:prstGeom>
          <a:noFill/>
        </p:spPr>
        <p:txBody>
          <a:bodyPr wrap="square" rtlCol="0">
            <a:spAutoFit/>
          </a:bodyPr>
          <a:lstStyle/>
          <a:p>
            <a:endParaRPr lang="en-GB" dirty="0" smtClean="0"/>
          </a:p>
          <a:p>
            <a:r>
              <a:rPr lang="en-GB" sz="2000" dirty="0" smtClean="0">
                <a:solidFill>
                  <a:srgbClr val="FFFF00"/>
                </a:solidFill>
              </a:rPr>
              <a:t>Linked to poverty and place – especially by the socially included young men for whom poverty and place were key markers of their own masculinities status.</a:t>
            </a:r>
          </a:p>
          <a:p>
            <a:endParaRPr lang="en-GB" sz="2000" dirty="0" smtClean="0">
              <a:solidFill>
                <a:srgbClr val="FFFF00"/>
              </a:solidFill>
            </a:endParaRPr>
          </a:p>
          <a:p>
            <a:r>
              <a:rPr lang="en-GB" sz="2000" i="1" dirty="0" smtClean="0"/>
              <a:t>“You’ll not </a:t>
            </a:r>
            <a:r>
              <a:rPr lang="en-GB" sz="2000" dirty="0" smtClean="0"/>
              <a:t>[find clean girls]</a:t>
            </a:r>
            <a:r>
              <a:rPr lang="en-GB" sz="2000" i="1" dirty="0" smtClean="0"/>
              <a:t> round 'ere where everyone's been fucked up an' that, corrupted an' that. You want to go out of the area - fresh people. Fresh meat an' that.” </a:t>
            </a:r>
            <a:r>
              <a:rPr lang="en-GB" sz="2000" dirty="0" smtClean="0"/>
              <a:t>(Alex, aged 16)</a:t>
            </a:r>
          </a:p>
          <a:p>
            <a:endParaRPr lang="en-GB" sz="2000" dirty="0" smtClean="0">
              <a:solidFill>
                <a:srgbClr val="FFFF00"/>
              </a:solidFill>
            </a:endParaRPr>
          </a:p>
          <a:p>
            <a:endParaRPr lang="en-GB" sz="2000" dirty="0" smtClean="0">
              <a:solidFill>
                <a:srgbClr val="FFFF00"/>
              </a:solidFill>
            </a:endParaRPr>
          </a:p>
          <a:p>
            <a:r>
              <a:rPr lang="en-GB" sz="2000" dirty="0" smtClean="0">
                <a:solidFill>
                  <a:srgbClr val="FFFF00"/>
                </a:solidFill>
              </a:rPr>
              <a:t>Labels were applied by young men and reinforced by peers – they could also be taken away or changed to suit the needs of the group and enable them to maintain control over the nature and value of the sexual encounter.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1772816"/>
            <a:ext cx="7632848" cy="1015663"/>
          </a:xfrm>
          <a:prstGeom prst="rect">
            <a:avLst/>
          </a:prstGeom>
          <a:noFill/>
        </p:spPr>
        <p:txBody>
          <a:bodyPr wrap="square" rtlCol="0">
            <a:spAutoFit/>
          </a:bodyPr>
          <a:lstStyle/>
          <a:p>
            <a:r>
              <a:rPr lang="en-GB" sz="2000" dirty="0" smtClean="0">
                <a:solidFill>
                  <a:srgbClr val="FFFF00"/>
                </a:solidFill>
              </a:rPr>
              <a:t>Less </a:t>
            </a:r>
            <a:r>
              <a:rPr lang="en-GB" sz="2000" dirty="0" smtClean="0">
                <a:solidFill>
                  <a:srgbClr val="FFFF00"/>
                </a:solidFill>
              </a:rPr>
              <a:t>concerned with risks that emanate </a:t>
            </a:r>
            <a:r>
              <a:rPr lang="en-GB" sz="2000" b="1" u="sng" dirty="0" smtClean="0">
                <a:solidFill>
                  <a:srgbClr val="FFFF00"/>
                </a:solidFill>
              </a:rPr>
              <a:t>from</a:t>
            </a:r>
            <a:r>
              <a:rPr lang="en-GB" sz="2000" dirty="0" smtClean="0">
                <a:solidFill>
                  <a:srgbClr val="FFFF00"/>
                </a:solidFill>
              </a:rPr>
              <a:t> their performance of masculinities, more concerned about risks </a:t>
            </a:r>
            <a:r>
              <a:rPr lang="en-GB" sz="2000" b="1" u="sng" dirty="0" smtClean="0">
                <a:solidFill>
                  <a:srgbClr val="FFFF00"/>
                </a:solidFill>
              </a:rPr>
              <a:t>to</a:t>
            </a:r>
            <a:r>
              <a:rPr lang="en-GB" sz="2000" dirty="0" smtClean="0">
                <a:solidFill>
                  <a:srgbClr val="FFFF00"/>
                </a:solidFill>
              </a:rPr>
              <a:t> their performance of masculinities</a:t>
            </a:r>
            <a:r>
              <a:rPr lang="en-GB" sz="2000" dirty="0" smtClean="0">
                <a:solidFill>
                  <a:srgbClr val="FFFF00"/>
                </a:solidFill>
              </a:rPr>
              <a:t>.</a:t>
            </a:r>
            <a:endParaRPr lang="en-GB" sz="2000" dirty="0" smtClean="0">
              <a:solidFill>
                <a:srgbClr val="FFFF00"/>
              </a:solidFill>
            </a:endParaRPr>
          </a:p>
        </p:txBody>
      </p:sp>
      <p:sp>
        <p:nvSpPr>
          <p:cNvPr id="3" name="TextBox 2"/>
          <p:cNvSpPr txBox="1"/>
          <p:nvPr/>
        </p:nvSpPr>
        <p:spPr>
          <a:xfrm>
            <a:off x="755576" y="620688"/>
            <a:ext cx="7560840" cy="830997"/>
          </a:xfrm>
          <a:prstGeom prst="rect">
            <a:avLst/>
          </a:prstGeom>
          <a:noFill/>
          <a:ln>
            <a:solidFill>
              <a:srgbClr val="FFFF00"/>
            </a:solidFill>
          </a:ln>
        </p:spPr>
        <p:txBody>
          <a:bodyPr wrap="square" rtlCol="0">
            <a:spAutoFit/>
          </a:bodyPr>
          <a:lstStyle/>
          <a:p>
            <a:pPr algn="ctr"/>
            <a:r>
              <a:rPr lang="en-GB" sz="2400" b="1" dirty="0" smtClean="0">
                <a:solidFill>
                  <a:srgbClr val="FFFF00"/>
                </a:solidFill>
              </a:rPr>
              <a:t>A Framework for understanding young men’s perception of sexual risk</a:t>
            </a:r>
            <a:endParaRPr lang="en-GB" sz="2400" b="1" dirty="0" smtClean="0">
              <a:solidFill>
                <a:srgbClr val="FFFF00"/>
              </a:solidFill>
            </a:endParaRPr>
          </a:p>
        </p:txBody>
      </p:sp>
      <p:sp>
        <p:nvSpPr>
          <p:cNvPr id="4" name="Isosceles Triangle 3"/>
          <p:cNvSpPr/>
          <p:nvPr/>
        </p:nvSpPr>
        <p:spPr>
          <a:xfrm>
            <a:off x="2195736" y="3717032"/>
            <a:ext cx="4248472" cy="2304256"/>
          </a:xfrm>
          <a:prstGeom prst="triangle">
            <a:avLst>
              <a:gd name="adj" fmla="val 49575"/>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3491880" y="3284984"/>
            <a:ext cx="1656184" cy="461665"/>
          </a:xfrm>
          <a:prstGeom prst="rect">
            <a:avLst/>
          </a:prstGeom>
          <a:noFill/>
        </p:spPr>
        <p:txBody>
          <a:bodyPr wrap="square" rtlCol="0">
            <a:spAutoFit/>
          </a:bodyPr>
          <a:lstStyle/>
          <a:p>
            <a:pPr algn="ctr"/>
            <a:r>
              <a:rPr lang="en-GB" sz="2400" b="1" dirty="0" smtClean="0">
                <a:solidFill>
                  <a:srgbClr val="FFFF00"/>
                </a:solidFill>
              </a:rPr>
              <a:t>Immediate</a:t>
            </a:r>
            <a:endParaRPr lang="en-GB" sz="2400" b="1" dirty="0">
              <a:solidFill>
                <a:srgbClr val="FFFF00"/>
              </a:solidFill>
            </a:endParaRPr>
          </a:p>
        </p:txBody>
      </p:sp>
      <p:sp>
        <p:nvSpPr>
          <p:cNvPr id="6" name="TextBox 5"/>
          <p:cNvSpPr txBox="1"/>
          <p:nvPr/>
        </p:nvSpPr>
        <p:spPr>
          <a:xfrm>
            <a:off x="1043608" y="5661248"/>
            <a:ext cx="1152128" cy="461665"/>
          </a:xfrm>
          <a:prstGeom prst="rect">
            <a:avLst/>
          </a:prstGeom>
          <a:noFill/>
        </p:spPr>
        <p:txBody>
          <a:bodyPr wrap="square" rtlCol="0">
            <a:spAutoFit/>
          </a:bodyPr>
          <a:lstStyle/>
          <a:p>
            <a:pPr algn="r"/>
            <a:r>
              <a:rPr lang="en-GB" sz="2400" b="1" dirty="0" smtClean="0">
                <a:solidFill>
                  <a:srgbClr val="FFFF00"/>
                </a:solidFill>
              </a:rPr>
              <a:t>Likely</a:t>
            </a:r>
            <a:endParaRPr lang="en-GB" sz="2400" b="1" dirty="0">
              <a:solidFill>
                <a:srgbClr val="FFFF00"/>
              </a:solidFill>
            </a:endParaRPr>
          </a:p>
        </p:txBody>
      </p:sp>
      <p:sp>
        <p:nvSpPr>
          <p:cNvPr id="7" name="TextBox 6"/>
          <p:cNvSpPr txBox="1"/>
          <p:nvPr/>
        </p:nvSpPr>
        <p:spPr>
          <a:xfrm>
            <a:off x="6444208" y="5661248"/>
            <a:ext cx="1800200" cy="461665"/>
          </a:xfrm>
          <a:prstGeom prst="rect">
            <a:avLst/>
          </a:prstGeom>
          <a:noFill/>
        </p:spPr>
        <p:txBody>
          <a:bodyPr wrap="square" rtlCol="0">
            <a:spAutoFit/>
          </a:bodyPr>
          <a:lstStyle/>
          <a:p>
            <a:r>
              <a:rPr lang="en-GB" sz="2400" b="1" dirty="0" smtClean="0">
                <a:solidFill>
                  <a:srgbClr val="FFFF00"/>
                </a:solidFill>
              </a:rPr>
              <a:t>Meaningful</a:t>
            </a:r>
            <a:endParaRPr lang="en-GB" sz="2400" b="1" dirty="0">
              <a:solidFill>
                <a:srgbClr val="FFFF00"/>
              </a:solidFill>
            </a:endParaRPr>
          </a:p>
        </p:txBody>
      </p:sp>
      <p:sp>
        <p:nvSpPr>
          <p:cNvPr id="8" name="TextBox 7"/>
          <p:cNvSpPr txBox="1"/>
          <p:nvPr/>
        </p:nvSpPr>
        <p:spPr>
          <a:xfrm>
            <a:off x="3203848" y="4653136"/>
            <a:ext cx="2160240" cy="1200329"/>
          </a:xfrm>
          <a:prstGeom prst="rect">
            <a:avLst/>
          </a:prstGeom>
          <a:noFill/>
        </p:spPr>
        <p:txBody>
          <a:bodyPr wrap="square" rtlCol="0">
            <a:spAutoFit/>
          </a:bodyPr>
          <a:lstStyle/>
          <a:p>
            <a:pPr algn="ctr"/>
            <a:r>
              <a:rPr lang="en-GB" b="1" dirty="0" smtClean="0">
                <a:solidFill>
                  <a:schemeClr val="bg1"/>
                </a:solidFill>
              </a:rPr>
              <a:t>For risk to have an impact on behaviour it must be perceived as......</a:t>
            </a:r>
            <a:endParaRPr lang="en-GB" b="1"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1124744"/>
            <a:ext cx="7776864" cy="4708981"/>
          </a:xfrm>
          <a:prstGeom prst="rect">
            <a:avLst/>
          </a:prstGeom>
          <a:noFill/>
        </p:spPr>
        <p:txBody>
          <a:bodyPr wrap="square" rtlCol="0">
            <a:spAutoFit/>
          </a:bodyPr>
          <a:lstStyle/>
          <a:p>
            <a:r>
              <a:rPr lang="en-GB" sz="2000" b="1" dirty="0" smtClean="0">
                <a:solidFill>
                  <a:srgbClr val="FFFF00"/>
                </a:solidFill>
              </a:rPr>
              <a:t>Immediate:	</a:t>
            </a:r>
            <a:r>
              <a:rPr lang="en-GB" sz="2000" dirty="0" smtClean="0">
                <a:solidFill>
                  <a:srgbClr val="FFFF00"/>
                </a:solidFill>
              </a:rPr>
              <a:t>Must impact on something that is in their immediate 		purview, not necessarily something that is happening 		very soon, but impacting on something that is of 			concern to them at this particular point in time (</a:t>
            </a:r>
            <a:r>
              <a:rPr lang="en-GB" sz="2000" dirty="0" err="1" smtClean="0">
                <a:solidFill>
                  <a:srgbClr val="FFFF00"/>
                </a:solidFill>
              </a:rPr>
              <a:t>cf</a:t>
            </a:r>
            <a:r>
              <a:rPr lang="en-GB" sz="2000" dirty="0" smtClean="0">
                <a:solidFill>
                  <a:srgbClr val="FFFF00"/>
                </a:solidFill>
              </a:rPr>
              <a:t> the 		impact of alcohol).</a:t>
            </a:r>
          </a:p>
          <a:p>
            <a:endParaRPr lang="en-GB" sz="2000" dirty="0" smtClean="0">
              <a:solidFill>
                <a:srgbClr val="FFFF00"/>
              </a:solidFill>
            </a:endParaRPr>
          </a:p>
          <a:p>
            <a:endParaRPr lang="en-GB" sz="2000" b="1" dirty="0" smtClean="0">
              <a:solidFill>
                <a:srgbClr val="FFFF00"/>
              </a:solidFill>
            </a:endParaRPr>
          </a:p>
          <a:p>
            <a:r>
              <a:rPr lang="en-GB" sz="2000" b="1" dirty="0" smtClean="0">
                <a:solidFill>
                  <a:srgbClr val="FFFF00"/>
                </a:solidFill>
              </a:rPr>
              <a:t>Likely:		</a:t>
            </a:r>
            <a:r>
              <a:rPr lang="en-GB" sz="2000" dirty="0" smtClean="0">
                <a:solidFill>
                  <a:srgbClr val="FFFF00"/>
                </a:solidFill>
              </a:rPr>
              <a:t>Must be perceived as likely to happen. What is 			considered likely  is dependent on the perceived 			credibility of the message and the messenger.</a:t>
            </a:r>
          </a:p>
          <a:p>
            <a:endParaRPr lang="en-GB" sz="2000" b="1" dirty="0" smtClean="0">
              <a:solidFill>
                <a:srgbClr val="FFFF00"/>
              </a:solidFill>
            </a:endParaRPr>
          </a:p>
          <a:p>
            <a:endParaRPr lang="en-GB" sz="2000" b="1" dirty="0" smtClean="0">
              <a:solidFill>
                <a:srgbClr val="FFFF00"/>
              </a:solidFill>
            </a:endParaRPr>
          </a:p>
          <a:p>
            <a:r>
              <a:rPr lang="en-GB" sz="2000" b="1" dirty="0" smtClean="0">
                <a:solidFill>
                  <a:srgbClr val="FFFF00"/>
                </a:solidFill>
              </a:rPr>
              <a:t>Meaningful:	</a:t>
            </a:r>
            <a:r>
              <a:rPr lang="en-GB" sz="2000" dirty="0" smtClean="0">
                <a:solidFill>
                  <a:srgbClr val="FFFF00"/>
                </a:solidFill>
              </a:rPr>
              <a:t>The consequence of the risk must be something that is 		meaningful, something that the young man is bothered 		about at this point in time.</a:t>
            </a:r>
            <a:endParaRPr lang="en-GB" sz="2000" dirty="0">
              <a:solidFill>
                <a:srgbClr val="FFFF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88640"/>
            <a:ext cx="8568952" cy="6555641"/>
          </a:xfrm>
          <a:prstGeom prst="rect">
            <a:avLst/>
          </a:prstGeom>
          <a:noFill/>
        </p:spPr>
        <p:txBody>
          <a:bodyPr wrap="square" rtlCol="0">
            <a:spAutoFit/>
          </a:bodyPr>
          <a:lstStyle/>
          <a:p>
            <a:r>
              <a:rPr lang="en-GB" sz="2000" b="1" u="sng" dirty="0" smtClean="0">
                <a:solidFill>
                  <a:srgbClr val="FFFF00"/>
                </a:solidFill>
              </a:rPr>
              <a:t>Case Study 1 – Gary (aged 17)</a:t>
            </a:r>
          </a:p>
          <a:p>
            <a:endParaRPr lang="en-GB" sz="2000" b="1" dirty="0" smtClean="0">
              <a:solidFill>
                <a:srgbClr val="FFFF00"/>
              </a:solidFill>
            </a:endParaRPr>
          </a:p>
          <a:p>
            <a:r>
              <a:rPr lang="en-GB" sz="2000" dirty="0" smtClean="0">
                <a:solidFill>
                  <a:srgbClr val="FFFF00"/>
                </a:solidFill>
              </a:rPr>
              <a:t>Gary had sex for the first time when he was 14, did not use condoms then or subsequently, he was unemployed at the time of the interview and estranged from his family. Gary was aware of the risks of STIs and conception but was more concerned that he was seen by his peers to be sexually active and to have sex with the ‘right’ young woman. He saw his reputation with his peers as largely reliant on his sexual behaviours and the most </a:t>
            </a:r>
            <a:r>
              <a:rPr lang="en-GB" sz="2000" b="1" u="sng" dirty="0" smtClean="0">
                <a:solidFill>
                  <a:srgbClr val="FFFF00"/>
                </a:solidFill>
              </a:rPr>
              <a:t>immediate</a:t>
            </a:r>
            <a:r>
              <a:rPr lang="en-GB" sz="2000" dirty="0" smtClean="0">
                <a:solidFill>
                  <a:srgbClr val="FFFF00"/>
                </a:solidFill>
              </a:rPr>
              <a:t> risk for him was their negative judgement. Gary did not see infection as being a </a:t>
            </a:r>
            <a:r>
              <a:rPr lang="en-GB" sz="2000" b="1" u="sng" dirty="0" smtClean="0">
                <a:solidFill>
                  <a:srgbClr val="FFFF00"/>
                </a:solidFill>
              </a:rPr>
              <a:t>likely</a:t>
            </a:r>
            <a:r>
              <a:rPr lang="en-GB" sz="2000" dirty="0" smtClean="0">
                <a:solidFill>
                  <a:srgbClr val="FFFF00"/>
                </a:solidFill>
              </a:rPr>
              <a:t> consequence of his activities because he only had sex with </a:t>
            </a:r>
            <a:r>
              <a:rPr lang="en-GB" sz="2000" i="1" dirty="0" smtClean="0"/>
              <a:t>“quite nice girls”</a:t>
            </a:r>
            <a:r>
              <a:rPr lang="en-GB" sz="2000" i="1" dirty="0" smtClean="0">
                <a:solidFill>
                  <a:srgbClr val="FFFF00"/>
                </a:solidFill>
              </a:rPr>
              <a:t> </a:t>
            </a:r>
            <a:r>
              <a:rPr lang="en-GB" sz="2000" dirty="0" smtClean="0">
                <a:solidFill>
                  <a:srgbClr val="FFFF00"/>
                </a:solidFill>
              </a:rPr>
              <a:t>and anyway his experience of sex without condoms had created the belief that infections would not happen to him.</a:t>
            </a:r>
          </a:p>
          <a:p>
            <a:r>
              <a:rPr lang="en-GB" sz="2000" dirty="0" smtClean="0">
                <a:solidFill>
                  <a:srgbClr val="FFFF00"/>
                </a:solidFill>
              </a:rPr>
              <a:t> </a:t>
            </a:r>
          </a:p>
          <a:p>
            <a:r>
              <a:rPr lang="en-GB" sz="2000" i="1" dirty="0" smtClean="0"/>
              <a:t>I have never wore a </a:t>
            </a:r>
            <a:r>
              <a:rPr lang="en-GB" sz="2000" i="1" dirty="0" err="1" smtClean="0"/>
              <a:t>johnny</a:t>
            </a:r>
            <a:r>
              <a:rPr lang="en-GB" sz="2000" i="1" dirty="0" smtClean="0"/>
              <a:t> in my life. I will be honest I have never and never caught nothing in my life. I have been with about 14 </a:t>
            </a:r>
            <a:r>
              <a:rPr lang="en-GB" sz="2000" dirty="0" smtClean="0"/>
              <a:t>[girls] </a:t>
            </a:r>
            <a:r>
              <a:rPr lang="en-GB" sz="2000" i="1" dirty="0" smtClean="0"/>
              <a:t>or something it is not that much but it is in my eyes </a:t>
            </a:r>
            <a:r>
              <a:rPr lang="en-GB" sz="2000" dirty="0" smtClean="0"/>
              <a:t>(Gary, aged 17)</a:t>
            </a:r>
          </a:p>
          <a:p>
            <a:r>
              <a:rPr lang="en-GB" sz="2000" dirty="0" smtClean="0">
                <a:solidFill>
                  <a:srgbClr val="FFFF00"/>
                </a:solidFill>
              </a:rPr>
              <a:t> </a:t>
            </a:r>
          </a:p>
          <a:p>
            <a:r>
              <a:rPr lang="en-GB" sz="2000" dirty="0" smtClean="0">
                <a:solidFill>
                  <a:srgbClr val="FFFF00"/>
                </a:solidFill>
              </a:rPr>
              <a:t>Neither conception nor infection constituted </a:t>
            </a:r>
            <a:r>
              <a:rPr lang="en-GB" sz="2000" b="1" u="sng" dirty="0" smtClean="0">
                <a:solidFill>
                  <a:srgbClr val="FFFF00"/>
                </a:solidFill>
              </a:rPr>
              <a:t>meaningful</a:t>
            </a:r>
            <a:r>
              <a:rPr lang="en-GB" sz="2000" dirty="0" smtClean="0">
                <a:solidFill>
                  <a:srgbClr val="FFFF00"/>
                </a:solidFill>
              </a:rPr>
              <a:t> risks to Gary, the former could be denied - </a:t>
            </a:r>
            <a:r>
              <a:rPr lang="en-GB" sz="2000" i="1" dirty="0" smtClean="0"/>
              <a:t>“It’s not mine. I shoot blanks me”</a:t>
            </a:r>
            <a:r>
              <a:rPr lang="en-GB" sz="2000" i="1" dirty="0" smtClean="0">
                <a:solidFill>
                  <a:srgbClr val="FFFF00"/>
                </a:solidFill>
              </a:rPr>
              <a:t>-</a:t>
            </a:r>
            <a:r>
              <a:rPr lang="en-GB" sz="2000" i="1" dirty="0" smtClean="0"/>
              <a:t> </a:t>
            </a:r>
            <a:r>
              <a:rPr lang="en-GB" sz="2000" dirty="0" smtClean="0">
                <a:solidFill>
                  <a:srgbClr val="FFFF00"/>
                </a:solidFill>
              </a:rPr>
              <a:t>and the latter dismissed. His only meaningful sexual risk at this point in time related to the judgement of his peers. </a:t>
            </a:r>
            <a:endParaRPr lang="en-GB" dirty="0">
              <a:solidFill>
                <a:srgbClr val="FFFF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692696"/>
            <a:ext cx="8568952" cy="5016758"/>
          </a:xfrm>
          <a:prstGeom prst="rect">
            <a:avLst/>
          </a:prstGeom>
          <a:noFill/>
        </p:spPr>
        <p:txBody>
          <a:bodyPr wrap="square" rtlCol="0">
            <a:spAutoFit/>
          </a:bodyPr>
          <a:lstStyle/>
          <a:p>
            <a:r>
              <a:rPr lang="en-GB" sz="2000" b="1" i="1" dirty="0" smtClean="0">
                <a:solidFill>
                  <a:srgbClr val="FFFF00"/>
                </a:solidFill>
              </a:rPr>
              <a:t>Case Study 2: Josh (aged 17</a:t>
            </a:r>
            <a:r>
              <a:rPr lang="en-GB" sz="2000" b="1" i="1" dirty="0" smtClean="0">
                <a:solidFill>
                  <a:srgbClr val="FFFF00"/>
                </a:solidFill>
              </a:rPr>
              <a:t>)</a:t>
            </a:r>
          </a:p>
          <a:p>
            <a:endParaRPr lang="en-GB" sz="2000" b="1" i="1" dirty="0" smtClean="0">
              <a:solidFill>
                <a:srgbClr val="FFFF00"/>
              </a:solidFill>
            </a:endParaRPr>
          </a:p>
          <a:p>
            <a:endParaRPr lang="en-GB" sz="2000" b="1" dirty="0" smtClean="0">
              <a:solidFill>
                <a:srgbClr val="FFFF00"/>
              </a:solidFill>
            </a:endParaRPr>
          </a:p>
          <a:p>
            <a:r>
              <a:rPr lang="en-GB" sz="2000" dirty="0" smtClean="0">
                <a:solidFill>
                  <a:srgbClr val="FFFF00"/>
                </a:solidFill>
              </a:rPr>
              <a:t>Josh had sex for the first time when he was 16 and used condoms on this and subsequent occasions. At the time of interview he was completing his ‘A’ levels with a view to continuing his studies at University. </a:t>
            </a:r>
            <a:endParaRPr lang="en-GB" sz="2000" dirty="0" smtClean="0">
              <a:solidFill>
                <a:srgbClr val="FFFF00"/>
              </a:solidFill>
            </a:endParaRPr>
          </a:p>
          <a:p>
            <a:endParaRPr lang="en-GB" sz="2000" dirty="0" smtClean="0">
              <a:solidFill>
                <a:srgbClr val="FFFF00"/>
              </a:solidFill>
            </a:endParaRPr>
          </a:p>
          <a:p>
            <a:r>
              <a:rPr lang="en-GB" sz="2000" dirty="0" smtClean="0">
                <a:solidFill>
                  <a:srgbClr val="FFFF00"/>
                </a:solidFill>
              </a:rPr>
              <a:t>Josh </a:t>
            </a:r>
            <a:r>
              <a:rPr lang="en-GB" sz="2000" dirty="0" smtClean="0">
                <a:solidFill>
                  <a:srgbClr val="FFFF00"/>
                </a:solidFill>
              </a:rPr>
              <a:t>was very aware of the risk of pregnancy which he perceived would have an </a:t>
            </a:r>
            <a:r>
              <a:rPr lang="en-GB" sz="2000" b="1" u="sng" dirty="0" smtClean="0">
                <a:solidFill>
                  <a:srgbClr val="FFFF00"/>
                </a:solidFill>
              </a:rPr>
              <a:t>immediate</a:t>
            </a:r>
            <a:r>
              <a:rPr lang="en-GB" sz="2000" dirty="0" smtClean="0">
                <a:solidFill>
                  <a:srgbClr val="FFFF00"/>
                </a:solidFill>
              </a:rPr>
              <a:t> impact on his ability to go away to university and would damage his relationship with his parents. He had no immediate concerns about his sexual performance and when asked what his key message to other young men would be, replied </a:t>
            </a:r>
            <a:r>
              <a:rPr lang="en-GB" sz="2000" i="1" dirty="0" smtClean="0"/>
              <a:t>“Don’t worry if it’s crap, use a condom and make sure it’s what you both want”</a:t>
            </a:r>
            <a:r>
              <a:rPr lang="en-GB" sz="2000" i="1" dirty="0" smtClean="0">
                <a:solidFill>
                  <a:srgbClr val="FFFF00"/>
                </a:solidFill>
              </a:rPr>
              <a:t>. </a:t>
            </a:r>
            <a:r>
              <a:rPr lang="en-GB" sz="2000" dirty="0" smtClean="0">
                <a:solidFill>
                  <a:srgbClr val="FFFF00"/>
                </a:solidFill>
              </a:rPr>
              <a:t>Josh identified conception as a</a:t>
            </a:r>
            <a:r>
              <a:rPr lang="en-GB" sz="2000" b="1" dirty="0" smtClean="0">
                <a:solidFill>
                  <a:srgbClr val="FFFF00"/>
                </a:solidFill>
              </a:rPr>
              <a:t> </a:t>
            </a:r>
            <a:r>
              <a:rPr lang="en-GB" sz="2000" b="1" u="sng" dirty="0" smtClean="0">
                <a:solidFill>
                  <a:srgbClr val="FFFF00"/>
                </a:solidFill>
              </a:rPr>
              <a:t>likely</a:t>
            </a:r>
            <a:r>
              <a:rPr lang="en-GB" sz="2000" b="1" dirty="0" smtClean="0">
                <a:solidFill>
                  <a:srgbClr val="FFFF00"/>
                </a:solidFill>
              </a:rPr>
              <a:t> </a:t>
            </a:r>
            <a:r>
              <a:rPr lang="en-GB" sz="2000" dirty="0" smtClean="0">
                <a:solidFill>
                  <a:srgbClr val="FFFF00"/>
                </a:solidFill>
              </a:rPr>
              <a:t>risk, a message that had been picked up and reinforced through his sex education at school. The consequences of pregnancy were more </a:t>
            </a:r>
            <a:r>
              <a:rPr lang="en-GB" sz="2000" b="1" u="sng" dirty="0" smtClean="0">
                <a:solidFill>
                  <a:srgbClr val="FFFF00"/>
                </a:solidFill>
              </a:rPr>
              <a:t>meaningful</a:t>
            </a:r>
            <a:r>
              <a:rPr lang="en-GB" sz="2000" dirty="0" smtClean="0">
                <a:solidFill>
                  <a:srgbClr val="FFFF00"/>
                </a:solidFill>
              </a:rPr>
              <a:t> to him than any concerns about what his peers might think – </a:t>
            </a:r>
            <a:r>
              <a:rPr lang="en-GB" sz="2000" i="1" dirty="0" smtClean="0"/>
              <a:t>“your friends are not going to bother if you are crap in bed”.</a:t>
            </a:r>
            <a:endParaRPr lang="en-GB"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1700808"/>
            <a:ext cx="6552728" cy="2677656"/>
          </a:xfrm>
          <a:prstGeom prst="rect">
            <a:avLst/>
          </a:prstGeom>
        </p:spPr>
        <p:txBody>
          <a:bodyPr wrap="square">
            <a:spAutoFit/>
          </a:bodyPr>
          <a:lstStyle/>
          <a:p>
            <a:pPr algn="ctr"/>
            <a:r>
              <a:rPr lang="en-GB" sz="2400" b="1" dirty="0" smtClean="0">
                <a:solidFill>
                  <a:srgbClr val="FFFF00"/>
                </a:solidFill>
              </a:rPr>
              <a:t>As aspects of Gary and Josh’s lives, circumstances and aspirations change, so too will their personal definition of risk which is understood as fluid and contextual, in stark contrast to the fixed, stolidity of risk as expressed in terms of the concrete outcomes of infection and conception beloved by policy makers</a:t>
            </a:r>
            <a:endParaRPr lang="en-GB"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692696"/>
            <a:ext cx="7344816" cy="400110"/>
          </a:xfrm>
          <a:prstGeom prst="rect">
            <a:avLst/>
          </a:prstGeom>
          <a:noFill/>
          <a:ln>
            <a:solidFill>
              <a:srgbClr val="FFFF00"/>
            </a:solidFill>
          </a:ln>
        </p:spPr>
        <p:txBody>
          <a:bodyPr wrap="square" rtlCol="0">
            <a:spAutoFit/>
          </a:bodyPr>
          <a:lstStyle/>
          <a:p>
            <a:pPr algn="ctr"/>
            <a:r>
              <a:rPr lang="en-GB" sz="2000" b="1" dirty="0" smtClean="0">
                <a:solidFill>
                  <a:srgbClr val="FFFF00"/>
                </a:solidFill>
              </a:rPr>
              <a:t>Some implications for policy and practice</a:t>
            </a:r>
            <a:endParaRPr lang="en-GB" dirty="0" smtClean="0">
              <a:solidFill>
                <a:srgbClr val="FFFF00"/>
              </a:solidFill>
            </a:endParaRPr>
          </a:p>
        </p:txBody>
      </p:sp>
      <p:sp>
        <p:nvSpPr>
          <p:cNvPr id="3" name="TextBox 2"/>
          <p:cNvSpPr txBox="1"/>
          <p:nvPr/>
        </p:nvSpPr>
        <p:spPr>
          <a:xfrm>
            <a:off x="395536" y="1412776"/>
            <a:ext cx="8352928" cy="5324535"/>
          </a:xfrm>
          <a:prstGeom prst="rect">
            <a:avLst/>
          </a:prstGeom>
          <a:noFill/>
        </p:spPr>
        <p:txBody>
          <a:bodyPr wrap="square" rtlCol="0">
            <a:spAutoFit/>
          </a:bodyPr>
          <a:lstStyle/>
          <a:p>
            <a:r>
              <a:rPr lang="en-GB" sz="2000" dirty="0" smtClean="0">
                <a:solidFill>
                  <a:srgbClr val="FFFF00"/>
                </a:solidFill>
              </a:rPr>
              <a:t>Need to understand young men’s sexual health risk-taking as rooted in masculinities. Addressing masculinities rather than what emanates from them should be the priority.</a:t>
            </a:r>
          </a:p>
          <a:p>
            <a:endParaRPr lang="en-GB" sz="2000" dirty="0" smtClean="0">
              <a:solidFill>
                <a:srgbClr val="FFFF00"/>
              </a:solidFill>
            </a:endParaRPr>
          </a:p>
          <a:p>
            <a:r>
              <a:rPr lang="en-GB" sz="2000" dirty="0" smtClean="0"/>
              <a:t>Current policy preoccupation with infection and conception as </a:t>
            </a:r>
            <a:r>
              <a:rPr lang="en-GB" sz="2000" u="sng" dirty="0" smtClean="0"/>
              <a:t>the</a:t>
            </a:r>
            <a:r>
              <a:rPr lang="en-GB" sz="2000" dirty="0" smtClean="0"/>
              <a:t> risks has little or no resonance with many young men. Interventions need to be rooted in young men’s own perception of risk.</a:t>
            </a:r>
          </a:p>
          <a:p>
            <a:endParaRPr lang="en-GB" sz="2000" dirty="0" smtClean="0">
              <a:solidFill>
                <a:srgbClr val="FFFF00"/>
              </a:solidFill>
            </a:endParaRPr>
          </a:p>
          <a:p>
            <a:r>
              <a:rPr lang="en-GB" sz="2000" dirty="0" smtClean="0">
                <a:solidFill>
                  <a:srgbClr val="FFFF00"/>
                </a:solidFill>
              </a:rPr>
              <a:t>Credibility gap between what young men are told and the reality as they experience it. A need for a more honest and nuanced dialogue.</a:t>
            </a:r>
          </a:p>
          <a:p>
            <a:endParaRPr lang="en-GB" sz="2000" dirty="0" smtClean="0">
              <a:solidFill>
                <a:srgbClr val="FFFF00"/>
              </a:solidFill>
            </a:endParaRPr>
          </a:p>
          <a:p>
            <a:r>
              <a:rPr lang="en-GB" sz="2000" dirty="0" smtClean="0"/>
              <a:t>Alcohol has a significant impact on risk decision making – alcohol needs to be addressed as a root cause of wider risk taking as well as a risk in its own right</a:t>
            </a:r>
          </a:p>
          <a:p>
            <a:endParaRPr lang="en-GB" sz="2000" dirty="0" smtClean="0">
              <a:solidFill>
                <a:srgbClr val="FFFF00"/>
              </a:solidFill>
            </a:endParaRPr>
          </a:p>
          <a:p>
            <a:r>
              <a:rPr lang="en-GB" sz="2000" dirty="0" smtClean="0">
                <a:solidFill>
                  <a:srgbClr val="FFFF00"/>
                </a:solidFill>
              </a:rPr>
              <a:t>For many young men their peers are the most accessible and credible sources of information and values – utilising peers as a health promotion resource needs further exploration – but....</a:t>
            </a:r>
            <a:endParaRPr lang="en-GB" sz="2000" dirty="0">
              <a:solidFill>
                <a:srgbClr val="FFFF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260648"/>
            <a:ext cx="8280920" cy="5970865"/>
          </a:xfrm>
          <a:prstGeom prst="rect">
            <a:avLst/>
          </a:prstGeom>
          <a:noFill/>
        </p:spPr>
        <p:txBody>
          <a:bodyPr wrap="square" rtlCol="0">
            <a:spAutoFit/>
          </a:bodyPr>
          <a:lstStyle/>
          <a:p>
            <a:pPr algn="ctr"/>
            <a:r>
              <a:rPr lang="en-GB" sz="2000" b="1" dirty="0" smtClean="0">
                <a:solidFill>
                  <a:srgbClr val="FFFF00"/>
                </a:solidFill>
              </a:rPr>
              <a:t>References</a:t>
            </a:r>
          </a:p>
          <a:p>
            <a:endParaRPr lang="en-GB" sz="1400" dirty="0" smtClean="0"/>
          </a:p>
          <a:p>
            <a:endParaRPr lang="en-GB" sz="1200" dirty="0" smtClean="0"/>
          </a:p>
          <a:p>
            <a:r>
              <a:rPr lang="en-GB" sz="1200" dirty="0" smtClean="0"/>
              <a:t>Connell</a:t>
            </a:r>
            <a:r>
              <a:rPr lang="en-GB" sz="1200" dirty="0" smtClean="0"/>
              <a:t>, R (1995) </a:t>
            </a:r>
            <a:r>
              <a:rPr lang="en-GB" sz="1200" i="1" dirty="0" smtClean="0"/>
              <a:t>Masculinities </a:t>
            </a:r>
            <a:r>
              <a:rPr lang="en-GB" sz="1200" dirty="0" smtClean="0"/>
              <a:t>Polity, Cambridge</a:t>
            </a:r>
          </a:p>
          <a:p>
            <a:r>
              <a:rPr lang="en-GB" sz="1200" dirty="0" smtClean="0"/>
              <a:t> </a:t>
            </a:r>
          </a:p>
          <a:p>
            <a:r>
              <a:rPr lang="en-GB" sz="1200" dirty="0" smtClean="0"/>
              <a:t>Holland, J; </a:t>
            </a:r>
            <a:r>
              <a:rPr lang="en-GB" sz="1200" dirty="0" err="1" smtClean="0"/>
              <a:t>Ramazanoglu</a:t>
            </a:r>
            <a:r>
              <a:rPr lang="en-GB" sz="1200" dirty="0" smtClean="0"/>
              <a:t>, C; Sharpe, S; Thomson, R (1998) </a:t>
            </a:r>
            <a:r>
              <a:rPr lang="en-GB" sz="1200" i="1" dirty="0" smtClean="0"/>
              <a:t>The male in the head; young people, heterosexuality and power </a:t>
            </a:r>
            <a:r>
              <a:rPr lang="en-GB" sz="1200" dirty="0" smtClean="0"/>
              <a:t>London; Tufnell Press</a:t>
            </a:r>
          </a:p>
          <a:p>
            <a:r>
              <a:rPr lang="en-GB" sz="1200" dirty="0" smtClean="0"/>
              <a:t> </a:t>
            </a:r>
          </a:p>
          <a:p>
            <a:r>
              <a:rPr lang="en-GB" sz="1200" dirty="0" smtClean="0"/>
              <a:t>Hyde, A, </a:t>
            </a:r>
            <a:r>
              <a:rPr lang="en-GB" sz="1200" dirty="0" err="1" smtClean="0"/>
              <a:t>Drennan</a:t>
            </a:r>
            <a:r>
              <a:rPr lang="en-GB" sz="1200" dirty="0" smtClean="0"/>
              <a:t>, J; </a:t>
            </a:r>
            <a:r>
              <a:rPr lang="en-GB" sz="1200" dirty="0" err="1" smtClean="0"/>
              <a:t>Howlett</a:t>
            </a:r>
            <a:r>
              <a:rPr lang="en-GB" sz="1200" dirty="0" smtClean="0"/>
              <a:t>, E; Brady, D (2009) Young Men’s Vulnerability in Constituting Hegemonic Masculinity in Sexual Relations </a:t>
            </a:r>
            <a:r>
              <a:rPr lang="en-GB" sz="1200" i="1" dirty="0" smtClean="0"/>
              <a:t>American Journal of Men’s Health </a:t>
            </a:r>
            <a:r>
              <a:rPr lang="en-GB" sz="1200" dirty="0" smtClean="0"/>
              <a:t>3:3 pp 238-251</a:t>
            </a:r>
          </a:p>
          <a:p>
            <a:r>
              <a:rPr lang="en-GB" sz="1200" dirty="0" smtClean="0"/>
              <a:t> </a:t>
            </a:r>
          </a:p>
          <a:p>
            <a:r>
              <a:rPr lang="en-GB" sz="1200" dirty="0" smtClean="0"/>
              <a:t>Kimmel, M (1994) Masculinity as homophobia: Fear, shame and silence in the construction of gender identity. In Whitehead, S; Barrett, F (</a:t>
            </a:r>
            <a:r>
              <a:rPr lang="en-GB" sz="1200" dirty="0" err="1" smtClean="0"/>
              <a:t>eds</a:t>
            </a:r>
            <a:r>
              <a:rPr lang="en-GB" sz="1200" dirty="0" smtClean="0"/>
              <a:t>) </a:t>
            </a:r>
            <a:r>
              <a:rPr lang="en-GB" sz="1200" i="1" dirty="0" smtClean="0"/>
              <a:t>The Masculinity Reader </a:t>
            </a:r>
            <a:r>
              <a:rPr lang="en-GB" sz="1200" dirty="0" smtClean="0"/>
              <a:t>Blackwell: Oxford</a:t>
            </a:r>
          </a:p>
          <a:p>
            <a:r>
              <a:rPr lang="en-GB" sz="1200" dirty="0" smtClean="0"/>
              <a:t> </a:t>
            </a:r>
          </a:p>
          <a:p>
            <a:r>
              <a:rPr lang="en-GB" sz="1200" dirty="0" smtClean="0"/>
              <a:t>Mac An </a:t>
            </a:r>
            <a:r>
              <a:rPr lang="en-GB" sz="1200" dirty="0" err="1" smtClean="0"/>
              <a:t>Ghaill</a:t>
            </a:r>
            <a:r>
              <a:rPr lang="en-GB" sz="1200" dirty="0" smtClean="0"/>
              <a:t>, M (1994) </a:t>
            </a:r>
            <a:r>
              <a:rPr lang="en-GB" sz="1200" i="1" dirty="0" smtClean="0"/>
              <a:t>The Making of Men </a:t>
            </a:r>
            <a:r>
              <a:rPr lang="en-GB" sz="1200" dirty="0" smtClean="0"/>
              <a:t>Buckingham, OUP</a:t>
            </a:r>
          </a:p>
          <a:p>
            <a:r>
              <a:rPr lang="en-GB" sz="1200" dirty="0" smtClean="0"/>
              <a:t> </a:t>
            </a:r>
          </a:p>
          <a:p>
            <a:r>
              <a:rPr lang="en-GB" sz="1200" dirty="0" smtClean="0"/>
              <a:t>McDowell, L (2003) </a:t>
            </a:r>
            <a:r>
              <a:rPr lang="en-GB" sz="1200" i="1" dirty="0" smtClean="0"/>
              <a:t>Redundant Masculinities? Employment Change and White Working Class Youth. </a:t>
            </a:r>
            <a:r>
              <a:rPr lang="en-GB" sz="1200" dirty="0" smtClean="0"/>
              <a:t>Blackwell Publishing: Oxford</a:t>
            </a:r>
          </a:p>
          <a:p>
            <a:r>
              <a:rPr lang="en-GB" sz="1200" dirty="0" smtClean="0"/>
              <a:t> </a:t>
            </a:r>
          </a:p>
          <a:p>
            <a:r>
              <a:rPr lang="en-GB" sz="1200" dirty="0" smtClean="0"/>
              <a:t>Richardson, D (2010) Youth Masculinities: Compelling male heterosexuality </a:t>
            </a:r>
            <a:r>
              <a:rPr lang="en-GB" sz="1200" i="1" dirty="0" smtClean="0"/>
              <a:t>British Journal of Sociology </a:t>
            </a:r>
            <a:r>
              <a:rPr lang="en-GB" sz="1200" dirty="0" smtClean="0"/>
              <a:t>61:4 pp737-756</a:t>
            </a:r>
          </a:p>
          <a:p>
            <a:endParaRPr lang="en-GB" sz="1200" dirty="0" smtClean="0"/>
          </a:p>
          <a:p>
            <a:r>
              <a:rPr lang="en-GB" sz="1200" dirty="0" smtClean="0"/>
              <a:t>Segal, L (1997) The Belly of the Beast: Sex as Male Domination? In Whitehead, S and Barrett, F (</a:t>
            </a:r>
            <a:r>
              <a:rPr lang="en-GB" sz="1200" dirty="0" err="1" smtClean="0"/>
              <a:t>eds</a:t>
            </a:r>
            <a:r>
              <a:rPr lang="en-GB" sz="1200" dirty="0" smtClean="0"/>
              <a:t>) </a:t>
            </a:r>
            <a:r>
              <a:rPr lang="en-GB" sz="1200" i="1" dirty="0" smtClean="0"/>
              <a:t>The Masculinities Reader </a:t>
            </a:r>
            <a:r>
              <a:rPr lang="en-GB" sz="1200" dirty="0" smtClean="0"/>
              <a:t>Polity, Cambridge</a:t>
            </a:r>
          </a:p>
          <a:p>
            <a:r>
              <a:rPr lang="en-GB" sz="1200" dirty="0" smtClean="0"/>
              <a:t> </a:t>
            </a:r>
          </a:p>
          <a:p>
            <a:r>
              <a:rPr lang="en-GB" sz="1200" dirty="0" err="1" smtClean="0"/>
              <a:t>Waldby</a:t>
            </a:r>
            <a:r>
              <a:rPr lang="en-GB" sz="1200" dirty="0" smtClean="0"/>
              <a:t>, C; </a:t>
            </a:r>
            <a:r>
              <a:rPr lang="en-GB" sz="1200" dirty="0" err="1" smtClean="0"/>
              <a:t>Kippax</a:t>
            </a:r>
            <a:r>
              <a:rPr lang="en-GB" sz="1200" dirty="0" smtClean="0"/>
              <a:t>, S; Crawford, J (1993) Cordon </a:t>
            </a:r>
            <a:r>
              <a:rPr lang="en-GB" sz="1200" dirty="0" err="1" smtClean="0"/>
              <a:t>Sanitaire</a:t>
            </a:r>
            <a:r>
              <a:rPr lang="en-GB" sz="1200" dirty="0" smtClean="0"/>
              <a:t>: ‘Clean’ and ‘unclean’ women in the AIDS discourse of young heterosexual men. In </a:t>
            </a:r>
            <a:r>
              <a:rPr lang="en-GB" sz="1200" dirty="0" err="1" smtClean="0"/>
              <a:t>Aggleton</a:t>
            </a:r>
            <a:r>
              <a:rPr lang="en-GB" sz="1200" dirty="0" smtClean="0"/>
              <a:t>, P (</a:t>
            </a:r>
            <a:r>
              <a:rPr lang="en-GB" sz="1200" dirty="0" err="1" smtClean="0"/>
              <a:t>ed</a:t>
            </a:r>
            <a:r>
              <a:rPr lang="en-GB" sz="1200" dirty="0" smtClean="0"/>
              <a:t>) </a:t>
            </a:r>
            <a:r>
              <a:rPr lang="en-GB" sz="1200" i="1" dirty="0" smtClean="0"/>
              <a:t>Facing the second decade. Social aspects of AIDS </a:t>
            </a:r>
            <a:r>
              <a:rPr lang="en-GB" sz="1200" dirty="0" smtClean="0"/>
              <a:t>Oxford, England</a:t>
            </a:r>
          </a:p>
          <a:p>
            <a:r>
              <a:rPr lang="en-GB" sz="1200" dirty="0" smtClean="0"/>
              <a:t> </a:t>
            </a:r>
          </a:p>
          <a:p>
            <a:r>
              <a:rPr lang="en-GB" sz="1200" dirty="0" err="1" smtClean="0"/>
              <a:t>Wellings</a:t>
            </a:r>
            <a:r>
              <a:rPr lang="en-GB" sz="1200" dirty="0" smtClean="0"/>
              <a:t>, K; </a:t>
            </a:r>
            <a:r>
              <a:rPr lang="en-GB" sz="1200" dirty="0" err="1" smtClean="0"/>
              <a:t>Nanchahal</a:t>
            </a:r>
            <a:r>
              <a:rPr lang="en-GB" sz="1200" dirty="0" smtClean="0"/>
              <a:t>, K; MacDowell, W; McManus, S; </a:t>
            </a:r>
            <a:r>
              <a:rPr lang="en-GB" sz="1200" dirty="0" err="1" smtClean="0"/>
              <a:t>Erens</a:t>
            </a:r>
            <a:r>
              <a:rPr lang="en-GB" sz="1200" dirty="0" smtClean="0"/>
              <a:t>, B; Mercer, C; Johnson, A; </a:t>
            </a:r>
            <a:r>
              <a:rPr lang="en-GB" sz="1200" dirty="0" err="1" smtClean="0"/>
              <a:t>Copas</a:t>
            </a:r>
            <a:r>
              <a:rPr lang="en-GB" sz="1200" dirty="0" smtClean="0"/>
              <a:t>, A; </a:t>
            </a:r>
            <a:r>
              <a:rPr lang="en-GB" sz="1200" dirty="0" err="1" smtClean="0"/>
              <a:t>Korovessis</a:t>
            </a:r>
            <a:r>
              <a:rPr lang="en-GB" sz="1200" dirty="0" smtClean="0"/>
              <a:t>, C; Fenton, K, Field, J (2001) Sexual behaviour in Britain: Early heterosexual experience </a:t>
            </a:r>
            <a:r>
              <a:rPr lang="en-GB" sz="1200" i="1" dirty="0" smtClean="0"/>
              <a:t>The Lancet </a:t>
            </a:r>
            <a:r>
              <a:rPr lang="en-GB" sz="1200" dirty="0" smtClean="0"/>
              <a:t>358 pp 1843- 1850</a:t>
            </a:r>
          </a:p>
          <a:p>
            <a:r>
              <a:rPr lang="en-GB" sz="1200" dirty="0" smtClean="0"/>
              <a:t> </a:t>
            </a:r>
          </a:p>
          <a:p>
            <a:r>
              <a:rPr lang="en-GB" sz="1200" dirty="0" smtClean="0"/>
              <a:t>Wight, D (1994) Boys’ thoughts and talk about sex in a working-class locality of Glasgow. </a:t>
            </a:r>
            <a:r>
              <a:rPr lang="en-GB" sz="1200" i="1" dirty="0" smtClean="0"/>
              <a:t>Sociological Review </a:t>
            </a:r>
            <a:r>
              <a:rPr lang="en-GB" sz="1200" dirty="0" smtClean="0"/>
              <a:t>42 pp 703-737</a:t>
            </a:r>
          </a:p>
          <a:p>
            <a:endParaRPr lang="en-GB"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5656" y="1556792"/>
            <a:ext cx="5904656" cy="4339650"/>
          </a:xfrm>
          <a:prstGeom prst="rect">
            <a:avLst/>
          </a:prstGeom>
          <a:noFill/>
        </p:spPr>
        <p:txBody>
          <a:bodyPr wrap="square" rtlCol="0">
            <a:spAutoFit/>
          </a:bodyPr>
          <a:lstStyle/>
          <a:p>
            <a:pPr algn="ctr"/>
            <a:r>
              <a:rPr lang="en-GB" sz="4000" dirty="0" smtClean="0">
                <a:solidFill>
                  <a:srgbClr val="FFFF00"/>
                </a:solidFill>
              </a:rPr>
              <a:t>Thanks for listening!</a:t>
            </a:r>
          </a:p>
          <a:p>
            <a:endParaRPr lang="en-GB" dirty="0" smtClean="0">
              <a:solidFill>
                <a:srgbClr val="FFFF00"/>
              </a:solidFill>
            </a:endParaRPr>
          </a:p>
          <a:p>
            <a:endParaRPr lang="en-GB" dirty="0" smtClean="0">
              <a:solidFill>
                <a:srgbClr val="FFFF00"/>
              </a:solidFill>
            </a:endParaRPr>
          </a:p>
          <a:p>
            <a:endParaRPr lang="en-GB" dirty="0" smtClean="0">
              <a:solidFill>
                <a:srgbClr val="FFFF00"/>
              </a:solidFill>
            </a:endParaRPr>
          </a:p>
          <a:p>
            <a:endParaRPr lang="en-GB" dirty="0" smtClean="0">
              <a:solidFill>
                <a:srgbClr val="FFFF00"/>
              </a:solidFill>
            </a:endParaRPr>
          </a:p>
          <a:p>
            <a:r>
              <a:rPr lang="en-GB" b="1" dirty="0" smtClean="0">
                <a:solidFill>
                  <a:srgbClr val="FFFF00"/>
                </a:solidFill>
              </a:rPr>
              <a:t>Dr Mark Limmer</a:t>
            </a:r>
          </a:p>
          <a:p>
            <a:r>
              <a:rPr lang="en-GB" sz="1600" dirty="0" smtClean="0">
                <a:solidFill>
                  <a:srgbClr val="FFFF00"/>
                </a:solidFill>
              </a:rPr>
              <a:t>Lecturer in Public Health</a:t>
            </a:r>
          </a:p>
          <a:p>
            <a:r>
              <a:rPr lang="en-GB" sz="1600" dirty="0" smtClean="0">
                <a:solidFill>
                  <a:srgbClr val="FFFF00"/>
                </a:solidFill>
              </a:rPr>
              <a:t>Division of Health Research</a:t>
            </a:r>
          </a:p>
          <a:p>
            <a:r>
              <a:rPr lang="en-GB" sz="1600" dirty="0" smtClean="0">
                <a:solidFill>
                  <a:srgbClr val="FFFF00"/>
                </a:solidFill>
              </a:rPr>
              <a:t>Furness, </a:t>
            </a:r>
            <a:r>
              <a:rPr lang="en-GB" sz="1600" dirty="0" err="1" smtClean="0">
                <a:solidFill>
                  <a:srgbClr val="FFFF00"/>
                </a:solidFill>
              </a:rPr>
              <a:t>Rm</a:t>
            </a:r>
            <a:r>
              <a:rPr lang="en-GB" sz="1600" dirty="0" smtClean="0">
                <a:solidFill>
                  <a:srgbClr val="FFFF00"/>
                </a:solidFill>
              </a:rPr>
              <a:t> C03</a:t>
            </a:r>
            <a:endParaRPr lang="en-GB" sz="1600" dirty="0" smtClean="0">
              <a:solidFill>
                <a:srgbClr val="FFFF00"/>
              </a:solidFill>
            </a:endParaRPr>
          </a:p>
          <a:p>
            <a:r>
              <a:rPr lang="en-GB" sz="1600" dirty="0" smtClean="0">
                <a:solidFill>
                  <a:srgbClr val="FFFF00"/>
                </a:solidFill>
              </a:rPr>
              <a:t>Lancaster University</a:t>
            </a:r>
          </a:p>
          <a:p>
            <a:r>
              <a:rPr lang="en-GB" sz="1600" dirty="0" smtClean="0">
                <a:solidFill>
                  <a:srgbClr val="FFFF00"/>
                </a:solidFill>
              </a:rPr>
              <a:t>Lancaster LA1 4YG</a:t>
            </a:r>
          </a:p>
          <a:p>
            <a:endParaRPr lang="en-GB" sz="1600" dirty="0" smtClean="0">
              <a:solidFill>
                <a:srgbClr val="FFFF00"/>
              </a:solidFill>
            </a:endParaRPr>
          </a:p>
          <a:p>
            <a:r>
              <a:rPr lang="en-GB" sz="1600" dirty="0" smtClean="0">
                <a:solidFill>
                  <a:srgbClr val="FFFF00"/>
                </a:solidFill>
              </a:rPr>
              <a:t>+44 1524 593015</a:t>
            </a:r>
          </a:p>
          <a:p>
            <a:r>
              <a:rPr lang="en-GB" sz="1600" dirty="0" smtClean="0">
                <a:solidFill>
                  <a:srgbClr val="FFFF00"/>
                </a:solidFill>
              </a:rPr>
              <a:t>m.limmer@lancaster.ac.uk</a:t>
            </a:r>
          </a:p>
          <a:p>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420</TotalTime>
  <Words>1400</Words>
  <Application>Microsoft Office PowerPoint</Application>
  <PresentationFormat>On-screen Show (4:3)</PresentationFormat>
  <Paragraphs>205</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Lancaster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Limmer</dc:creator>
  <cp:lastModifiedBy>Limmer</cp:lastModifiedBy>
  <cp:revision>48</cp:revision>
  <dcterms:created xsi:type="dcterms:W3CDTF">2012-06-24T16:48:30Z</dcterms:created>
  <dcterms:modified xsi:type="dcterms:W3CDTF">2012-10-26T10:40:33Z</dcterms:modified>
</cp:coreProperties>
</file>